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5">
  <p:sldMasterIdLst>
    <p:sldMasterId id="2147483657" r:id="rId1"/>
  </p:sldMasterIdLst>
  <p:notesMasterIdLst>
    <p:notesMasterId r:id="rId39"/>
  </p:notesMasterIdLst>
  <p:sldIdLst>
    <p:sldId id="1297" r:id="rId2"/>
    <p:sldId id="1300" r:id="rId3"/>
    <p:sldId id="1298" r:id="rId4"/>
    <p:sldId id="1299" r:id="rId5"/>
    <p:sldId id="1109" r:id="rId6"/>
    <p:sldId id="1301" r:id="rId7"/>
    <p:sldId id="1302" r:id="rId8"/>
    <p:sldId id="1112" r:id="rId9"/>
    <p:sldId id="1110" r:id="rId10"/>
    <p:sldId id="1155" r:id="rId11"/>
    <p:sldId id="1296" r:id="rId12"/>
    <p:sldId id="1295" r:id="rId13"/>
    <p:sldId id="1304" r:id="rId14"/>
    <p:sldId id="1305" r:id="rId15"/>
    <p:sldId id="1306" r:id="rId16"/>
    <p:sldId id="1307" r:id="rId17"/>
    <p:sldId id="1309" r:id="rId18"/>
    <p:sldId id="1310" r:id="rId19"/>
    <p:sldId id="1236" r:id="rId20"/>
    <p:sldId id="1312" r:id="rId21"/>
    <p:sldId id="1313" r:id="rId22"/>
    <p:sldId id="1316" r:id="rId23"/>
    <p:sldId id="1318" r:id="rId24"/>
    <p:sldId id="1386" r:id="rId25"/>
    <p:sldId id="1320" r:id="rId26"/>
    <p:sldId id="1314" r:id="rId27"/>
    <p:sldId id="1252" r:id="rId28"/>
    <p:sldId id="1253" r:id="rId29"/>
    <p:sldId id="1254" r:id="rId30"/>
    <p:sldId id="1249" r:id="rId31"/>
    <p:sldId id="1255" r:id="rId32"/>
    <p:sldId id="1389" r:id="rId33"/>
    <p:sldId id="1315" r:id="rId34"/>
    <p:sldId id="1321" r:id="rId35"/>
    <p:sldId id="1322" r:id="rId36"/>
    <p:sldId id="1280" r:id="rId37"/>
    <p:sldId id="1323" r:id="rId38"/>
  </p:sldIdLst>
  <p:sldSz cx="10287000" cy="6858000" type="35mm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0000"/>
    <a:srgbClr val="0066FF"/>
    <a:srgbClr val="66FF33"/>
    <a:srgbClr val="FF3300"/>
    <a:srgbClr val="FFFF00"/>
    <a:srgbClr val="996633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3" autoAdjust="0"/>
    <p:restoredTop sz="94316" autoAdjust="0"/>
  </p:normalViewPr>
  <p:slideViewPr>
    <p:cSldViewPr>
      <p:cViewPr varScale="1">
        <p:scale>
          <a:sx n="109" d="100"/>
          <a:sy n="109" d="100"/>
        </p:scale>
        <p:origin x="3102" y="10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A415B36-633B-4CD2-B591-57EB556EC4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678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173BC-5339-413D-8102-2FDC7465BF8B}" type="slidenum">
              <a:rPr lang="pt-BR" smtClean="0"/>
              <a:pPr/>
              <a:t>4</a:t>
            </a:fld>
            <a:endParaRPr lang="pt-BR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285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415B36-633B-4CD2-B591-57EB556EC464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98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880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D0556-E2CA-475E-8A59-B5EDE92B4706}" type="slidenum">
              <a:rPr lang="pt-BR" smtClean="0"/>
              <a:pPr/>
              <a:t>24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08356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4300"/>
            <a:ext cx="10285413" cy="6742113"/>
            <a:chOff x="0" y="72"/>
            <a:chExt cx="5759" cy="424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2112"/>
              <a:ext cx="5759" cy="2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72"/>
              <a:ext cx="5759" cy="2040"/>
              <a:chOff x="0" y="72"/>
              <a:chExt cx="5759" cy="2040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hidden">
              <a:xfrm>
                <a:off x="0" y="1872"/>
                <a:ext cx="5759" cy="24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2289" y="72"/>
                <a:ext cx="1440" cy="1984"/>
                <a:chOff x="2289" y="72"/>
                <a:chExt cx="1440" cy="1984"/>
              </a:xfrm>
            </p:grpSpPr>
            <p:sp>
              <p:nvSpPr>
                <p:cNvPr id="29" name="Freeform 7"/>
                <p:cNvSpPr>
                  <a:spLocks/>
                </p:cNvSpPr>
                <p:nvPr/>
              </p:nvSpPr>
              <p:spPr bwMode="ltGray">
                <a:xfrm>
                  <a:off x="2289" y="127"/>
                  <a:ext cx="1440" cy="1770"/>
                </a:xfrm>
                <a:custGeom>
                  <a:avLst/>
                  <a:gdLst/>
                  <a:ahLst/>
                  <a:cxnLst>
                    <a:cxn ang="0">
                      <a:pos x="901" y="33"/>
                    </a:cxn>
                    <a:cxn ang="0">
                      <a:pos x="1066" y="129"/>
                    </a:cxn>
                    <a:cxn ang="0">
                      <a:pos x="1207" y="256"/>
                    </a:cxn>
                    <a:cxn ang="0">
                      <a:pos x="1316" y="410"/>
                    </a:cxn>
                    <a:cxn ang="0">
                      <a:pos x="1394" y="581"/>
                    </a:cxn>
                    <a:cxn ang="0">
                      <a:pos x="1435" y="766"/>
                    </a:cxn>
                    <a:cxn ang="0">
                      <a:pos x="1435" y="958"/>
                    </a:cxn>
                    <a:cxn ang="0">
                      <a:pos x="1394" y="1143"/>
                    </a:cxn>
                    <a:cxn ang="0">
                      <a:pos x="1316" y="1314"/>
                    </a:cxn>
                    <a:cxn ang="0">
                      <a:pos x="1207" y="1468"/>
                    </a:cxn>
                    <a:cxn ang="0">
                      <a:pos x="1066" y="1597"/>
                    </a:cxn>
                    <a:cxn ang="0">
                      <a:pos x="901" y="1691"/>
                    </a:cxn>
                    <a:cxn ang="0">
                      <a:pos x="721" y="1749"/>
                    </a:cxn>
                    <a:cxn ang="0">
                      <a:pos x="533" y="1769"/>
                    </a:cxn>
                    <a:cxn ang="0">
                      <a:pos x="344" y="1749"/>
                    </a:cxn>
                    <a:cxn ang="0">
                      <a:pos x="165" y="1691"/>
                    </a:cxn>
                    <a:cxn ang="0">
                      <a:pos x="0" y="1597"/>
                    </a:cxn>
                    <a:cxn ang="0">
                      <a:pos x="125" y="1571"/>
                    </a:cxn>
                    <a:cxn ang="0">
                      <a:pos x="281" y="1640"/>
                    </a:cxn>
                    <a:cxn ang="0">
                      <a:pos x="446" y="1675"/>
                    </a:cxn>
                    <a:cxn ang="0">
                      <a:pos x="618" y="1675"/>
                    </a:cxn>
                    <a:cxn ang="0">
                      <a:pos x="785" y="1640"/>
                    </a:cxn>
                    <a:cxn ang="0">
                      <a:pos x="941" y="1571"/>
                    </a:cxn>
                    <a:cxn ang="0">
                      <a:pos x="1080" y="1470"/>
                    </a:cxn>
                    <a:cxn ang="0">
                      <a:pos x="1194" y="1343"/>
                    </a:cxn>
                    <a:cxn ang="0">
                      <a:pos x="1281" y="1194"/>
                    </a:cxn>
                    <a:cxn ang="0">
                      <a:pos x="1332" y="1032"/>
                    </a:cxn>
                    <a:cxn ang="0">
                      <a:pos x="1350" y="862"/>
                    </a:cxn>
                    <a:cxn ang="0">
                      <a:pos x="1332" y="691"/>
                    </a:cxn>
                    <a:cxn ang="0">
                      <a:pos x="1281" y="530"/>
                    </a:cxn>
                    <a:cxn ang="0">
                      <a:pos x="1194" y="381"/>
                    </a:cxn>
                    <a:cxn ang="0">
                      <a:pos x="1080" y="254"/>
                    </a:cxn>
                    <a:cxn ang="0">
                      <a:pos x="941" y="154"/>
                    </a:cxn>
                    <a:cxn ang="0">
                      <a:pos x="785" y="85"/>
                    </a:cxn>
                    <a:cxn ang="0">
                      <a:pos x="812" y="0"/>
                    </a:cxn>
                  </a:cxnLst>
                  <a:rect l="0" t="0" r="r" b="b"/>
                  <a:pathLst>
                    <a:path w="1440" h="1770">
                      <a:moveTo>
                        <a:pt x="812" y="0"/>
                      </a:moveTo>
                      <a:lnTo>
                        <a:pt x="901" y="33"/>
                      </a:lnTo>
                      <a:lnTo>
                        <a:pt x="986" y="78"/>
                      </a:lnTo>
                      <a:lnTo>
                        <a:pt x="1066" y="129"/>
                      </a:lnTo>
                      <a:lnTo>
                        <a:pt x="1140" y="187"/>
                      </a:lnTo>
                      <a:lnTo>
                        <a:pt x="1207" y="256"/>
                      </a:lnTo>
                      <a:lnTo>
                        <a:pt x="1265" y="330"/>
                      </a:lnTo>
                      <a:lnTo>
                        <a:pt x="1316" y="410"/>
                      </a:lnTo>
                      <a:lnTo>
                        <a:pt x="1361" y="492"/>
                      </a:lnTo>
                      <a:lnTo>
                        <a:pt x="1394" y="581"/>
                      </a:lnTo>
                      <a:lnTo>
                        <a:pt x="1419" y="673"/>
                      </a:lnTo>
                      <a:lnTo>
                        <a:pt x="1435" y="766"/>
                      </a:lnTo>
                      <a:lnTo>
                        <a:pt x="1439" y="862"/>
                      </a:lnTo>
                      <a:lnTo>
                        <a:pt x="1435" y="958"/>
                      </a:lnTo>
                      <a:lnTo>
                        <a:pt x="1419" y="1052"/>
                      </a:lnTo>
                      <a:lnTo>
                        <a:pt x="1394" y="1143"/>
                      </a:lnTo>
                      <a:lnTo>
                        <a:pt x="1361" y="1230"/>
                      </a:lnTo>
                      <a:lnTo>
                        <a:pt x="1316" y="1314"/>
                      </a:lnTo>
                      <a:lnTo>
                        <a:pt x="1265" y="1395"/>
                      </a:lnTo>
                      <a:lnTo>
                        <a:pt x="1207" y="1468"/>
                      </a:lnTo>
                      <a:lnTo>
                        <a:pt x="1140" y="1537"/>
                      </a:lnTo>
                      <a:lnTo>
                        <a:pt x="1066" y="1597"/>
                      </a:lnTo>
                      <a:lnTo>
                        <a:pt x="986" y="1646"/>
                      </a:lnTo>
                      <a:lnTo>
                        <a:pt x="901" y="1691"/>
                      </a:lnTo>
                      <a:lnTo>
                        <a:pt x="812" y="1724"/>
                      </a:lnTo>
                      <a:lnTo>
                        <a:pt x="721" y="1749"/>
                      </a:lnTo>
                      <a:lnTo>
                        <a:pt x="627" y="1765"/>
                      </a:lnTo>
                      <a:lnTo>
                        <a:pt x="533" y="1769"/>
                      </a:lnTo>
                      <a:lnTo>
                        <a:pt x="437" y="1765"/>
                      </a:lnTo>
                      <a:lnTo>
                        <a:pt x="344" y="1749"/>
                      </a:lnTo>
                      <a:lnTo>
                        <a:pt x="252" y="1724"/>
                      </a:lnTo>
                      <a:lnTo>
                        <a:pt x="165" y="1691"/>
                      </a:lnTo>
                      <a:lnTo>
                        <a:pt x="80" y="1646"/>
                      </a:lnTo>
                      <a:lnTo>
                        <a:pt x="0" y="1597"/>
                      </a:lnTo>
                      <a:lnTo>
                        <a:pt x="51" y="1524"/>
                      </a:lnTo>
                      <a:lnTo>
                        <a:pt x="125" y="1571"/>
                      </a:lnTo>
                      <a:lnTo>
                        <a:pt x="201" y="1609"/>
                      </a:lnTo>
                      <a:lnTo>
                        <a:pt x="281" y="1640"/>
                      </a:lnTo>
                      <a:lnTo>
                        <a:pt x="364" y="1662"/>
                      </a:lnTo>
                      <a:lnTo>
                        <a:pt x="446" y="1675"/>
                      </a:lnTo>
                      <a:lnTo>
                        <a:pt x="533" y="1680"/>
                      </a:lnTo>
                      <a:lnTo>
                        <a:pt x="618" y="1675"/>
                      </a:lnTo>
                      <a:lnTo>
                        <a:pt x="703" y="1662"/>
                      </a:lnTo>
                      <a:lnTo>
                        <a:pt x="785" y="1640"/>
                      </a:lnTo>
                      <a:lnTo>
                        <a:pt x="866" y="1609"/>
                      </a:lnTo>
                      <a:lnTo>
                        <a:pt x="941" y="1571"/>
                      </a:lnTo>
                      <a:lnTo>
                        <a:pt x="1013" y="1524"/>
                      </a:lnTo>
                      <a:lnTo>
                        <a:pt x="1080" y="1470"/>
                      </a:lnTo>
                      <a:lnTo>
                        <a:pt x="1140" y="1410"/>
                      </a:lnTo>
                      <a:lnTo>
                        <a:pt x="1194" y="1343"/>
                      </a:lnTo>
                      <a:lnTo>
                        <a:pt x="1240" y="1270"/>
                      </a:lnTo>
                      <a:lnTo>
                        <a:pt x="1281" y="1194"/>
                      </a:lnTo>
                      <a:lnTo>
                        <a:pt x="1312" y="1116"/>
                      </a:lnTo>
                      <a:lnTo>
                        <a:pt x="1332" y="1032"/>
                      </a:lnTo>
                      <a:lnTo>
                        <a:pt x="1345" y="947"/>
                      </a:lnTo>
                      <a:lnTo>
                        <a:pt x="1350" y="862"/>
                      </a:lnTo>
                      <a:lnTo>
                        <a:pt x="1345" y="775"/>
                      </a:lnTo>
                      <a:lnTo>
                        <a:pt x="1332" y="691"/>
                      </a:lnTo>
                      <a:lnTo>
                        <a:pt x="1312" y="608"/>
                      </a:lnTo>
                      <a:lnTo>
                        <a:pt x="1281" y="530"/>
                      </a:lnTo>
                      <a:lnTo>
                        <a:pt x="1240" y="452"/>
                      </a:lnTo>
                      <a:lnTo>
                        <a:pt x="1194" y="381"/>
                      </a:lnTo>
                      <a:lnTo>
                        <a:pt x="1140" y="314"/>
                      </a:lnTo>
                      <a:lnTo>
                        <a:pt x="1080" y="254"/>
                      </a:lnTo>
                      <a:lnTo>
                        <a:pt x="1013" y="201"/>
                      </a:lnTo>
                      <a:lnTo>
                        <a:pt x="941" y="154"/>
                      </a:lnTo>
                      <a:lnTo>
                        <a:pt x="866" y="114"/>
                      </a:lnTo>
                      <a:lnTo>
                        <a:pt x="785" y="85"/>
                      </a:lnTo>
                      <a:lnTo>
                        <a:pt x="788" y="78"/>
                      </a:lnTo>
                      <a:lnTo>
                        <a:pt x="812" y="0"/>
                      </a:lnTo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0" name="Line 8"/>
                <p:cNvSpPr>
                  <a:spLocks noChangeShapeType="1"/>
                </p:cNvSpPr>
                <p:nvPr/>
              </p:nvSpPr>
              <p:spPr bwMode="ltGray">
                <a:xfrm flipV="1">
                  <a:off x="2324" y="1620"/>
                  <a:ext cx="143" cy="258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1" name="Line 9"/>
                <p:cNvSpPr>
                  <a:spLocks noChangeShapeType="1"/>
                </p:cNvSpPr>
                <p:nvPr/>
              </p:nvSpPr>
              <p:spPr bwMode="ltGray">
                <a:xfrm flipV="1">
                  <a:off x="3119" y="243"/>
                  <a:ext cx="50" cy="9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ltGray">
                <a:xfrm flipV="1">
                  <a:off x="3203" y="72"/>
                  <a:ext cx="52" cy="9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3" name="Freeform 11"/>
                <p:cNvSpPr>
                  <a:spLocks/>
                </p:cNvSpPr>
                <p:nvPr/>
              </p:nvSpPr>
              <p:spPr bwMode="ltGray">
                <a:xfrm>
                  <a:off x="2483" y="1903"/>
                  <a:ext cx="841" cy="153"/>
                </a:xfrm>
                <a:custGeom>
                  <a:avLst/>
                  <a:gdLst/>
                  <a:ahLst/>
                  <a:cxnLst>
                    <a:cxn ang="0">
                      <a:pos x="3" y="98"/>
                    </a:cxn>
                    <a:cxn ang="0">
                      <a:pos x="20" y="80"/>
                    </a:cxn>
                    <a:cxn ang="0">
                      <a:pos x="44" y="65"/>
                    </a:cxn>
                    <a:cxn ang="0">
                      <a:pos x="89" y="43"/>
                    </a:cxn>
                    <a:cxn ang="0">
                      <a:pos x="140" y="30"/>
                    </a:cxn>
                    <a:cxn ang="0">
                      <a:pos x="188" y="19"/>
                    </a:cxn>
                    <a:cxn ang="0">
                      <a:pos x="253" y="9"/>
                    </a:cxn>
                    <a:cxn ang="0">
                      <a:pos x="314" y="3"/>
                    </a:cxn>
                    <a:cxn ang="0">
                      <a:pos x="386" y="0"/>
                    </a:cxn>
                    <a:cxn ang="0">
                      <a:pos x="475" y="1"/>
                    </a:cxn>
                    <a:cxn ang="0">
                      <a:pos x="567" y="6"/>
                    </a:cxn>
                    <a:cxn ang="0">
                      <a:pos x="632" y="14"/>
                    </a:cxn>
                    <a:cxn ang="0">
                      <a:pos x="700" y="27"/>
                    </a:cxn>
                    <a:cxn ang="0">
                      <a:pos x="765" y="47"/>
                    </a:cxn>
                    <a:cxn ang="0">
                      <a:pos x="799" y="66"/>
                    </a:cxn>
                    <a:cxn ang="0">
                      <a:pos x="820" y="82"/>
                    </a:cxn>
                    <a:cxn ang="0">
                      <a:pos x="840" y="108"/>
                    </a:cxn>
                    <a:cxn ang="0">
                      <a:pos x="806" y="122"/>
                    </a:cxn>
                    <a:cxn ang="0">
                      <a:pos x="748" y="133"/>
                    </a:cxn>
                    <a:cxn ang="0">
                      <a:pos x="676" y="141"/>
                    </a:cxn>
                    <a:cxn ang="0">
                      <a:pos x="608" y="148"/>
                    </a:cxn>
                    <a:cxn ang="0">
                      <a:pos x="526" y="151"/>
                    </a:cxn>
                    <a:cxn ang="0">
                      <a:pos x="437" y="152"/>
                    </a:cxn>
                    <a:cxn ang="0">
                      <a:pos x="352" y="152"/>
                    </a:cxn>
                    <a:cxn ang="0">
                      <a:pos x="263" y="151"/>
                    </a:cxn>
                    <a:cxn ang="0">
                      <a:pos x="164" y="143"/>
                    </a:cxn>
                    <a:cxn ang="0">
                      <a:pos x="85" y="135"/>
                    </a:cxn>
                    <a:cxn ang="0">
                      <a:pos x="20" y="120"/>
                    </a:cxn>
                    <a:cxn ang="0">
                      <a:pos x="0" y="109"/>
                    </a:cxn>
                    <a:cxn ang="0">
                      <a:pos x="3" y="98"/>
                    </a:cxn>
                  </a:cxnLst>
                  <a:rect l="0" t="0" r="r" b="b"/>
                  <a:pathLst>
                    <a:path w="841" h="153">
                      <a:moveTo>
                        <a:pt x="3" y="98"/>
                      </a:moveTo>
                      <a:lnTo>
                        <a:pt x="20" y="80"/>
                      </a:lnTo>
                      <a:lnTo>
                        <a:pt x="44" y="65"/>
                      </a:lnTo>
                      <a:lnTo>
                        <a:pt x="89" y="43"/>
                      </a:lnTo>
                      <a:lnTo>
                        <a:pt x="140" y="30"/>
                      </a:lnTo>
                      <a:lnTo>
                        <a:pt x="188" y="19"/>
                      </a:lnTo>
                      <a:lnTo>
                        <a:pt x="253" y="9"/>
                      </a:lnTo>
                      <a:lnTo>
                        <a:pt x="314" y="3"/>
                      </a:lnTo>
                      <a:lnTo>
                        <a:pt x="386" y="0"/>
                      </a:lnTo>
                      <a:lnTo>
                        <a:pt x="475" y="1"/>
                      </a:lnTo>
                      <a:lnTo>
                        <a:pt x="567" y="6"/>
                      </a:lnTo>
                      <a:lnTo>
                        <a:pt x="632" y="14"/>
                      </a:lnTo>
                      <a:lnTo>
                        <a:pt x="700" y="27"/>
                      </a:lnTo>
                      <a:lnTo>
                        <a:pt x="765" y="47"/>
                      </a:lnTo>
                      <a:lnTo>
                        <a:pt x="799" y="66"/>
                      </a:lnTo>
                      <a:lnTo>
                        <a:pt x="820" y="82"/>
                      </a:lnTo>
                      <a:lnTo>
                        <a:pt x="840" y="108"/>
                      </a:lnTo>
                      <a:lnTo>
                        <a:pt x="806" y="122"/>
                      </a:lnTo>
                      <a:lnTo>
                        <a:pt x="748" y="133"/>
                      </a:lnTo>
                      <a:lnTo>
                        <a:pt x="676" y="141"/>
                      </a:lnTo>
                      <a:lnTo>
                        <a:pt x="608" y="148"/>
                      </a:lnTo>
                      <a:lnTo>
                        <a:pt x="526" y="151"/>
                      </a:lnTo>
                      <a:lnTo>
                        <a:pt x="437" y="152"/>
                      </a:lnTo>
                      <a:lnTo>
                        <a:pt x="352" y="152"/>
                      </a:lnTo>
                      <a:lnTo>
                        <a:pt x="263" y="151"/>
                      </a:lnTo>
                      <a:lnTo>
                        <a:pt x="164" y="143"/>
                      </a:lnTo>
                      <a:lnTo>
                        <a:pt x="85" y="135"/>
                      </a:lnTo>
                      <a:lnTo>
                        <a:pt x="20" y="120"/>
                      </a:lnTo>
                      <a:lnTo>
                        <a:pt x="0" y="109"/>
                      </a:lnTo>
                      <a:lnTo>
                        <a:pt x="3" y="98"/>
                      </a:lnTo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sp>
            <p:nvSpPr>
              <p:cNvPr id="9" name="Oval 12"/>
              <p:cNvSpPr>
                <a:spLocks noChangeArrowheads="1"/>
              </p:cNvSpPr>
              <p:nvPr/>
            </p:nvSpPr>
            <p:spPr bwMode="blackWhite">
              <a:xfrm>
                <a:off x="2071" y="250"/>
                <a:ext cx="1497" cy="149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grpSp>
            <p:nvGrpSpPr>
              <p:cNvPr id="10" name="Group 13"/>
              <p:cNvGrpSpPr>
                <a:grpSpLocks/>
              </p:cNvGrpSpPr>
              <p:nvPr/>
            </p:nvGrpSpPr>
            <p:grpSpPr bwMode="auto">
              <a:xfrm>
                <a:off x="2071" y="406"/>
                <a:ext cx="1392" cy="1109"/>
                <a:chOff x="2071" y="406"/>
                <a:chExt cx="1392" cy="1109"/>
              </a:xfrm>
            </p:grpSpPr>
            <p:sp>
              <p:nvSpPr>
                <p:cNvPr id="11" name="Freeform 14"/>
                <p:cNvSpPr>
                  <a:spLocks/>
                </p:cNvSpPr>
                <p:nvPr/>
              </p:nvSpPr>
              <p:spPr bwMode="grayWhite">
                <a:xfrm>
                  <a:off x="2268" y="812"/>
                  <a:ext cx="1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17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2" name="Freeform 15"/>
                <p:cNvSpPr>
                  <a:spLocks/>
                </p:cNvSpPr>
                <p:nvPr/>
              </p:nvSpPr>
              <p:spPr bwMode="grayWhite">
                <a:xfrm>
                  <a:off x="2292" y="843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0"/>
                    </a:cxn>
                    <a:cxn ang="0">
                      <a:pos x="16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3" name="Freeform 16"/>
                <p:cNvSpPr>
                  <a:spLocks/>
                </p:cNvSpPr>
                <p:nvPr/>
              </p:nvSpPr>
              <p:spPr bwMode="grayWhite">
                <a:xfrm>
                  <a:off x="2372" y="802"/>
                  <a:ext cx="51" cy="48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31" y="0"/>
                    </a:cxn>
                    <a:cxn ang="0">
                      <a:pos x="20" y="13"/>
                    </a:cxn>
                    <a:cxn ang="0">
                      <a:pos x="13" y="13"/>
                    </a:cxn>
                    <a:cxn ang="0">
                      <a:pos x="7" y="19"/>
                    </a:cxn>
                    <a:cxn ang="0">
                      <a:pos x="0" y="19"/>
                    </a:cxn>
                    <a:cxn ang="0">
                      <a:pos x="0" y="35"/>
                    </a:cxn>
                    <a:cxn ang="0">
                      <a:pos x="12" y="47"/>
                    </a:cxn>
                    <a:cxn ang="0">
                      <a:pos x="41" y="47"/>
                    </a:cxn>
                    <a:cxn ang="0">
                      <a:pos x="50" y="35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51" h="48">
                      <a:moveTo>
                        <a:pt x="50" y="0"/>
                      </a:moveTo>
                      <a:lnTo>
                        <a:pt x="31" y="0"/>
                      </a:lnTo>
                      <a:lnTo>
                        <a:pt x="20" y="13"/>
                      </a:lnTo>
                      <a:lnTo>
                        <a:pt x="13" y="13"/>
                      </a:lnTo>
                      <a:lnTo>
                        <a:pt x="7" y="19"/>
                      </a:lnTo>
                      <a:lnTo>
                        <a:pt x="0" y="19"/>
                      </a:lnTo>
                      <a:lnTo>
                        <a:pt x="0" y="35"/>
                      </a:lnTo>
                      <a:lnTo>
                        <a:pt x="12" y="47"/>
                      </a:lnTo>
                      <a:lnTo>
                        <a:pt x="41" y="47"/>
                      </a:lnTo>
                      <a:lnTo>
                        <a:pt x="50" y="35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4" name="Freeform 17"/>
                <p:cNvSpPr>
                  <a:spLocks/>
                </p:cNvSpPr>
                <p:nvPr/>
              </p:nvSpPr>
              <p:spPr bwMode="grayWhite">
                <a:xfrm>
                  <a:off x="2071" y="840"/>
                  <a:ext cx="451" cy="587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99" y="16"/>
                    </a:cxn>
                    <a:cxn ang="0">
                      <a:pos x="64" y="47"/>
                    </a:cxn>
                    <a:cxn ang="0">
                      <a:pos x="56" y="75"/>
                    </a:cxn>
                    <a:cxn ang="0">
                      <a:pos x="30" y="95"/>
                    </a:cxn>
                    <a:cxn ang="0">
                      <a:pos x="12" y="135"/>
                    </a:cxn>
                    <a:cxn ang="0">
                      <a:pos x="12" y="159"/>
                    </a:cxn>
                    <a:cxn ang="0">
                      <a:pos x="0" y="201"/>
                    </a:cxn>
                    <a:cxn ang="0">
                      <a:pos x="16" y="219"/>
                    </a:cxn>
                    <a:cxn ang="0">
                      <a:pos x="56" y="272"/>
                    </a:cxn>
                    <a:cxn ang="0">
                      <a:pos x="68" y="265"/>
                    </a:cxn>
                    <a:cxn ang="0">
                      <a:pos x="139" y="265"/>
                    </a:cxn>
                    <a:cxn ang="0">
                      <a:pos x="172" y="278"/>
                    </a:cxn>
                    <a:cxn ang="0">
                      <a:pos x="169" y="319"/>
                    </a:cxn>
                    <a:cxn ang="0">
                      <a:pos x="193" y="374"/>
                    </a:cxn>
                    <a:cxn ang="0">
                      <a:pos x="191" y="389"/>
                    </a:cxn>
                    <a:cxn ang="0">
                      <a:pos x="201" y="406"/>
                    </a:cxn>
                    <a:cxn ang="0">
                      <a:pos x="186" y="445"/>
                    </a:cxn>
                    <a:cxn ang="0">
                      <a:pos x="204" y="494"/>
                    </a:cxn>
                    <a:cxn ang="0">
                      <a:pos x="214" y="532"/>
                    </a:cxn>
                    <a:cxn ang="0">
                      <a:pos x="226" y="556"/>
                    </a:cxn>
                    <a:cxn ang="0">
                      <a:pos x="239" y="586"/>
                    </a:cxn>
                    <a:cxn ang="0">
                      <a:pos x="263" y="582"/>
                    </a:cxn>
                    <a:cxn ang="0">
                      <a:pos x="302" y="560"/>
                    </a:cxn>
                    <a:cxn ang="0">
                      <a:pos x="320" y="533"/>
                    </a:cxn>
                    <a:cxn ang="0">
                      <a:pos x="319" y="515"/>
                    </a:cxn>
                    <a:cxn ang="0">
                      <a:pos x="342" y="500"/>
                    </a:cxn>
                    <a:cxn ang="0">
                      <a:pos x="338" y="474"/>
                    </a:cxn>
                    <a:cxn ang="0">
                      <a:pos x="373" y="432"/>
                    </a:cxn>
                    <a:cxn ang="0">
                      <a:pos x="378" y="398"/>
                    </a:cxn>
                    <a:cxn ang="0">
                      <a:pos x="369" y="386"/>
                    </a:cxn>
                    <a:cxn ang="0">
                      <a:pos x="373" y="372"/>
                    </a:cxn>
                    <a:cxn ang="0">
                      <a:pos x="365" y="360"/>
                    </a:cxn>
                    <a:cxn ang="0">
                      <a:pos x="391" y="327"/>
                    </a:cxn>
                    <a:cxn ang="0">
                      <a:pos x="391" y="310"/>
                    </a:cxn>
                    <a:cxn ang="0">
                      <a:pos x="427" y="282"/>
                    </a:cxn>
                    <a:cxn ang="0">
                      <a:pos x="450" y="207"/>
                    </a:cxn>
                    <a:cxn ang="0">
                      <a:pos x="417" y="226"/>
                    </a:cxn>
                    <a:cxn ang="0">
                      <a:pos x="388" y="218"/>
                    </a:cxn>
                    <a:cxn ang="0">
                      <a:pos x="392" y="200"/>
                    </a:cxn>
                    <a:cxn ang="0">
                      <a:pos x="363" y="180"/>
                    </a:cxn>
                    <a:cxn ang="0">
                      <a:pos x="349" y="132"/>
                    </a:cxn>
                    <a:cxn ang="0">
                      <a:pos x="321" y="93"/>
                    </a:cxn>
                    <a:cxn ang="0">
                      <a:pos x="321" y="66"/>
                    </a:cxn>
                    <a:cxn ang="0">
                      <a:pos x="306" y="65"/>
                    </a:cxn>
                    <a:cxn ang="0">
                      <a:pos x="296" y="69"/>
                    </a:cxn>
                    <a:cxn ang="0">
                      <a:pos x="254" y="54"/>
                    </a:cxn>
                    <a:cxn ang="0">
                      <a:pos x="243" y="65"/>
                    </a:cxn>
                    <a:cxn ang="0">
                      <a:pos x="234" y="78"/>
                    </a:cxn>
                    <a:cxn ang="0">
                      <a:pos x="211" y="53"/>
                    </a:cxn>
                    <a:cxn ang="0">
                      <a:pos x="189" y="47"/>
                    </a:cxn>
                    <a:cxn ang="0">
                      <a:pos x="187" y="15"/>
                    </a:cxn>
                    <a:cxn ang="0">
                      <a:pos x="155" y="20"/>
                    </a:cxn>
                    <a:cxn ang="0">
                      <a:pos x="135" y="13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451" h="587">
                      <a:moveTo>
                        <a:pt x="107" y="0"/>
                      </a:moveTo>
                      <a:lnTo>
                        <a:pt x="99" y="16"/>
                      </a:lnTo>
                      <a:lnTo>
                        <a:pt x="64" y="47"/>
                      </a:lnTo>
                      <a:lnTo>
                        <a:pt x="56" y="75"/>
                      </a:lnTo>
                      <a:lnTo>
                        <a:pt x="30" y="95"/>
                      </a:lnTo>
                      <a:lnTo>
                        <a:pt x="12" y="135"/>
                      </a:lnTo>
                      <a:lnTo>
                        <a:pt x="12" y="159"/>
                      </a:lnTo>
                      <a:lnTo>
                        <a:pt x="0" y="201"/>
                      </a:lnTo>
                      <a:lnTo>
                        <a:pt x="16" y="219"/>
                      </a:lnTo>
                      <a:lnTo>
                        <a:pt x="56" y="272"/>
                      </a:lnTo>
                      <a:lnTo>
                        <a:pt x="68" y="265"/>
                      </a:lnTo>
                      <a:lnTo>
                        <a:pt x="139" y="265"/>
                      </a:lnTo>
                      <a:lnTo>
                        <a:pt x="172" y="278"/>
                      </a:lnTo>
                      <a:lnTo>
                        <a:pt x="169" y="319"/>
                      </a:lnTo>
                      <a:lnTo>
                        <a:pt x="193" y="374"/>
                      </a:lnTo>
                      <a:lnTo>
                        <a:pt x="191" y="389"/>
                      </a:lnTo>
                      <a:lnTo>
                        <a:pt x="201" y="406"/>
                      </a:lnTo>
                      <a:lnTo>
                        <a:pt x="186" y="445"/>
                      </a:lnTo>
                      <a:lnTo>
                        <a:pt x="204" y="494"/>
                      </a:lnTo>
                      <a:lnTo>
                        <a:pt x="214" y="532"/>
                      </a:lnTo>
                      <a:lnTo>
                        <a:pt x="226" y="556"/>
                      </a:lnTo>
                      <a:lnTo>
                        <a:pt x="239" y="586"/>
                      </a:lnTo>
                      <a:lnTo>
                        <a:pt x="263" y="582"/>
                      </a:lnTo>
                      <a:lnTo>
                        <a:pt x="302" y="560"/>
                      </a:lnTo>
                      <a:lnTo>
                        <a:pt x="320" y="533"/>
                      </a:lnTo>
                      <a:lnTo>
                        <a:pt x="319" y="515"/>
                      </a:lnTo>
                      <a:lnTo>
                        <a:pt x="342" y="500"/>
                      </a:lnTo>
                      <a:lnTo>
                        <a:pt x="338" y="474"/>
                      </a:lnTo>
                      <a:lnTo>
                        <a:pt x="373" y="432"/>
                      </a:lnTo>
                      <a:lnTo>
                        <a:pt x="378" y="398"/>
                      </a:lnTo>
                      <a:lnTo>
                        <a:pt x="369" y="386"/>
                      </a:lnTo>
                      <a:lnTo>
                        <a:pt x="373" y="372"/>
                      </a:lnTo>
                      <a:lnTo>
                        <a:pt x="365" y="360"/>
                      </a:lnTo>
                      <a:lnTo>
                        <a:pt x="391" y="327"/>
                      </a:lnTo>
                      <a:lnTo>
                        <a:pt x="391" y="310"/>
                      </a:lnTo>
                      <a:lnTo>
                        <a:pt x="427" y="282"/>
                      </a:lnTo>
                      <a:lnTo>
                        <a:pt x="450" y="207"/>
                      </a:lnTo>
                      <a:lnTo>
                        <a:pt x="417" y="226"/>
                      </a:lnTo>
                      <a:lnTo>
                        <a:pt x="388" y="218"/>
                      </a:lnTo>
                      <a:lnTo>
                        <a:pt x="392" y="200"/>
                      </a:lnTo>
                      <a:lnTo>
                        <a:pt x="363" y="180"/>
                      </a:lnTo>
                      <a:lnTo>
                        <a:pt x="349" y="132"/>
                      </a:lnTo>
                      <a:lnTo>
                        <a:pt x="321" y="93"/>
                      </a:lnTo>
                      <a:lnTo>
                        <a:pt x="321" y="66"/>
                      </a:lnTo>
                      <a:lnTo>
                        <a:pt x="306" y="65"/>
                      </a:lnTo>
                      <a:lnTo>
                        <a:pt x="296" y="69"/>
                      </a:lnTo>
                      <a:lnTo>
                        <a:pt x="254" y="54"/>
                      </a:lnTo>
                      <a:lnTo>
                        <a:pt x="243" y="65"/>
                      </a:lnTo>
                      <a:lnTo>
                        <a:pt x="234" y="78"/>
                      </a:lnTo>
                      <a:lnTo>
                        <a:pt x="211" y="53"/>
                      </a:lnTo>
                      <a:lnTo>
                        <a:pt x="189" y="47"/>
                      </a:lnTo>
                      <a:lnTo>
                        <a:pt x="187" y="15"/>
                      </a:lnTo>
                      <a:lnTo>
                        <a:pt x="155" y="20"/>
                      </a:lnTo>
                      <a:lnTo>
                        <a:pt x="135" y="13"/>
                      </a:lnTo>
                      <a:lnTo>
                        <a:pt x="10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5" name="Freeform 18"/>
                <p:cNvSpPr>
                  <a:spLocks/>
                </p:cNvSpPr>
                <p:nvPr/>
              </p:nvSpPr>
              <p:spPr bwMode="grayWhite">
                <a:xfrm>
                  <a:off x="3112" y="987"/>
                  <a:ext cx="17" cy="28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9" y="8"/>
                    </a:cxn>
                    <a:cxn ang="0">
                      <a:pos x="7" y="14"/>
                    </a:cxn>
                    <a:cxn ang="0">
                      <a:pos x="7" y="19"/>
                    </a:cxn>
                    <a:cxn ang="0">
                      <a:pos x="16" y="23"/>
                    </a:cxn>
                    <a:cxn ang="0">
                      <a:pos x="16" y="27"/>
                    </a:cxn>
                    <a:cxn ang="0">
                      <a:pos x="9" y="23"/>
                    </a:cxn>
                    <a:cxn ang="0">
                      <a:pos x="3" y="27"/>
                    </a:cxn>
                    <a:cxn ang="0">
                      <a:pos x="0" y="23"/>
                    </a:cxn>
                    <a:cxn ang="0">
                      <a:pos x="3" y="19"/>
                    </a:cxn>
                    <a:cxn ang="0">
                      <a:pos x="0" y="14"/>
                    </a:cxn>
                    <a:cxn ang="0">
                      <a:pos x="3" y="4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7" h="28">
                      <a:moveTo>
                        <a:pt x="7" y="0"/>
                      </a:moveTo>
                      <a:lnTo>
                        <a:pt x="9" y="8"/>
                      </a:lnTo>
                      <a:lnTo>
                        <a:pt x="7" y="14"/>
                      </a:lnTo>
                      <a:lnTo>
                        <a:pt x="7" y="19"/>
                      </a:lnTo>
                      <a:lnTo>
                        <a:pt x="16" y="23"/>
                      </a:lnTo>
                      <a:lnTo>
                        <a:pt x="16" y="27"/>
                      </a:lnTo>
                      <a:lnTo>
                        <a:pt x="9" y="23"/>
                      </a:lnTo>
                      <a:lnTo>
                        <a:pt x="3" y="27"/>
                      </a:lnTo>
                      <a:lnTo>
                        <a:pt x="0" y="23"/>
                      </a:lnTo>
                      <a:lnTo>
                        <a:pt x="3" y="19"/>
                      </a:lnTo>
                      <a:lnTo>
                        <a:pt x="0" y="14"/>
                      </a:lnTo>
                      <a:lnTo>
                        <a:pt x="3" y="4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6" name="Freeform 19"/>
                <p:cNvSpPr>
                  <a:spLocks/>
                </p:cNvSpPr>
                <p:nvPr/>
              </p:nvSpPr>
              <p:spPr bwMode="grayWhite">
                <a:xfrm>
                  <a:off x="3027" y="1109"/>
                  <a:ext cx="68" cy="97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24" y="48"/>
                    </a:cxn>
                    <a:cxn ang="0">
                      <a:pos x="52" y="0"/>
                    </a:cxn>
                    <a:cxn ang="0">
                      <a:pos x="67" y="28"/>
                    </a:cxn>
                    <a:cxn ang="0">
                      <a:pos x="55" y="96"/>
                    </a:cxn>
                    <a:cxn ang="0">
                      <a:pos x="5" y="80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68" h="97">
                      <a:moveTo>
                        <a:pt x="0" y="48"/>
                      </a:moveTo>
                      <a:lnTo>
                        <a:pt x="24" y="48"/>
                      </a:lnTo>
                      <a:lnTo>
                        <a:pt x="52" y="0"/>
                      </a:lnTo>
                      <a:lnTo>
                        <a:pt x="67" y="28"/>
                      </a:lnTo>
                      <a:lnTo>
                        <a:pt x="55" y="96"/>
                      </a:lnTo>
                      <a:lnTo>
                        <a:pt x="5" y="80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7" name="Freeform 20"/>
                <p:cNvSpPr>
                  <a:spLocks/>
                </p:cNvSpPr>
                <p:nvPr/>
              </p:nvSpPr>
              <p:spPr bwMode="grayWhite">
                <a:xfrm>
                  <a:off x="3162" y="1146"/>
                  <a:ext cx="117" cy="9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0" y="0"/>
                    </a:cxn>
                    <a:cxn ang="0">
                      <a:pos x="39" y="9"/>
                    </a:cxn>
                    <a:cxn ang="0">
                      <a:pos x="95" y="32"/>
                    </a:cxn>
                    <a:cxn ang="0">
                      <a:pos x="95" y="49"/>
                    </a:cxn>
                    <a:cxn ang="0">
                      <a:pos x="116" y="93"/>
                    </a:cxn>
                    <a:cxn ang="0">
                      <a:pos x="73" y="51"/>
                    </a:cxn>
                    <a:cxn ang="0">
                      <a:pos x="44" y="54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117" h="94">
                      <a:moveTo>
                        <a:pt x="7" y="22"/>
                      </a:moveTo>
                      <a:lnTo>
                        <a:pt x="0" y="0"/>
                      </a:lnTo>
                      <a:lnTo>
                        <a:pt x="39" y="9"/>
                      </a:lnTo>
                      <a:lnTo>
                        <a:pt x="95" y="32"/>
                      </a:lnTo>
                      <a:lnTo>
                        <a:pt x="95" y="49"/>
                      </a:lnTo>
                      <a:lnTo>
                        <a:pt x="116" y="93"/>
                      </a:lnTo>
                      <a:lnTo>
                        <a:pt x="73" y="51"/>
                      </a:lnTo>
                      <a:lnTo>
                        <a:pt x="44" y="54"/>
                      </a:lnTo>
                      <a:lnTo>
                        <a:pt x="7" y="22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8" name="Freeform 21"/>
                <p:cNvSpPr>
                  <a:spLocks/>
                </p:cNvSpPr>
                <p:nvPr/>
              </p:nvSpPr>
              <p:spPr bwMode="grayWhite">
                <a:xfrm>
                  <a:off x="3384" y="1337"/>
                  <a:ext cx="79" cy="101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78" y="30"/>
                    </a:cxn>
                    <a:cxn ang="0">
                      <a:pos x="16" y="100"/>
                    </a:cxn>
                    <a:cxn ang="0">
                      <a:pos x="0" y="84"/>
                    </a:cxn>
                    <a:cxn ang="0">
                      <a:pos x="45" y="39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79" h="101">
                      <a:moveTo>
                        <a:pt x="48" y="0"/>
                      </a:moveTo>
                      <a:lnTo>
                        <a:pt x="78" y="30"/>
                      </a:lnTo>
                      <a:lnTo>
                        <a:pt x="16" y="100"/>
                      </a:lnTo>
                      <a:lnTo>
                        <a:pt x="0" y="84"/>
                      </a:lnTo>
                      <a:lnTo>
                        <a:pt x="45" y="39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9" name="Freeform 22"/>
                <p:cNvSpPr>
                  <a:spLocks/>
                </p:cNvSpPr>
                <p:nvPr/>
              </p:nvSpPr>
              <p:spPr bwMode="grayWhite">
                <a:xfrm>
                  <a:off x="2212" y="651"/>
                  <a:ext cx="36" cy="66"/>
                </a:xfrm>
                <a:custGeom>
                  <a:avLst/>
                  <a:gdLst/>
                  <a:ahLst/>
                  <a:cxnLst>
                    <a:cxn ang="0">
                      <a:pos x="38" y="51"/>
                    </a:cxn>
                    <a:cxn ang="0">
                      <a:pos x="28" y="43"/>
                    </a:cxn>
                    <a:cxn ang="0">
                      <a:pos x="28" y="14"/>
                    </a:cxn>
                    <a:cxn ang="0">
                      <a:pos x="33" y="8"/>
                    </a:cxn>
                    <a:cxn ang="0">
                      <a:pos x="24" y="8"/>
                    </a:cxn>
                    <a:cxn ang="0">
                      <a:pos x="29" y="0"/>
                    </a:cxn>
                    <a:cxn ang="0">
                      <a:pos x="22" y="0"/>
                    </a:cxn>
                    <a:cxn ang="0">
                      <a:pos x="14" y="9"/>
                    </a:cxn>
                    <a:cxn ang="0">
                      <a:pos x="14" y="27"/>
                    </a:cxn>
                    <a:cxn ang="0">
                      <a:pos x="18" y="31"/>
                    </a:cxn>
                    <a:cxn ang="0">
                      <a:pos x="18" y="39"/>
                    </a:cxn>
                    <a:cxn ang="0">
                      <a:pos x="16" y="39"/>
                    </a:cxn>
                    <a:cxn ang="0">
                      <a:pos x="9" y="46"/>
                    </a:cxn>
                    <a:cxn ang="0">
                      <a:pos x="9" y="53"/>
                    </a:cxn>
                    <a:cxn ang="0">
                      <a:pos x="0" y="65"/>
                    </a:cxn>
                    <a:cxn ang="0">
                      <a:pos x="29" y="65"/>
                    </a:cxn>
                    <a:cxn ang="0">
                      <a:pos x="38" y="51"/>
                    </a:cxn>
                  </a:cxnLst>
                  <a:rect l="0" t="0" r="r" b="b"/>
                  <a:pathLst>
                    <a:path w="39" h="66">
                      <a:moveTo>
                        <a:pt x="38" y="51"/>
                      </a:moveTo>
                      <a:lnTo>
                        <a:pt x="28" y="43"/>
                      </a:lnTo>
                      <a:lnTo>
                        <a:pt x="28" y="14"/>
                      </a:lnTo>
                      <a:lnTo>
                        <a:pt x="33" y="8"/>
                      </a:lnTo>
                      <a:lnTo>
                        <a:pt x="24" y="8"/>
                      </a:lnTo>
                      <a:lnTo>
                        <a:pt x="29" y="0"/>
                      </a:lnTo>
                      <a:lnTo>
                        <a:pt x="22" y="0"/>
                      </a:lnTo>
                      <a:lnTo>
                        <a:pt x="14" y="9"/>
                      </a:lnTo>
                      <a:lnTo>
                        <a:pt x="14" y="27"/>
                      </a:lnTo>
                      <a:lnTo>
                        <a:pt x="18" y="31"/>
                      </a:lnTo>
                      <a:lnTo>
                        <a:pt x="18" y="39"/>
                      </a:lnTo>
                      <a:lnTo>
                        <a:pt x="16" y="39"/>
                      </a:lnTo>
                      <a:lnTo>
                        <a:pt x="9" y="46"/>
                      </a:lnTo>
                      <a:lnTo>
                        <a:pt x="9" y="53"/>
                      </a:lnTo>
                      <a:lnTo>
                        <a:pt x="0" y="65"/>
                      </a:lnTo>
                      <a:lnTo>
                        <a:pt x="29" y="65"/>
                      </a:lnTo>
                      <a:lnTo>
                        <a:pt x="38" y="51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" name="Freeform 23"/>
                <p:cNvSpPr>
                  <a:spLocks/>
                </p:cNvSpPr>
                <p:nvPr/>
              </p:nvSpPr>
              <p:spPr bwMode="grayWhite">
                <a:xfrm>
                  <a:off x="2198" y="673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0" y="8"/>
                    </a:cxn>
                    <a:cxn ang="0">
                      <a:pos x="20" y="0"/>
                    </a:cxn>
                    <a:cxn ang="0">
                      <a:pos x="13" y="0"/>
                    </a:cxn>
                    <a:cxn ang="0">
                      <a:pos x="0" y="15"/>
                    </a:cxn>
                    <a:cxn ang="0">
                      <a:pos x="0" y="23"/>
                    </a:cxn>
                    <a:cxn ang="0">
                      <a:pos x="12" y="23"/>
                    </a:cxn>
                    <a:cxn ang="0">
                      <a:pos x="17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21" h="24">
                      <a:moveTo>
                        <a:pt x="17" y="8"/>
                      </a:moveTo>
                      <a:lnTo>
                        <a:pt x="20" y="8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0" y="15"/>
                      </a:lnTo>
                      <a:lnTo>
                        <a:pt x="0" y="23"/>
                      </a:lnTo>
                      <a:lnTo>
                        <a:pt x="12" y="23"/>
                      </a:lnTo>
                      <a:lnTo>
                        <a:pt x="17" y="17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" name="Freeform 24"/>
                <p:cNvSpPr>
                  <a:spLocks/>
                </p:cNvSpPr>
                <p:nvPr/>
              </p:nvSpPr>
              <p:spPr bwMode="grayWhite">
                <a:xfrm>
                  <a:off x="2167" y="634"/>
                  <a:ext cx="256" cy="216"/>
                </a:xfrm>
                <a:custGeom>
                  <a:avLst/>
                  <a:gdLst/>
                  <a:ahLst/>
                  <a:cxnLst>
                    <a:cxn ang="0">
                      <a:pos x="168" y="15"/>
                    </a:cxn>
                    <a:cxn ang="0">
                      <a:pos x="201" y="20"/>
                    </a:cxn>
                    <a:cxn ang="0">
                      <a:pos x="181" y="28"/>
                    </a:cxn>
                    <a:cxn ang="0">
                      <a:pos x="172" y="41"/>
                    </a:cxn>
                    <a:cxn ang="0">
                      <a:pos x="160" y="70"/>
                    </a:cxn>
                    <a:cxn ang="0">
                      <a:pos x="140" y="72"/>
                    </a:cxn>
                    <a:cxn ang="0">
                      <a:pos x="123" y="69"/>
                    </a:cxn>
                    <a:cxn ang="0">
                      <a:pos x="131" y="55"/>
                    </a:cxn>
                    <a:cxn ang="0">
                      <a:pos x="124" y="37"/>
                    </a:cxn>
                    <a:cxn ang="0">
                      <a:pos x="114" y="69"/>
                    </a:cxn>
                    <a:cxn ang="0">
                      <a:pos x="87" y="84"/>
                    </a:cxn>
                    <a:cxn ang="0">
                      <a:pos x="73" y="94"/>
                    </a:cxn>
                    <a:cxn ang="0">
                      <a:pos x="53" y="108"/>
                    </a:cxn>
                    <a:cxn ang="0">
                      <a:pos x="43" y="143"/>
                    </a:cxn>
                    <a:cxn ang="0">
                      <a:pos x="8" y="130"/>
                    </a:cxn>
                    <a:cxn ang="0">
                      <a:pos x="0" y="156"/>
                    </a:cxn>
                    <a:cxn ang="0">
                      <a:pos x="15" y="194"/>
                    </a:cxn>
                    <a:cxn ang="0">
                      <a:pos x="71" y="153"/>
                    </a:cxn>
                    <a:cxn ang="0">
                      <a:pos x="105" y="145"/>
                    </a:cxn>
                    <a:cxn ang="0">
                      <a:pos x="111" y="161"/>
                    </a:cxn>
                    <a:cxn ang="0">
                      <a:pos x="139" y="201"/>
                    </a:cxn>
                    <a:cxn ang="0">
                      <a:pos x="142" y="189"/>
                    </a:cxn>
                    <a:cxn ang="0">
                      <a:pos x="150" y="189"/>
                    </a:cxn>
                    <a:cxn ang="0">
                      <a:pos x="123" y="152"/>
                    </a:cxn>
                    <a:cxn ang="0">
                      <a:pos x="131" y="139"/>
                    </a:cxn>
                    <a:cxn ang="0">
                      <a:pos x="160" y="178"/>
                    </a:cxn>
                    <a:cxn ang="0">
                      <a:pos x="172" y="202"/>
                    </a:cxn>
                    <a:cxn ang="0">
                      <a:pos x="178" y="215"/>
                    </a:cxn>
                    <a:cxn ang="0">
                      <a:pos x="183" y="191"/>
                    </a:cxn>
                    <a:cxn ang="0">
                      <a:pos x="202" y="182"/>
                    </a:cxn>
                    <a:cxn ang="0">
                      <a:pos x="214" y="177"/>
                    </a:cxn>
                    <a:cxn ang="0">
                      <a:pos x="210" y="158"/>
                    </a:cxn>
                    <a:cxn ang="0">
                      <a:pos x="219" y="126"/>
                    </a:cxn>
                    <a:cxn ang="0">
                      <a:pos x="232" y="130"/>
                    </a:cxn>
                    <a:cxn ang="0">
                      <a:pos x="236" y="145"/>
                    </a:cxn>
                    <a:cxn ang="0">
                      <a:pos x="247" y="137"/>
                    </a:cxn>
                    <a:cxn ang="0">
                      <a:pos x="244" y="134"/>
                    </a:cxn>
                    <a:cxn ang="0">
                      <a:pos x="252" y="114"/>
                    </a:cxn>
                    <a:cxn ang="0">
                      <a:pos x="255" y="137"/>
                    </a:cxn>
                    <a:cxn ang="0">
                      <a:pos x="168" y="0"/>
                    </a:cxn>
                  </a:cxnLst>
                  <a:rect l="0" t="0" r="r" b="b"/>
                  <a:pathLst>
                    <a:path w="256" h="216">
                      <a:moveTo>
                        <a:pt x="168" y="0"/>
                      </a:moveTo>
                      <a:lnTo>
                        <a:pt x="168" y="15"/>
                      </a:lnTo>
                      <a:lnTo>
                        <a:pt x="173" y="20"/>
                      </a:lnTo>
                      <a:lnTo>
                        <a:pt x="201" y="20"/>
                      </a:lnTo>
                      <a:lnTo>
                        <a:pt x="201" y="28"/>
                      </a:lnTo>
                      <a:lnTo>
                        <a:pt x="181" y="28"/>
                      </a:lnTo>
                      <a:lnTo>
                        <a:pt x="181" y="52"/>
                      </a:lnTo>
                      <a:lnTo>
                        <a:pt x="172" y="41"/>
                      </a:lnTo>
                      <a:lnTo>
                        <a:pt x="172" y="56"/>
                      </a:lnTo>
                      <a:lnTo>
                        <a:pt x="160" y="70"/>
                      </a:lnTo>
                      <a:lnTo>
                        <a:pt x="152" y="62"/>
                      </a:lnTo>
                      <a:lnTo>
                        <a:pt x="140" y="72"/>
                      </a:lnTo>
                      <a:lnTo>
                        <a:pt x="138" y="69"/>
                      </a:lnTo>
                      <a:lnTo>
                        <a:pt x="123" y="69"/>
                      </a:lnTo>
                      <a:lnTo>
                        <a:pt x="131" y="59"/>
                      </a:lnTo>
                      <a:lnTo>
                        <a:pt x="131" y="55"/>
                      </a:lnTo>
                      <a:lnTo>
                        <a:pt x="124" y="48"/>
                      </a:lnTo>
                      <a:lnTo>
                        <a:pt x="124" y="37"/>
                      </a:lnTo>
                      <a:lnTo>
                        <a:pt x="114" y="48"/>
                      </a:lnTo>
                      <a:lnTo>
                        <a:pt x="114" y="69"/>
                      </a:lnTo>
                      <a:lnTo>
                        <a:pt x="102" y="69"/>
                      </a:lnTo>
                      <a:lnTo>
                        <a:pt x="87" y="84"/>
                      </a:lnTo>
                      <a:lnTo>
                        <a:pt x="81" y="84"/>
                      </a:lnTo>
                      <a:lnTo>
                        <a:pt x="73" y="94"/>
                      </a:lnTo>
                      <a:lnTo>
                        <a:pt x="43" y="94"/>
                      </a:lnTo>
                      <a:lnTo>
                        <a:pt x="53" y="108"/>
                      </a:lnTo>
                      <a:lnTo>
                        <a:pt x="53" y="130"/>
                      </a:lnTo>
                      <a:lnTo>
                        <a:pt x="43" y="143"/>
                      </a:lnTo>
                      <a:lnTo>
                        <a:pt x="31" y="130"/>
                      </a:lnTo>
                      <a:lnTo>
                        <a:pt x="8" y="130"/>
                      </a:lnTo>
                      <a:lnTo>
                        <a:pt x="8" y="146"/>
                      </a:lnTo>
                      <a:lnTo>
                        <a:pt x="0" y="156"/>
                      </a:lnTo>
                      <a:lnTo>
                        <a:pt x="0" y="177"/>
                      </a:lnTo>
                      <a:lnTo>
                        <a:pt x="15" y="194"/>
                      </a:lnTo>
                      <a:lnTo>
                        <a:pt x="37" y="194"/>
                      </a:lnTo>
                      <a:lnTo>
                        <a:pt x="71" y="153"/>
                      </a:lnTo>
                      <a:lnTo>
                        <a:pt x="101" y="153"/>
                      </a:lnTo>
                      <a:lnTo>
                        <a:pt x="105" y="145"/>
                      </a:lnTo>
                      <a:lnTo>
                        <a:pt x="112" y="153"/>
                      </a:lnTo>
                      <a:lnTo>
                        <a:pt x="111" y="161"/>
                      </a:lnTo>
                      <a:lnTo>
                        <a:pt x="139" y="189"/>
                      </a:lnTo>
                      <a:lnTo>
                        <a:pt x="139" y="201"/>
                      </a:lnTo>
                      <a:lnTo>
                        <a:pt x="145" y="196"/>
                      </a:lnTo>
                      <a:lnTo>
                        <a:pt x="142" y="189"/>
                      </a:lnTo>
                      <a:lnTo>
                        <a:pt x="145" y="185"/>
                      </a:lnTo>
                      <a:lnTo>
                        <a:pt x="150" y="189"/>
                      </a:lnTo>
                      <a:lnTo>
                        <a:pt x="152" y="188"/>
                      </a:lnTo>
                      <a:lnTo>
                        <a:pt x="123" y="152"/>
                      </a:lnTo>
                      <a:lnTo>
                        <a:pt x="123" y="139"/>
                      </a:lnTo>
                      <a:lnTo>
                        <a:pt x="131" y="139"/>
                      </a:lnTo>
                      <a:lnTo>
                        <a:pt x="131" y="146"/>
                      </a:lnTo>
                      <a:lnTo>
                        <a:pt x="160" y="178"/>
                      </a:lnTo>
                      <a:lnTo>
                        <a:pt x="160" y="188"/>
                      </a:lnTo>
                      <a:lnTo>
                        <a:pt x="172" y="202"/>
                      </a:lnTo>
                      <a:lnTo>
                        <a:pt x="169" y="205"/>
                      </a:lnTo>
                      <a:lnTo>
                        <a:pt x="178" y="215"/>
                      </a:lnTo>
                      <a:lnTo>
                        <a:pt x="191" y="200"/>
                      </a:lnTo>
                      <a:lnTo>
                        <a:pt x="183" y="191"/>
                      </a:lnTo>
                      <a:lnTo>
                        <a:pt x="191" y="182"/>
                      </a:lnTo>
                      <a:lnTo>
                        <a:pt x="202" y="182"/>
                      </a:lnTo>
                      <a:lnTo>
                        <a:pt x="207" y="177"/>
                      </a:lnTo>
                      <a:lnTo>
                        <a:pt x="214" y="177"/>
                      </a:lnTo>
                      <a:lnTo>
                        <a:pt x="205" y="164"/>
                      </a:lnTo>
                      <a:lnTo>
                        <a:pt x="210" y="158"/>
                      </a:lnTo>
                      <a:lnTo>
                        <a:pt x="210" y="137"/>
                      </a:lnTo>
                      <a:lnTo>
                        <a:pt x="219" y="126"/>
                      </a:lnTo>
                      <a:lnTo>
                        <a:pt x="223" y="130"/>
                      </a:lnTo>
                      <a:lnTo>
                        <a:pt x="232" y="130"/>
                      </a:lnTo>
                      <a:lnTo>
                        <a:pt x="228" y="136"/>
                      </a:lnTo>
                      <a:lnTo>
                        <a:pt x="236" y="145"/>
                      </a:lnTo>
                      <a:lnTo>
                        <a:pt x="241" y="137"/>
                      </a:lnTo>
                      <a:lnTo>
                        <a:pt x="247" y="137"/>
                      </a:lnTo>
                      <a:lnTo>
                        <a:pt x="247" y="134"/>
                      </a:lnTo>
                      <a:lnTo>
                        <a:pt x="244" y="134"/>
                      </a:lnTo>
                      <a:lnTo>
                        <a:pt x="239" y="130"/>
                      </a:lnTo>
                      <a:lnTo>
                        <a:pt x="252" y="114"/>
                      </a:lnTo>
                      <a:lnTo>
                        <a:pt x="252" y="137"/>
                      </a:lnTo>
                      <a:lnTo>
                        <a:pt x="255" y="137"/>
                      </a:lnTo>
                      <a:lnTo>
                        <a:pt x="255" y="0"/>
                      </a:lnTo>
                      <a:lnTo>
                        <a:pt x="16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" name="Freeform 25"/>
                <p:cNvSpPr>
                  <a:spLocks/>
                </p:cNvSpPr>
                <p:nvPr/>
              </p:nvSpPr>
              <p:spPr bwMode="grayWhite">
                <a:xfrm>
                  <a:off x="2276" y="406"/>
                  <a:ext cx="1089" cy="769"/>
                </a:xfrm>
                <a:custGeom>
                  <a:avLst/>
                  <a:gdLst/>
                  <a:ahLst/>
                  <a:cxnLst>
                    <a:cxn ang="0">
                      <a:pos x="32" y="202"/>
                    </a:cxn>
                    <a:cxn ang="0">
                      <a:pos x="99" y="134"/>
                    </a:cxn>
                    <a:cxn ang="0">
                      <a:pos x="142" y="181"/>
                    </a:cxn>
                    <a:cxn ang="0">
                      <a:pos x="118" y="179"/>
                    </a:cxn>
                    <a:cxn ang="0">
                      <a:pos x="216" y="172"/>
                    </a:cxn>
                    <a:cxn ang="0">
                      <a:pos x="240" y="110"/>
                    </a:cxn>
                    <a:cxn ang="0">
                      <a:pos x="241" y="124"/>
                    </a:cxn>
                    <a:cxn ang="0">
                      <a:pos x="223" y="172"/>
                    </a:cxn>
                    <a:cxn ang="0">
                      <a:pos x="301" y="133"/>
                    </a:cxn>
                    <a:cxn ang="0">
                      <a:pos x="460" y="23"/>
                    </a:cxn>
                    <a:cxn ang="0">
                      <a:pos x="574" y="29"/>
                    </a:cxn>
                    <a:cxn ang="0">
                      <a:pos x="701" y="15"/>
                    </a:cxn>
                    <a:cxn ang="0">
                      <a:pos x="840" y="71"/>
                    </a:cxn>
                    <a:cxn ang="0">
                      <a:pos x="1001" y="91"/>
                    </a:cxn>
                    <a:cxn ang="0">
                      <a:pos x="1080" y="156"/>
                    </a:cxn>
                    <a:cxn ang="0">
                      <a:pos x="1019" y="206"/>
                    </a:cxn>
                    <a:cxn ang="0">
                      <a:pos x="985" y="270"/>
                    </a:cxn>
                    <a:cxn ang="0">
                      <a:pos x="945" y="273"/>
                    </a:cxn>
                    <a:cxn ang="0">
                      <a:pos x="958" y="184"/>
                    </a:cxn>
                    <a:cxn ang="0">
                      <a:pos x="906" y="232"/>
                    </a:cxn>
                    <a:cxn ang="0">
                      <a:pos x="868" y="273"/>
                    </a:cxn>
                    <a:cxn ang="0">
                      <a:pos x="881" y="318"/>
                    </a:cxn>
                    <a:cxn ang="0">
                      <a:pos x="837" y="385"/>
                    </a:cxn>
                    <a:cxn ang="0">
                      <a:pos x="844" y="439"/>
                    </a:cxn>
                    <a:cxn ang="0">
                      <a:pos x="839" y="413"/>
                    </a:cxn>
                    <a:cxn ang="0">
                      <a:pos x="797" y="416"/>
                    </a:cxn>
                    <a:cxn ang="0">
                      <a:pos x="828" y="496"/>
                    </a:cxn>
                    <a:cxn ang="0">
                      <a:pos x="751" y="589"/>
                    </a:cxn>
                    <a:cxn ang="0">
                      <a:pos x="730" y="615"/>
                    </a:cxn>
                    <a:cxn ang="0">
                      <a:pos x="703" y="706"/>
                    </a:cxn>
                    <a:cxn ang="0">
                      <a:pos x="665" y="708"/>
                    </a:cxn>
                    <a:cxn ang="0">
                      <a:pos x="711" y="768"/>
                    </a:cxn>
                    <a:cxn ang="0">
                      <a:pos x="634" y="626"/>
                    </a:cxn>
                    <a:cxn ang="0">
                      <a:pos x="545" y="596"/>
                    </a:cxn>
                    <a:cxn ang="0">
                      <a:pos x="503" y="689"/>
                    </a:cxn>
                    <a:cxn ang="0">
                      <a:pos x="471" y="738"/>
                    </a:cxn>
                    <a:cxn ang="0">
                      <a:pos x="416" y="592"/>
                    </a:cxn>
                    <a:cxn ang="0">
                      <a:pos x="373" y="607"/>
                    </a:cxn>
                    <a:cxn ang="0">
                      <a:pos x="336" y="545"/>
                    </a:cxn>
                    <a:cxn ang="0">
                      <a:pos x="223" y="510"/>
                    </a:cxn>
                    <a:cxn ang="0">
                      <a:pos x="263" y="577"/>
                    </a:cxn>
                    <a:cxn ang="0">
                      <a:pos x="234" y="620"/>
                    </a:cxn>
                    <a:cxn ang="0">
                      <a:pos x="190" y="605"/>
                    </a:cxn>
                    <a:cxn ang="0">
                      <a:pos x="119" y="495"/>
                    </a:cxn>
                    <a:cxn ang="0">
                      <a:pos x="149" y="432"/>
                    </a:cxn>
                    <a:cxn ang="0">
                      <a:pos x="166" y="385"/>
                    </a:cxn>
                    <a:cxn ang="0">
                      <a:pos x="149" y="226"/>
                    </a:cxn>
                    <a:cxn ang="0">
                      <a:pos x="86" y="193"/>
                    </a:cxn>
                    <a:cxn ang="0">
                      <a:pos x="55" y="210"/>
                    </a:cxn>
                    <a:cxn ang="0">
                      <a:pos x="0" y="226"/>
                    </a:cxn>
                  </a:cxnLst>
                  <a:rect l="0" t="0" r="r" b="b"/>
                  <a:pathLst>
                    <a:path w="1089" h="769">
                      <a:moveTo>
                        <a:pt x="0" y="226"/>
                      </a:moveTo>
                      <a:lnTo>
                        <a:pt x="32" y="202"/>
                      </a:lnTo>
                      <a:lnTo>
                        <a:pt x="62" y="156"/>
                      </a:lnTo>
                      <a:lnTo>
                        <a:pt x="99" y="134"/>
                      </a:lnTo>
                      <a:lnTo>
                        <a:pt x="137" y="160"/>
                      </a:lnTo>
                      <a:lnTo>
                        <a:pt x="142" y="181"/>
                      </a:lnTo>
                      <a:lnTo>
                        <a:pt x="133" y="181"/>
                      </a:lnTo>
                      <a:lnTo>
                        <a:pt x="118" y="179"/>
                      </a:lnTo>
                      <a:lnTo>
                        <a:pt x="137" y="202"/>
                      </a:lnTo>
                      <a:lnTo>
                        <a:pt x="216" y="172"/>
                      </a:lnTo>
                      <a:lnTo>
                        <a:pt x="206" y="149"/>
                      </a:lnTo>
                      <a:lnTo>
                        <a:pt x="240" y="110"/>
                      </a:lnTo>
                      <a:lnTo>
                        <a:pt x="262" y="111"/>
                      </a:lnTo>
                      <a:lnTo>
                        <a:pt x="241" y="124"/>
                      </a:lnTo>
                      <a:lnTo>
                        <a:pt x="223" y="153"/>
                      </a:lnTo>
                      <a:lnTo>
                        <a:pt x="223" y="172"/>
                      </a:lnTo>
                      <a:lnTo>
                        <a:pt x="255" y="193"/>
                      </a:lnTo>
                      <a:lnTo>
                        <a:pt x="301" y="133"/>
                      </a:lnTo>
                      <a:lnTo>
                        <a:pt x="461" y="63"/>
                      </a:lnTo>
                      <a:lnTo>
                        <a:pt x="460" y="23"/>
                      </a:lnTo>
                      <a:lnTo>
                        <a:pt x="533" y="8"/>
                      </a:lnTo>
                      <a:lnTo>
                        <a:pt x="574" y="29"/>
                      </a:lnTo>
                      <a:lnTo>
                        <a:pt x="671" y="0"/>
                      </a:lnTo>
                      <a:lnTo>
                        <a:pt x="701" y="15"/>
                      </a:lnTo>
                      <a:lnTo>
                        <a:pt x="766" y="85"/>
                      </a:lnTo>
                      <a:lnTo>
                        <a:pt x="840" y="71"/>
                      </a:lnTo>
                      <a:lnTo>
                        <a:pt x="886" y="96"/>
                      </a:lnTo>
                      <a:lnTo>
                        <a:pt x="1001" y="91"/>
                      </a:lnTo>
                      <a:lnTo>
                        <a:pt x="1088" y="118"/>
                      </a:lnTo>
                      <a:lnTo>
                        <a:pt x="1080" y="156"/>
                      </a:lnTo>
                      <a:lnTo>
                        <a:pt x="1006" y="181"/>
                      </a:lnTo>
                      <a:lnTo>
                        <a:pt x="1019" y="206"/>
                      </a:lnTo>
                      <a:lnTo>
                        <a:pt x="987" y="220"/>
                      </a:lnTo>
                      <a:lnTo>
                        <a:pt x="985" y="270"/>
                      </a:lnTo>
                      <a:lnTo>
                        <a:pt x="957" y="304"/>
                      </a:lnTo>
                      <a:lnTo>
                        <a:pt x="945" y="273"/>
                      </a:lnTo>
                      <a:lnTo>
                        <a:pt x="961" y="244"/>
                      </a:lnTo>
                      <a:lnTo>
                        <a:pt x="958" y="184"/>
                      </a:lnTo>
                      <a:lnTo>
                        <a:pt x="929" y="215"/>
                      </a:lnTo>
                      <a:lnTo>
                        <a:pt x="906" y="232"/>
                      </a:lnTo>
                      <a:lnTo>
                        <a:pt x="884" y="205"/>
                      </a:lnTo>
                      <a:lnTo>
                        <a:pt x="868" y="273"/>
                      </a:lnTo>
                      <a:lnTo>
                        <a:pt x="885" y="273"/>
                      </a:lnTo>
                      <a:lnTo>
                        <a:pt x="881" y="318"/>
                      </a:lnTo>
                      <a:lnTo>
                        <a:pt x="861" y="366"/>
                      </a:lnTo>
                      <a:lnTo>
                        <a:pt x="837" y="385"/>
                      </a:lnTo>
                      <a:lnTo>
                        <a:pt x="857" y="417"/>
                      </a:lnTo>
                      <a:lnTo>
                        <a:pt x="844" y="439"/>
                      </a:lnTo>
                      <a:lnTo>
                        <a:pt x="839" y="420"/>
                      </a:lnTo>
                      <a:lnTo>
                        <a:pt x="839" y="413"/>
                      </a:lnTo>
                      <a:lnTo>
                        <a:pt x="823" y="402"/>
                      </a:lnTo>
                      <a:lnTo>
                        <a:pt x="797" y="416"/>
                      </a:lnTo>
                      <a:lnTo>
                        <a:pt x="820" y="469"/>
                      </a:lnTo>
                      <a:lnTo>
                        <a:pt x="828" y="496"/>
                      </a:lnTo>
                      <a:lnTo>
                        <a:pt x="801" y="569"/>
                      </a:lnTo>
                      <a:lnTo>
                        <a:pt x="751" y="589"/>
                      </a:lnTo>
                      <a:lnTo>
                        <a:pt x="710" y="585"/>
                      </a:lnTo>
                      <a:lnTo>
                        <a:pt x="730" y="615"/>
                      </a:lnTo>
                      <a:lnTo>
                        <a:pt x="732" y="657"/>
                      </a:lnTo>
                      <a:lnTo>
                        <a:pt x="703" y="706"/>
                      </a:lnTo>
                      <a:lnTo>
                        <a:pt x="670" y="679"/>
                      </a:lnTo>
                      <a:lnTo>
                        <a:pt x="665" y="708"/>
                      </a:lnTo>
                      <a:lnTo>
                        <a:pt x="690" y="732"/>
                      </a:lnTo>
                      <a:lnTo>
                        <a:pt x="711" y="768"/>
                      </a:lnTo>
                      <a:lnTo>
                        <a:pt x="676" y="747"/>
                      </a:lnTo>
                      <a:lnTo>
                        <a:pt x="634" y="626"/>
                      </a:lnTo>
                      <a:lnTo>
                        <a:pt x="583" y="593"/>
                      </a:lnTo>
                      <a:lnTo>
                        <a:pt x="545" y="596"/>
                      </a:lnTo>
                      <a:lnTo>
                        <a:pt x="497" y="665"/>
                      </a:lnTo>
                      <a:lnTo>
                        <a:pt x="503" y="689"/>
                      </a:lnTo>
                      <a:lnTo>
                        <a:pt x="487" y="738"/>
                      </a:lnTo>
                      <a:lnTo>
                        <a:pt x="471" y="738"/>
                      </a:lnTo>
                      <a:lnTo>
                        <a:pt x="416" y="636"/>
                      </a:lnTo>
                      <a:lnTo>
                        <a:pt x="416" y="592"/>
                      </a:lnTo>
                      <a:lnTo>
                        <a:pt x="404" y="608"/>
                      </a:lnTo>
                      <a:lnTo>
                        <a:pt x="373" y="607"/>
                      </a:lnTo>
                      <a:lnTo>
                        <a:pt x="385" y="580"/>
                      </a:lnTo>
                      <a:lnTo>
                        <a:pt x="336" y="545"/>
                      </a:lnTo>
                      <a:lnTo>
                        <a:pt x="275" y="545"/>
                      </a:lnTo>
                      <a:lnTo>
                        <a:pt x="223" y="510"/>
                      </a:lnTo>
                      <a:lnTo>
                        <a:pt x="220" y="545"/>
                      </a:lnTo>
                      <a:lnTo>
                        <a:pt x="263" y="577"/>
                      </a:lnTo>
                      <a:lnTo>
                        <a:pt x="278" y="576"/>
                      </a:lnTo>
                      <a:lnTo>
                        <a:pt x="234" y="620"/>
                      </a:lnTo>
                      <a:lnTo>
                        <a:pt x="190" y="630"/>
                      </a:lnTo>
                      <a:lnTo>
                        <a:pt x="190" y="605"/>
                      </a:lnTo>
                      <a:lnTo>
                        <a:pt x="127" y="518"/>
                      </a:lnTo>
                      <a:lnTo>
                        <a:pt x="119" y="495"/>
                      </a:lnTo>
                      <a:lnTo>
                        <a:pt x="153" y="467"/>
                      </a:lnTo>
                      <a:lnTo>
                        <a:pt x="149" y="432"/>
                      </a:lnTo>
                      <a:lnTo>
                        <a:pt x="149" y="393"/>
                      </a:lnTo>
                      <a:lnTo>
                        <a:pt x="166" y="385"/>
                      </a:lnTo>
                      <a:lnTo>
                        <a:pt x="149" y="366"/>
                      </a:lnTo>
                      <a:lnTo>
                        <a:pt x="149" y="226"/>
                      </a:lnTo>
                      <a:lnTo>
                        <a:pt x="61" y="226"/>
                      </a:lnTo>
                      <a:lnTo>
                        <a:pt x="86" y="193"/>
                      </a:lnTo>
                      <a:lnTo>
                        <a:pt x="84" y="181"/>
                      </a:lnTo>
                      <a:lnTo>
                        <a:pt x="55" y="210"/>
                      </a:lnTo>
                      <a:lnTo>
                        <a:pt x="45" y="226"/>
                      </a:lnTo>
                      <a:lnTo>
                        <a:pt x="0" y="22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" name="Freeform 26"/>
                <p:cNvSpPr>
                  <a:spLocks/>
                </p:cNvSpPr>
                <p:nvPr/>
              </p:nvSpPr>
              <p:spPr bwMode="grayWhite">
                <a:xfrm>
                  <a:off x="3135" y="720"/>
                  <a:ext cx="94" cy="157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63" y="20"/>
                    </a:cxn>
                    <a:cxn ang="0">
                      <a:pos x="55" y="33"/>
                    </a:cxn>
                    <a:cxn ang="0">
                      <a:pos x="57" y="54"/>
                    </a:cxn>
                    <a:cxn ang="0">
                      <a:pos x="47" y="82"/>
                    </a:cxn>
                    <a:cxn ang="0">
                      <a:pos x="31" y="108"/>
                    </a:cxn>
                    <a:cxn ang="0">
                      <a:pos x="7" y="125"/>
                    </a:cxn>
                    <a:cxn ang="0">
                      <a:pos x="0" y="154"/>
                    </a:cxn>
                    <a:cxn ang="0">
                      <a:pos x="10" y="156"/>
                    </a:cxn>
                    <a:cxn ang="0">
                      <a:pos x="10" y="129"/>
                    </a:cxn>
                    <a:cxn ang="0">
                      <a:pos x="44" y="127"/>
                    </a:cxn>
                    <a:cxn ang="0">
                      <a:pos x="69" y="109"/>
                    </a:cxn>
                    <a:cxn ang="0">
                      <a:pos x="69" y="72"/>
                    </a:cxn>
                    <a:cxn ang="0">
                      <a:pos x="77" y="58"/>
                    </a:cxn>
                    <a:cxn ang="0">
                      <a:pos x="64" y="34"/>
                    </a:cxn>
                    <a:cxn ang="0">
                      <a:pos x="82" y="27"/>
                    </a:cxn>
                    <a:cxn ang="0">
                      <a:pos x="93" y="8"/>
                    </a:cxn>
                    <a:cxn ang="0">
                      <a:pos x="69" y="11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94" h="157">
                      <a:moveTo>
                        <a:pt x="63" y="0"/>
                      </a:moveTo>
                      <a:lnTo>
                        <a:pt x="63" y="20"/>
                      </a:lnTo>
                      <a:lnTo>
                        <a:pt x="55" y="33"/>
                      </a:lnTo>
                      <a:lnTo>
                        <a:pt x="57" y="54"/>
                      </a:lnTo>
                      <a:lnTo>
                        <a:pt x="47" y="82"/>
                      </a:lnTo>
                      <a:lnTo>
                        <a:pt x="31" y="108"/>
                      </a:lnTo>
                      <a:lnTo>
                        <a:pt x="7" y="125"/>
                      </a:lnTo>
                      <a:lnTo>
                        <a:pt x="0" y="154"/>
                      </a:lnTo>
                      <a:lnTo>
                        <a:pt x="10" y="156"/>
                      </a:lnTo>
                      <a:lnTo>
                        <a:pt x="10" y="129"/>
                      </a:lnTo>
                      <a:lnTo>
                        <a:pt x="44" y="127"/>
                      </a:lnTo>
                      <a:lnTo>
                        <a:pt x="69" y="109"/>
                      </a:lnTo>
                      <a:lnTo>
                        <a:pt x="69" y="72"/>
                      </a:lnTo>
                      <a:lnTo>
                        <a:pt x="77" y="58"/>
                      </a:lnTo>
                      <a:lnTo>
                        <a:pt x="64" y="34"/>
                      </a:lnTo>
                      <a:lnTo>
                        <a:pt x="82" y="27"/>
                      </a:lnTo>
                      <a:lnTo>
                        <a:pt x="93" y="8"/>
                      </a:lnTo>
                      <a:lnTo>
                        <a:pt x="69" y="11"/>
                      </a:lnTo>
                      <a:lnTo>
                        <a:pt x="63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" name="Freeform 27"/>
                <p:cNvSpPr>
                  <a:spLocks/>
                </p:cNvSpPr>
                <p:nvPr/>
              </p:nvSpPr>
              <p:spPr bwMode="grayWhite">
                <a:xfrm>
                  <a:off x="2780" y="1139"/>
                  <a:ext cx="19" cy="36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0" y="16"/>
                    </a:cxn>
                    <a:cxn ang="0">
                      <a:pos x="6" y="35"/>
                    </a:cxn>
                    <a:cxn ang="0">
                      <a:pos x="18" y="21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9" h="36">
                      <a:moveTo>
                        <a:pt x="9" y="0"/>
                      </a:moveTo>
                      <a:lnTo>
                        <a:pt x="0" y="16"/>
                      </a:lnTo>
                      <a:lnTo>
                        <a:pt x="6" y="35"/>
                      </a:lnTo>
                      <a:lnTo>
                        <a:pt x="18" y="21"/>
                      </a:lnTo>
                      <a:lnTo>
                        <a:pt x="9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" name="Freeform 28"/>
                <p:cNvSpPr>
                  <a:spLocks/>
                </p:cNvSpPr>
                <p:nvPr/>
              </p:nvSpPr>
              <p:spPr bwMode="grayWhite">
                <a:xfrm>
                  <a:off x="2923" y="1177"/>
                  <a:ext cx="220" cy="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3" y="7"/>
                    </a:cxn>
                    <a:cxn ang="0">
                      <a:pos x="82" y="41"/>
                    </a:cxn>
                    <a:cxn ang="0">
                      <a:pos x="75" y="60"/>
                    </a:cxn>
                    <a:cxn ang="0">
                      <a:pos x="115" y="77"/>
                    </a:cxn>
                    <a:cxn ang="0">
                      <a:pos x="219" y="77"/>
                    </a:cxn>
                    <a:cxn ang="0">
                      <a:pos x="106" y="93"/>
                    </a:cxn>
                    <a:cxn ang="0">
                      <a:pos x="75" y="60"/>
                    </a:cxn>
                    <a:cxn ang="0">
                      <a:pos x="46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0" h="94">
                      <a:moveTo>
                        <a:pt x="0" y="0"/>
                      </a:moveTo>
                      <a:lnTo>
                        <a:pt x="33" y="7"/>
                      </a:lnTo>
                      <a:lnTo>
                        <a:pt x="82" y="41"/>
                      </a:lnTo>
                      <a:lnTo>
                        <a:pt x="75" y="60"/>
                      </a:lnTo>
                      <a:lnTo>
                        <a:pt x="115" y="77"/>
                      </a:lnTo>
                      <a:lnTo>
                        <a:pt x="219" y="77"/>
                      </a:lnTo>
                      <a:lnTo>
                        <a:pt x="106" y="93"/>
                      </a:lnTo>
                      <a:lnTo>
                        <a:pt x="75" y="60"/>
                      </a:lnTo>
                      <a:lnTo>
                        <a:pt x="46" y="5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" name="Freeform 29"/>
                <p:cNvSpPr>
                  <a:spLocks/>
                </p:cNvSpPr>
                <p:nvPr/>
              </p:nvSpPr>
              <p:spPr bwMode="grayWhite">
                <a:xfrm>
                  <a:off x="3098" y="1255"/>
                  <a:ext cx="236" cy="221"/>
                </a:xfrm>
                <a:custGeom>
                  <a:avLst/>
                  <a:gdLst/>
                  <a:ahLst/>
                  <a:cxnLst>
                    <a:cxn ang="0">
                      <a:pos x="190" y="216"/>
                    </a:cxn>
                    <a:cxn ang="0">
                      <a:pos x="179" y="212"/>
                    </a:cxn>
                    <a:cxn ang="0">
                      <a:pos x="154" y="187"/>
                    </a:cxn>
                    <a:cxn ang="0">
                      <a:pos x="130" y="182"/>
                    </a:cxn>
                    <a:cxn ang="0">
                      <a:pos x="124" y="167"/>
                    </a:cxn>
                    <a:cxn ang="0">
                      <a:pos x="110" y="155"/>
                    </a:cxn>
                    <a:cxn ang="0">
                      <a:pos x="87" y="155"/>
                    </a:cxn>
                    <a:cxn ang="0">
                      <a:pos x="62" y="165"/>
                    </a:cxn>
                    <a:cxn ang="0">
                      <a:pos x="40" y="169"/>
                    </a:cxn>
                    <a:cxn ang="0">
                      <a:pos x="15" y="169"/>
                    </a:cxn>
                    <a:cxn ang="0">
                      <a:pos x="14" y="152"/>
                    </a:cxn>
                    <a:cxn ang="0">
                      <a:pos x="5" y="127"/>
                    </a:cxn>
                    <a:cxn ang="0">
                      <a:pos x="3" y="114"/>
                    </a:cxn>
                    <a:cxn ang="0">
                      <a:pos x="3" y="79"/>
                    </a:cxn>
                    <a:cxn ang="0">
                      <a:pos x="44" y="60"/>
                    </a:cxn>
                    <a:cxn ang="0">
                      <a:pos x="48" y="41"/>
                    </a:cxn>
                    <a:cxn ang="0">
                      <a:pos x="57" y="43"/>
                    </a:cxn>
                    <a:cxn ang="0">
                      <a:pos x="77" y="22"/>
                    </a:cxn>
                    <a:cxn ang="0">
                      <a:pos x="98" y="25"/>
                    </a:cxn>
                    <a:cxn ang="0">
                      <a:pos x="113" y="10"/>
                    </a:cxn>
                    <a:cxn ang="0">
                      <a:pos x="125" y="8"/>
                    </a:cxn>
                    <a:cxn ang="0">
                      <a:pos x="145" y="34"/>
                    </a:cxn>
                    <a:cxn ang="0">
                      <a:pos x="163" y="43"/>
                    </a:cxn>
                    <a:cxn ang="0">
                      <a:pos x="165" y="16"/>
                    </a:cxn>
                    <a:cxn ang="0">
                      <a:pos x="172" y="0"/>
                    </a:cxn>
                    <a:cxn ang="0">
                      <a:pos x="185" y="22"/>
                    </a:cxn>
                    <a:cxn ang="0">
                      <a:pos x="196" y="60"/>
                    </a:cxn>
                    <a:cxn ang="0">
                      <a:pos x="219" y="83"/>
                    </a:cxn>
                    <a:cxn ang="0">
                      <a:pos x="232" y="101"/>
                    </a:cxn>
                    <a:cxn ang="0">
                      <a:pos x="235" y="133"/>
                    </a:cxn>
                    <a:cxn ang="0">
                      <a:pos x="221" y="169"/>
                    </a:cxn>
                    <a:cxn ang="0">
                      <a:pos x="217" y="202"/>
                    </a:cxn>
                    <a:cxn ang="0">
                      <a:pos x="196" y="215"/>
                    </a:cxn>
                  </a:cxnLst>
                  <a:rect l="0" t="0" r="r" b="b"/>
                  <a:pathLst>
                    <a:path w="236" h="221">
                      <a:moveTo>
                        <a:pt x="196" y="215"/>
                      </a:moveTo>
                      <a:lnTo>
                        <a:pt x="190" y="216"/>
                      </a:lnTo>
                      <a:lnTo>
                        <a:pt x="185" y="220"/>
                      </a:lnTo>
                      <a:lnTo>
                        <a:pt x="179" y="212"/>
                      </a:lnTo>
                      <a:lnTo>
                        <a:pt x="158" y="202"/>
                      </a:lnTo>
                      <a:lnTo>
                        <a:pt x="154" y="187"/>
                      </a:lnTo>
                      <a:lnTo>
                        <a:pt x="147" y="182"/>
                      </a:lnTo>
                      <a:lnTo>
                        <a:pt x="130" y="182"/>
                      </a:lnTo>
                      <a:lnTo>
                        <a:pt x="130" y="170"/>
                      </a:lnTo>
                      <a:lnTo>
                        <a:pt x="124" y="167"/>
                      </a:lnTo>
                      <a:lnTo>
                        <a:pt x="123" y="157"/>
                      </a:lnTo>
                      <a:lnTo>
                        <a:pt x="110" y="155"/>
                      </a:lnTo>
                      <a:lnTo>
                        <a:pt x="98" y="152"/>
                      </a:lnTo>
                      <a:lnTo>
                        <a:pt x="87" y="155"/>
                      </a:lnTo>
                      <a:lnTo>
                        <a:pt x="87" y="157"/>
                      </a:lnTo>
                      <a:lnTo>
                        <a:pt x="62" y="165"/>
                      </a:lnTo>
                      <a:lnTo>
                        <a:pt x="62" y="169"/>
                      </a:lnTo>
                      <a:lnTo>
                        <a:pt x="40" y="169"/>
                      </a:lnTo>
                      <a:lnTo>
                        <a:pt x="28" y="176"/>
                      </a:lnTo>
                      <a:lnTo>
                        <a:pt x="15" y="169"/>
                      </a:lnTo>
                      <a:lnTo>
                        <a:pt x="14" y="167"/>
                      </a:lnTo>
                      <a:lnTo>
                        <a:pt x="14" y="152"/>
                      </a:lnTo>
                      <a:lnTo>
                        <a:pt x="10" y="139"/>
                      </a:lnTo>
                      <a:lnTo>
                        <a:pt x="5" y="127"/>
                      </a:lnTo>
                      <a:lnTo>
                        <a:pt x="8" y="118"/>
                      </a:lnTo>
                      <a:lnTo>
                        <a:pt x="3" y="114"/>
                      </a:lnTo>
                      <a:lnTo>
                        <a:pt x="0" y="93"/>
                      </a:lnTo>
                      <a:lnTo>
                        <a:pt x="3" y="79"/>
                      </a:lnTo>
                      <a:lnTo>
                        <a:pt x="16" y="68"/>
                      </a:lnTo>
                      <a:lnTo>
                        <a:pt x="44" y="60"/>
                      </a:lnTo>
                      <a:lnTo>
                        <a:pt x="51" y="51"/>
                      </a:lnTo>
                      <a:lnTo>
                        <a:pt x="48" y="41"/>
                      </a:lnTo>
                      <a:lnTo>
                        <a:pt x="55" y="38"/>
                      </a:lnTo>
                      <a:lnTo>
                        <a:pt x="57" y="43"/>
                      </a:lnTo>
                      <a:lnTo>
                        <a:pt x="60" y="35"/>
                      </a:lnTo>
                      <a:lnTo>
                        <a:pt x="77" y="22"/>
                      </a:lnTo>
                      <a:lnTo>
                        <a:pt x="87" y="28"/>
                      </a:lnTo>
                      <a:lnTo>
                        <a:pt x="98" y="25"/>
                      </a:lnTo>
                      <a:lnTo>
                        <a:pt x="102" y="13"/>
                      </a:lnTo>
                      <a:lnTo>
                        <a:pt x="113" y="10"/>
                      </a:lnTo>
                      <a:lnTo>
                        <a:pt x="110" y="2"/>
                      </a:lnTo>
                      <a:lnTo>
                        <a:pt x="125" y="8"/>
                      </a:lnTo>
                      <a:lnTo>
                        <a:pt x="138" y="5"/>
                      </a:lnTo>
                      <a:lnTo>
                        <a:pt x="145" y="34"/>
                      </a:lnTo>
                      <a:lnTo>
                        <a:pt x="154" y="43"/>
                      </a:lnTo>
                      <a:lnTo>
                        <a:pt x="163" y="43"/>
                      </a:lnTo>
                      <a:lnTo>
                        <a:pt x="167" y="25"/>
                      </a:lnTo>
                      <a:lnTo>
                        <a:pt x="165" y="16"/>
                      </a:lnTo>
                      <a:lnTo>
                        <a:pt x="167" y="2"/>
                      </a:lnTo>
                      <a:lnTo>
                        <a:pt x="172" y="0"/>
                      </a:lnTo>
                      <a:lnTo>
                        <a:pt x="179" y="18"/>
                      </a:lnTo>
                      <a:lnTo>
                        <a:pt x="185" y="22"/>
                      </a:lnTo>
                      <a:lnTo>
                        <a:pt x="189" y="38"/>
                      </a:lnTo>
                      <a:lnTo>
                        <a:pt x="196" y="60"/>
                      </a:lnTo>
                      <a:lnTo>
                        <a:pt x="206" y="66"/>
                      </a:lnTo>
                      <a:lnTo>
                        <a:pt x="219" y="83"/>
                      </a:lnTo>
                      <a:lnTo>
                        <a:pt x="221" y="91"/>
                      </a:lnTo>
                      <a:lnTo>
                        <a:pt x="232" y="101"/>
                      </a:lnTo>
                      <a:lnTo>
                        <a:pt x="235" y="119"/>
                      </a:lnTo>
                      <a:lnTo>
                        <a:pt x="235" y="133"/>
                      </a:lnTo>
                      <a:lnTo>
                        <a:pt x="232" y="155"/>
                      </a:lnTo>
                      <a:lnTo>
                        <a:pt x="221" y="169"/>
                      </a:lnTo>
                      <a:lnTo>
                        <a:pt x="217" y="187"/>
                      </a:lnTo>
                      <a:lnTo>
                        <a:pt x="217" y="202"/>
                      </a:lnTo>
                      <a:lnTo>
                        <a:pt x="206" y="205"/>
                      </a:lnTo>
                      <a:lnTo>
                        <a:pt x="196" y="21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7" name="Freeform 30"/>
                <p:cNvSpPr>
                  <a:spLocks/>
                </p:cNvSpPr>
                <p:nvPr/>
              </p:nvSpPr>
              <p:spPr bwMode="grayWhite">
                <a:xfrm>
                  <a:off x="3286" y="1488"/>
                  <a:ext cx="18" cy="27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3" y="19"/>
                    </a:cxn>
                    <a:cxn ang="0">
                      <a:pos x="3" y="15"/>
                    </a:cxn>
                    <a:cxn ang="0">
                      <a:pos x="3" y="11"/>
                    </a:cxn>
                    <a:cxn ang="0">
                      <a:pos x="2" y="7"/>
                    </a:cxn>
                    <a:cxn ang="0">
                      <a:pos x="0" y="0"/>
                    </a:cxn>
                    <a:cxn ang="0">
                      <a:pos x="3" y="0"/>
                    </a:cxn>
                    <a:cxn ang="0">
                      <a:pos x="9" y="4"/>
                    </a:cxn>
                    <a:cxn ang="0">
                      <a:pos x="12" y="3"/>
                    </a:cxn>
                    <a:cxn ang="0">
                      <a:pos x="13" y="3"/>
                    </a:cxn>
                    <a:cxn ang="0">
                      <a:pos x="17" y="0"/>
                    </a:cxn>
                    <a:cxn ang="0">
                      <a:pos x="17" y="11"/>
                    </a:cxn>
                    <a:cxn ang="0">
                      <a:pos x="15" y="15"/>
                    </a:cxn>
                    <a:cxn ang="0">
                      <a:pos x="13" y="19"/>
                    </a:cxn>
                    <a:cxn ang="0">
                      <a:pos x="13" y="22"/>
                    </a:cxn>
                    <a:cxn ang="0">
                      <a:pos x="12" y="23"/>
                    </a:cxn>
                    <a:cxn ang="0">
                      <a:pos x="12" y="26"/>
                    </a:cxn>
                    <a:cxn ang="0">
                      <a:pos x="9" y="23"/>
                    </a:cxn>
                  </a:cxnLst>
                  <a:rect l="0" t="0" r="r" b="b"/>
                  <a:pathLst>
                    <a:path w="18" h="27">
                      <a:moveTo>
                        <a:pt x="9" y="23"/>
                      </a:moveTo>
                      <a:lnTo>
                        <a:pt x="3" y="19"/>
                      </a:ln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2" y="7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9" y="4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7" y="0"/>
                      </a:lnTo>
                      <a:lnTo>
                        <a:pt x="17" y="11"/>
                      </a:lnTo>
                      <a:lnTo>
                        <a:pt x="15" y="15"/>
                      </a:lnTo>
                      <a:lnTo>
                        <a:pt x="13" y="19"/>
                      </a:lnTo>
                      <a:lnTo>
                        <a:pt x="13" y="22"/>
                      </a:lnTo>
                      <a:lnTo>
                        <a:pt x="12" y="23"/>
                      </a:lnTo>
                      <a:lnTo>
                        <a:pt x="12" y="26"/>
                      </a:lnTo>
                      <a:lnTo>
                        <a:pt x="9" y="23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8" name="Freeform 31"/>
                <p:cNvSpPr>
                  <a:spLocks/>
                </p:cNvSpPr>
                <p:nvPr/>
              </p:nvSpPr>
              <p:spPr bwMode="grayWhite">
                <a:xfrm>
                  <a:off x="2463" y="1235"/>
                  <a:ext cx="26" cy="106"/>
                </a:xfrm>
                <a:custGeom>
                  <a:avLst/>
                  <a:gdLst/>
                  <a:ahLst/>
                  <a:cxnLst>
                    <a:cxn ang="0">
                      <a:pos x="3" y="37"/>
                    </a:cxn>
                    <a:cxn ang="0">
                      <a:pos x="13" y="28"/>
                    </a:cxn>
                    <a:cxn ang="0">
                      <a:pos x="20" y="0"/>
                    </a:cxn>
                    <a:cxn ang="0">
                      <a:pos x="25" y="42"/>
                    </a:cxn>
                    <a:cxn ang="0">
                      <a:pos x="17" y="94"/>
                    </a:cxn>
                    <a:cxn ang="0">
                      <a:pos x="0" y="105"/>
                    </a:cxn>
                    <a:cxn ang="0">
                      <a:pos x="0" y="80"/>
                    </a:cxn>
                    <a:cxn ang="0">
                      <a:pos x="5" y="64"/>
                    </a:cxn>
                    <a:cxn ang="0">
                      <a:pos x="3" y="37"/>
                    </a:cxn>
                  </a:cxnLst>
                  <a:rect l="0" t="0" r="r" b="b"/>
                  <a:pathLst>
                    <a:path w="26" h="106">
                      <a:moveTo>
                        <a:pt x="3" y="37"/>
                      </a:moveTo>
                      <a:lnTo>
                        <a:pt x="13" y="28"/>
                      </a:lnTo>
                      <a:lnTo>
                        <a:pt x="20" y="0"/>
                      </a:lnTo>
                      <a:lnTo>
                        <a:pt x="25" y="42"/>
                      </a:lnTo>
                      <a:lnTo>
                        <a:pt x="17" y="94"/>
                      </a:lnTo>
                      <a:lnTo>
                        <a:pt x="0" y="105"/>
                      </a:lnTo>
                      <a:lnTo>
                        <a:pt x="0" y="80"/>
                      </a:lnTo>
                      <a:lnTo>
                        <a:pt x="5" y="64"/>
                      </a:lnTo>
                      <a:lnTo>
                        <a:pt x="3" y="37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49184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3429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9185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43050" y="4648200"/>
            <a:ext cx="7200900" cy="1752600"/>
          </a:xfrm>
        </p:spPr>
        <p:txBody>
          <a:bodyPr anchor="ctr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34" name="Rectangle 3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4008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11742-4645-4815-985E-9694FFBDF0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631E3-DF42-4FB6-899F-833BFFA640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29488" y="285750"/>
            <a:ext cx="2185987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1525" y="285750"/>
            <a:ext cx="6405563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BA82C-CE94-444F-9AA9-8DCD5526E3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514350" y="274639"/>
            <a:ext cx="92583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BEFB-A2C5-4FCE-AE11-0DEFE9BC22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46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87589-DE11-40D0-8C3F-5D08DFF079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0B069-1D4D-462D-8C14-3EA50A2218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71525" y="165735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19700" y="165735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E858-8674-4940-B8F7-02B760252F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F7CF7-7B19-4BD8-8F34-98586DEE04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E6D7D-B873-419B-8F3D-C5D3372FFD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0225-8647-4BBA-A763-B8CCE38221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B79DC-A098-46F1-9ED4-0D4B50FE48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23A49-BD30-4606-B32F-9122702527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</a:schemeClr>
            </a:gs>
            <a:gs pos="100000">
              <a:schemeClr val="hlink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4367213"/>
            <a:ext cx="10272713" cy="2478087"/>
            <a:chOff x="0" y="2751"/>
            <a:chExt cx="5752" cy="1561"/>
          </a:xfrm>
        </p:grpSpPr>
        <p:sp>
          <p:nvSpPr>
            <p:cNvPr id="48131" name="Rectangle 3"/>
            <p:cNvSpPr>
              <a:spLocks noChangeArrowheads="1"/>
            </p:cNvSpPr>
            <p:nvPr/>
          </p:nvSpPr>
          <p:spPr bwMode="hidden">
            <a:xfrm>
              <a:off x="0" y="4080"/>
              <a:ext cx="5752" cy="23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/>
            </a:p>
          </p:txBody>
        </p:sp>
        <p:grpSp>
          <p:nvGrpSpPr>
            <p:cNvPr id="19465" name="Group 4"/>
            <p:cNvGrpSpPr>
              <a:grpSpLocks/>
            </p:cNvGrpSpPr>
            <p:nvPr/>
          </p:nvGrpSpPr>
          <p:grpSpPr bwMode="auto">
            <a:xfrm>
              <a:off x="4458" y="2751"/>
              <a:ext cx="1190" cy="1426"/>
              <a:chOff x="4458" y="2751"/>
              <a:chExt cx="1190" cy="1426"/>
            </a:xfrm>
          </p:grpSpPr>
          <p:sp>
            <p:nvSpPr>
              <p:cNvPr id="48133" name="Freeform 5"/>
              <p:cNvSpPr>
                <a:spLocks/>
              </p:cNvSpPr>
              <p:nvPr/>
            </p:nvSpPr>
            <p:spPr bwMode="ltGray">
              <a:xfrm>
                <a:off x="4614" y="2790"/>
                <a:ext cx="1034" cy="1273"/>
              </a:xfrm>
              <a:custGeom>
                <a:avLst/>
                <a:gdLst/>
                <a:ahLst/>
                <a:cxnLst>
                  <a:cxn ang="0">
                    <a:pos x="646" y="23"/>
                  </a:cxn>
                  <a:cxn ang="0">
                    <a:pos x="765" y="92"/>
                  </a:cxn>
                  <a:cxn ang="0">
                    <a:pos x="866" y="184"/>
                  </a:cxn>
                  <a:cxn ang="0">
                    <a:pos x="944" y="294"/>
                  </a:cxn>
                  <a:cxn ang="0">
                    <a:pos x="1000" y="417"/>
                  </a:cxn>
                  <a:cxn ang="0">
                    <a:pos x="1030" y="550"/>
                  </a:cxn>
                  <a:cxn ang="0">
                    <a:pos x="1030" y="688"/>
                  </a:cxn>
                  <a:cxn ang="0">
                    <a:pos x="1000" y="821"/>
                  </a:cxn>
                  <a:cxn ang="0">
                    <a:pos x="944" y="944"/>
                  </a:cxn>
                  <a:cxn ang="0">
                    <a:pos x="866" y="1055"/>
                  </a:cxn>
                  <a:cxn ang="0">
                    <a:pos x="765" y="1148"/>
                  </a:cxn>
                  <a:cxn ang="0">
                    <a:pos x="646" y="1215"/>
                  </a:cxn>
                  <a:cxn ang="0">
                    <a:pos x="517" y="1257"/>
                  </a:cxn>
                  <a:cxn ang="0">
                    <a:pos x="382" y="1272"/>
                  </a:cxn>
                  <a:cxn ang="0">
                    <a:pos x="246" y="1257"/>
                  </a:cxn>
                  <a:cxn ang="0">
                    <a:pos x="118" y="1215"/>
                  </a:cxn>
                  <a:cxn ang="0">
                    <a:pos x="0" y="1148"/>
                  </a:cxn>
                  <a:cxn ang="0">
                    <a:pos x="89" y="1129"/>
                  </a:cxn>
                  <a:cxn ang="0">
                    <a:pos x="201" y="1179"/>
                  </a:cxn>
                  <a:cxn ang="0">
                    <a:pos x="320" y="1204"/>
                  </a:cxn>
                  <a:cxn ang="0">
                    <a:pos x="443" y="1204"/>
                  </a:cxn>
                  <a:cxn ang="0">
                    <a:pos x="563" y="1179"/>
                  </a:cxn>
                  <a:cxn ang="0">
                    <a:pos x="675" y="1129"/>
                  </a:cxn>
                  <a:cxn ang="0">
                    <a:pos x="775" y="1057"/>
                  </a:cxn>
                  <a:cxn ang="0">
                    <a:pos x="857" y="965"/>
                  </a:cxn>
                  <a:cxn ang="0">
                    <a:pos x="919" y="858"/>
                  </a:cxn>
                  <a:cxn ang="0">
                    <a:pos x="956" y="742"/>
                  </a:cxn>
                  <a:cxn ang="0">
                    <a:pos x="969" y="619"/>
                  </a:cxn>
                  <a:cxn ang="0">
                    <a:pos x="956" y="496"/>
                  </a:cxn>
                  <a:cxn ang="0">
                    <a:pos x="919" y="381"/>
                  </a:cxn>
                  <a:cxn ang="0">
                    <a:pos x="857" y="273"/>
                  </a:cxn>
                  <a:cxn ang="0">
                    <a:pos x="775" y="182"/>
                  </a:cxn>
                  <a:cxn ang="0">
                    <a:pos x="675" y="110"/>
                  </a:cxn>
                  <a:cxn ang="0">
                    <a:pos x="563" y="61"/>
                  </a:cxn>
                  <a:cxn ang="0">
                    <a:pos x="582" y="0"/>
                  </a:cxn>
                </a:cxnLst>
                <a:rect l="0" t="0" r="r" b="b"/>
                <a:pathLst>
                  <a:path w="1034" h="1273">
                    <a:moveTo>
                      <a:pt x="582" y="0"/>
                    </a:moveTo>
                    <a:lnTo>
                      <a:pt x="646" y="23"/>
                    </a:lnTo>
                    <a:lnTo>
                      <a:pt x="707" y="56"/>
                    </a:lnTo>
                    <a:lnTo>
                      <a:pt x="765" y="92"/>
                    </a:lnTo>
                    <a:lnTo>
                      <a:pt x="818" y="134"/>
                    </a:lnTo>
                    <a:lnTo>
                      <a:pt x="866" y="184"/>
                    </a:lnTo>
                    <a:lnTo>
                      <a:pt x="908" y="237"/>
                    </a:lnTo>
                    <a:lnTo>
                      <a:pt x="944" y="294"/>
                    </a:lnTo>
                    <a:lnTo>
                      <a:pt x="977" y="353"/>
                    </a:lnTo>
                    <a:lnTo>
                      <a:pt x="1000" y="417"/>
                    </a:lnTo>
                    <a:lnTo>
                      <a:pt x="1018" y="483"/>
                    </a:lnTo>
                    <a:lnTo>
                      <a:pt x="1030" y="550"/>
                    </a:lnTo>
                    <a:lnTo>
                      <a:pt x="1033" y="619"/>
                    </a:lnTo>
                    <a:lnTo>
                      <a:pt x="1030" y="688"/>
                    </a:lnTo>
                    <a:lnTo>
                      <a:pt x="1018" y="756"/>
                    </a:lnTo>
                    <a:lnTo>
                      <a:pt x="1000" y="821"/>
                    </a:lnTo>
                    <a:lnTo>
                      <a:pt x="977" y="884"/>
                    </a:lnTo>
                    <a:lnTo>
                      <a:pt x="944" y="944"/>
                    </a:lnTo>
                    <a:lnTo>
                      <a:pt x="908" y="1003"/>
                    </a:lnTo>
                    <a:lnTo>
                      <a:pt x="866" y="1055"/>
                    </a:lnTo>
                    <a:lnTo>
                      <a:pt x="818" y="1105"/>
                    </a:lnTo>
                    <a:lnTo>
                      <a:pt x="765" y="1148"/>
                    </a:lnTo>
                    <a:lnTo>
                      <a:pt x="707" y="1183"/>
                    </a:lnTo>
                    <a:lnTo>
                      <a:pt x="646" y="1215"/>
                    </a:lnTo>
                    <a:lnTo>
                      <a:pt x="582" y="1239"/>
                    </a:lnTo>
                    <a:lnTo>
                      <a:pt x="517" y="1257"/>
                    </a:lnTo>
                    <a:lnTo>
                      <a:pt x="450" y="1269"/>
                    </a:lnTo>
                    <a:lnTo>
                      <a:pt x="382" y="1272"/>
                    </a:lnTo>
                    <a:lnTo>
                      <a:pt x="313" y="1269"/>
                    </a:lnTo>
                    <a:lnTo>
                      <a:pt x="246" y="1257"/>
                    </a:lnTo>
                    <a:lnTo>
                      <a:pt x="180" y="1239"/>
                    </a:lnTo>
                    <a:lnTo>
                      <a:pt x="118" y="1215"/>
                    </a:lnTo>
                    <a:lnTo>
                      <a:pt x="57" y="1183"/>
                    </a:lnTo>
                    <a:lnTo>
                      <a:pt x="0" y="1148"/>
                    </a:lnTo>
                    <a:lnTo>
                      <a:pt x="36" y="1095"/>
                    </a:lnTo>
                    <a:lnTo>
                      <a:pt x="89" y="1129"/>
                    </a:lnTo>
                    <a:lnTo>
                      <a:pt x="144" y="1156"/>
                    </a:lnTo>
                    <a:lnTo>
                      <a:pt x="201" y="1179"/>
                    </a:lnTo>
                    <a:lnTo>
                      <a:pt x="261" y="1195"/>
                    </a:lnTo>
                    <a:lnTo>
                      <a:pt x="320" y="1204"/>
                    </a:lnTo>
                    <a:lnTo>
                      <a:pt x="382" y="1208"/>
                    </a:lnTo>
                    <a:lnTo>
                      <a:pt x="443" y="1204"/>
                    </a:lnTo>
                    <a:lnTo>
                      <a:pt x="504" y="1195"/>
                    </a:lnTo>
                    <a:lnTo>
                      <a:pt x="563" y="1179"/>
                    </a:lnTo>
                    <a:lnTo>
                      <a:pt x="621" y="1156"/>
                    </a:lnTo>
                    <a:lnTo>
                      <a:pt x="675" y="1129"/>
                    </a:lnTo>
                    <a:lnTo>
                      <a:pt x="727" y="1095"/>
                    </a:lnTo>
                    <a:lnTo>
                      <a:pt x="775" y="1057"/>
                    </a:lnTo>
                    <a:lnTo>
                      <a:pt x="818" y="1013"/>
                    </a:lnTo>
                    <a:lnTo>
                      <a:pt x="857" y="965"/>
                    </a:lnTo>
                    <a:lnTo>
                      <a:pt x="890" y="913"/>
                    </a:lnTo>
                    <a:lnTo>
                      <a:pt x="919" y="858"/>
                    </a:lnTo>
                    <a:lnTo>
                      <a:pt x="941" y="802"/>
                    </a:lnTo>
                    <a:lnTo>
                      <a:pt x="956" y="742"/>
                    </a:lnTo>
                    <a:lnTo>
                      <a:pt x="965" y="680"/>
                    </a:lnTo>
                    <a:lnTo>
                      <a:pt x="969" y="619"/>
                    </a:lnTo>
                    <a:lnTo>
                      <a:pt x="965" y="557"/>
                    </a:lnTo>
                    <a:lnTo>
                      <a:pt x="956" y="496"/>
                    </a:lnTo>
                    <a:lnTo>
                      <a:pt x="941" y="437"/>
                    </a:lnTo>
                    <a:lnTo>
                      <a:pt x="919" y="381"/>
                    </a:lnTo>
                    <a:lnTo>
                      <a:pt x="890" y="325"/>
                    </a:lnTo>
                    <a:lnTo>
                      <a:pt x="857" y="273"/>
                    </a:lnTo>
                    <a:lnTo>
                      <a:pt x="818" y="225"/>
                    </a:lnTo>
                    <a:lnTo>
                      <a:pt x="775" y="182"/>
                    </a:lnTo>
                    <a:lnTo>
                      <a:pt x="727" y="144"/>
                    </a:lnTo>
                    <a:lnTo>
                      <a:pt x="675" y="110"/>
                    </a:lnTo>
                    <a:lnTo>
                      <a:pt x="621" y="81"/>
                    </a:lnTo>
                    <a:lnTo>
                      <a:pt x="563" y="61"/>
                    </a:lnTo>
                    <a:lnTo>
                      <a:pt x="565" y="56"/>
                    </a:lnTo>
                    <a:lnTo>
                      <a:pt x="582" y="0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4" name="Line 6"/>
              <p:cNvSpPr>
                <a:spLocks noChangeShapeType="1"/>
              </p:cNvSpPr>
              <p:nvPr/>
            </p:nvSpPr>
            <p:spPr bwMode="ltGray">
              <a:xfrm flipV="1">
                <a:off x="4639" y="3863"/>
                <a:ext cx="103" cy="18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5" name="Line 7"/>
              <p:cNvSpPr>
                <a:spLocks noChangeShapeType="1"/>
              </p:cNvSpPr>
              <p:nvPr/>
            </p:nvSpPr>
            <p:spPr bwMode="ltGray">
              <a:xfrm flipV="1">
                <a:off x="5210" y="2874"/>
                <a:ext cx="36" cy="7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6" name="Line 8"/>
              <p:cNvSpPr>
                <a:spLocks noChangeShapeType="1"/>
              </p:cNvSpPr>
              <p:nvPr/>
            </p:nvSpPr>
            <p:spPr bwMode="ltGray">
              <a:xfrm flipV="1">
                <a:off x="5270" y="2751"/>
                <a:ext cx="36" cy="7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7" name="Freeform 9"/>
              <p:cNvSpPr>
                <a:spLocks/>
              </p:cNvSpPr>
              <p:nvPr/>
            </p:nvSpPr>
            <p:spPr bwMode="ltGray">
              <a:xfrm>
                <a:off x="4753" y="4067"/>
                <a:ext cx="604" cy="110"/>
              </a:xfrm>
              <a:custGeom>
                <a:avLst/>
                <a:gdLst/>
                <a:ahLst/>
                <a:cxnLst>
                  <a:cxn ang="0">
                    <a:pos x="2" y="70"/>
                  </a:cxn>
                  <a:cxn ang="0">
                    <a:pos x="14" y="57"/>
                  </a:cxn>
                  <a:cxn ang="0">
                    <a:pos x="31" y="46"/>
                  </a:cxn>
                  <a:cxn ang="0">
                    <a:pos x="63" y="30"/>
                  </a:cxn>
                  <a:cxn ang="0">
                    <a:pos x="100" y="21"/>
                  </a:cxn>
                  <a:cxn ang="0">
                    <a:pos x="134" y="13"/>
                  </a:cxn>
                  <a:cxn ang="0">
                    <a:pos x="181" y="6"/>
                  </a:cxn>
                  <a:cxn ang="0">
                    <a:pos x="225" y="2"/>
                  </a:cxn>
                  <a:cxn ang="0">
                    <a:pos x="277" y="0"/>
                  </a:cxn>
                  <a:cxn ang="0">
                    <a:pos x="340" y="0"/>
                  </a:cxn>
                  <a:cxn ang="0">
                    <a:pos x="407" y="4"/>
                  </a:cxn>
                  <a:cxn ang="0">
                    <a:pos x="453" y="10"/>
                  </a:cxn>
                  <a:cxn ang="0">
                    <a:pos x="502" y="19"/>
                  </a:cxn>
                  <a:cxn ang="0">
                    <a:pos x="549" y="33"/>
                  </a:cxn>
                  <a:cxn ang="0">
                    <a:pos x="573" y="47"/>
                  </a:cxn>
                  <a:cxn ang="0">
                    <a:pos x="588" y="58"/>
                  </a:cxn>
                  <a:cxn ang="0">
                    <a:pos x="603" y="77"/>
                  </a:cxn>
                  <a:cxn ang="0">
                    <a:pos x="578" y="87"/>
                  </a:cxn>
                  <a:cxn ang="0">
                    <a:pos x="536" y="95"/>
                  </a:cxn>
                  <a:cxn ang="0">
                    <a:pos x="485" y="101"/>
                  </a:cxn>
                  <a:cxn ang="0">
                    <a:pos x="436" y="106"/>
                  </a:cxn>
                  <a:cxn ang="0">
                    <a:pos x="377" y="108"/>
                  </a:cxn>
                  <a:cxn ang="0">
                    <a:pos x="313" y="109"/>
                  </a:cxn>
                  <a:cxn ang="0">
                    <a:pos x="252" y="109"/>
                  </a:cxn>
                  <a:cxn ang="0">
                    <a:pos x="188" y="108"/>
                  </a:cxn>
                  <a:cxn ang="0">
                    <a:pos x="117" y="102"/>
                  </a:cxn>
                  <a:cxn ang="0">
                    <a:pos x="61" y="96"/>
                  </a:cxn>
                  <a:cxn ang="0">
                    <a:pos x="14" y="86"/>
                  </a:cxn>
                  <a:cxn ang="0">
                    <a:pos x="0" y="78"/>
                  </a:cxn>
                  <a:cxn ang="0">
                    <a:pos x="2" y="70"/>
                  </a:cxn>
                </a:cxnLst>
                <a:rect l="0" t="0" r="r" b="b"/>
                <a:pathLst>
                  <a:path w="604" h="110">
                    <a:moveTo>
                      <a:pt x="2" y="70"/>
                    </a:moveTo>
                    <a:lnTo>
                      <a:pt x="14" y="57"/>
                    </a:lnTo>
                    <a:lnTo>
                      <a:pt x="31" y="46"/>
                    </a:lnTo>
                    <a:lnTo>
                      <a:pt x="63" y="30"/>
                    </a:lnTo>
                    <a:lnTo>
                      <a:pt x="100" y="21"/>
                    </a:lnTo>
                    <a:lnTo>
                      <a:pt x="134" y="13"/>
                    </a:lnTo>
                    <a:lnTo>
                      <a:pt x="181" y="6"/>
                    </a:lnTo>
                    <a:lnTo>
                      <a:pt x="225" y="2"/>
                    </a:lnTo>
                    <a:lnTo>
                      <a:pt x="277" y="0"/>
                    </a:lnTo>
                    <a:lnTo>
                      <a:pt x="340" y="0"/>
                    </a:lnTo>
                    <a:lnTo>
                      <a:pt x="407" y="4"/>
                    </a:lnTo>
                    <a:lnTo>
                      <a:pt x="453" y="10"/>
                    </a:lnTo>
                    <a:lnTo>
                      <a:pt x="502" y="19"/>
                    </a:lnTo>
                    <a:lnTo>
                      <a:pt x="549" y="33"/>
                    </a:lnTo>
                    <a:lnTo>
                      <a:pt x="573" y="47"/>
                    </a:lnTo>
                    <a:lnTo>
                      <a:pt x="588" y="58"/>
                    </a:lnTo>
                    <a:lnTo>
                      <a:pt x="603" y="77"/>
                    </a:lnTo>
                    <a:lnTo>
                      <a:pt x="578" y="87"/>
                    </a:lnTo>
                    <a:lnTo>
                      <a:pt x="536" y="95"/>
                    </a:lnTo>
                    <a:lnTo>
                      <a:pt x="485" y="101"/>
                    </a:lnTo>
                    <a:lnTo>
                      <a:pt x="436" y="106"/>
                    </a:lnTo>
                    <a:lnTo>
                      <a:pt x="377" y="108"/>
                    </a:lnTo>
                    <a:lnTo>
                      <a:pt x="313" y="109"/>
                    </a:lnTo>
                    <a:lnTo>
                      <a:pt x="252" y="109"/>
                    </a:lnTo>
                    <a:lnTo>
                      <a:pt x="188" y="108"/>
                    </a:lnTo>
                    <a:lnTo>
                      <a:pt x="117" y="102"/>
                    </a:lnTo>
                    <a:lnTo>
                      <a:pt x="61" y="96"/>
                    </a:lnTo>
                    <a:lnTo>
                      <a:pt x="14" y="86"/>
                    </a:lnTo>
                    <a:lnTo>
                      <a:pt x="0" y="78"/>
                    </a:lnTo>
                    <a:lnTo>
                      <a:pt x="2" y="7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8" name="Oval 10"/>
              <p:cNvSpPr>
                <a:spLocks noChangeArrowheads="1"/>
              </p:cNvSpPr>
              <p:nvPr/>
            </p:nvSpPr>
            <p:spPr bwMode="grayWhite">
              <a:xfrm>
                <a:off x="4458" y="2879"/>
                <a:ext cx="1074" cy="1073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grpSp>
            <p:nvGrpSpPr>
              <p:cNvPr id="19472" name="Group 11"/>
              <p:cNvGrpSpPr>
                <a:grpSpLocks/>
              </p:cNvGrpSpPr>
              <p:nvPr/>
            </p:nvGrpSpPr>
            <p:grpSpPr bwMode="auto">
              <a:xfrm>
                <a:off x="4458" y="2991"/>
                <a:ext cx="999" cy="797"/>
                <a:chOff x="4458" y="2991"/>
                <a:chExt cx="999" cy="797"/>
              </a:xfrm>
            </p:grpSpPr>
            <p:sp>
              <p:nvSpPr>
                <p:cNvPr id="48140" name="Freeform 12"/>
                <p:cNvSpPr>
                  <a:spLocks/>
                </p:cNvSpPr>
                <p:nvPr/>
              </p:nvSpPr>
              <p:spPr bwMode="grayWhite">
                <a:xfrm>
                  <a:off x="4599" y="3283"/>
                  <a:ext cx="1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17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1" name="Freeform 13"/>
                <p:cNvSpPr>
                  <a:spLocks/>
                </p:cNvSpPr>
                <p:nvPr/>
              </p:nvSpPr>
              <p:spPr bwMode="grayWhite">
                <a:xfrm>
                  <a:off x="4616" y="3305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0"/>
                    </a:cxn>
                    <a:cxn ang="0">
                      <a:pos x="16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2" name="Freeform 14"/>
                <p:cNvSpPr>
                  <a:spLocks/>
                </p:cNvSpPr>
                <p:nvPr/>
              </p:nvSpPr>
              <p:spPr bwMode="grayWhite">
                <a:xfrm>
                  <a:off x="4674" y="3275"/>
                  <a:ext cx="37" cy="35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22" y="0"/>
                    </a:cxn>
                    <a:cxn ang="0">
                      <a:pos x="14" y="9"/>
                    </a:cxn>
                    <a:cxn ang="0">
                      <a:pos x="9" y="9"/>
                    </a:cxn>
                    <a:cxn ang="0">
                      <a:pos x="5" y="13"/>
                    </a:cxn>
                    <a:cxn ang="0">
                      <a:pos x="0" y="13"/>
                    </a:cxn>
                    <a:cxn ang="0">
                      <a:pos x="0" y="25"/>
                    </a:cxn>
                    <a:cxn ang="0">
                      <a:pos x="8" y="34"/>
                    </a:cxn>
                    <a:cxn ang="0">
                      <a:pos x="29" y="34"/>
                    </a:cxn>
                    <a:cxn ang="0">
                      <a:pos x="36" y="25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37" h="35">
                      <a:moveTo>
                        <a:pt x="36" y="0"/>
                      </a:moveTo>
                      <a:lnTo>
                        <a:pt x="22" y="0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5" y="13"/>
                      </a:lnTo>
                      <a:lnTo>
                        <a:pt x="0" y="13"/>
                      </a:lnTo>
                      <a:lnTo>
                        <a:pt x="0" y="25"/>
                      </a:lnTo>
                      <a:lnTo>
                        <a:pt x="8" y="34"/>
                      </a:lnTo>
                      <a:lnTo>
                        <a:pt x="29" y="34"/>
                      </a:lnTo>
                      <a:lnTo>
                        <a:pt x="36" y="25"/>
                      </a:lnTo>
                      <a:lnTo>
                        <a:pt x="36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3" name="Freeform 15"/>
                <p:cNvSpPr>
                  <a:spLocks/>
                </p:cNvSpPr>
                <p:nvPr/>
              </p:nvSpPr>
              <p:spPr bwMode="grayWhite">
                <a:xfrm>
                  <a:off x="4458" y="3303"/>
                  <a:ext cx="324" cy="422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71" y="11"/>
                    </a:cxn>
                    <a:cxn ang="0">
                      <a:pos x="45" y="33"/>
                    </a:cxn>
                    <a:cxn ang="0">
                      <a:pos x="40" y="53"/>
                    </a:cxn>
                    <a:cxn ang="0">
                      <a:pos x="21" y="68"/>
                    </a:cxn>
                    <a:cxn ang="0">
                      <a:pos x="8" y="96"/>
                    </a:cxn>
                    <a:cxn ang="0">
                      <a:pos x="8" y="114"/>
                    </a:cxn>
                    <a:cxn ang="0">
                      <a:pos x="0" y="144"/>
                    </a:cxn>
                    <a:cxn ang="0">
                      <a:pos x="11" y="157"/>
                    </a:cxn>
                    <a:cxn ang="0">
                      <a:pos x="40" y="195"/>
                    </a:cxn>
                    <a:cxn ang="0">
                      <a:pos x="48" y="190"/>
                    </a:cxn>
                    <a:cxn ang="0">
                      <a:pos x="99" y="190"/>
                    </a:cxn>
                    <a:cxn ang="0">
                      <a:pos x="123" y="199"/>
                    </a:cxn>
                    <a:cxn ang="0">
                      <a:pos x="121" y="229"/>
                    </a:cxn>
                    <a:cxn ang="0">
                      <a:pos x="138" y="268"/>
                    </a:cxn>
                    <a:cxn ang="0">
                      <a:pos x="137" y="279"/>
                    </a:cxn>
                    <a:cxn ang="0">
                      <a:pos x="144" y="291"/>
                    </a:cxn>
                    <a:cxn ang="0">
                      <a:pos x="133" y="319"/>
                    </a:cxn>
                    <a:cxn ang="0">
                      <a:pos x="146" y="354"/>
                    </a:cxn>
                    <a:cxn ang="0">
                      <a:pos x="153" y="382"/>
                    </a:cxn>
                    <a:cxn ang="0">
                      <a:pos x="162" y="399"/>
                    </a:cxn>
                    <a:cxn ang="0">
                      <a:pos x="171" y="421"/>
                    </a:cxn>
                    <a:cxn ang="0">
                      <a:pos x="188" y="418"/>
                    </a:cxn>
                    <a:cxn ang="0">
                      <a:pos x="216" y="402"/>
                    </a:cxn>
                    <a:cxn ang="0">
                      <a:pos x="229" y="382"/>
                    </a:cxn>
                    <a:cxn ang="0">
                      <a:pos x="228" y="369"/>
                    </a:cxn>
                    <a:cxn ang="0">
                      <a:pos x="245" y="359"/>
                    </a:cxn>
                    <a:cxn ang="0">
                      <a:pos x="242" y="340"/>
                    </a:cxn>
                    <a:cxn ang="0">
                      <a:pos x="267" y="310"/>
                    </a:cxn>
                    <a:cxn ang="0">
                      <a:pos x="271" y="285"/>
                    </a:cxn>
                    <a:cxn ang="0">
                      <a:pos x="264" y="277"/>
                    </a:cxn>
                    <a:cxn ang="0">
                      <a:pos x="267" y="267"/>
                    </a:cxn>
                    <a:cxn ang="0">
                      <a:pos x="261" y="258"/>
                    </a:cxn>
                    <a:cxn ang="0">
                      <a:pos x="280" y="234"/>
                    </a:cxn>
                    <a:cxn ang="0">
                      <a:pos x="280" y="222"/>
                    </a:cxn>
                    <a:cxn ang="0">
                      <a:pos x="306" y="202"/>
                    </a:cxn>
                    <a:cxn ang="0">
                      <a:pos x="323" y="148"/>
                    </a:cxn>
                    <a:cxn ang="0">
                      <a:pos x="299" y="162"/>
                    </a:cxn>
                    <a:cxn ang="0">
                      <a:pos x="278" y="156"/>
                    </a:cxn>
                    <a:cxn ang="0">
                      <a:pos x="281" y="143"/>
                    </a:cxn>
                    <a:cxn ang="0">
                      <a:pos x="260" y="129"/>
                    </a:cxn>
                    <a:cxn ang="0">
                      <a:pos x="250" y="94"/>
                    </a:cxn>
                    <a:cxn ang="0">
                      <a:pos x="230" y="66"/>
                    </a:cxn>
                    <a:cxn ang="0">
                      <a:pos x="230" y="47"/>
                    </a:cxn>
                    <a:cxn ang="0">
                      <a:pos x="219" y="46"/>
                    </a:cxn>
                    <a:cxn ang="0">
                      <a:pos x="212" y="49"/>
                    </a:cxn>
                    <a:cxn ang="0">
                      <a:pos x="182" y="38"/>
                    </a:cxn>
                    <a:cxn ang="0">
                      <a:pos x="174" y="46"/>
                    </a:cxn>
                    <a:cxn ang="0">
                      <a:pos x="167" y="56"/>
                    </a:cxn>
                    <a:cxn ang="0">
                      <a:pos x="151" y="38"/>
                    </a:cxn>
                    <a:cxn ang="0">
                      <a:pos x="135" y="33"/>
                    </a:cxn>
                    <a:cxn ang="0">
                      <a:pos x="134" y="10"/>
                    </a:cxn>
                    <a:cxn ang="0">
                      <a:pos x="111" y="14"/>
                    </a:cxn>
                    <a:cxn ang="0">
                      <a:pos x="96" y="9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324" h="422">
                      <a:moveTo>
                        <a:pt x="76" y="0"/>
                      </a:moveTo>
                      <a:lnTo>
                        <a:pt x="71" y="11"/>
                      </a:lnTo>
                      <a:lnTo>
                        <a:pt x="45" y="33"/>
                      </a:lnTo>
                      <a:lnTo>
                        <a:pt x="40" y="53"/>
                      </a:lnTo>
                      <a:lnTo>
                        <a:pt x="21" y="68"/>
                      </a:lnTo>
                      <a:lnTo>
                        <a:pt x="8" y="96"/>
                      </a:lnTo>
                      <a:lnTo>
                        <a:pt x="8" y="114"/>
                      </a:lnTo>
                      <a:lnTo>
                        <a:pt x="0" y="144"/>
                      </a:lnTo>
                      <a:lnTo>
                        <a:pt x="11" y="157"/>
                      </a:lnTo>
                      <a:lnTo>
                        <a:pt x="40" y="195"/>
                      </a:lnTo>
                      <a:lnTo>
                        <a:pt x="48" y="190"/>
                      </a:lnTo>
                      <a:lnTo>
                        <a:pt x="99" y="190"/>
                      </a:lnTo>
                      <a:lnTo>
                        <a:pt x="123" y="199"/>
                      </a:lnTo>
                      <a:lnTo>
                        <a:pt x="121" y="229"/>
                      </a:lnTo>
                      <a:lnTo>
                        <a:pt x="138" y="268"/>
                      </a:lnTo>
                      <a:lnTo>
                        <a:pt x="137" y="279"/>
                      </a:lnTo>
                      <a:lnTo>
                        <a:pt x="144" y="291"/>
                      </a:lnTo>
                      <a:lnTo>
                        <a:pt x="133" y="319"/>
                      </a:lnTo>
                      <a:lnTo>
                        <a:pt x="146" y="354"/>
                      </a:lnTo>
                      <a:lnTo>
                        <a:pt x="153" y="382"/>
                      </a:lnTo>
                      <a:lnTo>
                        <a:pt x="162" y="399"/>
                      </a:lnTo>
                      <a:lnTo>
                        <a:pt x="171" y="421"/>
                      </a:lnTo>
                      <a:lnTo>
                        <a:pt x="188" y="418"/>
                      </a:lnTo>
                      <a:lnTo>
                        <a:pt x="216" y="402"/>
                      </a:lnTo>
                      <a:lnTo>
                        <a:pt x="229" y="382"/>
                      </a:lnTo>
                      <a:lnTo>
                        <a:pt x="228" y="369"/>
                      </a:lnTo>
                      <a:lnTo>
                        <a:pt x="245" y="359"/>
                      </a:lnTo>
                      <a:lnTo>
                        <a:pt x="242" y="340"/>
                      </a:lnTo>
                      <a:lnTo>
                        <a:pt x="267" y="310"/>
                      </a:lnTo>
                      <a:lnTo>
                        <a:pt x="271" y="285"/>
                      </a:lnTo>
                      <a:lnTo>
                        <a:pt x="264" y="277"/>
                      </a:lnTo>
                      <a:lnTo>
                        <a:pt x="267" y="267"/>
                      </a:lnTo>
                      <a:lnTo>
                        <a:pt x="261" y="258"/>
                      </a:lnTo>
                      <a:lnTo>
                        <a:pt x="280" y="234"/>
                      </a:lnTo>
                      <a:lnTo>
                        <a:pt x="280" y="222"/>
                      </a:lnTo>
                      <a:lnTo>
                        <a:pt x="306" y="202"/>
                      </a:lnTo>
                      <a:lnTo>
                        <a:pt x="323" y="148"/>
                      </a:lnTo>
                      <a:lnTo>
                        <a:pt x="299" y="162"/>
                      </a:lnTo>
                      <a:lnTo>
                        <a:pt x="278" y="156"/>
                      </a:lnTo>
                      <a:lnTo>
                        <a:pt x="281" y="143"/>
                      </a:lnTo>
                      <a:lnTo>
                        <a:pt x="260" y="129"/>
                      </a:lnTo>
                      <a:lnTo>
                        <a:pt x="250" y="94"/>
                      </a:lnTo>
                      <a:lnTo>
                        <a:pt x="230" y="66"/>
                      </a:lnTo>
                      <a:lnTo>
                        <a:pt x="230" y="47"/>
                      </a:lnTo>
                      <a:lnTo>
                        <a:pt x="219" y="46"/>
                      </a:lnTo>
                      <a:lnTo>
                        <a:pt x="212" y="49"/>
                      </a:lnTo>
                      <a:lnTo>
                        <a:pt x="182" y="38"/>
                      </a:lnTo>
                      <a:lnTo>
                        <a:pt x="174" y="46"/>
                      </a:lnTo>
                      <a:lnTo>
                        <a:pt x="167" y="56"/>
                      </a:lnTo>
                      <a:lnTo>
                        <a:pt x="151" y="38"/>
                      </a:lnTo>
                      <a:lnTo>
                        <a:pt x="135" y="33"/>
                      </a:lnTo>
                      <a:lnTo>
                        <a:pt x="134" y="10"/>
                      </a:lnTo>
                      <a:lnTo>
                        <a:pt x="111" y="14"/>
                      </a:lnTo>
                      <a:lnTo>
                        <a:pt x="96" y="9"/>
                      </a:lnTo>
                      <a:lnTo>
                        <a:pt x="76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4" name="Freeform 16"/>
                <p:cNvSpPr>
                  <a:spLocks/>
                </p:cNvSpPr>
                <p:nvPr/>
              </p:nvSpPr>
              <p:spPr bwMode="grayWhite">
                <a:xfrm>
                  <a:off x="5204" y="3408"/>
                  <a:ext cx="20" cy="21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9" y="5"/>
                    </a:cxn>
                    <a:cxn ang="0">
                      <a:pos x="7" y="10"/>
                    </a:cxn>
                    <a:cxn ang="0">
                      <a:pos x="7" y="14"/>
                    </a:cxn>
                    <a:cxn ang="0">
                      <a:pos x="16" y="17"/>
                    </a:cxn>
                    <a:cxn ang="0">
                      <a:pos x="16" y="20"/>
                    </a:cxn>
                    <a:cxn ang="0">
                      <a:pos x="9" y="17"/>
                    </a:cxn>
                    <a:cxn ang="0">
                      <a:pos x="3" y="20"/>
                    </a:cxn>
                    <a:cxn ang="0">
                      <a:pos x="0" y="17"/>
                    </a:cxn>
                    <a:cxn ang="0">
                      <a:pos x="3" y="14"/>
                    </a:cxn>
                    <a:cxn ang="0">
                      <a:pos x="0" y="10"/>
                    </a:cxn>
                    <a:cxn ang="0">
                      <a:pos x="3" y="2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7" h="21">
                      <a:moveTo>
                        <a:pt x="7" y="0"/>
                      </a:moveTo>
                      <a:lnTo>
                        <a:pt x="9" y="5"/>
                      </a:lnTo>
                      <a:lnTo>
                        <a:pt x="7" y="10"/>
                      </a:lnTo>
                      <a:lnTo>
                        <a:pt x="7" y="14"/>
                      </a:lnTo>
                      <a:lnTo>
                        <a:pt x="16" y="17"/>
                      </a:lnTo>
                      <a:lnTo>
                        <a:pt x="16" y="20"/>
                      </a:lnTo>
                      <a:lnTo>
                        <a:pt x="9" y="17"/>
                      </a:lnTo>
                      <a:lnTo>
                        <a:pt x="3" y="20"/>
                      </a:lnTo>
                      <a:lnTo>
                        <a:pt x="0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3" y="2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5" name="Freeform 17"/>
                <p:cNvSpPr>
                  <a:spLocks/>
                </p:cNvSpPr>
                <p:nvPr/>
              </p:nvSpPr>
              <p:spPr bwMode="grayWhite">
                <a:xfrm>
                  <a:off x="5144" y="3496"/>
                  <a:ext cx="49" cy="70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17" y="34"/>
                    </a:cxn>
                    <a:cxn ang="0">
                      <a:pos x="37" y="0"/>
                    </a:cxn>
                    <a:cxn ang="0">
                      <a:pos x="48" y="20"/>
                    </a:cxn>
                    <a:cxn ang="0">
                      <a:pos x="39" y="69"/>
                    </a:cxn>
                    <a:cxn ang="0">
                      <a:pos x="3" y="57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49" h="70">
                      <a:moveTo>
                        <a:pt x="0" y="34"/>
                      </a:moveTo>
                      <a:lnTo>
                        <a:pt x="17" y="34"/>
                      </a:lnTo>
                      <a:lnTo>
                        <a:pt x="37" y="0"/>
                      </a:lnTo>
                      <a:lnTo>
                        <a:pt x="48" y="20"/>
                      </a:lnTo>
                      <a:lnTo>
                        <a:pt x="39" y="69"/>
                      </a:lnTo>
                      <a:lnTo>
                        <a:pt x="3" y="57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6" name="Freeform 18"/>
                <p:cNvSpPr>
                  <a:spLocks/>
                </p:cNvSpPr>
                <p:nvPr/>
              </p:nvSpPr>
              <p:spPr bwMode="grayWhite">
                <a:xfrm>
                  <a:off x="5241" y="3523"/>
                  <a:ext cx="84" cy="67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0"/>
                    </a:cxn>
                    <a:cxn ang="0">
                      <a:pos x="27" y="6"/>
                    </a:cxn>
                    <a:cxn ang="0">
                      <a:pos x="67" y="22"/>
                    </a:cxn>
                    <a:cxn ang="0">
                      <a:pos x="67" y="34"/>
                    </a:cxn>
                    <a:cxn ang="0">
                      <a:pos x="83" y="66"/>
                    </a:cxn>
                    <a:cxn ang="0">
                      <a:pos x="52" y="36"/>
                    </a:cxn>
                    <a:cxn ang="0">
                      <a:pos x="31" y="38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84" h="67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27" y="6"/>
                      </a:lnTo>
                      <a:lnTo>
                        <a:pt x="67" y="22"/>
                      </a:lnTo>
                      <a:lnTo>
                        <a:pt x="67" y="34"/>
                      </a:lnTo>
                      <a:lnTo>
                        <a:pt x="83" y="66"/>
                      </a:lnTo>
                      <a:lnTo>
                        <a:pt x="52" y="36"/>
                      </a:lnTo>
                      <a:lnTo>
                        <a:pt x="31" y="38"/>
                      </a:lnTo>
                      <a:lnTo>
                        <a:pt x="5" y="1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7" name="Freeform 19"/>
                <p:cNvSpPr>
                  <a:spLocks/>
                </p:cNvSpPr>
                <p:nvPr/>
              </p:nvSpPr>
              <p:spPr bwMode="grayWhite">
                <a:xfrm>
                  <a:off x="5400" y="3660"/>
                  <a:ext cx="57" cy="73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56" y="21"/>
                    </a:cxn>
                    <a:cxn ang="0">
                      <a:pos x="11" y="72"/>
                    </a:cxn>
                    <a:cxn ang="0">
                      <a:pos x="0" y="60"/>
                    </a:cxn>
                    <a:cxn ang="0">
                      <a:pos x="32" y="28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57" h="73">
                      <a:moveTo>
                        <a:pt x="34" y="0"/>
                      </a:moveTo>
                      <a:lnTo>
                        <a:pt x="56" y="21"/>
                      </a:lnTo>
                      <a:lnTo>
                        <a:pt x="11" y="72"/>
                      </a:lnTo>
                      <a:lnTo>
                        <a:pt x="0" y="60"/>
                      </a:lnTo>
                      <a:lnTo>
                        <a:pt x="32" y="28"/>
                      </a:lnTo>
                      <a:lnTo>
                        <a:pt x="34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8" name="Freeform 20"/>
                <p:cNvSpPr>
                  <a:spLocks/>
                </p:cNvSpPr>
                <p:nvPr/>
              </p:nvSpPr>
              <p:spPr bwMode="grayWhite">
                <a:xfrm>
                  <a:off x="4558" y="3167"/>
                  <a:ext cx="28" cy="48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0" y="31"/>
                    </a:cxn>
                    <a:cxn ang="0">
                      <a:pos x="20" y="10"/>
                    </a:cxn>
                    <a:cxn ang="0">
                      <a:pos x="24" y="5"/>
                    </a:cxn>
                    <a:cxn ang="0">
                      <a:pos x="17" y="5"/>
                    </a:cxn>
                    <a:cxn ang="0">
                      <a:pos x="21" y="0"/>
                    </a:cxn>
                    <a:cxn ang="0">
                      <a:pos x="16" y="0"/>
                    </a:cxn>
                    <a:cxn ang="0">
                      <a:pos x="10" y="6"/>
                    </a:cxn>
                    <a:cxn ang="0">
                      <a:pos x="10" y="19"/>
                    </a:cxn>
                    <a:cxn ang="0">
                      <a:pos x="13" y="22"/>
                    </a:cxn>
                    <a:cxn ang="0">
                      <a:pos x="13" y="28"/>
                    </a:cxn>
                    <a:cxn ang="0">
                      <a:pos x="11" y="28"/>
                    </a:cxn>
                    <a:cxn ang="0">
                      <a:pos x="6" y="33"/>
                    </a:cxn>
                    <a:cxn ang="0">
                      <a:pos x="6" y="38"/>
                    </a:cxn>
                    <a:cxn ang="0">
                      <a:pos x="0" y="47"/>
                    </a:cxn>
                    <a:cxn ang="0">
                      <a:pos x="21" y="47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29" h="48">
                      <a:moveTo>
                        <a:pt x="28" y="36"/>
                      </a:moveTo>
                      <a:lnTo>
                        <a:pt x="20" y="31"/>
                      </a:lnTo>
                      <a:lnTo>
                        <a:pt x="20" y="10"/>
                      </a:lnTo>
                      <a:lnTo>
                        <a:pt x="24" y="5"/>
                      </a:lnTo>
                      <a:lnTo>
                        <a:pt x="17" y="5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6"/>
                      </a:lnTo>
                      <a:lnTo>
                        <a:pt x="10" y="19"/>
                      </a:lnTo>
                      <a:lnTo>
                        <a:pt x="13" y="22"/>
                      </a:lnTo>
                      <a:lnTo>
                        <a:pt x="13" y="28"/>
                      </a:lnTo>
                      <a:lnTo>
                        <a:pt x="11" y="28"/>
                      </a:lnTo>
                      <a:lnTo>
                        <a:pt x="6" y="33"/>
                      </a:lnTo>
                      <a:lnTo>
                        <a:pt x="6" y="38"/>
                      </a:lnTo>
                      <a:lnTo>
                        <a:pt x="0" y="47"/>
                      </a:lnTo>
                      <a:lnTo>
                        <a:pt x="21" y="47"/>
                      </a:lnTo>
                      <a:lnTo>
                        <a:pt x="28" y="3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9" name="Freeform 21"/>
                <p:cNvSpPr>
                  <a:spLocks/>
                </p:cNvSpPr>
                <p:nvPr/>
              </p:nvSpPr>
              <p:spPr bwMode="grayWhite">
                <a:xfrm>
                  <a:off x="4548" y="3183"/>
                  <a:ext cx="20" cy="17"/>
                </a:xfrm>
                <a:custGeom>
                  <a:avLst/>
                  <a:gdLst/>
                  <a:ahLst/>
                  <a:cxnLst>
                    <a:cxn ang="0">
                      <a:pos x="13" y="5"/>
                    </a:cxn>
                    <a:cxn ang="0">
                      <a:pos x="16" y="5"/>
                    </a:cxn>
                    <a:cxn ang="0">
                      <a:pos x="16" y="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16"/>
                    </a:cxn>
                    <a:cxn ang="0">
                      <a:pos x="9" y="16"/>
                    </a:cxn>
                    <a:cxn ang="0">
                      <a:pos x="13" y="11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7" h="17">
                      <a:moveTo>
                        <a:pt x="13" y="5"/>
                      </a:moveTo>
                      <a:lnTo>
                        <a:pt x="16" y="5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9" y="16"/>
                      </a:lnTo>
                      <a:lnTo>
                        <a:pt x="13" y="11"/>
                      </a:lnTo>
                      <a:lnTo>
                        <a:pt x="13" y="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0" name="Freeform 22"/>
                <p:cNvSpPr>
                  <a:spLocks/>
                </p:cNvSpPr>
                <p:nvPr/>
              </p:nvSpPr>
              <p:spPr bwMode="grayWhite">
                <a:xfrm>
                  <a:off x="4527" y="3155"/>
                  <a:ext cx="184" cy="155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144" y="14"/>
                    </a:cxn>
                    <a:cxn ang="0">
                      <a:pos x="129" y="20"/>
                    </a:cxn>
                    <a:cxn ang="0">
                      <a:pos x="123" y="29"/>
                    </a:cxn>
                    <a:cxn ang="0">
                      <a:pos x="114" y="50"/>
                    </a:cxn>
                    <a:cxn ang="0">
                      <a:pos x="100" y="51"/>
                    </a:cxn>
                    <a:cxn ang="0">
                      <a:pos x="88" y="49"/>
                    </a:cxn>
                    <a:cxn ang="0">
                      <a:pos x="94" y="39"/>
                    </a:cxn>
                    <a:cxn ang="0">
                      <a:pos x="88" y="26"/>
                    </a:cxn>
                    <a:cxn ang="0">
                      <a:pos x="81" y="49"/>
                    </a:cxn>
                    <a:cxn ang="0">
                      <a:pos x="62" y="60"/>
                    </a:cxn>
                    <a:cxn ang="0">
                      <a:pos x="52" y="67"/>
                    </a:cxn>
                    <a:cxn ang="0">
                      <a:pos x="38" y="77"/>
                    </a:cxn>
                    <a:cxn ang="0">
                      <a:pos x="30" y="102"/>
                    </a:cxn>
                    <a:cxn ang="0">
                      <a:pos x="5" y="93"/>
                    </a:cxn>
                    <a:cxn ang="0">
                      <a:pos x="0" y="111"/>
                    </a:cxn>
                    <a:cxn ang="0">
                      <a:pos x="10" y="138"/>
                    </a:cxn>
                    <a:cxn ang="0">
                      <a:pos x="50" y="109"/>
                    </a:cxn>
                    <a:cxn ang="0">
                      <a:pos x="75" y="103"/>
                    </a:cxn>
                    <a:cxn ang="0">
                      <a:pos x="79" y="115"/>
                    </a:cxn>
                    <a:cxn ang="0">
                      <a:pos x="99" y="143"/>
                    </a:cxn>
                    <a:cxn ang="0">
                      <a:pos x="101" y="135"/>
                    </a:cxn>
                    <a:cxn ang="0">
                      <a:pos x="107" y="135"/>
                    </a:cxn>
                    <a:cxn ang="0">
                      <a:pos x="88" y="108"/>
                    </a:cxn>
                    <a:cxn ang="0">
                      <a:pos x="94" y="99"/>
                    </a:cxn>
                    <a:cxn ang="0">
                      <a:pos x="114" y="127"/>
                    </a:cxn>
                    <a:cxn ang="0">
                      <a:pos x="123" y="144"/>
                    </a:cxn>
                    <a:cxn ang="0">
                      <a:pos x="127" y="154"/>
                    </a:cxn>
                    <a:cxn ang="0">
                      <a:pos x="131" y="136"/>
                    </a:cxn>
                    <a:cxn ang="0">
                      <a:pos x="144" y="130"/>
                    </a:cxn>
                    <a:cxn ang="0">
                      <a:pos x="153" y="126"/>
                    </a:cxn>
                    <a:cxn ang="0">
                      <a:pos x="150" y="113"/>
                    </a:cxn>
                    <a:cxn ang="0">
                      <a:pos x="157" y="90"/>
                    </a:cxn>
                    <a:cxn ang="0">
                      <a:pos x="166" y="93"/>
                    </a:cxn>
                    <a:cxn ang="0">
                      <a:pos x="169" y="103"/>
                    </a:cxn>
                    <a:cxn ang="0">
                      <a:pos x="177" y="98"/>
                    </a:cxn>
                    <a:cxn ang="0">
                      <a:pos x="175" y="95"/>
                    </a:cxn>
                    <a:cxn ang="0">
                      <a:pos x="180" y="81"/>
                    </a:cxn>
                    <a:cxn ang="0">
                      <a:pos x="183" y="98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184" h="155">
                      <a:moveTo>
                        <a:pt x="120" y="0"/>
                      </a:moveTo>
                      <a:lnTo>
                        <a:pt x="120" y="10"/>
                      </a:lnTo>
                      <a:lnTo>
                        <a:pt x="124" y="14"/>
                      </a:lnTo>
                      <a:lnTo>
                        <a:pt x="144" y="14"/>
                      </a:lnTo>
                      <a:lnTo>
                        <a:pt x="144" y="20"/>
                      </a:lnTo>
                      <a:lnTo>
                        <a:pt x="129" y="20"/>
                      </a:lnTo>
                      <a:lnTo>
                        <a:pt x="129" y="37"/>
                      </a:lnTo>
                      <a:lnTo>
                        <a:pt x="123" y="29"/>
                      </a:lnTo>
                      <a:lnTo>
                        <a:pt x="123" y="40"/>
                      </a:lnTo>
                      <a:lnTo>
                        <a:pt x="114" y="50"/>
                      </a:lnTo>
                      <a:lnTo>
                        <a:pt x="109" y="44"/>
                      </a:lnTo>
                      <a:lnTo>
                        <a:pt x="100" y="51"/>
                      </a:lnTo>
                      <a:lnTo>
                        <a:pt x="99" y="49"/>
                      </a:lnTo>
                      <a:lnTo>
                        <a:pt x="88" y="49"/>
                      </a:lnTo>
                      <a:lnTo>
                        <a:pt x="94" y="42"/>
                      </a:lnTo>
                      <a:lnTo>
                        <a:pt x="94" y="39"/>
                      </a:lnTo>
                      <a:lnTo>
                        <a:pt x="88" y="34"/>
                      </a:lnTo>
                      <a:lnTo>
                        <a:pt x="88" y="26"/>
                      </a:lnTo>
                      <a:lnTo>
                        <a:pt x="81" y="34"/>
                      </a:lnTo>
                      <a:lnTo>
                        <a:pt x="81" y="49"/>
                      </a:lnTo>
                      <a:lnTo>
                        <a:pt x="73" y="49"/>
                      </a:lnTo>
                      <a:lnTo>
                        <a:pt x="62" y="60"/>
                      </a:lnTo>
                      <a:lnTo>
                        <a:pt x="58" y="60"/>
                      </a:lnTo>
                      <a:lnTo>
                        <a:pt x="52" y="67"/>
                      </a:lnTo>
                      <a:lnTo>
                        <a:pt x="30" y="67"/>
                      </a:lnTo>
                      <a:lnTo>
                        <a:pt x="38" y="77"/>
                      </a:lnTo>
                      <a:lnTo>
                        <a:pt x="38" y="93"/>
                      </a:lnTo>
                      <a:lnTo>
                        <a:pt x="30" y="102"/>
                      </a:lnTo>
                      <a:lnTo>
                        <a:pt x="22" y="93"/>
                      </a:lnTo>
                      <a:lnTo>
                        <a:pt x="5" y="93"/>
                      </a:lnTo>
                      <a:lnTo>
                        <a:pt x="5" y="104"/>
                      </a:lnTo>
                      <a:lnTo>
                        <a:pt x="0" y="111"/>
                      </a:lnTo>
                      <a:lnTo>
                        <a:pt x="0" y="126"/>
                      </a:lnTo>
                      <a:lnTo>
                        <a:pt x="10" y="138"/>
                      </a:lnTo>
                      <a:lnTo>
                        <a:pt x="26" y="138"/>
                      </a:lnTo>
                      <a:lnTo>
                        <a:pt x="50" y="109"/>
                      </a:lnTo>
                      <a:lnTo>
                        <a:pt x="72" y="109"/>
                      </a:lnTo>
                      <a:lnTo>
                        <a:pt x="75" y="103"/>
                      </a:lnTo>
                      <a:lnTo>
                        <a:pt x="80" y="109"/>
                      </a:lnTo>
                      <a:lnTo>
                        <a:pt x="79" y="115"/>
                      </a:lnTo>
                      <a:lnTo>
                        <a:pt x="99" y="135"/>
                      </a:lnTo>
                      <a:lnTo>
                        <a:pt x="99" y="143"/>
                      </a:lnTo>
                      <a:lnTo>
                        <a:pt x="104" y="140"/>
                      </a:lnTo>
                      <a:lnTo>
                        <a:pt x="101" y="135"/>
                      </a:lnTo>
                      <a:lnTo>
                        <a:pt x="104" y="132"/>
                      </a:lnTo>
                      <a:lnTo>
                        <a:pt x="107" y="135"/>
                      </a:lnTo>
                      <a:lnTo>
                        <a:pt x="109" y="134"/>
                      </a:lnTo>
                      <a:lnTo>
                        <a:pt x="88" y="108"/>
                      </a:lnTo>
                      <a:lnTo>
                        <a:pt x="88" y="99"/>
                      </a:lnTo>
                      <a:lnTo>
                        <a:pt x="94" y="99"/>
                      </a:lnTo>
                      <a:lnTo>
                        <a:pt x="94" y="104"/>
                      </a:lnTo>
                      <a:lnTo>
                        <a:pt x="114" y="127"/>
                      </a:lnTo>
                      <a:lnTo>
                        <a:pt x="114" y="134"/>
                      </a:lnTo>
                      <a:lnTo>
                        <a:pt x="123" y="144"/>
                      </a:lnTo>
                      <a:lnTo>
                        <a:pt x="121" y="146"/>
                      </a:lnTo>
                      <a:lnTo>
                        <a:pt x="127" y="154"/>
                      </a:lnTo>
                      <a:lnTo>
                        <a:pt x="137" y="143"/>
                      </a:lnTo>
                      <a:lnTo>
                        <a:pt x="131" y="136"/>
                      </a:lnTo>
                      <a:lnTo>
                        <a:pt x="137" y="130"/>
                      </a:lnTo>
                      <a:lnTo>
                        <a:pt x="144" y="130"/>
                      </a:lnTo>
                      <a:lnTo>
                        <a:pt x="148" y="126"/>
                      </a:lnTo>
                      <a:lnTo>
                        <a:pt x="153" y="126"/>
                      </a:lnTo>
                      <a:lnTo>
                        <a:pt x="147" y="117"/>
                      </a:lnTo>
                      <a:lnTo>
                        <a:pt x="150" y="113"/>
                      </a:lnTo>
                      <a:lnTo>
                        <a:pt x="150" y="98"/>
                      </a:lnTo>
                      <a:lnTo>
                        <a:pt x="157" y="90"/>
                      </a:lnTo>
                      <a:lnTo>
                        <a:pt x="160" y="93"/>
                      </a:lnTo>
                      <a:lnTo>
                        <a:pt x="166" y="93"/>
                      </a:lnTo>
                      <a:lnTo>
                        <a:pt x="163" y="97"/>
                      </a:lnTo>
                      <a:lnTo>
                        <a:pt x="169" y="103"/>
                      </a:lnTo>
                      <a:lnTo>
                        <a:pt x="172" y="98"/>
                      </a:lnTo>
                      <a:lnTo>
                        <a:pt x="177" y="98"/>
                      </a:lnTo>
                      <a:lnTo>
                        <a:pt x="177" y="95"/>
                      </a:lnTo>
                      <a:lnTo>
                        <a:pt x="175" y="95"/>
                      </a:lnTo>
                      <a:lnTo>
                        <a:pt x="171" y="93"/>
                      </a:lnTo>
                      <a:lnTo>
                        <a:pt x="180" y="81"/>
                      </a:lnTo>
                      <a:lnTo>
                        <a:pt x="180" y="98"/>
                      </a:lnTo>
                      <a:lnTo>
                        <a:pt x="183" y="98"/>
                      </a:lnTo>
                      <a:lnTo>
                        <a:pt x="183" y="0"/>
                      </a:lnTo>
                      <a:lnTo>
                        <a:pt x="12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1" name="Freeform 23"/>
                <p:cNvSpPr>
                  <a:spLocks/>
                </p:cNvSpPr>
                <p:nvPr/>
              </p:nvSpPr>
              <p:spPr bwMode="grayWhite">
                <a:xfrm>
                  <a:off x="4604" y="2991"/>
                  <a:ext cx="782" cy="553"/>
                </a:xfrm>
                <a:custGeom>
                  <a:avLst/>
                  <a:gdLst/>
                  <a:ahLst/>
                  <a:cxnLst>
                    <a:cxn ang="0">
                      <a:pos x="22" y="145"/>
                    </a:cxn>
                    <a:cxn ang="0">
                      <a:pos x="71" y="96"/>
                    </a:cxn>
                    <a:cxn ang="0">
                      <a:pos x="101" y="130"/>
                    </a:cxn>
                    <a:cxn ang="0">
                      <a:pos x="84" y="128"/>
                    </a:cxn>
                    <a:cxn ang="0">
                      <a:pos x="155" y="123"/>
                    </a:cxn>
                    <a:cxn ang="0">
                      <a:pos x="172" y="79"/>
                    </a:cxn>
                    <a:cxn ang="0">
                      <a:pos x="172" y="89"/>
                    </a:cxn>
                    <a:cxn ang="0">
                      <a:pos x="160" y="123"/>
                    </a:cxn>
                    <a:cxn ang="0">
                      <a:pos x="216" y="95"/>
                    </a:cxn>
                    <a:cxn ang="0">
                      <a:pos x="330" y="16"/>
                    </a:cxn>
                    <a:cxn ang="0">
                      <a:pos x="412" y="20"/>
                    </a:cxn>
                    <a:cxn ang="0">
                      <a:pos x="503" y="10"/>
                    </a:cxn>
                    <a:cxn ang="0">
                      <a:pos x="602" y="51"/>
                    </a:cxn>
                    <a:cxn ang="0">
                      <a:pos x="718" y="65"/>
                    </a:cxn>
                    <a:cxn ang="0">
                      <a:pos x="775" y="112"/>
                    </a:cxn>
                    <a:cxn ang="0">
                      <a:pos x="731" y="148"/>
                    </a:cxn>
                    <a:cxn ang="0">
                      <a:pos x="707" y="194"/>
                    </a:cxn>
                    <a:cxn ang="0">
                      <a:pos x="678" y="196"/>
                    </a:cxn>
                    <a:cxn ang="0">
                      <a:pos x="687" y="132"/>
                    </a:cxn>
                    <a:cxn ang="0">
                      <a:pos x="650" y="166"/>
                    </a:cxn>
                    <a:cxn ang="0">
                      <a:pos x="623" y="196"/>
                    </a:cxn>
                    <a:cxn ang="0">
                      <a:pos x="632" y="228"/>
                    </a:cxn>
                    <a:cxn ang="0">
                      <a:pos x="600" y="276"/>
                    </a:cxn>
                    <a:cxn ang="0">
                      <a:pos x="605" y="315"/>
                    </a:cxn>
                    <a:cxn ang="0">
                      <a:pos x="602" y="296"/>
                    </a:cxn>
                    <a:cxn ang="0">
                      <a:pos x="572" y="299"/>
                    </a:cxn>
                    <a:cxn ang="0">
                      <a:pos x="594" y="356"/>
                    </a:cxn>
                    <a:cxn ang="0">
                      <a:pos x="539" y="423"/>
                    </a:cxn>
                    <a:cxn ang="0">
                      <a:pos x="524" y="442"/>
                    </a:cxn>
                    <a:cxn ang="0">
                      <a:pos x="504" y="507"/>
                    </a:cxn>
                    <a:cxn ang="0">
                      <a:pos x="477" y="508"/>
                    </a:cxn>
                    <a:cxn ang="0">
                      <a:pos x="510" y="552"/>
                    </a:cxn>
                    <a:cxn ang="0">
                      <a:pos x="455" y="449"/>
                    </a:cxn>
                    <a:cxn ang="0">
                      <a:pos x="391" y="428"/>
                    </a:cxn>
                    <a:cxn ang="0">
                      <a:pos x="361" y="495"/>
                    </a:cxn>
                    <a:cxn ang="0">
                      <a:pos x="338" y="530"/>
                    </a:cxn>
                    <a:cxn ang="0">
                      <a:pos x="298" y="425"/>
                    </a:cxn>
                    <a:cxn ang="0">
                      <a:pos x="267" y="436"/>
                    </a:cxn>
                    <a:cxn ang="0">
                      <a:pos x="241" y="391"/>
                    </a:cxn>
                    <a:cxn ang="0">
                      <a:pos x="160" y="366"/>
                    </a:cxn>
                    <a:cxn ang="0">
                      <a:pos x="188" y="414"/>
                    </a:cxn>
                    <a:cxn ang="0">
                      <a:pos x="167" y="445"/>
                    </a:cxn>
                    <a:cxn ang="0">
                      <a:pos x="136" y="434"/>
                    </a:cxn>
                    <a:cxn ang="0">
                      <a:pos x="85" y="355"/>
                    </a:cxn>
                    <a:cxn ang="0">
                      <a:pos x="106" y="310"/>
                    </a:cxn>
                    <a:cxn ang="0">
                      <a:pos x="119" y="276"/>
                    </a:cxn>
                    <a:cxn ang="0">
                      <a:pos x="106" y="162"/>
                    </a:cxn>
                    <a:cxn ang="0">
                      <a:pos x="61" y="138"/>
                    </a:cxn>
                    <a:cxn ang="0">
                      <a:pos x="39" y="150"/>
                    </a:cxn>
                    <a:cxn ang="0">
                      <a:pos x="0" y="162"/>
                    </a:cxn>
                  </a:cxnLst>
                  <a:rect l="0" t="0" r="r" b="b"/>
                  <a:pathLst>
                    <a:path w="782" h="553">
                      <a:moveTo>
                        <a:pt x="0" y="162"/>
                      </a:moveTo>
                      <a:lnTo>
                        <a:pt x="22" y="145"/>
                      </a:lnTo>
                      <a:lnTo>
                        <a:pt x="44" y="112"/>
                      </a:lnTo>
                      <a:lnTo>
                        <a:pt x="71" y="96"/>
                      </a:lnTo>
                      <a:lnTo>
                        <a:pt x="98" y="115"/>
                      </a:lnTo>
                      <a:lnTo>
                        <a:pt x="101" y="130"/>
                      </a:lnTo>
                      <a:lnTo>
                        <a:pt x="95" y="130"/>
                      </a:lnTo>
                      <a:lnTo>
                        <a:pt x="84" y="128"/>
                      </a:lnTo>
                      <a:lnTo>
                        <a:pt x="98" y="145"/>
                      </a:lnTo>
                      <a:lnTo>
                        <a:pt x="155" y="123"/>
                      </a:lnTo>
                      <a:lnTo>
                        <a:pt x="147" y="107"/>
                      </a:lnTo>
                      <a:lnTo>
                        <a:pt x="172" y="79"/>
                      </a:lnTo>
                      <a:lnTo>
                        <a:pt x="188" y="79"/>
                      </a:lnTo>
                      <a:lnTo>
                        <a:pt x="172" y="89"/>
                      </a:lnTo>
                      <a:lnTo>
                        <a:pt x="160" y="109"/>
                      </a:lnTo>
                      <a:lnTo>
                        <a:pt x="160" y="123"/>
                      </a:lnTo>
                      <a:lnTo>
                        <a:pt x="183" y="138"/>
                      </a:lnTo>
                      <a:lnTo>
                        <a:pt x="216" y="95"/>
                      </a:lnTo>
                      <a:lnTo>
                        <a:pt x="330" y="45"/>
                      </a:lnTo>
                      <a:lnTo>
                        <a:pt x="330" y="16"/>
                      </a:lnTo>
                      <a:lnTo>
                        <a:pt x="382" y="5"/>
                      </a:lnTo>
                      <a:lnTo>
                        <a:pt x="412" y="20"/>
                      </a:lnTo>
                      <a:lnTo>
                        <a:pt x="481" y="0"/>
                      </a:lnTo>
                      <a:lnTo>
                        <a:pt x="503" y="10"/>
                      </a:lnTo>
                      <a:lnTo>
                        <a:pt x="549" y="61"/>
                      </a:lnTo>
                      <a:lnTo>
                        <a:pt x="602" y="51"/>
                      </a:lnTo>
                      <a:lnTo>
                        <a:pt x="635" y="69"/>
                      </a:lnTo>
                      <a:lnTo>
                        <a:pt x="718" y="65"/>
                      </a:lnTo>
                      <a:lnTo>
                        <a:pt x="781" y="84"/>
                      </a:lnTo>
                      <a:lnTo>
                        <a:pt x="775" y="112"/>
                      </a:lnTo>
                      <a:lnTo>
                        <a:pt x="722" y="130"/>
                      </a:lnTo>
                      <a:lnTo>
                        <a:pt x="731" y="148"/>
                      </a:lnTo>
                      <a:lnTo>
                        <a:pt x="708" y="158"/>
                      </a:lnTo>
                      <a:lnTo>
                        <a:pt x="707" y="194"/>
                      </a:lnTo>
                      <a:lnTo>
                        <a:pt x="686" y="218"/>
                      </a:lnTo>
                      <a:lnTo>
                        <a:pt x="678" y="196"/>
                      </a:lnTo>
                      <a:lnTo>
                        <a:pt x="689" y="175"/>
                      </a:lnTo>
                      <a:lnTo>
                        <a:pt x="687" y="132"/>
                      </a:lnTo>
                      <a:lnTo>
                        <a:pt x="666" y="154"/>
                      </a:lnTo>
                      <a:lnTo>
                        <a:pt x="650" y="166"/>
                      </a:lnTo>
                      <a:lnTo>
                        <a:pt x="634" y="147"/>
                      </a:lnTo>
                      <a:lnTo>
                        <a:pt x="623" y="196"/>
                      </a:lnTo>
                      <a:lnTo>
                        <a:pt x="635" y="196"/>
                      </a:lnTo>
                      <a:lnTo>
                        <a:pt x="632" y="228"/>
                      </a:lnTo>
                      <a:lnTo>
                        <a:pt x="618" y="263"/>
                      </a:lnTo>
                      <a:lnTo>
                        <a:pt x="600" y="276"/>
                      </a:lnTo>
                      <a:lnTo>
                        <a:pt x="615" y="299"/>
                      </a:lnTo>
                      <a:lnTo>
                        <a:pt x="605" y="315"/>
                      </a:lnTo>
                      <a:lnTo>
                        <a:pt x="602" y="301"/>
                      </a:lnTo>
                      <a:lnTo>
                        <a:pt x="602" y="296"/>
                      </a:lnTo>
                      <a:lnTo>
                        <a:pt x="590" y="288"/>
                      </a:lnTo>
                      <a:lnTo>
                        <a:pt x="572" y="299"/>
                      </a:lnTo>
                      <a:lnTo>
                        <a:pt x="588" y="337"/>
                      </a:lnTo>
                      <a:lnTo>
                        <a:pt x="594" y="356"/>
                      </a:lnTo>
                      <a:lnTo>
                        <a:pt x="574" y="408"/>
                      </a:lnTo>
                      <a:lnTo>
                        <a:pt x="539" y="423"/>
                      </a:lnTo>
                      <a:lnTo>
                        <a:pt x="509" y="420"/>
                      </a:lnTo>
                      <a:lnTo>
                        <a:pt x="524" y="442"/>
                      </a:lnTo>
                      <a:lnTo>
                        <a:pt x="525" y="472"/>
                      </a:lnTo>
                      <a:lnTo>
                        <a:pt x="504" y="507"/>
                      </a:lnTo>
                      <a:lnTo>
                        <a:pt x="480" y="488"/>
                      </a:lnTo>
                      <a:lnTo>
                        <a:pt x="477" y="508"/>
                      </a:lnTo>
                      <a:lnTo>
                        <a:pt x="495" y="526"/>
                      </a:lnTo>
                      <a:lnTo>
                        <a:pt x="510" y="552"/>
                      </a:lnTo>
                      <a:lnTo>
                        <a:pt x="485" y="536"/>
                      </a:lnTo>
                      <a:lnTo>
                        <a:pt x="455" y="449"/>
                      </a:lnTo>
                      <a:lnTo>
                        <a:pt x="418" y="426"/>
                      </a:lnTo>
                      <a:lnTo>
                        <a:pt x="391" y="428"/>
                      </a:lnTo>
                      <a:lnTo>
                        <a:pt x="356" y="477"/>
                      </a:lnTo>
                      <a:lnTo>
                        <a:pt x="361" y="495"/>
                      </a:lnTo>
                      <a:lnTo>
                        <a:pt x="349" y="530"/>
                      </a:lnTo>
                      <a:lnTo>
                        <a:pt x="338" y="530"/>
                      </a:lnTo>
                      <a:lnTo>
                        <a:pt x="298" y="457"/>
                      </a:lnTo>
                      <a:lnTo>
                        <a:pt x="298" y="425"/>
                      </a:lnTo>
                      <a:lnTo>
                        <a:pt x="290" y="437"/>
                      </a:lnTo>
                      <a:lnTo>
                        <a:pt x="267" y="436"/>
                      </a:lnTo>
                      <a:lnTo>
                        <a:pt x="276" y="416"/>
                      </a:lnTo>
                      <a:lnTo>
                        <a:pt x="241" y="391"/>
                      </a:lnTo>
                      <a:lnTo>
                        <a:pt x="197" y="391"/>
                      </a:lnTo>
                      <a:lnTo>
                        <a:pt x="160" y="366"/>
                      </a:lnTo>
                      <a:lnTo>
                        <a:pt x="157" y="391"/>
                      </a:lnTo>
                      <a:lnTo>
                        <a:pt x="188" y="414"/>
                      </a:lnTo>
                      <a:lnTo>
                        <a:pt x="199" y="414"/>
                      </a:lnTo>
                      <a:lnTo>
                        <a:pt x="167" y="445"/>
                      </a:lnTo>
                      <a:lnTo>
                        <a:pt x="136" y="452"/>
                      </a:lnTo>
                      <a:lnTo>
                        <a:pt x="136" y="434"/>
                      </a:lnTo>
                      <a:lnTo>
                        <a:pt x="91" y="372"/>
                      </a:lnTo>
                      <a:lnTo>
                        <a:pt x="85" y="355"/>
                      </a:lnTo>
                      <a:lnTo>
                        <a:pt x="109" y="335"/>
                      </a:lnTo>
                      <a:lnTo>
                        <a:pt x="106" y="310"/>
                      </a:lnTo>
                      <a:lnTo>
                        <a:pt x="106" y="282"/>
                      </a:lnTo>
                      <a:lnTo>
                        <a:pt x="119" y="276"/>
                      </a:lnTo>
                      <a:lnTo>
                        <a:pt x="106" y="263"/>
                      </a:lnTo>
                      <a:lnTo>
                        <a:pt x="106" y="162"/>
                      </a:lnTo>
                      <a:lnTo>
                        <a:pt x="43" y="162"/>
                      </a:lnTo>
                      <a:lnTo>
                        <a:pt x="61" y="138"/>
                      </a:lnTo>
                      <a:lnTo>
                        <a:pt x="60" y="130"/>
                      </a:lnTo>
                      <a:lnTo>
                        <a:pt x="39" y="150"/>
                      </a:lnTo>
                      <a:lnTo>
                        <a:pt x="32" y="162"/>
                      </a:lnTo>
                      <a:lnTo>
                        <a:pt x="0" y="162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2" name="Freeform 24"/>
                <p:cNvSpPr>
                  <a:spLocks/>
                </p:cNvSpPr>
                <p:nvPr/>
              </p:nvSpPr>
              <p:spPr bwMode="grayWhite">
                <a:xfrm>
                  <a:off x="5220" y="3217"/>
                  <a:ext cx="68" cy="113"/>
                </a:xfrm>
                <a:custGeom>
                  <a:avLst/>
                  <a:gdLst/>
                  <a:ahLst/>
                  <a:cxnLst>
                    <a:cxn ang="0">
                      <a:pos x="45" y="0"/>
                    </a:cxn>
                    <a:cxn ang="0">
                      <a:pos x="45" y="14"/>
                    </a:cxn>
                    <a:cxn ang="0">
                      <a:pos x="39" y="23"/>
                    </a:cxn>
                    <a:cxn ang="0">
                      <a:pos x="41" y="38"/>
                    </a:cxn>
                    <a:cxn ang="0">
                      <a:pos x="33" y="58"/>
                    </a:cxn>
                    <a:cxn ang="0">
                      <a:pos x="22" y="77"/>
                    </a:cxn>
                    <a:cxn ang="0">
                      <a:pos x="5" y="89"/>
                    </a:cxn>
                    <a:cxn ang="0">
                      <a:pos x="0" y="110"/>
                    </a:cxn>
                    <a:cxn ang="0">
                      <a:pos x="7" y="112"/>
                    </a:cxn>
                    <a:cxn ang="0">
                      <a:pos x="7" y="92"/>
                    </a:cxn>
                    <a:cxn ang="0">
                      <a:pos x="31" y="91"/>
                    </a:cxn>
                    <a:cxn ang="0">
                      <a:pos x="49" y="78"/>
                    </a:cxn>
                    <a:cxn ang="0">
                      <a:pos x="49" y="51"/>
                    </a:cxn>
                    <a:cxn ang="0">
                      <a:pos x="55" y="41"/>
                    </a:cxn>
                    <a:cxn ang="0">
                      <a:pos x="46" y="24"/>
                    </a:cxn>
                    <a:cxn ang="0">
                      <a:pos x="59" y="19"/>
                    </a:cxn>
                    <a:cxn ang="0">
                      <a:pos x="67" y="5"/>
                    </a:cxn>
                    <a:cxn ang="0">
                      <a:pos x="49" y="7"/>
                    </a:cxn>
                    <a:cxn ang="0">
                      <a:pos x="45" y="0"/>
                    </a:cxn>
                  </a:cxnLst>
                  <a:rect l="0" t="0" r="r" b="b"/>
                  <a:pathLst>
                    <a:path w="68" h="113">
                      <a:moveTo>
                        <a:pt x="45" y="0"/>
                      </a:moveTo>
                      <a:lnTo>
                        <a:pt x="45" y="14"/>
                      </a:lnTo>
                      <a:lnTo>
                        <a:pt x="39" y="23"/>
                      </a:lnTo>
                      <a:lnTo>
                        <a:pt x="41" y="38"/>
                      </a:lnTo>
                      <a:lnTo>
                        <a:pt x="33" y="58"/>
                      </a:lnTo>
                      <a:lnTo>
                        <a:pt x="22" y="77"/>
                      </a:lnTo>
                      <a:lnTo>
                        <a:pt x="5" y="89"/>
                      </a:lnTo>
                      <a:lnTo>
                        <a:pt x="0" y="110"/>
                      </a:lnTo>
                      <a:lnTo>
                        <a:pt x="7" y="112"/>
                      </a:lnTo>
                      <a:lnTo>
                        <a:pt x="7" y="92"/>
                      </a:lnTo>
                      <a:lnTo>
                        <a:pt x="31" y="91"/>
                      </a:lnTo>
                      <a:lnTo>
                        <a:pt x="49" y="78"/>
                      </a:lnTo>
                      <a:lnTo>
                        <a:pt x="49" y="51"/>
                      </a:lnTo>
                      <a:lnTo>
                        <a:pt x="55" y="41"/>
                      </a:lnTo>
                      <a:lnTo>
                        <a:pt x="46" y="24"/>
                      </a:lnTo>
                      <a:lnTo>
                        <a:pt x="59" y="19"/>
                      </a:lnTo>
                      <a:lnTo>
                        <a:pt x="67" y="5"/>
                      </a:lnTo>
                      <a:lnTo>
                        <a:pt x="49" y="7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3" name="Freeform 25"/>
                <p:cNvSpPr>
                  <a:spLocks/>
                </p:cNvSpPr>
                <p:nvPr/>
              </p:nvSpPr>
              <p:spPr bwMode="grayWhite">
                <a:xfrm>
                  <a:off x="4967" y="3518"/>
                  <a:ext cx="17" cy="26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0" y="11"/>
                    </a:cxn>
                    <a:cxn ang="0">
                      <a:pos x="5" y="25"/>
                    </a:cxn>
                    <a:cxn ang="0">
                      <a:pos x="16" y="15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7" h="26">
                      <a:moveTo>
                        <a:pt x="8" y="0"/>
                      </a:moveTo>
                      <a:lnTo>
                        <a:pt x="0" y="11"/>
                      </a:lnTo>
                      <a:lnTo>
                        <a:pt x="5" y="25"/>
                      </a:lnTo>
                      <a:lnTo>
                        <a:pt x="16" y="15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4" name="Freeform 26"/>
                <p:cNvSpPr>
                  <a:spLocks/>
                </p:cNvSpPr>
                <p:nvPr/>
              </p:nvSpPr>
              <p:spPr bwMode="grayWhite">
                <a:xfrm>
                  <a:off x="5068" y="3545"/>
                  <a:ext cx="158" cy="6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5"/>
                    </a:cxn>
                    <a:cxn ang="0">
                      <a:pos x="58" y="29"/>
                    </a:cxn>
                    <a:cxn ang="0">
                      <a:pos x="53" y="43"/>
                    </a:cxn>
                    <a:cxn ang="0">
                      <a:pos x="82" y="55"/>
                    </a:cxn>
                    <a:cxn ang="0">
                      <a:pos x="157" y="55"/>
                    </a:cxn>
                    <a:cxn ang="0">
                      <a:pos x="75" y="67"/>
                    </a:cxn>
                    <a:cxn ang="0">
                      <a:pos x="53" y="43"/>
                    </a:cxn>
                    <a:cxn ang="0">
                      <a:pos x="32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8" h="68">
                      <a:moveTo>
                        <a:pt x="0" y="0"/>
                      </a:moveTo>
                      <a:lnTo>
                        <a:pt x="23" y="5"/>
                      </a:lnTo>
                      <a:lnTo>
                        <a:pt x="58" y="29"/>
                      </a:lnTo>
                      <a:lnTo>
                        <a:pt x="53" y="43"/>
                      </a:lnTo>
                      <a:lnTo>
                        <a:pt x="82" y="55"/>
                      </a:lnTo>
                      <a:lnTo>
                        <a:pt x="157" y="55"/>
                      </a:lnTo>
                      <a:lnTo>
                        <a:pt x="75" y="67"/>
                      </a:lnTo>
                      <a:lnTo>
                        <a:pt x="53" y="43"/>
                      </a:lnTo>
                      <a:lnTo>
                        <a:pt x="32" y="3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5" name="Freeform 27"/>
                <p:cNvSpPr>
                  <a:spLocks/>
                </p:cNvSpPr>
                <p:nvPr/>
              </p:nvSpPr>
              <p:spPr bwMode="grayWhite">
                <a:xfrm>
                  <a:off x="5195" y="3601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135" y="155"/>
                    </a:cxn>
                    <a:cxn ang="0">
                      <a:pos x="127" y="152"/>
                    </a:cxn>
                    <a:cxn ang="0">
                      <a:pos x="110" y="134"/>
                    </a:cxn>
                    <a:cxn ang="0">
                      <a:pos x="92" y="130"/>
                    </a:cxn>
                    <a:cxn ang="0">
                      <a:pos x="88" y="119"/>
                    </a:cxn>
                    <a:cxn ang="0">
                      <a:pos x="78" y="111"/>
                    </a:cxn>
                    <a:cxn ang="0">
                      <a:pos x="62" y="111"/>
                    </a:cxn>
                    <a:cxn ang="0">
                      <a:pos x="44" y="118"/>
                    </a:cxn>
                    <a:cxn ang="0">
                      <a:pos x="28" y="121"/>
                    </a:cxn>
                    <a:cxn ang="0">
                      <a:pos x="10" y="121"/>
                    </a:cxn>
                    <a:cxn ang="0">
                      <a:pos x="10" y="109"/>
                    </a:cxn>
                    <a:cxn ang="0">
                      <a:pos x="3" y="91"/>
                    </a:cxn>
                    <a:cxn ang="0">
                      <a:pos x="2" y="81"/>
                    </a:cxn>
                    <a:cxn ang="0">
                      <a:pos x="2" y="56"/>
                    </a:cxn>
                    <a:cxn ang="0">
                      <a:pos x="31" y="43"/>
                    </a:cxn>
                    <a:cxn ang="0">
                      <a:pos x="34" y="29"/>
                    </a:cxn>
                    <a:cxn ang="0">
                      <a:pos x="40" y="30"/>
                    </a:cxn>
                    <a:cxn ang="0">
                      <a:pos x="55" y="15"/>
                    </a:cxn>
                    <a:cxn ang="0">
                      <a:pos x="70" y="17"/>
                    </a:cxn>
                    <a:cxn ang="0">
                      <a:pos x="80" y="7"/>
                    </a:cxn>
                    <a:cxn ang="0">
                      <a:pos x="89" y="5"/>
                    </a:cxn>
                    <a:cxn ang="0">
                      <a:pos x="103" y="24"/>
                    </a:cxn>
                    <a:cxn ang="0">
                      <a:pos x="116" y="30"/>
                    </a:cxn>
                    <a:cxn ang="0">
                      <a:pos x="117" y="11"/>
                    </a:cxn>
                    <a:cxn ang="0">
                      <a:pos x="122" y="0"/>
                    </a:cxn>
                    <a:cxn ang="0">
                      <a:pos x="132" y="15"/>
                    </a:cxn>
                    <a:cxn ang="0">
                      <a:pos x="140" y="43"/>
                    </a:cxn>
                    <a:cxn ang="0">
                      <a:pos x="156" y="59"/>
                    </a:cxn>
                    <a:cxn ang="0">
                      <a:pos x="165" y="72"/>
                    </a:cxn>
                    <a:cxn ang="0">
                      <a:pos x="168" y="95"/>
                    </a:cxn>
                    <a:cxn ang="0">
                      <a:pos x="157" y="121"/>
                    </a:cxn>
                    <a:cxn ang="0">
                      <a:pos x="155" y="145"/>
                    </a:cxn>
                    <a:cxn ang="0">
                      <a:pos x="140" y="154"/>
                    </a:cxn>
                  </a:cxnLst>
                  <a:rect l="0" t="0" r="r" b="b"/>
                  <a:pathLst>
                    <a:path w="169" h="159">
                      <a:moveTo>
                        <a:pt x="140" y="154"/>
                      </a:moveTo>
                      <a:lnTo>
                        <a:pt x="135" y="155"/>
                      </a:lnTo>
                      <a:lnTo>
                        <a:pt x="132" y="158"/>
                      </a:lnTo>
                      <a:lnTo>
                        <a:pt x="127" y="152"/>
                      </a:lnTo>
                      <a:lnTo>
                        <a:pt x="112" y="145"/>
                      </a:lnTo>
                      <a:lnTo>
                        <a:pt x="110" y="134"/>
                      </a:lnTo>
                      <a:lnTo>
                        <a:pt x="105" y="130"/>
                      </a:lnTo>
                      <a:lnTo>
                        <a:pt x="92" y="130"/>
                      </a:lnTo>
                      <a:lnTo>
                        <a:pt x="92" y="122"/>
                      </a:lnTo>
                      <a:lnTo>
                        <a:pt x="88" y="119"/>
                      </a:lnTo>
                      <a:lnTo>
                        <a:pt x="87" y="112"/>
                      </a:lnTo>
                      <a:lnTo>
                        <a:pt x="78" y="111"/>
                      </a:lnTo>
                      <a:lnTo>
                        <a:pt x="70" y="109"/>
                      </a:lnTo>
                      <a:lnTo>
                        <a:pt x="62" y="111"/>
                      </a:lnTo>
                      <a:lnTo>
                        <a:pt x="62" y="112"/>
                      </a:lnTo>
                      <a:lnTo>
                        <a:pt x="44" y="118"/>
                      </a:lnTo>
                      <a:lnTo>
                        <a:pt x="44" y="121"/>
                      </a:lnTo>
                      <a:lnTo>
                        <a:pt x="28" y="121"/>
                      </a:lnTo>
                      <a:lnTo>
                        <a:pt x="20" y="126"/>
                      </a:lnTo>
                      <a:lnTo>
                        <a:pt x="10" y="121"/>
                      </a:lnTo>
                      <a:lnTo>
                        <a:pt x="10" y="119"/>
                      </a:lnTo>
                      <a:lnTo>
                        <a:pt x="10" y="109"/>
                      </a:lnTo>
                      <a:lnTo>
                        <a:pt x="7" y="99"/>
                      </a:lnTo>
                      <a:lnTo>
                        <a:pt x="3" y="91"/>
                      </a:lnTo>
                      <a:lnTo>
                        <a:pt x="5" y="84"/>
                      </a:lnTo>
                      <a:lnTo>
                        <a:pt x="2" y="81"/>
                      </a:lnTo>
                      <a:lnTo>
                        <a:pt x="0" y="66"/>
                      </a:lnTo>
                      <a:lnTo>
                        <a:pt x="2" y="56"/>
                      </a:lnTo>
                      <a:lnTo>
                        <a:pt x="11" y="48"/>
                      </a:lnTo>
                      <a:lnTo>
                        <a:pt x="31" y="43"/>
                      </a:lnTo>
                      <a:lnTo>
                        <a:pt x="36" y="36"/>
                      </a:lnTo>
                      <a:lnTo>
                        <a:pt x="34" y="29"/>
                      </a:lnTo>
                      <a:lnTo>
                        <a:pt x="39" y="27"/>
                      </a:lnTo>
                      <a:lnTo>
                        <a:pt x="40" y="30"/>
                      </a:lnTo>
                      <a:lnTo>
                        <a:pt x="42" y="25"/>
                      </a:lnTo>
                      <a:lnTo>
                        <a:pt x="55" y="15"/>
                      </a:lnTo>
                      <a:lnTo>
                        <a:pt x="62" y="20"/>
                      </a:lnTo>
                      <a:lnTo>
                        <a:pt x="70" y="17"/>
                      </a:lnTo>
                      <a:lnTo>
                        <a:pt x="72" y="9"/>
                      </a:lnTo>
                      <a:lnTo>
                        <a:pt x="80" y="7"/>
                      </a:lnTo>
                      <a:lnTo>
                        <a:pt x="78" y="1"/>
                      </a:lnTo>
                      <a:lnTo>
                        <a:pt x="89" y="5"/>
                      </a:lnTo>
                      <a:lnTo>
                        <a:pt x="98" y="3"/>
                      </a:lnTo>
                      <a:lnTo>
                        <a:pt x="103" y="24"/>
                      </a:lnTo>
                      <a:lnTo>
                        <a:pt x="110" y="30"/>
                      </a:lnTo>
                      <a:lnTo>
                        <a:pt x="116" y="30"/>
                      </a:lnTo>
                      <a:lnTo>
                        <a:pt x="119" y="17"/>
                      </a:lnTo>
                      <a:lnTo>
                        <a:pt x="117" y="11"/>
                      </a:lnTo>
                      <a:lnTo>
                        <a:pt x="119" y="1"/>
                      </a:lnTo>
                      <a:lnTo>
                        <a:pt x="122" y="0"/>
                      </a:lnTo>
                      <a:lnTo>
                        <a:pt x="127" y="12"/>
                      </a:lnTo>
                      <a:lnTo>
                        <a:pt x="132" y="15"/>
                      </a:lnTo>
                      <a:lnTo>
                        <a:pt x="135" y="27"/>
                      </a:lnTo>
                      <a:lnTo>
                        <a:pt x="140" y="43"/>
                      </a:lnTo>
                      <a:lnTo>
                        <a:pt x="147" y="47"/>
                      </a:lnTo>
                      <a:lnTo>
                        <a:pt x="156" y="59"/>
                      </a:lnTo>
                      <a:lnTo>
                        <a:pt x="157" y="65"/>
                      </a:lnTo>
                      <a:lnTo>
                        <a:pt x="165" y="72"/>
                      </a:lnTo>
                      <a:lnTo>
                        <a:pt x="168" y="85"/>
                      </a:lnTo>
                      <a:lnTo>
                        <a:pt x="168" y="95"/>
                      </a:lnTo>
                      <a:lnTo>
                        <a:pt x="165" y="111"/>
                      </a:lnTo>
                      <a:lnTo>
                        <a:pt x="157" y="121"/>
                      </a:lnTo>
                      <a:lnTo>
                        <a:pt x="155" y="134"/>
                      </a:lnTo>
                      <a:lnTo>
                        <a:pt x="155" y="145"/>
                      </a:lnTo>
                      <a:lnTo>
                        <a:pt x="147" y="147"/>
                      </a:lnTo>
                      <a:lnTo>
                        <a:pt x="140" y="154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6" name="Freeform 28"/>
                <p:cNvSpPr>
                  <a:spLocks/>
                </p:cNvSpPr>
                <p:nvPr/>
              </p:nvSpPr>
              <p:spPr bwMode="grayWhite">
                <a:xfrm>
                  <a:off x="5330" y="3768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" y="13"/>
                    </a:cxn>
                    <a:cxn ang="0">
                      <a:pos x="2" y="10"/>
                    </a:cxn>
                    <a:cxn ang="0">
                      <a:pos x="2" y="8"/>
                    </a:cxn>
                    <a:cxn ang="0">
                      <a:pos x="1" y="5"/>
                    </a:cxn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8" y="2"/>
                    </a:cxn>
                    <a:cxn ang="0">
                      <a:pos x="11" y="2"/>
                    </a:cxn>
                    <a:cxn ang="0">
                      <a:pos x="12" y="2"/>
                    </a:cxn>
                    <a:cxn ang="0">
                      <a:pos x="16" y="0"/>
                    </a:cxn>
                    <a:cxn ang="0">
                      <a:pos x="16" y="8"/>
                    </a:cxn>
                    <a:cxn ang="0">
                      <a:pos x="14" y="10"/>
                    </a:cxn>
                    <a:cxn ang="0">
                      <a:pos x="12" y="13"/>
                    </a:cxn>
                    <a:cxn ang="0">
                      <a:pos x="12" y="16"/>
                    </a:cxn>
                    <a:cxn ang="0">
                      <a:pos x="11" y="16"/>
                    </a:cxn>
                    <a:cxn ang="0">
                      <a:pos x="11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7" h="20">
                      <a:moveTo>
                        <a:pt x="8" y="16"/>
                      </a:move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" y="5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2" y="13"/>
                      </a:ln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11" y="19"/>
                      </a:lnTo>
                      <a:lnTo>
                        <a:pt x="8" y="1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7" name="Freeform 29"/>
                <p:cNvSpPr>
                  <a:spLocks/>
                </p:cNvSpPr>
                <p:nvPr/>
              </p:nvSpPr>
              <p:spPr bwMode="grayWhite">
                <a:xfrm>
                  <a:off x="4739" y="3587"/>
                  <a:ext cx="20" cy="76"/>
                </a:xfrm>
                <a:custGeom>
                  <a:avLst/>
                  <a:gdLst/>
                  <a:ahLst/>
                  <a:cxnLst>
                    <a:cxn ang="0">
                      <a:pos x="2" y="26"/>
                    </a:cxn>
                    <a:cxn ang="0">
                      <a:pos x="9" y="20"/>
                    </a:cxn>
                    <a:cxn ang="0">
                      <a:pos x="14" y="0"/>
                    </a:cxn>
                    <a:cxn ang="0">
                      <a:pos x="18" y="30"/>
                    </a:cxn>
                    <a:cxn ang="0">
                      <a:pos x="12" y="67"/>
                    </a:cxn>
                    <a:cxn ang="0">
                      <a:pos x="0" y="75"/>
                    </a:cxn>
                    <a:cxn ang="0">
                      <a:pos x="0" y="57"/>
                    </a:cxn>
                    <a:cxn ang="0">
                      <a:pos x="3" y="45"/>
                    </a:cxn>
                    <a:cxn ang="0">
                      <a:pos x="2" y="26"/>
                    </a:cxn>
                  </a:cxnLst>
                  <a:rect l="0" t="0" r="r" b="b"/>
                  <a:pathLst>
                    <a:path w="19" h="76">
                      <a:moveTo>
                        <a:pt x="2" y="26"/>
                      </a:moveTo>
                      <a:lnTo>
                        <a:pt x="9" y="20"/>
                      </a:lnTo>
                      <a:lnTo>
                        <a:pt x="14" y="0"/>
                      </a:lnTo>
                      <a:lnTo>
                        <a:pt x="18" y="30"/>
                      </a:lnTo>
                      <a:lnTo>
                        <a:pt x="12" y="67"/>
                      </a:lnTo>
                      <a:lnTo>
                        <a:pt x="0" y="75"/>
                      </a:lnTo>
                      <a:lnTo>
                        <a:pt x="0" y="57"/>
                      </a:lnTo>
                      <a:lnTo>
                        <a:pt x="3" y="45"/>
                      </a:lnTo>
                      <a:lnTo>
                        <a:pt x="2" y="2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9459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28575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9460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65735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8160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4008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8161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4008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8162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399213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E47B4FB5-593F-4E3F-B8D7-A5FBC9A584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33.jpe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png"/><Relationship Id="rId11" Type="http://schemas.openxmlformats.org/officeDocument/2006/relationships/image" Target="../media/image2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1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61.jpe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64.jpeg"/><Relationship Id="rId4" Type="http://schemas.openxmlformats.org/officeDocument/2006/relationships/image" Target="../media/image59.png"/><Relationship Id="rId9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2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3" Type="http://schemas.openxmlformats.org/officeDocument/2006/relationships/video" Target="MVC-005V.MPG" TargetMode="External"/><Relationship Id="rId7" Type="http://schemas.openxmlformats.org/officeDocument/2006/relationships/image" Target="../media/image95.jpeg"/><Relationship Id="rId12" Type="http://schemas.openxmlformats.org/officeDocument/2006/relationships/image" Target="../media/image100.png"/><Relationship Id="rId2" Type="http://schemas.openxmlformats.org/officeDocument/2006/relationships/video" Target="MVC1001V.MPG" TargetMode="External"/><Relationship Id="rId1" Type="http://schemas.openxmlformats.org/officeDocument/2006/relationships/video" Target="MVC-003V.MPG" TargetMode="Externa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93.jpeg"/><Relationship Id="rId15" Type="http://schemas.openxmlformats.org/officeDocument/2006/relationships/image" Target="../media/image2.png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2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6" descr="s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3346" y="692150"/>
            <a:ext cx="31432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831132" y="2924944"/>
            <a:ext cx="6251583" cy="19389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Tecnologia do </a:t>
            </a:r>
            <a:r>
              <a:rPr lang="pt-BR" b="1" dirty="0" smtClean="0"/>
              <a:t>Solo</a:t>
            </a:r>
          </a:p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SENSORIAMENTO REMOTO APLICADO A SOLOS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 AGRICULTURA parte1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Jose alexandre dematte, jamdemat@usp.br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7539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706" name="Picture 10" descr="C:\Users\Dematte\AppData\Roaming\PixelMetrics\CaptureWiz\LastCaptures\2015-05-21_16-41-18-1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4429" y="1700808"/>
            <a:ext cx="4371639" cy="3024336"/>
          </a:xfrm>
          <a:prstGeom prst="rect">
            <a:avLst/>
          </a:prstGeom>
          <a:noFill/>
        </p:spPr>
      </p:pic>
      <p:pic>
        <p:nvPicPr>
          <p:cNvPr id="669702" name="Picture 6" descr="C:\Users\Dematte\AppData\Roaming\PixelMetrics\CaptureWiz\LastCaptures\2015-05-21_15-38-25-5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40" y="44624"/>
            <a:ext cx="5067300" cy="2200275"/>
          </a:xfrm>
          <a:prstGeom prst="rect">
            <a:avLst/>
          </a:prstGeom>
          <a:noFill/>
        </p:spPr>
      </p:pic>
      <p:pic>
        <p:nvPicPr>
          <p:cNvPr id="669704" name="Picture 8" descr="C:\Users\Dematte\AppData\Roaming\PixelMetrics\CaptureWiz\LastCaptures\2015-05-21_15-41-26-9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9124" y="5013176"/>
            <a:ext cx="2410001" cy="1844824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2940" y="1124744"/>
            <a:ext cx="4104456" cy="112474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lIns="92075" tIns="46038" rIns="92075" bIns="46038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  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=&gt;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velocidade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luz</a:t>
            </a: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Symbol" pitchFamily="18" charset="2"/>
              <a:buChar char=" 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          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=&gt;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frequencia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Symbol" pitchFamily="18" charset="2"/>
              <a:buChar char=" 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           l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=&gt; </a:t>
            </a:r>
            <a:r>
              <a:rPr lang="en-US" sz="1800" kern="0" dirty="0" err="1" smtClean="0">
                <a:solidFill>
                  <a:srgbClr val="000000"/>
                </a:solidFill>
                <a:latin typeface="+mn-lt"/>
              </a:rPr>
              <a:t>comprimento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1800" kern="0" dirty="0" err="1" smtClean="0">
                <a:solidFill>
                  <a:srgbClr val="000000"/>
                </a:solidFill>
                <a:latin typeface="+mn-lt"/>
              </a:rPr>
              <a:t>onda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eta para a direita 20"/>
          <p:cNvSpPr/>
          <p:nvPr/>
        </p:nvSpPr>
        <p:spPr bwMode="auto">
          <a:xfrm>
            <a:off x="246956" y="5661248"/>
            <a:ext cx="291634" cy="28803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CaixaDeTexto 3"/>
          <p:cNvSpPr txBox="1">
            <a:spLocks noChangeArrowheads="1"/>
          </p:cNvSpPr>
          <p:nvPr/>
        </p:nvSpPr>
        <p:spPr bwMode="auto">
          <a:xfrm>
            <a:off x="606996" y="5445224"/>
            <a:ext cx="1159292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2"/>
                </a:solidFill>
              </a:rPr>
              <a:t>Sensores </a:t>
            </a:r>
          </a:p>
          <a:p>
            <a:r>
              <a:rPr lang="pt-BR" dirty="0" smtClean="0">
                <a:solidFill>
                  <a:schemeClr val="bg2"/>
                </a:solidFill>
              </a:rPr>
              <a:t>Passivos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5143500" y="4725144"/>
            <a:ext cx="4824536" cy="203132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chemeClr val="bg2"/>
                </a:solidFill>
              </a:rPr>
              <a:t>Ultravioleta</a:t>
            </a:r>
            <a:r>
              <a:rPr lang="en-US" sz="1800" dirty="0" smtClean="0">
                <a:solidFill>
                  <a:schemeClr val="bg2"/>
                </a:solidFill>
              </a:rPr>
              <a:t>                  (UV: 100-400 nm)</a:t>
            </a:r>
          </a:p>
          <a:p>
            <a:r>
              <a:rPr lang="en-US" sz="1800" dirty="0" err="1" smtClean="0">
                <a:solidFill>
                  <a:schemeClr val="bg2"/>
                </a:solidFill>
              </a:rPr>
              <a:t>Visível</a:t>
            </a:r>
            <a:r>
              <a:rPr lang="en-US" sz="1800" dirty="0" smtClean="0">
                <a:solidFill>
                  <a:schemeClr val="bg2"/>
                </a:solidFill>
              </a:rPr>
              <a:t>                          (VIS: 350-700)</a:t>
            </a:r>
          </a:p>
          <a:p>
            <a:r>
              <a:rPr lang="en-US" sz="1800" dirty="0" err="1" smtClean="0">
                <a:solidFill>
                  <a:schemeClr val="bg2"/>
                </a:solidFill>
              </a:rPr>
              <a:t>Infravermelho</a:t>
            </a:r>
            <a:r>
              <a:rPr lang="en-US" sz="1800" dirty="0" smtClean="0">
                <a:solidFill>
                  <a:schemeClr val="bg2"/>
                </a:solidFill>
              </a:rPr>
              <a:t>              (NIR: 700-1,000 nm)</a:t>
            </a:r>
          </a:p>
          <a:p>
            <a:r>
              <a:rPr lang="en-US" sz="1800" dirty="0" err="1" smtClean="0">
                <a:solidFill>
                  <a:schemeClr val="bg2"/>
                </a:solidFill>
              </a:rPr>
              <a:t>Infravermelho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curto</a:t>
            </a:r>
            <a:r>
              <a:rPr lang="en-US" sz="1800" dirty="0" smtClean="0">
                <a:solidFill>
                  <a:schemeClr val="bg2"/>
                </a:solidFill>
              </a:rPr>
              <a:t>     (SWIR: 1,000- 2,500 nm) </a:t>
            </a:r>
            <a:r>
              <a:rPr lang="en-US" sz="1800" dirty="0" err="1" smtClean="0">
                <a:solidFill>
                  <a:schemeClr val="bg2"/>
                </a:solidFill>
              </a:rPr>
              <a:t>Infravermelho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médio</a:t>
            </a:r>
            <a:r>
              <a:rPr lang="en-US" sz="1800" dirty="0" smtClean="0">
                <a:solidFill>
                  <a:schemeClr val="bg2"/>
                </a:solidFill>
              </a:rPr>
              <a:t>   (MIR: 2,500-25,000 nm) </a:t>
            </a:r>
          </a:p>
          <a:p>
            <a:r>
              <a:rPr lang="en-US" sz="1800" dirty="0" err="1" smtClean="0">
                <a:solidFill>
                  <a:schemeClr val="bg2"/>
                </a:solidFill>
              </a:rPr>
              <a:t>Infravermelho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Termal</a:t>
            </a:r>
            <a:r>
              <a:rPr lang="en-US" sz="1800" dirty="0" smtClean="0">
                <a:solidFill>
                  <a:schemeClr val="bg2"/>
                </a:solidFill>
              </a:rPr>
              <a:t>  (TIR: 8,000-14,000 nm)</a:t>
            </a:r>
          </a:p>
          <a:p>
            <a:r>
              <a:rPr lang="en-US" sz="1800" dirty="0" err="1" smtClean="0">
                <a:solidFill>
                  <a:schemeClr val="bg2"/>
                </a:solidFill>
              </a:rPr>
              <a:t>Infravermelho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distante</a:t>
            </a:r>
            <a:r>
              <a:rPr lang="en-US" sz="1800" dirty="0" smtClean="0">
                <a:solidFill>
                  <a:schemeClr val="bg2"/>
                </a:solidFill>
              </a:rPr>
              <a:t> (14,000-25,000 nm)</a:t>
            </a:r>
            <a:endParaRPr lang="pt-BR" sz="1800" dirty="0">
              <a:solidFill>
                <a:schemeClr val="bg2"/>
              </a:solidFill>
            </a:endParaRPr>
          </a:p>
        </p:txBody>
      </p:sp>
      <p:sp>
        <p:nvSpPr>
          <p:cNvPr id="124" name="TextBox 1"/>
          <p:cNvSpPr txBox="1">
            <a:spLocks noChangeArrowheads="1"/>
          </p:cNvSpPr>
          <p:nvPr/>
        </p:nvSpPr>
        <p:spPr bwMode="auto">
          <a:xfrm>
            <a:off x="5071492" y="836712"/>
            <a:ext cx="540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Photon: um </a:t>
            </a:r>
            <a:r>
              <a:rPr lang="en-US" b="1" dirty="0" err="1" smtClean="0">
                <a:solidFill>
                  <a:srgbClr val="000000"/>
                </a:solidFill>
              </a:rPr>
              <a:t>pacote</a:t>
            </a:r>
            <a:r>
              <a:rPr lang="en-US" b="1" dirty="0" smtClean="0">
                <a:solidFill>
                  <a:srgbClr val="000000"/>
                </a:solidFill>
              </a:rPr>
              <a:t> de </a:t>
            </a:r>
            <a:r>
              <a:rPr lang="en-US" b="1" dirty="0" err="1" smtClean="0">
                <a:solidFill>
                  <a:srgbClr val="000000"/>
                </a:solidFill>
              </a:rPr>
              <a:t>energia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caminhando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sem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massa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pelo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espaço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na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velocidade</a:t>
            </a:r>
            <a:r>
              <a:rPr lang="en-US" b="1" dirty="0" smtClean="0">
                <a:solidFill>
                  <a:srgbClr val="000000"/>
                </a:solidFill>
              </a:rPr>
              <a:t> da </a:t>
            </a:r>
            <a:r>
              <a:rPr lang="en-US" b="1" dirty="0" err="1" smtClean="0">
                <a:solidFill>
                  <a:srgbClr val="000000"/>
                </a:solidFill>
              </a:rPr>
              <a:t>luz</a:t>
            </a: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 bwMode="auto">
          <a:xfrm>
            <a:off x="5935588" y="116632"/>
            <a:ext cx="3919364" cy="792088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s-CO" sz="24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</a:t>
            </a:r>
            <a:r>
              <a:rPr lang="es-CO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espectroscopia</a:t>
            </a:r>
          </a:p>
          <a:p>
            <a:pPr algn="ctr" eaLnBrk="0" hangingPunct="0">
              <a:defRPr/>
            </a:pPr>
            <a:r>
              <a:rPr lang="es-CO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Solos</a:t>
            </a:r>
            <a:endParaRPr lang="pt-BR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Conector reto 8"/>
          <p:cNvCxnSpPr/>
          <p:nvPr/>
        </p:nvCxnSpPr>
        <p:spPr bwMode="auto">
          <a:xfrm flipH="1">
            <a:off x="2043554" y="4725144"/>
            <a:ext cx="1155730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Conector reto 9"/>
          <p:cNvCxnSpPr/>
          <p:nvPr/>
        </p:nvCxnSpPr>
        <p:spPr bwMode="auto">
          <a:xfrm flipH="1">
            <a:off x="2547610" y="4725144"/>
            <a:ext cx="1011714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Conector reto 16"/>
          <p:cNvCxnSpPr/>
          <p:nvPr/>
        </p:nvCxnSpPr>
        <p:spPr bwMode="auto">
          <a:xfrm>
            <a:off x="4063380" y="4797152"/>
            <a:ext cx="72008" cy="2160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20" name="Seta para a direita 19"/>
          <p:cNvSpPr/>
          <p:nvPr/>
        </p:nvSpPr>
        <p:spPr bwMode="auto">
          <a:xfrm>
            <a:off x="4351412" y="5517232"/>
            <a:ext cx="576064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69700" name="Picture 4" descr="C:\Users\Dematte\AppData\Roaming\PixelMetrics\CaptureWiz\LastCaptures\2015-06-11_17-19-21-26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32" y="1340768"/>
            <a:ext cx="9031932" cy="3422614"/>
          </a:xfrm>
          <a:prstGeom prst="rect">
            <a:avLst/>
          </a:prstGeom>
          <a:noFill/>
        </p:spPr>
      </p:pic>
      <p:sp>
        <p:nvSpPr>
          <p:cNvPr id="26" name="Retângulo 25"/>
          <p:cNvSpPr/>
          <p:nvPr/>
        </p:nvSpPr>
        <p:spPr bwMode="auto">
          <a:xfrm>
            <a:off x="1280653" y="2060848"/>
            <a:ext cx="1126543" cy="25922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Seta dobrada para cima 23"/>
          <p:cNvSpPr/>
          <p:nvPr/>
        </p:nvSpPr>
        <p:spPr bwMode="auto">
          <a:xfrm rot="16200000" flipV="1">
            <a:off x="6511652" y="2636913"/>
            <a:ext cx="648072" cy="360040"/>
          </a:xfrm>
          <a:prstGeom prst="bent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CaixaDeTexto 3"/>
          <p:cNvSpPr txBox="1">
            <a:spLocks noChangeArrowheads="1"/>
          </p:cNvSpPr>
          <p:nvPr/>
        </p:nvSpPr>
        <p:spPr bwMode="auto">
          <a:xfrm>
            <a:off x="7159724" y="2132856"/>
            <a:ext cx="1527982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2"/>
                </a:solidFill>
              </a:rPr>
              <a:t>Sensores </a:t>
            </a:r>
          </a:p>
          <a:p>
            <a:r>
              <a:rPr lang="pt-BR" dirty="0" smtClean="0">
                <a:solidFill>
                  <a:schemeClr val="bg2"/>
                </a:solidFill>
              </a:rPr>
              <a:t>Ativos: radar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1" name="Seta para a direita 30"/>
          <p:cNvSpPr/>
          <p:nvPr/>
        </p:nvSpPr>
        <p:spPr bwMode="auto">
          <a:xfrm rot="5400000">
            <a:off x="4315408" y="4185084"/>
            <a:ext cx="360040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Seta para a direita 31"/>
          <p:cNvSpPr/>
          <p:nvPr/>
        </p:nvSpPr>
        <p:spPr bwMode="auto">
          <a:xfrm rot="5400000">
            <a:off x="5395528" y="4185084"/>
            <a:ext cx="360040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Seta para a direita 32"/>
          <p:cNvSpPr/>
          <p:nvPr/>
        </p:nvSpPr>
        <p:spPr bwMode="auto">
          <a:xfrm rot="5400000">
            <a:off x="6475648" y="4257092"/>
            <a:ext cx="360040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Seta para a direita 33"/>
          <p:cNvSpPr/>
          <p:nvPr/>
        </p:nvSpPr>
        <p:spPr bwMode="auto">
          <a:xfrm rot="5400000">
            <a:off x="3163280" y="4185084"/>
            <a:ext cx="360040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Seta para a direita 35"/>
          <p:cNvSpPr/>
          <p:nvPr/>
        </p:nvSpPr>
        <p:spPr bwMode="auto">
          <a:xfrm rot="5400000">
            <a:off x="2659224" y="4185084"/>
            <a:ext cx="360040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Seta para a direita 36"/>
          <p:cNvSpPr/>
          <p:nvPr/>
        </p:nvSpPr>
        <p:spPr bwMode="auto">
          <a:xfrm rot="5400000">
            <a:off x="3770875" y="4216616"/>
            <a:ext cx="360040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Seta para a direita 37"/>
          <p:cNvSpPr/>
          <p:nvPr/>
        </p:nvSpPr>
        <p:spPr bwMode="auto">
          <a:xfrm rot="5400000">
            <a:off x="138944" y="4185084"/>
            <a:ext cx="360040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6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6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30" grpId="0" animBg="1"/>
      <p:bldP spid="124" grpId="0"/>
      <p:bldP spid="18" grpId="0" animBg="1"/>
      <p:bldP spid="20" grpId="0" animBg="1"/>
      <p:bldP spid="24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851210" y="2168395"/>
            <a:ext cx="1133837" cy="16312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b="1" u="sng" dirty="0" err="1">
                <a:solidFill>
                  <a:schemeClr val="tx1"/>
                </a:solidFill>
              </a:rPr>
              <a:t>Sensores</a:t>
            </a:r>
            <a:endParaRPr lang="en-US" b="1" u="sng" dirty="0">
              <a:solidFill>
                <a:schemeClr val="tx1"/>
              </a:solidFill>
            </a:endParaRPr>
          </a:p>
          <a:p>
            <a:pPr algn="ctr"/>
            <a:endParaRPr lang="en-US" b="1" u="sng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Ativos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Passivos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623220" y="3789040"/>
            <a:ext cx="676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Necessita</a:t>
            </a:r>
            <a:r>
              <a:rPr lang="en-US" dirty="0" smtClean="0">
                <a:solidFill>
                  <a:schemeClr val="bg2"/>
                </a:solidFill>
              </a:rPr>
              <a:t> de </a:t>
            </a:r>
            <a:r>
              <a:rPr lang="en-US" dirty="0" err="1" smtClean="0">
                <a:solidFill>
                  <a:schemeClr val="bg2"/>
                </a:solidFill>
              </a:rPr>
              <a:t>fonte</a:t>
            </a:r>
            <a:r>
              <a:rPr lang="en-US" dirty="0" smtClean="0">
                <a:solidFill>
                  <a:schemeClr val="bg2"/>
                </a:solidFill>
              </a:rPr>
              <a:t> externa de </a:t>
            </a:r>
            <a:r>
              <a:rPr lang="en-US" dirty="0" err="1" smtClean="0">
                <a:solidFill>
                  <a:schemeClr val="bg2"/>
                </a:solidFill>
              </a:rPr>
              <a:t>energia</a:t>
            </a:r>
            <a:r>
              <a:rPr lang="en-US" dirty="0" smtClean="0">
                <a:solidFill>
                  <a:schemeClr val="bg2"/>
                </a:solidFill>
              </a:rPr>
              <a:t>. </a:t>
            </a:r>
            <a:r>
              <a:rPr lang="en-US" dirty="0" err="1" smtClean="0">
                <a:solidFill>
                  <a:schemeClr val="bg2"/>
                </a:solidFill>
              </a:rPr>
              <a:t>Exemplo</a:t>
            </a:r>
            <a:r>
              <a:rPr lang="en-US" dirty="0" smtClean="0">
                <a:solidFill>
                  <a:schemeClr val="bg2"/>
                </a:solidFill>
              </a:rPr>
              <a:t>, satellite </a:t>
            </a:r>
            <a:r>
              <a:rPr lang="en-US" dirty="0" err="1" smtClean="0">
                <a:solidFill>
                  <a:schemeClr val="bg2"/>
                </a:solidFill>
              </a:rPr>
              <a:t>landsat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23219" y="2276872"/>
            <a:ext cx="492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Tem </a:t>
            </a:r>
            <a:r>
              <a:rPr lang="en-US" dirty="0" err="1" smtClean="0">
                <a:solidFill>
                  <a:schemeClr val="bg2"/>
                </a:solidFill>
              </a:rPr>
              <a:t>fonte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própria</a:t>
            </a:r>
            <a:r>
              <a:rPr lang="en-US" dirty="0" smtClean="0">
                <a:solidFill>
                  <a:schemeClr val="bg2"/>
                </a:solidFill>
              </a:rPr>
              <a:t> de </a:t>
            </a:r>
            <a:r>
              <a:rPr lang="en-US" dirty="0" err="1" smtClean="0">
                <a:solidFill>
                  <a:schemeClr val="bg2"/>
                </a:solidFill>
              </a:rPr>
              <a:t>energia</a:t>
            </a:r>
            <a:r>
              <a:rPr lang="en-US" dirty="0" smtClean="0">
                <a:solidFill>
                  <a:schemeClr val="bg2"/>
                </a:solidFill>
              </a:rPr>
              <a:t>. </a:t>
            </a:r>
            <a:r>
              <a:rPr lang="en-US" dirty="0" err="1" smtClean="0">
                <a:solidFill>
                  <a:schemeClr val="bg2"/>
                </a:solidFill>
              </a:rPr>
              <a:t>Exemplo</a:t>
            </a:r>
            <a:r>
              <a:rPr lang="en-US" dirty="0" smtClean="0">
                <a:solidFill>
                  <a:schemeClr val="bg2"/>
                </a:solidFill>
              </a:rPr>
              <a:t>, radar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6" name="Seta para baixo 41"/>
          <p:cNvSpPr/>
          <p:nvPr/>
        </p:nvSpPr>
        <p:spPr bwMode="auto">
          <a:xfrm rot="15372621">
            <a:off x="2195938" y="2412477"/>
            <a:ext cx="244429" cy="607313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eta para baixo 41"/>
          <p:cNvSpPr/>
          <p:nvPr/>
        </p:nvSpPr>
        <p:spPr bwMode="auto">
          <a:xfrm rot="18007582">
            <a:off x="2236313" y="3458251"/>
            <a:ext cx="259684" cy="57861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100138" y="730250"/>
            <a:ext cx="4286250" cy="5867400"/>
            <a:chOff x="480" y="384"/>
            <a:chExt cx="2400" cy="3696"/>
          </a:xfrm>
        </p:grpSpPr>
        <p:graphicFrame>
          <p:nvGraphicFramePr>
            <p:cNvPr id="6147" name="Object 36"/>
            <p:cNvGraphicFramePr>
              <a:graphicFrameLocks noChangeAspect="1"/>
            </p:cNvGraphicFramePr>
            <p:nvPr/>
          </p:nvGraphicFramePr>
          <p:xfrm>
            <a:off x="480" y="384"/>
            <a:ext cx="2400" cy="3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0040" name="Imagem de bitmap" r:id="rId3" imgW="8345065" imgH="12847619" progId="PBrush">
                    <p:embed/>
                  </p:oleObj>
                </mc:Choice>
                <mc:Fallback>
                  <p:oleObj name="Imagem de bitmap" r:id="rId3" imgW="8345065" imgH="12847619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384"/>
                          <a:ext cx="2400" cy="3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65" name="Text Box 37"/>
            <p:cNvSpPr txBox="1">
              <a:spLocks noChangeArrowheads="1"/>
            </p:cNvSpPr>
            <p:nvPr/>
          </p:nvSpPr>
          <p:spPr bwMode="auto">
            <a:xfrm>
              <a:off x="566" y="458"/>
              <a:ext cx="554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920 km</a:t>
              </a:r>
              <a:endParaRPr lang="pt-BR"/>
            </a:p>
          </p:txBody>
        </p:sp>
        <p:sp>
          <p:nvSpPr>
            <p:cNvPr id="6166" name="Text Box 38"/>
            <p:cNvSpPr txBox="1">
              <a:spLocks noChangeArrowheads="1"/>
            </p:cNvSpPr>
            <p:nvPr/>
          </p:nvSpPr>
          <p:spPr bwMode="auto">
            <a:xfrm>
              <a:off x="577" y="1104"/>
              <a:ext cx="554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400 km</a:t>
              </a:r>
              <a:endParaRPr lang="pt-BR"/>
            </a:p>
          </p:txBody>
        </p:sp>
        <p:sp>
          <p:nvSpPr>
            <p:cNvPr id="6167" name="Text Box 39"/>
            <p:cNvSpPr txBox="1">
              <a:spLocks noChangeArrowheads="1"/>
            </p:cNvSpPr>
            <p:nvPr/>
          </p:nvSpPr>
          <p:spPr bwMode="auto">
            <a:xfrm>
              <a:off x="588" y="1418"/>
              <a:ext cx="546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3000 m</a:t>
              </a:r>
            </a:p>
          </p:txBody>
        </p:sp>
        <p:sp>
          <p:nvSpPr>
            <p:cNvPr id="6168" name="Text Box 40"/>
            <p:cNvSpPr txBox="1">
              <a:spLocks noChangeArrowheads="1"/>
            </p:cNvSpPr>
            <p:nvPr/>
          </p:nvSpPr>
          <p:spPr bwMode="auto">
            <a:xfrm>
              <a:off x="588" y="2880"/>
              <a:ext cx="589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  <a:sym typeface="Symbol" pitchFamily="18" charset="2"/>
                </a:rPr>
                <a:t></a:t>
              </a:r>
              <a:r>
                <a:rPr lang="pt-BR" b="1">
                  <a:solidFill>
                    <a:srgbClr val="CC0000"/>
                  </a:solidFill>
                </a:rPr>
                <a:t> 300 m</a:t>
              </a:r>
            </a:p>
          </p:txBody>
        </p:sp>
        <p:sp>
          <p:nvSpPr>
            <p:cNvPr id="6169" name="Line 41"/>
            <p:cNvSpPr>
              <a:spLocks noChangeShapeType="1"/>
            </p:cNvSpPr>
            <p:nvPr/>
          </p:nvSpPr>
          <p:spPr bwMode="auto">
            <a:xfrm>
              <a:off x="528" y="576"/>
              <a:ext cx="0" cy="72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0" name="Line 42"/>
            <p:cNvSpPr>
              <a:spLocks noChangeShapeType="1"/>
            </p:cNvSpPr>
            <p:nvPr/>
          </p:nvSpPr>
          <p:spPr bwMode="auto">
            <a:xfrm>
              <a:off x="528" y="1536"/>
              <a:ext cx="0" cy="15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1" name="Line 43"/>
            <p:cNvSpPr>
              <a:spLocks noChangeShapeType="1"/>
            </p:cNvSpPr>
            <p:nvPr/>
          </p:nvSpPr>
          <p:spPr bwMode="auto">
            <a:xfrm flipV="1">
              <a:off x="528" y="3504"/>
              <a:ext cx="0" cy="3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2" name="Text Box 44"/>
            <p:cNvSpPr txBox="1">
              <a:spLocks noChangeArrowheads="1"/>
            </p:cNvSpPr>
            <p:nvPr/>
          </p:nvSpPr>
          <p:spPr bwMode="auto">
            <a:xfrm>
              <a:off x="578" y="3312"/>
              <a:ext cx="517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  <a:sym typeface="Symbol" pitchFamily="18" charset="2"/>
                </a:rPr>
                <a:t></a:t>
              </a:r>
              <a:r>
                <a:rPr lang="pt-BR" b="1">
                  <a:solidFill>
                    <a:srgbClr val="CC0000"/>
                  </a:solidFill>
                </a:rPr>
                <a:t> 20 m</a:t>
              </a:r>
            </a:p>
          </p:txBody>
        </p:sp>
        <p:sp>
          <p:nvSpPr>
            <p:cNvPr id="6173" name="Line 45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4" name="Line 46"/>
            <p:cNvSpPr>
              <a:spLocks noChangeShapeType="1"/>
            </p:cNvSpPr>
            <p:nvPr/>
          </p:nvSpPr>
          <p:spPr bwMode="auto">
            <a:xfrm>
              <a:off x="528" y="3312"/>
              <a:ext cx="0" cy="14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5" name="Line 47"/>
            <p:cNvSpPr>
              <a:spLocks noChangeShapeType="1"/>
            </p:cNvSpPr>
            <p:nvPr/>
          </p:nvSpPr>
          <p:spPr bwMode="auto">
            <a:xfrm>
              <a:off x="528" y="3504"/>
              <a:ext cx="9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6" name="Line 48"/>
            <p:cNvSpPr>
              <a:spLocks noChangeShapeType="1"/>
            </p:cNvSpPr>
            <p:nvPr/>
          </p:nvSpPr>
          <p:spPr bwMode="auto">
            <a:xfrm>
              <a:off x="528" y="3120"/>
              <a:ext cx="9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7" name="Line 49"/>
            <p:cNvSpPr>
              <a:spLocks noChangeShapeType="1"/>
            </p:cNvSpPr>
            <p:nvPr/>
          </p:nvSpPr>
          <p:spPr bwMode="auto">
            <a:xfrm>
              <a:off x="528" y="1296"/>
              <a:ext cx="9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8" name="Line 50"/>
            <p:cNvSpPr>
              <a:spLocks noChangeShapeType="1"/>
            </p:cNvSpPr>
            <p:nvPr/>
          </p:nvSpPr>
          <p:spPr bwMode="auto">
            <a:xfrm>
              <a:off x="528" y="1536"/>
              <a:ext cx="9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79" name="Line 51"/>
            <p:cNvSpPr>
              <a:spLocks noChangeShapeType="1"/>
            </p:cNvSpPr>
            <p:nvPr/>
          </p:nvSpPr>
          <p:spPr bwMode="auto">
            <a:xfrm>
              <a:off x="528" y="576"/>
              <a:ext cx="9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149" name="Text Box 52"/>
          <p:cNvSpPr txBox="1">
            <a:spLocks noChangeArrowheads="1"/>
          </p:cNvSpPr>
          <p:nvPr/>
        </p:nvSpPr>
        <p:spPr bwMode="auto">
          <a:xfrm>
            <a:off x="242888" y="120650"/>
            <a:ext cx="453707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NÍVEIS DE AQUISIÇÃO  DE DADOS</a:t>
            </a:r>
            <a:r>
              <a:rPr lang="pt-BR"/>
              <a:t> </a:t>
            </a:r>
          </a:p>
        </p:txBody>
      </p:sp>
      <p:sp>
        <p:nvSpPr>
          <p:cNvPr id="6150" name="Text Box 53"/>
          <p:cNvSpPr txBox="1">
            <a:spLocks noChangeArrowheads="1"/>
          </p:cNvSpPr>
          <p:nvPr/>
        </p:nvSpPr>
        <p:spPr bwMode="auto">
          <a:xfrm>
            <a:off x="6929438" y="882650"/>
            <a:ext cx="2131096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PLATAFORMAS</a:t>
            </a:r>
          </a:p>
        </p:txBody>
      </p:sp>
      <p:sp>
        <p:nvSpPr>
          <p:cNvPr id="115766" name="Line 54"/>
          <p:cNvSpPr>
            <a:spLocks noChangeShapeType="1"/>
          </p:cNvSpPr>
          <p:nvPr/>
        </p:nvSpPr>
        <p:spPr bwMode="auto">
          <a:xfrm>
            <a:off x="3671888" y="1339850"/>
            <a:ext cx="3514725" cy="685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5767" name="Line 55"/>
          <p:cNvSpPr>
            <a:spLocks noChangeShapeType="1"/>
          </p:cNvSpPr>
          <p:nvPr/>
        </p:nvSpPr>
        <p:spPr bwMode="auto">
          <a:xfrm>
            <a:off x="3843338" y="3244850"/>
            <a:ext cx="3343275" cy="152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5768" name="Line 56"/>
          <p:cNvSpPr>
            <a:spLocks noChangeShapeType="1"/>
          </p:cNvSpPr>
          <p:nvPr/>
        </p:nvSpPr>
        <p:spPr bwMode="auto">
          <a:xfrm flipV="1">
            <a:off x="4186238" y="5149850"/>
            <a:ext cx="3086100" cy="1143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5769" name="Text Box 57"/>
          <p:cNvSpPr txBox="1">
            <a:spLocks noChangeArrowheads="1"/>
          </p:cNvSpPr>
          <p:nvPr/>
        </p:nvSpPr>
        <p:spPr bwMode="auto">
          <a:xfrm>
            <a:off x="7358063" y="1873250"/>
            <a:ext cx="135024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2"/>
                </a:solidFill>
              </a:rPr>
              <a:t>ORBITAL</a:t>
            </a:r>
            <a:endParaRPr lang="pt-BR">
              <a:solidFill>
                <a:schemeClr val="bg2"/>
              </a:solidFill>
            </a:endParaRPr>
          </a:p>
        </p:txBody>
      </p:sp>
      <p:sp>
        <p:nvSpPr>
          <p:cNvPr id="115770" name="Text Box 58"/>
          <p:cNvSpPr txBox="1">
            <a:spLocks noChangeArrowheads="1"/>
          </p:cNvSpPr>
          <p:nvPr/>
        </p:nvSpPr>
        <p:spPr bwMode="auto">
          <a:xfrm>
            <a:off x="7358063" y="3168650"/>
            <a:ext cx="122822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2"/>
                </a:solidFill>
              </a:rPr>
              <a:t>AÉREAS</a:t>
            </a:r>
            <a:endParaRPr lang="pt-BR">
              <a:solidFill>
                <a:schemeClr val="bg2"/>
              </a:solidFill>
            </a:endParaRPr>
          </a:p>
        </p:txBody>
      </p:sp>
      <p:sp>
        <p:nvSpPr>
          <p:cNvPr id="115771" name="Text Box 59"/>
          <p:cNvSpPr txBox="1">
            <a:spLocks noChangeArrowheads="1"/>
          </p:cNvSpPr>
          <p:nvPr/>
        </p:nvSpPr>
        <p:spPr bwMode="auto">
          <a:xfrm>
            <a:off x="7358063" y="4768850"/>
            <a:ext cx="174278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2"/>
                </a:solidFill>
              </a:rPr>
              <a:t>TERRESTRE</a:t>
            </a:r>
            <a:endParaRPr lang="pt-BR">
              <a:solidFill>
                <a:schemeClr val="bg2"/>
              </a:solidFill>
            </a:endParaRPr>
          </a:p>
        </p:txBody>
      </p:sp>
      <p:sp>
        <p:nvSpPr>
          <p:cNvPr id="115772" name="Text Box 60"/>
          <p:cNvSpPr txBox="1">
            <a:spLocks noChangeArrowheads="1"/>
          </p:cNvSpPr>
          <p:nvPr/>
        </p:nvSpPr>
        <p:spPr bwMode="auto">
          <a:xfrm>
            <a:off x="7615238" y="2482850"/>
            <a:ext cx="120738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2"/>
                </a:solidFill>
              </a:rPr>
              <a:t>- Satélite </a:t>
            </a:r>
            <a:endParaRPr lang="pt-BR">
              <a:solidFill>
                <a:schemeClr val="bg2"/>
              </a:solidFill>
            </a:endParaRPr>
          </a:p>
        </p:txBody>
      </p:sp>
      <p:sp>
        <p:nvSpPr>
          <p:cNvPr id="115773" name="Text Box 61"/>
          <p:cNvSpPr txBox="1">
            <a:spLocks noChangeArrowheads="1"/>
          </p:cNvSpPr>
          <p:nvPr/>
        </p:nvSpPr>
        <p:spPr bwMode="auto">
          <a:xfrm>
            <a:off x="7700963" y="3641726"/>
            <a:ext cx="186301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2"/>
                </a:solidFill>
              </a:rPr>
              <a:t>- Alta altitude</a:t>
            </a:r>
          </a:p>
          <a:p>
            <a:r>
              <a:rPr lang="pt-BR" b="1">
                <a:solidFill>
                  <a:schemeClr val="bg2"/>
                </a:solidFill>
              </a:rPr>
              <a:t>- Baixa altitude</a:t>
            </a:r>
            <a:endParaRPr lang="pt-BR">
              <a:solidFill>
                <a:schemeClr val="bg2"/>
              </a:solidFill>
            </a:endParaRPr>
          </a:p>
        </p:txBody>
      </p:sp>
      <p:sp>
        <p:nvSpPr>
          <p:cNvPr id="115774" name="Text Box 62"/>
          <p:cNvSpPr txBox="1">
            <a:spLocks noChangeArrowheads="1"/>
          </p:cNvSpPr>
          <p:nvPr/>
        </p:nvSpPr>
        <p:spPr bwMode="auto">
          <a:xfrm>
            <a:off x="7700963" y="5241926"/>
            <a:ext cx="173637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2"/>
                </a:solidFill>
              </a:rPr>
              <a:t>- Campo</a:t>
            </a:r>
          </a:p>
          <a:p>
            <a:r>
              <a:rPr lang="pt-BR" b="1">
                <a:solidFill>
                  <a:schemeClr val="bg2"/>
                </a:solidFill>
              </a:rPr>
              <a:t>- Laboratório</a:t>
            </a:r>
            <a:r>
              <a:rPr lang="pt-BR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6160" name="Text Box 63"/>
          <p:cNvSpPr txBox="1">
            <a:spLocks noChangeArrowheads="1"/>
          </p:cNvSpPr>
          <p:nvPr/>
        </p:nvSpPr>
        <p:spPr bwMode="auto">
          <a:xfrm rot="-5368684">
            <a:off x="-64889" y="3101946"/>
            <a:ext cx="164782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Altitude</a:t>
            </a:r>
            <a:endParaRPr lang="pt-BR"/>
          </a:p>
        </p:txBody>
      </p:sp>
      <p:pic>
        <p:nvPicPr>
          <p:cNvPr id="115776" name="Picture 64" descr="Sensoriamento Espectral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6002" y="4918075"/>
            <a:ext cx="1121569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77" name="Picture 65" descr="s7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2840" y="812800"/>
            <a:ext cx="891182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78" name="Picture 66" descr="s7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0319" y="3862388"/>
            <a:ext cx="1685925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79" name="Picture 67" descr="Cap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4994" y="4773614"/>
            <a:ext cx="97333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5780" name="Object 68"/>
          <p:cNvGraphicFramePr>
            <a:graphicFrameLocks noChangeAspect="1"/>
          </p:cNvGraphicFramePr>
          <p:nvPr/>
        </p:nvGraphicFramePr>
        <p:xfrm>
          <a:off x="3684390" y="5205413"/>
          <a:ext cx="113407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041" name="Corel PHOTO-PAINT 9.0 Image" r:id="rId9" imgW="5364037" imgH="3620725" progId="CorelPhotoPaint.Image.9">
                  <p:embed/>
                </p:oleObj>
              </mc:Choice>
              <mc:Fallback>
                <p:oleObj name="Corel PHOTO-PAINT 9.0 Image" r:id="rId9" imgW="5364037" imgH="3620725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90" y="5205413"/>
                        <a:ext cx="113407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Imagem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5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5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5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5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5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5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5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66" grpId="0" animBg="1"/>
      <p:bldP spid="115767" grpId="0" animBg="1"/>
      <p:bldP spid="115768" grpId="0" animBg="1"/>
      <p:bldP spid="115769" grpId="0"/>
      <p:bldP spid="115770" grpId="0"/>
      <p:bldP spid="115771" grpId="0"/>
      <p:bldP spid="115772" grpId="0"/>
      <p:bldP spid="115773" grpId="0"/>
      <p:bldP spid="1157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2798565" y="762000"/>
            <a:ext cx="2999539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FF00"/>
                </a:solidFill>
              </a:rPr>
              <a:t>Principais características</a:t>
            </a:r>
            <a:r>
              <a:rPr lang="pt-BR"/>
              <a:t> 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114426" y="2133601"/>
            <a:ext cx="5937844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0000"/>
                </a:solidFill>
                <a:sym typeface="Wingdings" pitchFamily="2" charset="2"/>
              </a:rPr>
              <a:t> </a:t>
            </a:r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Resolução das Imagens de Sensoriamento Remoto</a:t>
            </a:r>
          </a:p>
          <a:p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	- Resolução espacial</a:t>
            </a:r>
          </a:p>
          <a:p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	- Resolução espectral</a:t>
            </a:r>
          </a:p>
          <a:p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	- Resolução radiométrica </a:t>
            </a:r>
            <a:endParaRPr lang="pt-BR"/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1114426" y="3886201"/>
            <a:ext cx="627928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0000"/>
                </a:solidFill>
                <a:sym typeface="Wingdings" pitchFamily="2" charset="2"/>
              </a:rPr>
              <a:t> </a:t>
            </a:r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Composição Colorida das Imagens de Sensoriamento</a:t>
            </a:r>
          </a:p>
          <a:p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     Remoto</a:t>
            </a:r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569839" y="1095400"/>
            <a:ext cx="571502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FF00"/>
                </a:solidFill>
                <a:sym typeface="Wingdings" pitchFamily="2" charset="2"/>
              </a:rPr>
              <a:t>Estruturas das Imagens de Sensoriamento Remoto</a:t>
            </a:r>
            <a:endParaRPr lang="pt-BR"/>
          </a:p>
        </p:txBody>
      </p:sp>
      <p:sp>
        <p:nvSpPr>
          <p:cNvPr id="43012" name="Text Box 66"/>
          <p:cNvSpPr txBox="1">
            <a:spLocks noChangeArrowheads="1"/>
          </p:cNvSpPr>
          <p:nvPr/>
        </p:nvSpPr>
        <p:spPr bwMode="auto">
          <a:xfrm>
            <a:off x="1476970" y="1479575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y</a:t>
            </a:r>
            <a:endParaRPr lang="pt-BR"/>
          </a:p>
        </p:txBody>
      </p:sp>
      <p:sp>
        <p:nvSpPr>
          <p:cNvPr id="43013" name="Text Box 70"/>
          <p:cNvSpPr txBox="1">
            <a:spLocks noChangeArrowheads="1"/>
          </p:cNvSpPr>
          <p:nvPr/>
        </p:nvSpPr>
        <p:spPr bwMode="auto">
          <a:xfrm>
            <a:off x="1244798" y="2241576"/>
            <a:ext cx="300082" cy="18374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pt-BR" sz="1800" b="1">
                <a:solidFill>
                  <a:schemeClr val="tx1"/>
                </a:solidFill>
              </a:rPr>
              <a:t>2</a:t>
            </a:r>
          </a:p>
          <a:p>
            <a:pPr>
              <a:lnSpc>
                <a:spcPct val="90000"/>
              </a:lnSpc>
            </a:pPr>
            <a:r>
              <a:rPr lang="pt-BR" sz="1800" b="1">
                <a:solidFill>
                  <a:schemeClr val="tx1"/>
                </a:solidFill>
              </a:rPr>
              <a:t>3</a:t>
            </a:r>
          </a:p>
          <a:p>
            <a:pPr>
              <a:lnSpc>
                <a:spcPct val="90000"/>
              </a:lnSpc>
            </a:pPr>
            <a:r>
              <a:rPr lang="pt-BR" sz="1800" b="1">
                <a:solidFill>
                  <a:schemeClr val="tx1"/>
                </a:solidFill>
              </a:rPr>
              <a:t>4</a:t>
            </a:r>
          </a:p>
          <a:p>
            <a:pPr>
              <a:lnSpc>
                <a:spcPct val="90000"/>
              </a:lnSpc>
            </a:pPr>
            <a:r>
              <a:rPr lang="pt-BR" sz="1800" b="1">
                <a:solidFill>
                  <a:schemeClr val="tx1"/>
                </a:solidFill>
              </a:rPr>
              <a:t>5</a:t>
            </a:r>
          </a:p>
          <a:p>
            <a:pPr>
              <a:lnSpc>
                <a:spcPct val="90000"/>
              </a:lnSpc>
            </a:pPr>
            <a:r>
              <a:rPr lang="pt-BR" sz="1800" b="1">
                <a:solidFill>
                  <a:schemeClr val="tx1"/>
                </a:solidFill>
              </a:rPr>
              <a:t>6</a:t>
            </a:r>
          </a:p>
          <a:p>
            <a:pPr>
              <a:lnSpc>
                <a:spcPct val="60000"/>
              </a:lnSpc>
            </a:pPr>
            <a:r>
              <a:rPr lang="pt-BR" sz="1800" b="1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60000"/>
              </a:lnSpc>
            </a:pPr>
            <a:r>
              <a:rPr lang="pt-BR" sz="1800" b="1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60000"/>
              </a:lnSpc>
            </a:pPr>
            <a:r>
              <a:rPr lang="pt-BR" sz="1800" b="1">
                <a:solidFill>
                  <a:schemeClr val="tx1"/>
                </a:solidFill>
              </a:rPr>
              <a:t>.</a:t>
            </a:r>
            <a:endParaRPr lang="pt-BR" b="1">
              <a:solidFill>
                <a:schemeClr val="tx1"/>
              </a:solidFill>
            </a:endParaRPr>
          </a:p>
        </p:txBody>
      </p:sp>
      <p:sp>
        <p:nvSpPr>
          <p:cNvPr id="43014" name="Rectangle 73"/>
          <p:cNvSpPr>
            <a:spLocks noChangeArrowheads="1"/>
          </p:cNvSpPr>
          <p:nvPr/>
        </p:nvSpPr>
        <p:spPr bwMode="auto">
          <a:xfrm>
            <a:off x="5143500" y="3229000"/>
            <a:ext cx="514350" cy="457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Text Box 74"/>
          <p:cNvSpPr txBox="1">
            <a:spLocks noChangeArrowheads="1"/>
          </p:cNvSpPr>
          <p:nvPr/>
        </p:nvSpPr>
        <p:spPr bwMode="auto">
          <a:xfrm>
            <a:off x="5143500" y="1628800"/>
            <a:ext cx="3692036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tx1"/>
                </a:solidFill>
              </a:rPr>
              <a:t>x - linhas</a:t>
            </a:r>
          </a:p>
          <a:p>
            <a:r>
              <a:rPr lang="pt-BR" sz="2800" b="1">
                <a:solidFill>
                  <a:schemeClr val="tx1"/>
                </a:solidFill>
              </a:rPr>
              <a:t>y - colunas</a:t>
            </a:r>
          </a:p>
          <a:p>
            <a:r>
              <a:rPr lang="pt-BR" sz="2800" b="1">
                <a:solidFill>
                  <a:schemeClr val="tx1"/>
                </a:solidFill>
              </a:rPr>
              <a:t>z - DN, digital number</a:t>
            </a:r>
            <a:r>
              <a:rPr lang="pt-BR"/>
              <a:t> </a:t>
            </a:r>
          </a:p>
        </p:txBody>
      </p:sp>
      <p:sp>
        <p:nvSpPr>
          <p:cNvPr id="43016" name="Text Box 75"/>
          <p:cNvSpPr txBox="1">
            <a:spLocks noChangeArrowheads="1"/>
          </p:cNvSpPr>
          <p:nvPr/>
        </p:nvSpPr>
        <p:spPr bwMode="auto">
          <a:xfrm>
            <a:off x="5222081" y="3229000"/>
            <a:ext cx="35618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Z</a:t>
            </a:r>
            <a:endParaRPr lang="pt-BR"/>
          </a:p>
        </p:txBody>
      </p:sp>
      <p:sp>
        <p:nvSpPr>
          <p:cNvPr id="43017" name="Text Box 76"/>
          <p:cNvSpPr txBox="1">
            <a:spLocks noChangeArrowheads="1"/>
          </p:cNvSpPr>
          <p:nvPr/>
        </p:nvSpPr>
        <p:spPr bwMode="auto">
          <a:xfrm>
            <a:off x="5743576" y="3152801"/>
            <a:ext cx="361663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tx1"/>
                </a:solidFill>
              </a:rPr>
              <a:t>Pixel - picture element</a:t>
            </a:r>
            <a:endParaRPr lang="pt-BR" sz="2800" b="1"/>
          </a:p>
        </p:txBody>
      </p:sp>
      <p:sp>
        <p:nvSpPr>
          <p:cNvPr id="43018" name="Text Box 77"/>
          <p:cNvSpPr txBox="1">
            <a:spLocks noChangeArrowheads="1"/>
          </p:cNvSpPr>
          <p:nvPr/>
        </p:nvSpPr>
        <p:spPr bwMode="auto">
          <a:xfrm>
            <a:off x="1037630" y="4295800"/>
            <a:ext cx="130837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FF00"/>
                </a:solidFill>
              </a:rPr>
              <a:t>Definições</a:t>
            </a:r>
            <a:endParaRPr lang="pt-BR"/>
          </a:p>
        </p:txBody>
      </p:sp>
      <p:sp>
        <p:nvSpPr>
          <p:cNvPr id="43019" name="Text Box 78"/>
          <p:cNvSpPr txBox="1">
            <a:spLocks noChangeArrowheads="1"/>
          </p:cNvSpPr>
          <p:nvPr/>
        </p:nvSpPr>
        <p:spPr bwMode="auto">
          <a:xfrm>
            <a:off x="1051916" y="4784750"/>
            <a:ext cx="7124258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Pixel - área com as mesmas dimensões na superfície da terra</a:t>
            </a:r>
          </a:p>
          <a:p>
            <a:r>
              <a:rPr lang="pt-BR" b="1">
                <a:solidFill>
                  <a:schemeClr val="tx1"/>
                </a:solidFill>
              </a:rPr>
              <a:t>DN - média da intensidade da energia refletida ou emitida pelos</a:t>
            </a:r>
          </a:p>
          <a:p>
            <a:r>
              <a:rPr lang="pt-BR" b="1">
                <a:solidFill>
                  <a:schemeClr val="tx1"/>
                </a:solidFill>
              </a:rPr>
              <a:t>         diferentes materiais presentes nesse pixel</a:t>
            </a:r>
          </a:p>
        </p:txBody>
      </p:sp>
      <p:grpSp>
        <p:nvGrpSpPr>
          <p:cNvPr id="43020" name="Group 81"/>
          <p:cNvGrpSpPr>
            <a:grpSpLocks/>
          </p:cNvGrpSpPr>
          <p:nvPr/>
        </p:nvGrpSpPr>
        <p:grpSpPr bwMode="auto">
          <a:xfrm>
            <a:off x="1030485" y="1708175"/>
            <a:ext cx="3950494" cy="1828800"/>
            <a:chOff x="332" y="674"/>
            <a:chExt cx="2212" cy="1152"/>
          </a:xfrm>
        </p:grpSpPr>
        <p:grpSp>
          <p:nvGrpSpPr>
            <p:cNvPr id="43021" name="Group 19"/>
            <p:cNvGrpSpPr>
              <a:grpSpLocks/>
            </p:cNvGrpSpPr>
            <p:nvPr/>
          </p:nvGrpSpPr>
          <p:grpSpPr bwMode="auto">
            <a:xfrm>
              <a:off x="592" y="866"/>
              <a:ext cx="1008" cy="960"/>
              <a:chOff x="768" y="1200"/>
              <a:chExt cx="576" cy="576"/>
            </a:xfrm>
          </p:grpSpPr>
          <p:sp>
            <p:nvSpPr>
              <p:cNvPr id="43026" name="Line 5"/>
              <p:cNvSpPr>
                <a:spLocks noChangeShapeType="1"/>
              </p:cNvSpPr>
              <p:nvPr/>
            </p:nvSpPr>
            <p:spPr bwMode="auto">
              <a:xfrm>
                <a:off x="768" y="1200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27" name="Line 6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28" name="Line 7"/>
              <p:cNvSpPr>
                <a:spLocks noChangeShapeType="1"/>
              </p:cNvSpPr>
              <p:nvPr/>
            </p:nvSpPr>
            <p:spPr bwMode="auto">
              <a:xfrm>
                <a:off x="768" y="1392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29" name="Line 8"/>
              <p:cNvSpPr>
                <a:spLocks noChangeShapeType="1"/>
              </p:cNvSpPr>
              <p:nvPr/>
            </p:nvSpPr>
            <p:spPr bwMode="auto">
              <a:xfrm>
                <a:off x="768" y="1488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0" name="Line 9"/>
              <p:cNvSpPr>
                <a:spLocks noChangeShapeType="1"/>
              </p:cNvSpPr>
              <p:nvPr/>
            </p:nvSpPr>
            <p:spPr bwMode="auto">
              <a:xfrm>
                <a:off x="768" y="1584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1" name="Line 10"/>
              <p:cNvSpPr>
                <a:spLocks noChangeShapeType="1"/>
              </p:cNvSpPr>
              <p:nvPr/>
            </p:nvSpPr>
            <p:spPr bwMode="auto">
              <a:xfrm>
                <a:off x="768" y="1680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2" name="Line 11"/>
              <p:cNvSpPr>
                <a:spLocks noChangeShapeType="1"/>
              </p:cNvSpPr>
              <p:nvPr/>
            </p:nvSpPr>
            <p:spPr bwMode="auto">
              <a:xfrm>
                <a:off x="768" y="1776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3" name="Line 12"/>
              <p:cNvSpPr>
                <a:spLocks noChangeShapeType="1"/>
              </p:cNvSpPr>
              <p:nvPr/>
            </p:nvSpPr>
            <p:spPr bwMode="auto">
              <a:xfrm>
                <a:off x="768" y="1200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4" name="Line 13"/>
              <p:cNvSpPr>
                <a:spLocks noChangeShapeType="1"/>
              </p:cNvSpPr>
              <p:nvPr/>
            </p:nvSpPr>
            <p:spPr bwMode="auto">
              <a:xfrm>
                <a:off x="864" y="1200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5" name="Line 14"/>
              <p:cNvSpPr>
                <a:spLocks noChangeShapeType="1"/>
              </p:cNvSpPr>
              <p:nvPr/>
            </p:nvSpPr>
            <p:spPr bwMode="auto">
              <a:xfrm>
                <a:off x="960" y="1200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6" name="Line 15"/>
              <p:cNvSpPr>
                <a:spLocks noChangeShapeType="1"/>
              </p:cNvSpPr>
              <p:nvPr/>
            </p:nvSpPr>
            <p:spPr bwMode="auto">
              <a:xfrm>
                <a:off x="1056" y="1200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7" name="Line 16"/>
              <p:cNvSpPr>
                <a:spLocks noChangeShapeType="1"/>
              </p:cNvSpPr>
              <p:nvPr/>
            </p:nvSpPr>
            <p:spPr bwMode="auto">
              <a:xfrm>
                <a:off x="1152" y="1200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8" name="Line 17"/>
              <p:cNvSpPr>
                <a:spLocks noChangeShapeType="1"/>
              </p:cNvSpPr>
              <p:nvPr/>
            </p:nvSpPr>
            <p:spPr bwMode="auto">
              <a:xfrm>
                <a:off x="1248" y="1200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3039" name="Line 18"/>
              <p:cNvSpPr>
                <a:spLocks noChangeShapeType="1"/>
              </p:cNvSpPr>
              <p:nvPr/>
            </p:nvSpPr>
            <p:spPr bwMode="auto">
              <a:xfrm>
                <a:off x="1344" y="1200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43022" name="Text Box 65"/>
            <p:cNvSpPr txBox="1">
              <a:spLocks noChangeArrowheads="1"/>
            </p:cNvSpPr>
            <p:nvPr/>
          </p:nvSpPr>
          <p:spPr bwMode="auto">
            <a:xfrm>
              <a:off x="332" y="796"/>
              <a:ext cx="175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chemeClr val="tx1"/>
                  </a:solidFill>
                </a:rPr>
                <a:t>x</a:t>
              </a:r>
              <a:endParaRPr lang="pt-BR"/>
            </a:p>
          </p:txBody>
        </p:sp>
        <p:sp>
          <p:nvSpPr>
            <p:cNvPr id="43023" name="Text Box 67"/>
            <p:cNvSpPr txBox="1">
              <a:spLocks noChangeArrowheads="1"/>
            </p:cNvSpPr>
            <p:nvPr/>
          </p:nvSpPr>
          <p:spPr bwMode="auto">
            <a:xfrm>
              <a:off x="592" y="770"/>
              <a:ext cx="167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chemeClr val="tx1"/>
                  </a:solidFill>
                </a:rPr>
                <a:t>z</a:t>
              </a:r>
              <a:endParaRPr lang="pt-BR"/>
            </a:p>
          </p:txBody>
        </p:sp>
        <p:sp>
          <p:nvSpPr>
            <p:cNvPr id="43024" name="Text Box 68"/>
            <p:cNvSpPr txBox="1">
              <a:spLocks noChangeArrowheads="1"/>
            </p:cNvSpPr>
            <p:nvPr/>
          </p:nvSpPr>
          <p:spPr bwMode="auto">
            <a:xfrm>
              <a:off x="784" y="674"/>
              <a:ext cx="976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1800" b="1">
                  <a:solidFill>
                    <a:schemeClr val="tx1"/>
                  </a:solidFill>
                </a:rPr>
                <a:t>2  3  4   5   6  . . .</a:t>
              </a:r>
              <a:endParaRPr lang="pt-BR"/>
            </a:p>
          </p:txBody>
        </p:sp>
        <p:sp>
          <p:nvSpPr>
            <p:cNvPr id="43025" name="AutoShape 80"/>
            <p:cNvSpPr>
              <a:spLocks noChangeArrowheads="1"/>
            </p:cNvSpPr>
            <p:nvPr/>
          </p:nvSpPr>
          <p:spPr bwMode="auto">
            <a:xfrm>
              <a:off x="1584" y="1632"/>
              <a:ext cx="960" cy="192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CC0000"/>
            </a:solidFill>
            <a:ln w="12700">
              <a:solidFill>
                <a:srgbClr val="CC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342900" y="979488"/>
            <a:ext cx="7297382" cy="400110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FF00"/>
                </a:solidFill>
                <a:sym typeface="Wingdings" pitchFamily="2" charset="2"/>
              </a:rPr>
              <a:t>Resolução espacial</a:t>
            </a:r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 : capacidade do sensor em “enxergar” objetos</a:t>
            </a:r>
            <a:endParaRPr lang="pt-BR" sz="2800" b="1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7174" name="Group 22"/>
          <p:cNvGrpSpPr>
            <a:grpSpLocks/>
          </p:cNvGrpSpPr>
          <p:nvPr/>
        </p:nvGrpSpPr>
        <p:grpSpPr bwMode="auto">
          <a:xfrm>
            <a:off x="771525" y="1600200"/>
            <a:ext cx="5057775" cy="4038600"/>
            <a:chOff x="1296" y="960"/>
            <a:chExt cx="2832" cy="2544"/>
          </a:xfrm>
        </p:grpSpPr>
        <p:graphicFrame>
          <p:nvGraphicFramePr>
            <p:cNvPr id="7170" name="Object 6"/>
            <p:cNvGraphicFramePr>
              <a:graphicFrameLocks noChangeAspect="1"/>
            </p:cNvGraphicFramePr>
            <p:nvPr/>
          </p:nvGraphicFramePr>
          <p:xfrm>
            <a:off x="1296" y="960"/>
            <a:ext cx="2832" cy="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1028" name="Imagem de bitmap" r:id="rId3" imgW="3161905" imgH="2905531" progId="PBrush">
                    <p:embed/>
                  </p:oleObj>
                </mc:Choice>
                <mc:Fallback>
                  <p:oleObj name="Imagem de bitmap" r:id="rId3" imgW="3161905" imgH="2905531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960"/>
                          <a:ext cx="2832" cy="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CC0000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1488" y="1737"/>
              <a:ext cx="218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800" b="1">
                  <a:solidFill>
                    <a:srgbClr val="CC0000"/>
                  </a:solidFill>
                </a:rPr>
                <a:t>+</a:t>
              </a:r>
              <a:endParaRPr lang="pt-BR"/>
            </a:p>
          </p:txBody>
        </p:sp>
        <p:sp>
          <p:nvSpPr>
            <p:cNvPr id="7178" name="Text Box 12"/>
            <p:cNvSpPr txBox="1">
              <a:spLocks noChangeArrowheads="1"/>
            </p:cNvSpPr>
            <p:nvPr/>
          </p:nvSpPr>
          <p:spPr bwMode="auto">
            <a:xfrm>
              <a:off x="2252" y="1737"/>
              <a:ext cx="218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2800" b="1">
                  <a:solidFill>
                    <a:srgbClr val="CC0000"/>
                  </a:solidFill>
                </a:rPr>
                <a:t>+</a:t>
              </a:r>
              <a:endParaRPr lang="pt-BR"/>
            </a:p>
          </p:txBody>
        </p:sp>
        <p:sp>
          <p:nvSpPr>
            <p:cNvPr id="7179" name="Text Box 14"/>
            <p:cNvSpPr txBox="1">
              <a:spLocks noChangeArrowheads="1"/>
            </p:cNvSpPr>
            <p:nvPr/>
          </p:nvSpPr>
          <p:spPr bwMode="auto">
            <a:xfrm>
              <a:off x="1455" y="1584"/>
              <a:ext cx="175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x</a:t>
              </a:r>
              <a:endParaRPr lang="pt-BR"/>
            </a:p>
          </p:txBody>
        </p:sp>
        <p:sp>
          <p:nvSpPr>
            <p:cNvPr id="7180" name="Text Box 16"/>
            <p:cNvSpPr txBox="1">
              <a:spLocks noChangeArrowheads="1"/>
            </p:cNvSpPr>
            <p:nvPr/>
          </p:nvSpPr>
          <p:spPr bwMode="auto">
            <a:xfrm>
              <a:off x="2236" y="1584"/>
              <a:ext cx="175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y</a:t>
              </a:r>
              <a:endParaRPr lang="pt-BR"/>
            </a:p>
          </p:txBody>
        </p:sp>
        <p:sp>
          <p:nvSpPr>
            <p:cNvPr id="7181" name="Line 17"/>
            <p:cNvSpPr>
              <a:spLocks noChangeShapeType="1"/>
            </p:cNvSpPr>
            <p:nvPr/>
          </p:nvSpPr>
          <p:spPr bwMode="auto">
            <a:xfrm>
              <a:off x="1584" y="2016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82" name="Text Box 18"/>
            <p:cNvSpPr txBox="1">
              <a:spLocks noChangeArrowheads="1"/>
            </p:cNvSpPr>
            <p:nvPr/>
          </p:nvSpPr>
          <p:spPr bwMode="auto">
            <a:xfrm>
              <a:off x="1527" y="2090"/>
              <a:ext cx="70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chemeClr val="tx1"/>
                  </a:solidFill>
                </a:rPr>
                <a:t>30 metros</a:t>
              </a:r>
              <a:endParaRPr lang="pt-BR"/>
            </a:p>
          </p:txBody>
        </p:sp>
        <p:sp>
          <p:nvSpPr>
            <p:cNvPr id="7183" name="Rectangle 19"/>
            <p:cNvSpPr>
              <a:spLocks noChangeArrowheads="1"/>
            </p:cNvSpPr>
            <p:nvPr/>
          </p:nvSpPr>
          <p:spPr bwMode="auto">
            <a:xfrm>
              <a:off x="2736" y="1584"/>
              <a:ext cx="672" cy="62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Text Box 20"/>
            <p:cNvSpPr txBox="1">
              <a:spLocks noChangeArrowheads="1"/>
            </p:cNvSpPr>
            <p:nvPr/>
          </p:nvSpPr>
          <p:spPr bwMode="auto">
            <a:xfrm>
              <a:off x="2822" y="1322"/>
              <a:ext cx="40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chemeClr val="tx1"/>
                  </a:solidFill>
                </a:rPr>
                <a:t>30 m</a:t>
              </a:r>
              <a:endParaRPr lang="pt-BR"/>
            </a:p>
          </p:txBody>
        </p:sp>
        <p:sp>
          <p:nvSpPr>
            <p:cNvPr id="7185" name="Rectangle 21"/>
            <p:cNvSpPr>
              <a:spLocks noChangeArrowheads="1"/>
            </p:cNvSpPr>
            <p:nvPr/>
          </p:nvSpPr>
          <p:spPr bwMode="auto">
            <a:xfrm>
              <a:off x="3468" y="1776"/>
              <a:ext cx="40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chemeClr val="tx1"/>
                  </a:solidFill>
                </a:rPr>
                <a:t>30 m</a:t>
              </a:r>
            </a:p>
          </p:txBody>
        </p:sp>
      </p:grpSp>
      <p:sp>
        <p:nvSpPr>
          <p:cNvPr id="7175" name="Text Box 23"/>
          <p:cNvSpPr txBox="1">
            <a:spLocks noChangeArrowheads="1"/>
          </p:cNvSpPr>
          <p:nvPr/>
        </p:nvSpPr>
        <p:spPr bwMode="auto">
          <a:xfrm>
            <a:off x="3771900" y="5791200"/>
            <a:ext cx="304121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Pixel = Resolução espacial</a:t>
            </a:r>
            <a:endParaRPr lang="pt-BR"/>
          </a:p>
        </p:txBody>
      </p:sp>
      <p:sp>
        <p:nvSpPr>
          <p:cNvPr id="7176" name="Text Box 24"/>
          <p:cNvSpPr txBox="1">
            <a:spLocks noChangeArrowheads="1"/>
          </p:cNvSpPr>
          <p:nvPr/>
        </p:nvSpPr>
        <p:spPr bwMode="auto">
          <a:xfrm>
            <a:off x="6653755" y="3048000"/>
            <a:ext cx="1947969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tx1"/>
                </a:solidFill>
              </a:rPr>
              <a:t>Imagem orbital 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TM - Landsat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Banda 4</a:t>
            </a:r>
            <a:endParaRPr lang="pt-BR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98227" y="762000"/>
          <a:ext cx="41719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54" name="CorelPhotoPaint.Image.7" r:id="rId3" imgW="3266667" imgH="4228571" progId="CorelPhotoPaint.Image.7">
                  <p:embed/>
                </p:oleObj>
              </mc:Choice>
              <mc:Fallback>
                <p:oleObj name="CorelPhotoPaint.Image.7" r:id="rId3" imgW="3266667" imgH="4228571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27" y="762000"/>
                        <a:ext cx="417195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CC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 Box 5"/>
          <p:cNvSpPr txBox="1">
            <a:spLocks noChangeArrowheads="1"/>
          </p:cNvSpPr>
          <p:nvPr/>
        </p:nvSpPr>
        <p:spPr bwMode="auto">
          <a:xfrm>
            <a:off x="1200150" y="5943601"/>
            <a:ext cx="5280613" cy="40011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Landasat - 6.550 x 6.550 - 42 milhões de pixels</a:t>
            </a:r>
            <a:r>
              <a:rPr lang="pt-BR"/>
              <a:t> </a:t>
            </a:r>
          </a:p>
        </p:txBody>
      </p:sp>
      <p:sp>
        <p:nvSpPr>
          <p:cNvPr id="8201" name="Rectangle 6"/>
          <p:cNvSpPr>
            <a:spLocks noChangeArrowheads="1"/>
          </p:cNvSpPr>
          <p:nvPr/>
        </p:nvSpPr>
        <p:spPr bwMode="auto">
          <a:xfrm>
            <a:off x="1457325" y="1143000"/>
            <a:ext cx="1028700" cy="68580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8202" name="Line 7"/>
          <p:cNvSpPr>
            <a:spLocks noChangeShapeType="1"/>
          </p:cNvSpPr>
          <p:nvPr/>
        </p:nvSpPr>
        <p:spPr bwMode="auto">
          <a:xfrm>
            <a:off x="2486025" y="1524000"/>
            <a:ext cx="2400300" cy="152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8195" name="Object 8"/>
          <p:cNvGraphicFramePr>
            <a:graphicFrameLocks noChangeAspect="1"/>
          </p:cNvGraphicFramePr>
          <p:nvPr/>
        </p:nvGraphicFramePr>
        <p:xfrm>
          <a:off x="4886325" y="762000"/>
          <a:ext cx="3171825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55" name="CorelPhotoPaint.Image.7" r:id="rId5" imgW="609524" imgH="466543" progId="CorelPhotoPaint.Image.7">
                  <p:embed/>
                </p:oleObj>
              </mc:Choice>
              <mc:Fallback>
                <p:oleObj name="CorelPhotoPaint.Image.7" r:id="rId5" imgW="609524" imgH="466543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325" y="762000"/>
                        <a:ext cx="3171825" cy="215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CC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Rectangle 9"/>
          <p:cNvSpPr>
            <a:spLocks noChangeArrowheads="1"/>
          </p:cNvSpPr>
          <p:nvPr/>
        </p:nvSpPr>
        <p:spPr bwMode="auto">
          <a:xfrm>
            <a:off x="6257925" y="1600200"/>
            <a:ext cx="342900" cy="2286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6" name="Object 15"/>
          <p:cNvGraphicFramePr>
            <a:graphicFrameLocks noChangeAspect="1"/>
          </p:cNvGraphicFramePr>
          <p:nvPr/>
        </p:nvGraphicFramePr>
        <p:xfrm>
          <a:off x="4371975" y="3319464"/>
          <a:ext cx="2652118" cy="216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56" name="Imagem de bitmap" r:id="rId7" imgW="3191320" imgH="2933333" progId="PBrush">
                  <p:embed/>
                </p:oleObj>
              </mc:Choice>
              <mc:Fallback>
                <p:oleObj name="Imagem de bitmap" r:id="rId7" imgW="3191320" imgH="29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975" y="3319464"/>
                        <a:ext cx="2652118" cy="216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CC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Line 11"/>
          <p:cNvSpPr>
            <a:spLocks noChangeShapeType="1"/>
          </p:cNvSpPr>
          <p:nvPr/>
        </p:nvSpPr>
        <p:spPr bwMode="auto">
          <a:xfrm flipH="1">
            <a:off x="5829300" y="1828800"/>
            <a:ext cx="600075" cy="1219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05" name="Rectangle 16"/>
          <p:cNvSpPr>
            <a:spLocks noChangeArrowheads="1"/>
          </p:cNvSpPr>
          <p:nvPr/>
        </p:nvSpPr>
        <p:spPr bwMode="auto">
          <a:xfrm>
            <a:off x="5400675" y="3886200"/>
            <a:ext cx="428625" cy="3048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Line 17"/>
          <p:cNvSpPr>
            <a:spLocks noChangeShapeType="1"/>
          </p:cNvSpPr>
          <p:nvPr/>
        </p:nvSpPr>
        <p:spPr bwMode="auto">
          <a:xfrm>
            <a:off x="5829300" y="4038600"/>
            <a:ext cx="1371600" cy="76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8197" name="Object 18"/>
          <p:cNvGraphicFramePr>
            <a:graphicFrameLocks noChangeAspect="1"/>
          </p:cNvGraphicFramePr>
          <p:nvPr/>
        </p:nvGraphicFramePr>
        <p:xfrm>
          <a:off x="7286625" y="3352800"/>
          <a:ext cx="2464594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57" name="Imagem de bitmap" r:id="rId9" imgW="3161905" imgH="2905531" progId="PBrush">
                  <p:embed/>
                </p:oleObj>
              </mc:Choice>
              <mc:Fallback>
                <p:oleObj name="Imagem de bitmap" r:id="rId9" imgW="3161905" imgH="290553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25" y="3352800"/>
                        <a:ext cx="2464594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CC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Line 20"/>
          <p:cNvSpPr>
            <a:spLocks noChangeShapeType="1"/>
          </p:cNvSpPr>
          <p:nvPr/>
        </p:nvSpPr>
        <p:spPr bwMode="auto">
          <a:xfrm flipV="1">
            <a:off x="8401050" y="2971800"/>
            <a:ext cx="514350" cy="990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208" name="Text Box 21"/>
          <p:cNvSpPr txBox="1">
            <a:spLocks noChangeArrowheads="1"/>
          </p:cNvSpPr>
          <p:nvPr/>
        </p:nvSpPr>
        <p:spPr bwMode="auto">
          <a:xfrm>
            <a:off x="8524714" y="2073276"/>
            <a:ext cx="1231427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tx1"/>
                </a:solidFill>
              </a:rPr>
              <a:t>Pixel 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30 x 30 m</a:t>
            </a:r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28625" y="1085851"/>
            <a:ext cx="7372350" cy="2887663"/>
            <a:chOff x="240" y="624"/>
            <a:chExt cx="3264" cy="1723"/>
          </a:xfrm>
        </p:grpSpPr>
        <p:graphicFrame>
          <p:nvGraphicFramePr>
            <p:cNvPr id="11267" name="Object 21"/>
            <p:cNvGraphicFramePr>
              <a:graphicFrameLocks noChangeAspect="1"/>
            </p:cNvGraphicFramePr>
            <p:nvPr/>
          </p:nvGraphicFramePr>
          <p:xfrm>
            <a:off x="240" y="816"/>
            <a:ext cx="1536" cy="1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168" name="Imagem de bitmap" r:id="rId3" imgW="5657143" imgH="5447619" progId="PBrush">
                    <p:embed/>
                  </p:oleObj>
                </mc:Choice>
                <mc:Fallback>
                  <p:oleObj name="Imagem de bitmap" r:id="rId3" imgW="5657143" imgH="5447619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816"/>
                          <a:ext cx="1536" cy="1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68" name="Object 22"/>
            <p:cNvGraphicFramePr>
              <a:graphicFrameLocks noChangeAspect="1"/>
            </p:cNvGraphicFramePr>
            <p:nvPr/>
          </p:nvGraphicFramePr>
          <p:xfrm>
            <a:off x="1968" y="816"/>
            <a:ext cx="1536" cy="1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169" name="Imagem de bitmap" r:id="rId5" imgW="5401429" imgH="5466667" progId="PBrush">
                    <p:embed/>
                  </p:oleObj>
                </mc:Choice>
                <mc:Fallback>
                  <p:oleObj name="Imagem de bitmap" r:id="rId5" imgW="5401429" imgH="5466667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816"/>
                          <a:ext cx="1536" cy="1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75" name="Text Box 23"/>
            <p:cNvSpPr txBox="1">
              <a:spLocks noChangeArrowheads="1"/>
            </p:cNvSpPr>
            <p:nvPr/>
          </p:nvSpPr>
          <p:spPr bwMode="auto">
            <a:xfrm>
              <a:off x="2016" y="624"/>
              <a:ext cx="1053" cy="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1800" b="1">
                  <a:solidFill>
                    <a:srgbClr val="FFFF00"/>
                  </a:solidFill>
                </a:rPr>
                <a:t>1   2   3   4    5   6   7   8</a:t>
              </a:r>
              <a:endParaRPr lang="pt-BR">
                <a:solidFill>
                  <a:srgbClr val="FFFF00"/>
                </a:solidFill>
              </a:endParaRPr>
            </a:p>
          </p:txBody>
        </p:sp>
        <p:sp>
          <p:nvSpPr>
            <p:cNvPr id="11276" name="Text Box 24"/>
            <p:cNvSpPr txBox="1">
              <a:spLocks noChangeArrowheads="1"/>
            </p:cNvSpPr>
            <p:nvPr/>
          </p:nvSpPr>
          <p:spPr bwMode="auto">
            <a:xfrm>
              <a:off x="1776" y="803"/>
              <a:ext cx="133" cy="13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1800" b="1">
                  <a:solidFill>
                    <a:srgbClr val="FFFF00"/>
                  </a:solidFill>
                </a:rPr>
                <a:t>1</a:t>
              </a:r>
            </a:p>
            <a:p>
              <a:r>
                <a:rPr lang="pt-BR" sz="1800" b="1">
                  <a:solidFill>
                    <a:srgbClr val="FFFF00"/>
                  </a:solidFill>
                </a:rPr>
                <a:t>2</a:t>
              </a:r>
            </a:p>
            <a:p>
              <a:r>
                <a:rPr lang="pt-BR" sz="1800" b="1">
                  <a:solidFill>
                    <a:srgbClr val="FFFF00"/>
                  </a:solidFill>
                </a:rPr>
                <a:t>3</a:t>
              </a:r>
            </a:p>
            <a:p>
              <a:r>
                <a:rPr lang="pt-BR" sz="1800" b="1">
                  <a:solidFill>
                    <a:srgbClr val="FFFF00"/>
                  </a:solidFill>
                </a:rPr>
                <a:t>4</a:t>
              </a:r>
            </a:p>
            <a:p>
              <a:r>
                <a:rPr lang="pt-BR" sz="1800" b="1">
                  <a:solidFill>
                    <a:srgbClr val="FFFF00"/>
                  </a:solidFill>
                </a:rPr>
                <a:t>5</a:t>
              </a:r>
            </a:p>
            <a:p>
              <a:r>
                <a:rPr lang="pt-BR" sz="1800" b="1">
                  <a:solidFill>
                    <a:srgbClr val="FFFF00"/>
                  </a:solidFill>
                </a:rPr>
                <a:t>6</a:t>
              </a:r>
            </a:p>
            <a:p>
              <a:r>
                <a:rPr lang="pt-BR" sz="1800" b="1">
                  <a:solidFill>
                    <a:srgbClr val="FFFF00"/>
                  </a:solidFill>
                </a:rPr>
                <a:t>7</a:t>
              </a:r>
            </a:p>
            <a:p>
              <a:r>
                <a:rPr lang="pt-BR" sz="1800" b="1">
                  <a:solidFill>
                    <a:srgbClr val="FFFF00"/>
                  </a:solidFill>
                </a:rPr>
                <a:t>8</a:t>
              </a:r>
              <a:endParaRPr lang="pt-BR" b="1">
                <a:solidFill>
                  <a:srgbClr val="FFFF00"/>
                </a:solidFill>
              </a:endParaRPr>
            </a:p>
          </p:txBody>
        </p:sp>
      </p:grpSp>
      <p:sp>
        <p:nvSpPr>
          <p:cNvPr id="118809" name="Text Box 25"/>
          <p:cNvSpPr txBox="1">
            <a:spLocks noChangeArrowheads="1"/>
          </p:cNvSpPr>
          <p:nvPr/>
        </p:nvSpPr>
        <p:spPr bwMode="auto">
          <a:xfrm>
            <a:off x="7886700" y="2244726"/>
            <a:ext cx="158088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0 - Preto</a:t>
            </a:r>
          </a:p>
          <a:p>
            <a:r>
              <a:rPr lang="pt-BR" b="1">
                <a:solidFill>
                  <a:schemeClr val="tx1"/>
                </a:solidFill>
              </a:rPr>
              <a:t>255 - Branco</a:t>
            </a:r>
            <a:endParaRPr lang="pt-BR"/>
          </a:p>
        </p:txBody>
      </p:sp>
      <p:graphicFrame>
        <p:nvGraphicFramePr>
          <p:cNvPr id="118810" name="Object 26"/>
          <p:cNvGraphicFramePr>
            <a:graphicFrameLocks noChangeAspect="1"/>
          </p:cNvGraphicFramePr>
          <p:nvPr/>
        </p:nvGraphicFramePr>
        <p:xfrm>
          <a:off x="444699" y="1450975"/>
          <a:ext cx="3484364" cy="263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170" name="Corel PHOTO-PAINT 8.0 Image" r:id="rId7" imgW="3266667" imgH="4228571" progId="CorelPhotoPaint.Image.8">
                  <p:embed/>
                </p:oleObj>
              </mc:Choice>
              <mc:Fallback>
                <p:oleObj name="Corel PHOTO-PAINT 8.0 Image" r:id="rId7" imgW="3266667" imgH="4228571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99" y="1450975"/>
                        <a:ext cx="3484364" cy="263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CC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811" name="Oval 27"/>
          <p:cNvSpPr>
            <a:spLocks noChangeArrowheads="1"/>
          </p:cNvSpPr>
          <p:nvPr/>
        </p:nvSpPr>
        <p:spPr bwMode="auto">
          <a:xfrm>
            <a:off x="7249121" y="3511550"/>
            <a:ext cx="810816" cy="6477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812" name="Text Box 28"/>
          <p:cNvSpPr txBox="1">
            <a:spLocks noChangeArrowheads="1"/>
          </p:cNvSpPr>
          <p:nvPr/>
        </p:nvSpPr>
        <p:spPr bwMode="auto">
          <a:xfrm>
            <a:off x="4171950" y="5095875"/>
            <a:ext cx="2781531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Valor digital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Referente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ao</a:t>
            </a:r>
            <a:r>
              <a:rPr lang="en-US" b="1" dirty="0">
                <a:solidFill>
                  <a:schemeClr val="tx1"/>
                </a:solidFill>
              </a:rPr>
              <a:t> local: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Resolução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radiométrica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 flipH="1">
            <a:off x="6277571" y="4087814"/>
            <a:ext cx="1296591" cy="11525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675992" y="685741"/>
            <a:ext cx="278153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Resolução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radiométrica</a:t>
            </a:r>
            <a:endParaRPr lang="pt-BR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9" grpId="0"/>
      <p:bldP spid="118811" grpId="0" animBg="1"/>
      <p:bldP spid="118812" grpId="0"/>
      <p:bldP spid="1188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85726" y="76200"/>
          <a:ext cx="6177558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124" name="Foto do Photo Editor" r:id="rId4" imgW="7059010" imgH="8621328" progId="">
                  <p:embed/>
                </p:oleObj>
              </mc:Choice>
              <mc:Fallback>
                <p:oleObj name="Foto do Photo Editor" r:id="rId4" imgW="7059010" imgH="862132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6" y="76200"/>
                        <a:ext cx="6177558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043268" y="0"/>
            <a:ext cx="248696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2"/>
                </a:solidFill>
              </a:rPr>
              <a:t>TM - LANDSAT 5 -7</a:t>
            </a:r>
            <a:endParaRPr lang="pt-BR">
              <a:solidFill>
                <a:schemeClr val="bg2"/>
              </a:solidFill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4948" y="1412776"/>
            <a:ext cx="2237151" cy="1631216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bg2"/>
                </a:solidFill>
              </a:rPr>
              <a:t>Imagem Orbital</a:t>
            </a:r>
          </a:p>
          <a:p>
            <a:pPr algn="ctr"/>
            <a:r>
              <a:rPr lang="pt-BR" sz="2000" dirty="0">
                <a:solidFill>
                  <a:schemeClr val="bg2"/>
                </a:solidFill>
              </a:rPr>
              <a:t>Composição RGB</a:t>
            </a:r>
          </a:p>
          <a:p>
            <a:pPr algn="ctr"/>
            <a:r>
              <a:rPr lang="pt-BR" sz="2000" dirty="0">
                <a:solidFill>
                  <a:schemeClr val="bg2"/>
                </a:solidFill>
              </a:rPr>
              <a:t>Banda 3 - Vermelho</a:t>
            </a:r>
          </a:p>
          <a:p>
            <a:pPr algn="ctr"/>
            <a:r>
              <a:rPr lang="pt-BR" sz="2000" dirty="0">
                <a:solidFill>
                  <a:schemeClr val="bg2"/>
                </a:solidFill>
              </a:rPr>
              <a:t>Banda 4 - Verde</a:t>
            </a:r>
          </a:p>
          <a:p>
            <a:pPr algn="ctr"/>
            <a:r>
              <a:rPr lang="pt-BR" sz="2000" dirty="0">
                <a:solidFill>
                  <a:schemeClr val="bg2"/>
                </a:solidFill>
              </a:rPr>
              <a:t>Banda 5 - Azul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325791" y="2479675"/>
            <a:ext cx="18473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531174" y="381001"/>
            <a:ext cx="3364767" cy="6524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 </a:t>
            </a:r>
            <a:r>
              <a:rPr lang="pt-BR" sz="2200">
                <a:solidFill>
                  <a:schemeClr val="bg2"/>
                </a:solidFill>
              </a:rPr>
              <a:t>Lançamento 05/03/84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 Altitude 705 km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 Resolução temporal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- 16 dias</a:t>
            </a:r>
            <a:endParaRPr lang="pt-BR" sz="2200">
              <a:solidFill>
                <a:schemeClr val="bg2"/>
              </a:solidFill>
            </a:endParaRP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 Resolução espacial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- 30 m (pixel 0,09 ha)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- 120 m (banda 6)</a:t>
            </a:r>
          </a:p>
          <a:p>
            <a:r>
              <a:rPr lang="pt-BR" sz="2200" b="1">
                <a:solidFill>
                  <a:schemeClr val="bg2"/>
                </a:solidFill>
                <a:sym typeface="Wingdings" pitchFamily="2" charset="2"/>
              </a:rPr>
              <a:t>- 15 m (pan. Landsat 7)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 Imagem inteira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     - 185 km x 185 km 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 Bandas (microns)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- 1 (0,45-0,52) Azul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- 2 (0,52-0,60) Verde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- 3 (0,63-0,69) Vermelho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- 4 (0,76-0,90) I. Próximo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- 5 (1,55-1,75) I. Médio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- 6 (10,4-12,5) I. Termal</a:t>
            </a:r>
          </a:p>
          <a:p>
            <a:r>
              <a:rPr lang="pt-BR" sz="2200">
                <a:solidFill>
                  <a:schemeClr val="bg2"/>
                </a:solidFill>
                <a:sym typeface="Wingdings" pitchFamily="2" charset="2"/>
              </a:rPr>
              <a:t>- 7 (2,08-2,35) I. Médio</a:t>
            </a:r>
          </a:p>
          <a:p>
            <a:r>
              <a:rPr lang="pt-BR" sz="2200" b="1">
                <a:solidFill>
                  <a:schemeClr val="bg2"/>
                </a:solidFill>
                <a:sym typeface="Wingdings" pitchFamily="2" charset="2"/>
              </a:rPr>
              <a:t>- Pancromática (0,52-0,90)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6" y="6076847"/>
            <a:ext cx="4012915" cy="69215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4948" y="200055"/>
            <a:ext cx="2340705" cy="40011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2"/>
                </a:solidFill>
              </a:rPr>
              <a:t>Resolução espectral</a:t>
            </a:r>
            <a:endParaRPr lang="pt-BR" sz="2000" dirty="0">
              <a:solidFill>
                <a:schemeClr val="bg2"/>
              </a:solidFill>
            </a:endParaRPr>
          </a:p>
        </p:txBody>
      </p:sp>
      <p:cxnSp>
        <p:nvCxnSpPr>
          <p:cNvPr id="3" name="Conector de Seta Reta 2"/>
          <p:cNvCxnSpPr/>
          <p:nvPr/>
        </p:nvCxnSpPr>
        <p:spPr bwMode="auto">
          <a:xfrm>
            <a:off x="2412099" y="600165"/>
            <a:ext cx="4119075" cy="33328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856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 bwMode="auto">
          <a:xfrm>
            <a:off x="1759124" y="1052736"/>
            <a:ext cx="6624736" cy="165618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3200" b="1" dirty="0" smtClean="0">
                <a:solidFill>
                  <a:schemeClr val="bg2"/>
                </a:solidFill>
              </a:rPr>
              <a:t>Fundamento dos Fatores do solo e sua interação com a energia:</a:t>
            </a:r>
          </a:p>
          <a:p>
            <a:pPr algn="ctr"/>
            <a:r>
              <a:rPr lang="en-US" sz="3200" b="1" dirty="0" err="1" smtClean="0">
                <a:solidFill>
                  <a:schemeClr val="bg2"/>
                </a:solidFill>
              </a:rPr>
              <a:t>Espectroscopia</a:t>
            </a:r>
            <a:endParaRPr lang="pt-BR" sz="3200" b="1" dirty="0">
              <a:solidFill>
                <a:schemeClr val="bg2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948" name="Object 4"/>
          <p:cNvGraphicFramePr>
            <a:graphicFrameLocks noChangeAspect="1"/>
          </p:cNvGraphicFramePr>
          <p:nvPr/>
        </p:nvGraphicFramePr>
        <p:xfrm>
          <a:off x="0" y="476250"/>
          <a:ext cx="10287000" cy="615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933" name="Corel PHOTO-PAINT 9.0 Image" r:id="rId3" imgW="10057143" imgH="6768254" progId="CorelPhotoPaint.Image.9">
                  <p:embed/>
                </p:oleObj>
              </mc:Choice>
              <mc:Fallback>
                <p:oleObj name="Corel PHOTO-PAINT 9.0 Image" r:id="rId3" imgW="10057143" imgH="676825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250"/>
                        <a:ext cx="10287000" cy="615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121444" y="47625"/>
            <a:ext cx="1136850" cy="40011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0000"/>
                </a:solidFill>
              </a:rPr>
              <a:t>Objetivo</a:t>
            </a:r>
            <a:endParaRPr lang="pt-BR"/>
          </a:p>
        </p:txBody>
      </p:sp>
      <p:sp>
        <p:nvSpPr>
          <p:cNvPr id="210960" name="Text Box 16"/>
          <p:cNvSpPr txBox="1">
            <a:spLocks noChangeArrowheads="1"/>
          </p:cNvSpPr>
          <p:nvPr/>
        </p:nvSpPr>
        <p:spPr bwMode="auto">
          <a:xfrm>
            <a:off x="215837" y="1937713"/>
            <a:ext cx="6644961" cy="40011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2"/>
                </a:solidFill>
              </a:rPr>
              <a:t>- Extrair da imagem a</a:t>
            </a:r>
            <a:r>
              <a:rPr lang="en-US" b="1" dirty="0">
                <a:solidFill>
                  <a:schemeClr val="bg2"/>
                </a:solidFill>
              </a:rPr>
              <a:t>s </a:t>
            </a:r>
            <a:r>
              <a:rPr lang="en-US" b="1" dirty="0" err="1">
                <a:solidFill>
                  <a:schemeClr val="bg2"/>
                </a:solidFill>
              </a:rPr>
              <a:t>informações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 smtClean="0">
                <a:solidFill>
                  <a:schemeClr val="bg2"/>
                </a:solidFill>
              </a:rPr>
              <a:t>desejadas</a:t>
            </a:r>
            <a:r>
              <a:rPr lang="en-US" b="1" dirty="0" smtClean="0">
                <a:solidFill>
                  <a:schemeClr val="bg2"/>
                </a:solidFill>
              </a:rPr>
              <a:t>: solo/planta!</a:t>
            </a:r>
            <a:endParaRPr lang="pt-BR" b="1" dirty="0">
              <a:solidFill>
                <a:schemeClr val="bg2"/>
              </a:solidFill>
            </a:endParaRPr>
          </a:p>
        </p:txBody>
      </p:sp>
      <p:sp>
        <p:nvSpPr>
          <p:cNvPr id="210961" name="Text Box 17"/>
          <p:cNvSpPr txBox="1">
            <a:spLocks noChangeArrowheads="1"/>
          </p:cNvSpPr>
          <p:nvPr/>
        </p:nvSpPr>
        <p:spPr bwMode="auto">
          <a:xfrm>
            <a:off x="221195" y="1353513"/>
            <a:ext cx="7332648" cy="40011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- </a:t>
            </a:r>
            <a:r>
              <a:rPr lang="en-US" b="1">
                <a:solidFill>
                  <a:srgbClr val="FF0000"/>
                </a:solidFill>
              </a:rPr>
              <a:t>Entender o comportamento espectral de cada objeto ou situação</a:t>
            </a:r>
            <a:endParaRPr lang="pt-BR" b="1">
              <a:solidFill>
                <a:srgbClr val="FF0000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46956" y="2564904"/>
            <a:ext cx="6819944" cy="40011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2"/>
                </a:solidFill>
              </a:rPr>
              <a:t>- </a:t>
            </a:r>
            <a:r>
              <a:rPr lang="pt-BR" b="1" dirty="0" smtClean="0">
                <a:solidFill>
                  <a:schemeClr val="bg2"/>
                </a:solidFill>
              </a:rPr>
              <a:t>Usar a informação para CARACTERIZAR O AMBIENTE</a:t>
            </a:r>
            <a:endParaRPr lang="pt-BR" b="1" dirty="0">
              <a:solidFill>
                <a:schemeClr val="bg2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46956" y="3299246"/>
            <a:ext cx="3910238" cy="40011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2"/>
                </a:solidFill>
              </a:rPr>
              <a:t>- </a:t>
            </a:r>
            <a:r>
              <a:rPr lang="pt-BR" b="1" dirty="0" smtClean="0">
                <a:solidFill>
                  <a:schemeClr val="bg2"/>
                </a:solidFill>
              </a:rPr>
              <a:t>Dar apoio na tomada de decisões</a:t>
            </a:r>
            <a:endParaRPr lang="pt-BR" b="1" dirty="0">
              <a:solidFill>
                <a:schemeClr val="bg2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18964" y="4029926"/>
            <a:ext cx="5338706" cy="40011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2"/>
                </a:solidFill>
              </a:rPr>
              <a:t>- </a:t>
            </a:r>
            <a:r>
              <a:rPr lang="pt-BR" b="1" dirty="0" smtClean="0">
                <a:solidFill>
                  <a:schemeClr val="bg2"/>
                </a:solidFill>
              </a:rPr>
              <a:t>Otimizar o processo de planejamento agrícola</a:t>
            </a:r>
            <a:endParaRPr lang="pt-BR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9" grpId="0" animBg="1"/>
      <p:bldP spid="210960" grpId="0" animBg="1"/>
      <p:bldP spid="210961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DCIM\111CANON\IMG_1170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13541" t="15271" r="11224" b="15286"/>
          <a:stretch>
            <a:fillRect/>
          </a:stretch>
        </p:blipFill>
        <p:spPr bwMode="auto">
          <a:xfrm>
            <a:off x="0" y="4343400"/>
            <a:ext cx="39433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9 Operación manual"/>
          <p:cNvSpPr/>
          <p:nvPr/>
        </p:nvSpPr>
        <p:spPr>
          <a:xfrm rot="10800000">
            <a:off x="1543050" y="304800"/>
            <a:ext cx="1285875" cy="838200"/>
          </a:xfrm>
          <a:prstGeom prst="flowChartManualOperation">
            <a:avLst/>
          </a:prstGeom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7" name="23 Conector recto de flecha"/>
          <p:cNvCxnSpPr/>
          <p:nvPr/>
        </p:nvCxnSpPr>
        <p:spPr>
          <a:xfrm rot="5400000">
            <a:off x="1390650" y="1285875"/>
            <a:ext cx="304800" cy="171450"/>
          </a:xfrm>
          <a:prstGeom prst="straightConnector1">
            <a:avLst/>
          </a:prstGeom>
          <a:ln w="73025">
            <a:solidFill>
              <a:srgbClr val="CC33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6 Conector recto de flecha"/>
          <p:cNvCxnSpPr/>
          <p:nvPr/>
        </p:nvCxnSpPr>
        <p:spPr>
          <a:xfrm rot="16200000" flipH="1">
            <a:off x="2676525" y="1285875"/>
            <a:ext cx="304800" cy="171450"/>
          </a:xfrm>
          <a:prstGeom prst="straightConnector1">
            <a:avLst/>
          </a:prstGeom>
          <a:ln w="73025">
            <a:solidFill>
              <a:srgbClr val="CC33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9 Conector recto de flecha"/>
          <p:cNvCxnSpPr/>
          <p:nvPr/>
        </p:nvCxnSpPr>
        <p:spPr>
          <a:xfrm rot="5400000">
            <a:off x="1604963" y="1328737"/>
            <a:ext cx="304800" cy="85725"/>
          </a:xfrm>
          <a:prstGeom prst="straightConnector1">
            <a:avLst/>
          </a:prstGeom>
          <a:ln w="73025">
            <a:solidFill>
              <a:srgbClr val="CC33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31 Conector recto de flecha"/>
          <p:cNvCxnSpPr/>
          <p:nvPr/>
        </p:nvCxnSpPr>
        <p:spPr>
          <a:xfrm rot="16200000" flipH="1">
            <a:off x="2462213" y="1404937"/>
            <a:ext cx="304800" cy="85725"/>
          </a:xfrm>
          <a:prstGeom prst="straightConnector1">
            <a:avLst/>
          </a:prstGeom>
          <a:ln w="73025">
            <a:solidFill>
              <a:srgbClr val="CC33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08 CuadroTexto"/>
          <p:cNvSpPr txBox="1"/>
          <p:nvPr/>
        </p:nvSpPr>
        <p:spPr>
          <a:xfrm>
            <a:off x="0" y="0"/>
            <a:ext cx="15430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</a:t>
            </a: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1" name="Imagem 110" descr="luz2.jpg"/>
          <p:cNvPicPr>
            <a:picLocks noChangeAspect="1"/>
          </p:cNvPicPr>
          <p:nvPr/>
        </p:nvPicPr>
        <p:blipFill>
          <a:blip r:embed="rId3" cstate="print"/>
          <a:srcRect l="7500" t="21111" r="27499" b="10001"/>
          <a:stretch>
            <a:fillRect/>
          </a:stretch>
        </p:blipFill>
        <p:spPr bwMode="auto">
          <a:xfrm>
            <a:off x="3314700" y="0"/>
            <a:ext cx="66865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40" name="Text Box 56"/>
          <p:cNvSpPr txBox="1">
            <a:spLocks noChangeArrowheads="1"/>
          </p:cNvSpPr>
          <p:nvPr/>
        </p:nvSpPr>
        <p:spPr bwMode="auto">
          <a:xfrm>
            <a:off x="312635" y="6019800"/>
            <a:ext cx="3600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Interação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energia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matéria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1333500" y="-3505200"/>
            <a:ext cx="1066800" cy="3429000"/>
            <a:chOff x="4392" y="4896"/>
            <a:chExt cx="336" cy="624"/>
          </a:xfrm>
        </p:grpSpPr>
        <p:cxnSp>
          <p:nvCxnSpPr>
            <p:cNvPr id="34877" name="AutoShape 63"/>
            <p:cNvCxnSpPr>
              <a:cxnSpLocks noChangeShapeType="1"/>
            </p:cNvCxnSpPr>
            <p:nvPr/>
          </p:nvCxnSpPr>
          <p:spPr bwMode="auto">
            <a:xfrm rot="5400000">
              <a:off x="4368" y="5160"/>
              <a:ext cx="624" cy="96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34878" name="AutoShape 64"/>
            <p:cNvCxnSpPr>
              <a:cxnSpLocks noChangeShapeType="1"/>
            </p:cNvCxnSpPr>
            <p:nvPr/>
          </p:nvCxnSpPr>
          <p:spPr bwMode="auto">
            <a:xfrm rot="16200000" flipH="1">
              <a:off x="4128" y="5160"/>
              <a:ext cx="624" cy="96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  <p:cxnSp>
          <p:nvCxnSpPr>
            <p:cNvPr id="34879" name="AutoShape 65"/>
            <p:cNvCxnSpPr>
              <a:cxnSpLocks noChangeShapeType="1"/>
            </p:cNvCxnSpPr>
            <p:nvPr/>
          </p:nvCxnSpPr>
          <p:spPr bwMode="auto">
            <a:xfrm rot="5400000">
              <a:off x="4248" y="5184"/>
              <a:ext cx="624" cy="48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upo 173"/>
          <p:cNvGrpSpPr>
            <a:grpSpLocks/>
          </p:cNvGrpSpPr>
          <p:nvPr/>
        </p:nvGrpSpPr>
        <p:grpSpPr bwMode="auto">
          <a:xfrm>
            <a:off x="4991100" y="2209800"/>
            <a:ext cx="3543300" cy="2133600"/>
            <a:chOff x="4343400" y="152400"/>
            <a:chExt cx="3962400" cy="3048000"/>
          </a:xfrm>
        </p:grpSpPr>
        <p:sp>
          <p:nvSpPr>
            <p:cNvPr id="143" name="Retângulo de cantos arredondados 142"/>
            <p:cNvSpPr/>
            <p:nvPr/>
          </p:nvSpPr>
          <p:spPr>
            <a:xfrm>
              <a:off x="4343400" y="152400"/>
              <a:ext cx="3048137" cy="3048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7" name="Conector reto 146"/>
            <p:cNvCxnSpPr/>
            <p:nvPr/>
          </p:nvCxnSpPr>
          <p:spPr>
            <a:xfrm>
              <a:off x="7391537" y="610507"/>
              <a:ext cx="152673" cy="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to 148"/>
            <p:cNvCxnSpPr/>
            <p:nvPr/>
          </p:nvCxnSpPr>
          <p:spPr>
            <a:xfrm>
              <a:off x="7391537" y="991507"/>
              <a:ext cx="152673" cy="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to 149"/>
            <p:cNvCxnSpPr/>
            <p:nvPr/>
          </p:nvCxnSpPr>
          <p:spPr>
            <a:xfrm>
              <a:off x="7391537" y="1447347"/>
              <a:ext cx="152673" cy="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to 150"/>
            <p:cNvCxnSpPr/>
            <p:nvPr/>
          </p:nvCxnSpPr>
          <p:spPr>
            <a:xfrm>
              <a:off x="7391537" y="1903186"/>
              <a:ext cx="152673" cy="226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to 151"/>
            <p:cNvCxnSpPr/>
            <p:nvPr/>
          </p:nvCxnSpPr>
          <p:spPr>
            <a:xfrm>
              <a:off x="7391537" y="2286454"/>
              <a:ext cx="152673" cy="2267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ector reto 152"/>
            <p:cNvCxnSpPr/>
            <p:nvPr/>
          </p:nvCxnSpPr>
          <p:spPr>
            <a:xfrm>
              <a:off x="7391537" y="2742293"/>
              <a:ext cx="152673" cy="226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58" name="CaixaDeTexto 153"/>
            <p:cNvSpPr txBox="1">
              <a:spLocks noChangeArrowheads="1"/>
            </p:cNvSpPr>
            <p:nvPr/>
          </p:nvSpPr>
          <p:spPr bwMode="auto">
            <a:xfrm>
              <a:off x="4952317" y="152400"/>
              <a:ext cx="2057537" cy="659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400" dirty="0" smtClean="0"/>
                <a:t>Fase sólida</a:t>
              </a:r>
              <a:endParaRPr lang="en-US" sz="2400" dirty="0"/>
            </a:p>
          </p:txBody>
        </p:sp>
        <p:sp>
          <p:nvSpPr>
            <p:cNvPr id="34859" name="CaixaDeTexto 154"/>
            <p:cNvSpPr txBox="1">
              <a:spLocks noChangeArrowheads="1"/>
            </p:cNvSpPr>
            <p:nvPr/>
          </p:nvSpPr>
          <p:spPr bwMode="auto">
            <a:xfrm>
              <a:off x="7544210" y="821418"/>
              <a:ext cx="761590" cy="566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/>
                <a:t>H</a:t>
              </a:r>
              <a:r>
                <a:rPr lang="pt-BR" baseline="30000"/>
                <a:t>+</a:t>
              </a:r>
              <a:endParaRPr lang="en-US" baseline="30000"/>
            </a:p>
          </p:txBody>
        </p:sp>
        <p:sp>
          <p:nvSpPr>
            <p:cNvPr id="34860" name="CaixaDeTexto 155"/>
            <p:cNvSpPr txBox="1">
              <a:spLocks noChangeArrowheads="1"/>
            </p:cNvSpPr>
            <p:nvPr/>
          </p:nvSpPr>
          <p:spPr bwMode="auto">
            <a:xfrm>
              <a:off x="7514030" y="1261382"/>
              <a:ext cx="761590" cy="566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/>
                <a:t>OH</a:t>
              </a:r>
              <a:r>
                <a:rPr lang="pt-BR" baseline="30000"/>
                <a:t>-</a:t>
              </a:r>
              <a:endParaRPr lang="en-US" baseline="30000"/>
            </a:p>
          </p:txBody>
        </p:sp>
        <p:sp>
          <p:nvSpPr>
            <p:cNvPr id="34861" name="CaixaDeTexto 156"/>
            <p:cNvSpPr txBox="1">
              <a:spLocks noChangeArrowheads="1"/>
            </p:cNvSpPr>
            <p:nvPr/>
          </p:nvSpPr>
          <p:spPr bwMode="auto">
            <a:xfrm>
              <a:off x="7544210" y="1721757"/>
              <a:ext cx="761590" cy="566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/>
                <a:t>K</a:t>
              </a:r>
              <a:r>
                <a:rPr lang="pt-BR" baseline="30000"/>
                <a:t>+</a:t>
              </a:r>
              <a:endParaRPr lang="en-US" baseline="30000"/>
            </a:p>
          </p:txBody>
        </p:sp>
        <p:sp>
          <p:nvSpPr>
            <p:cNvPr id="34862" name="CaixaDeTexto 157"/>
            <p:cNvSpPr txBox="1">
              <a:spLocks noChangeArrowheads="1"/>
            </p:cNvSpPr>
            <p:nvPr/>
          </p:nvSpPr>
          <p:spPr bwMode="auto">
            <a:xfrm>
              <a:off x="7544210" y="2098221"/>
              <a:ext cx="761590" cy="56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/>
                <a:t>H</a:t>
              </a:r>
              <a:r>
                <a:rPr lang="pt-BR" baseline="30000"/>
                <a:t>+</a:t>
              </a:r>
              <a:endParaRPr lang="en-US" baseline="30000"/>
            </a:p>
          </p:txBody>
        </p:sp>
        <p:sp>
          <p:nvSpPr>
            <p:cNvPr id="34863" name="CaixaDeTexto 158"/>
            <p:cNvSpPr txBox="1">
              <a:spLocks noChangeArrowheads="1"/>
            </p:cNvSpPr>
            <p:nvPr/>
          </p:nvSpPr>
          <p:spPr bwMode="auto">
            <a:xfrm>
              <a:off x="7510480" y="2542721"/>
              <a:ext cx="763365" cy="56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/>
                <a:t>Ca</a:t>
              </a:r>
              <a:r>
                <a:rPr lang="pt-BR" baseline="30000"/>
                <a:t>+</a:t>
              </a:r>
              <a:endParaRPr lang="en-US" baseline="30000"/>
            </a:p>
          </p:txBody>
        </p:sp>
        <p:sp>
          <p:nvSpPr>
            <p:cNvPr id="34864" name="CaixaDeTexto 160"/>
            <p:cNvSpPr txBox="1">
              <a:spLocks noChangeArrowheads="1"/>
            </p:cNvSpPr>
            <p:nvPr/>
          </p:nvSpPr>
          <p:spPr bwMode="auto">
            <a:xfrm>
              <a:off x="7544210" y="424543"/>
              <a:ext cx="761590" cy="566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/>
                <a:t>Ca</a:t>
              </a:r>
              <a:r>
                <a:rPr lang="pt-BR" baseline="30000"/>
                <a:t>+</a:t>
              </a:r>
              <a:endParaRPr lang="en-US" baseline="30000"/>
            </a:p>
          </p:txBody>
        </p:sp>
        <p:sp>
          <p:nvSpPr>
            <p:cNvPr id="162" name="Hexágono 161"/>
            <p:cNvSpPr/>
            <p:nvPr/>
          </p:nvSpPr>
          <p:spPr>
            <a:xfrm>
              <a:off x="4572410" y="762454"/>
              <a:ext cx="914263" cy="610053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" name="Hexágono 162"/>
            <p:cNvSpPr/>
            <p:nvPr/>
          </p:nvSpPr>
          <p:spPr>
            <a:xfrm>
              <a:off x="5181327" y="1980293"/>
              <a:ext cx="914264" cy="610054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" name="Hexágono 163"/>
            <p:cNvSpPr/>
            <p:nvPr/>
          </p:nvSpPr>
          <p:spPr>
            <a:xfrm>
              <a:off x="6324600" y="762454"/>
              <a:ext cx="914264" cy="610053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5" name="Retângulo de cantos arredondados 164"/>
            <p:cNvSpPr/>
            <p:nvPr/>
          </p:nvSpPr>
          <p:spPr>
            <a:xfrm>
              <a:off x="6629946" y="1828347"/>
              <a:ext cx="608918" cy="53294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6" name="Retângulo de cantos arredondados 165"/>
            <p:cNvSpPr/>
            <p:nvPr/>
          </p:nvSpPr>
          <p:spPr>
            <a:xfrm>
              <a:off x="5563010" y="1066347"/>
              <a:ext cx="608917" cy="53294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7" name="Retângulo de cantos arredondados 166"/>
            <p:cNvSpPr/>
            <p:nvPr/>
          </p:nvSpPr>
          <p:spPr>
            <a:xfrm>
              <a:off x="4572410" y="2438400"/>
              <a:ext cx="608917" cy="53294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8" name="Losango 167"/>
            <p:cNvSpPr/>
            <p:nvPr/>
          </p:nvSpPr>
          <p:spPr>
            <a:xfrm>
              <a:off x="6324600" y="2515507"/>
              <a:ext cx="532581" cy="532947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9" name="Losango 168"/>
            <p:cNvSpPr/>
            <p:nvPr/>
          </p:nvSpPr>
          <p:spPr>
            <a:xfrm>
              <a:off x="4648746" y="1524454"/>
              <a:ext cx="532581" cy="532946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0" name="Losango 169"/>
            <p:cNvSpPr/>
            <p:nvPr/>
          </p:nvSpPr>
          <p:spPr>
            <a:xfrm>
              <a:off x="6019254" y="1599293"/>
              <a:ext cx="534356" cy="535214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1" name="Forma livre 170"/>
            <p:cNvSpPr/>
            <p:nvPr/>
          </p:nvSpPr>
          <p:spPr>
            <a:xfrm>
              <a:off x="5323348" y="2574471"/>
              <a:ext cx="1008353" cy="390071"/>
            </a:xfrm>
            <a:custGeom>
              <a:avLst/>
              <a:gdLst>
                <a:gd name="connsiteX0" fmla="*/ 280419 w 1008202"/>
                <a:gd name="connsiteY0" fmla="*/ 347467 h 391712"/>
                <a:gd name="connsiteX1" fmla="*/ 368909 w 1008202"/>
                <a:gd name="connsiteY1" fmla="*/ 362215 h 391712"/>
                <a:gd name="connsiteX2" fmla="*/ 486897 w 1008202"/>
                <a:gd name="connsiteY2" fmla="*/ 376963 h 391712"/>
                <a:gd name="connsiteX3" fmla="*/ 560638 w 1008202"/>
                <a:gd name="connsiteY3" fmla="*/ 391712 h 391712"/>
                <a:gd name="connsiteX4" fmla="*/ 752367 w 1008202"/>
                <a:gd name="connsiteY4" fmla="*/ 376963 h 391712"/>
                <a:gd name="connsiteX5" fmla="*/ 840858 w 1008202"/>
                <a:gd name="connsiteY5" fmla="*/ 347467 h 391712"/>
                <a:gd name="connsiteX6" fmla="*/ 899851 w 1008202"/>
                <a:gd name="connsiteY6" fmla="*/ 303221 h 391712"/>
                <a:gd name="connsiteX7" fmla="*/ 929348 w 1008202"/>
                <a:gd name="connsiteY7" fmla="*/ 258976 h 391712"/>
                <a:gd name="connsiteX8" fmla="*/ 973593 w 1008202"/>
                <a:gd name="connsiteY8" fmla="*/ 155738 h 391712"/>
                <a:gd name="connsiteX9" fmla="*/ 1003090 w 1008202"/>
                <a:gd name="connsiteY9" fmla="*/ 23002 h 391712"/>
                <a:gd name="connsiteX10" fmla="*/ 958845 w 1008202"/>
                <a:gd name="connsiteY10" fmla="*/ 8254 h 391712"/>
                <a:gd name="connsiteX11" fmla="*/ 826109 w 1008202"/>
                <a:gd name="connsiteY11" fmla="*/ 23002 h 391712"/>
                <a:gd name="connsiteX12" fmla="*/ 752367 w 1008202"/>
                <a:gd name="connsiteY12" fmla="*/ 155738 h 391712"/>
                <a:gd name="connsiteX13" fmla="*/ 722871 w 1008202"/>
                <a:gd name="connsiteY13" fmla="*/ 199983 h 391712"/>
                <a:gd name="connsiteX14" fmla="*/ 678626 w 1008202"/>
                <a:gd name="connsiteY14" fmla="*/ 214731 h 391712"/>
                <a:gd name="connsiteX15" fmla="*/ 427903 w 1008202"/>
                <a:gd name="connsiteY15" fmla="*/ 199983 h 391712"/>
                <a:gd name="connsiteX16" fmla="*/ 339413 w 1008202"/>
                <a:gd name="connsiteY16" fmla="*/ 170486 h 391712"/>
                <a:gd name="connsiteX17" fmla="*/ 236174 w 1008202"/>
                <a:gd name="connsiteY17" fmla="*/ 140989 h 391712"/>
                <a:gd name="connsiteX18" fmla="*/ 14948 w 1008202"/>
                <a:gd name="connsiteY18" fmla="*/ 155738 h 391712"/>
                <a:gd name="connsiteX19" fmla="*/ 29697 w 1008202"/>
                <a:gd name="connsiteY19" fmla="*/ 199983 h 391712"/>
                <a:gd name="connsiteX20" fmla="*/ 88690 w 1008202"/>
                <a:gd name="connsiteY20" fmla="*/ 288473 h 391712"/>
                <a:gd name="connsiteX21" fmla="*/ 177180 w 1008202"/>
                <a:gd name="connsiteY21" fmla="*/ 362215 h 391712"/>
                <a:gd name="connsiteX22" fmla="*/ 280419 w 1008202"/>
                <a:gd name="connsiteY22" fmla="*/ 347467 h 39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8202" h="391712">
                  <a:moveTo>
                    <a:pt x="280419" y="347467"/>
                  </a:moveTo>
                  <a:cubicBezTo>
                    <a:pt x="312374" y="347467"/>
                    <a:pt x="339306" y="357986"/>
                    <a:pt x="368909" y="362215"/>
                  </a:cubicBezTo>
                  <a:cubicBezTo>
                    <a:pt x="408146" y="367820"/>
                    <a:pt x="447723" y="370936"/>
                    <a:pt x="486897" y="376963"/>
                  </a:cubicBezTo>
                  <a:cubicBezTo>
                    <a:pt x="511673" y="380775"/>
                    <a:pt x="536058" y="386796"/>
                    <a:pt x="560638" y="391712"/>
                  </a:cubicBezTo>
                  <a:cubicBezTo>
                    <a:pt x="624548" y="386796"/>
                    <a:pt x="689053" y="386960"/>
                    <a:pt x="752367" y="376963"/>
                  </a:cubicBezTo>
                  <a:cubicBezTo>
                    <a:pt x="783079" y="372114"/>
                    <a:pt x="840858" y="347467"/>
                    <a:pt x="840858" y="347467"/>
                  </a:cubicBezTo>
                  <a:cubicBezTo>
                    <a:pt x="860522" y="332718"/>
                    <a:pt x="882470" y="320602"/>
                    <a:pt x="899851" y="303221"/>
                  </a:cubicBezTo>
                  <a:cubicBezTo>
                    <a:pt x="912385" y="290687"/>
                    <a:pt x="920554" y="274366"/>
                    <a:pt x="929348" y="258976"/>
                  </a:cubicBezTo>
                  <a:cubicBezTo>
                    <a:pt x="945746" y="230280"/>
                    <a:pt x="966072" y="189585"/>
                    <a:pt x="973593" y="155738"/>
                  </a:cubicBezTo>
                  <a:cubicBezTo>
                    <a:pt x="1008202" y="0"/>
                    <a:pt x="969890" y="122604"/>
                    <a:pt x="1003090" y="23002"/>
                  </a:cubicBezTo>
                  <a:cubicBezTo>
                    <a:pt x="988342" y="18086"/>
                    <a:pt x="974391" y="8254"/>
                    <a:pt x="958845" y="8254"/>
                  </a:cubicBezTo>
                  <a:cubicBezTo>
                    <a:pt x="914327" y="8254"/>
                    <a:pt x="865306" y="1896"/>
                    <a:pt x="826109" y="23002"/>
                  </a:cubicBezTo>
                  <a:cubicBezTo>
                    <a:pt x="762479" y="57264"/>
                    <a:pt x="776578" y="107315"/>
                    <a:pt x="752367" y="155738"/>
                  </a:cubicBezTo>
                  <a:cubicBezTo>
                    <a:pt x="744440" y="171592"/>
                    <a:pt x="736712" y="188910"/>
                    <a:pt x="722871" y="199983"/>
                  </a:cubicBezTo>
                  <a:cubicBezTo>
                    <a:pt x="710732" y="209695"/>
                    <a:pt x="693374" y="209815"/>
                    <a:pt x="678626" y="214731"/>
                  </a:cubicBezTo>
                  <a:cubicBezTo>
                    <a:pt x="595052" y="209815"/>
                    <a:pt x="510919" y="210811"/>
                    <a:pt x="427903" y="199983"/>
                  </a:cubicBezTo>
                  <a:cubicBezTo>
                    <a:pt x="397072" y="195962"/>
                    <a:pt x="368910" y="180318"/>
                    <a:pt x="339413" y="170486"/>
                  </a:cubicBezTo>
                  <a:cubicBezTo>
                    <a:pt x="275947" y="149331"/>
                    <a:pt x="310237" y="159506"/>
                    <a:pt x="236174" y="140989"/>
                  </a:cubicBezTo>
                  <a:cubicBezTo>
                    <a:pt x="162432" y="145905"/>
                    <a:pt x="86010" y="135434"/>
                    <a:pt x="14948" y="155738"/>
                  </a:cubicBezTo>
                  <a:cubicBezTo>
                    <a:pt x="0" y="160009"/>
                    <a:pt x="22147" y="186393"/>
                    <a:pt x="29697" y="199983"/>
                  </a:cubicBezTo>
                  <a:cubicBezTo>
                    <a:pt x="46913" y="230972"/>
                    <a:pt x="63623" y="263406"/>
                    <a:pt x="88690" y="288473"/>
                  </a:cubicBezTo>
                  <a:cubicBezTo>
                    <a:pt x="102515" y="302298"/>
                    <a:pt x="152085" y="357652"/>
                    <a:pt x="177180" y="362215"/>
                  </a:cubicBezTo>
                  <a:cubicBezTo>
                    <a:pt x="215875" y="369250"/>
                    <a:pt x="248464" y="347467"/>
                    <a:pt x="280419" y="34746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2" name="Forma livre 171"/>
            <p:cNvSpPr/>
            <p:nvPr/>
          </p:nvSpPr>
          <p:spPr>
            <a:xfrm>
              <a:off x="5131619" y="1349829"/>
              <a:ext cx="900062" cy="582840"/>
            </a:xfrm>
            <a:custGeom>
              <a:avLst/>
              <a:gdLst>
                <a:gd name="connsiteX0" fmla="*/ 44245 w 899651"/>
                <a:gd name="connsiteY0" fmla="*/ 110191 h 582140"/>
                <a:gd name="connsiteX1" fmla="*/ 132735 w 899651"/>
                <a:gd name="connsiteY1" fmla="*/ 183933 h 582140"/>
                <a:gd name="connsiteX2" fmla="*/ 206477 w 899651"/>
                <a:gd name="connsiteY2" fmla="*/ 257675 h 582140"/>
                <a:gd name="connsiteX3" fmla="*/ 280219 w 899651"/>
                <a:gd name="connsiteY3" fmla="*/ 390411 h 582140"/>
                <a:gd name="connsiteX4" fmla="*/ 324464 w 899651"/>
                <a:gd name="connsiteY4" fmla="*/ 434656 h 582140"/>
                <a:gd name="connsiteX5" fmla="*/ 353961 w 899651"/>
                <a:gd name="connsiteY5" fmla="*/ 478901 h 582140"/>
                <a:gd name="connsiteX6" fmla="*/ 442451 w 899651"/>
                <a:gd name="connsiteY6" fmla="*/ 552643 h 582140"/>
                <a:gd name="connsiteX7" fmla="*/ 575187 w 899651"/>
                <a:gd name="connsiteY7" fmla="*/ 582140 h 582140"/>
                <a:gd name="connsiteX8" fmla="*/ 663677 w 899651"/>
                <a:gd name="connsiteY8" fmla="*/ 552643 h 582140"/>
                <a:gd name="connsiteX9" fmla="*/ 766916 w 899651"/>
                <a:gd name="connsiteY9" fmla="*/ 523146 h 582140"/>
                <a:gd name="connsiteX10" fmla="*/ 855406 w 899651"/>
                <a:gd name="connsiteY10" fmla="*/ 449404 h 582140"/>
                <a:gd name="connsiteX11" fmla="*/ 899651 w 899651"/>
                <a:gd name="connsiteY11" fmla="*/ 405159 h 582140"/>
                <a:gd name="connsiteX12" fmla="*/ 811161 w 899651"/>
                <a:gd name="connsiteY12" fmla="*/ 375662 h 582140"/>
                <a:gd name="connsiteX13" fmla="*/ 737419 w 899651"/>
                <a:gd name="connsiteY13" fmla="*/ 390411 h 582140"/>
                <a:gd name="connsiteX14" fmla="*/ 634180 w 899651"/>
                <a:gd name="connsiteY14" fmla="*/ 405159 h 582140"/>
                <a:gd name="connsiteX15" fmla="*/ 545690 w 899651"/>
                <a:gd name="connsiteY15" fmla="*/ 419907 h 582140"/>
                <a:gd name="connsiteX16" fmla="*/ 383458 w 899651"/>
                <a:gd name="connsiteY16" fmla="*/ 375662 h 582140"/>
                <a:gd name="connsiteX17" fmla="*/ 324464 w 899651"/>
                <a:gd name="connsiteY17" fmla="*/ 287172 h 582140"/>
                <a:gd name="connsiteX18" fmla="*/ 324464 w 899651"/>
                <a:gd name="connsiteY18" fmla="*/ 139688 h 582140"/>
                <a:gd name="connsiteX19" fmla="*/ 353961 w 899651"/>
                <a:gd name="connsiteY19" fmla="*/ 51198 h 582140"/>
                <a:gd name="connsiteX20" fmla="*/ 339213 w 899651"/>
                <a:gd name="connsiteY20" fmla="*/ 6953 h 582140"/>
                <a:gd name="connsiteX21" fmla="*/ 294967 w 899651"/>
                <a:gd name="connsiteY21" fmla="*/ 21701 h 582140"/>
                <a:gd name="connsiteX22" fmla="*/ 265471 w 899651"/>
                <a:gd name="connsiteY22" fmla="*/ 110191 h 582140"/>
                <a:gd name="connsiteX23" fmla="*/ 221226 w 899651"/>
                <a:gd name="connsiteY23" fmla="*/ 139688 h 582140"/>
                <a:gd name="connsiteX24" fmla="*/ 132735 w 899651"/>
                <a:gd name="connsiteY24" fmla="*/ 124940 h 582140"/>
                <a:gd name="connsiteX25" fmla="*/ 44245 w 899651"/>
                <a:gd name="connsiteY25" fmla="*/ 95443 h 582140"/>
                <a:gd name="connsiteX26" fmla="*/ 0 w 899651"/>
                <a:gd name="connsiteY26" fmla="*/ 65946 h 582140"/>
                <a:gd name="connsiteX27" fmla="*/ 44245 w 899651"/>
                <a:gd name="connsiteY27" fmla="*/ 110191 h 58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99651" h="582140">
                  <a:moveTo>
                    <a:pt x="44245" y="110191"/>
                  </a:moveTo>
                  <a:cubicBezTo>
                    <a:pt x="87750" y="139194"/>
                    <a:pt x="97248" y="141349"/>
                    <a:pt x="132735" y="183933"/>
                  </a:cubicBezTo>
                  <a:cubicBezTo>
                    <a:pt x="194187" y="257675"/>
                    <a:pt x="125361" y="203597"/>
                    <a:pt x="206477" y="257675"/>
                  </a:cubicBezTo>
                  <a:cubicBezTo>
                    <a:pt x="225023" y="313311"/>
                    <a:pt x="229509" y="339701"/>
                    <a:pt x="280219" y="390411"/>
                  </a:cubicBezTo>
                  <a:cubicBezTo>
                    <a:pt x="294967" y="405159"/>
                    <a:pt x="311111" y="418633"/>
                    <a:pt x="324464" y="434656"/>
                  </a:cubicBezTo>
                  <a:cubicBezTo>
                    <a:pt x="335812" y="448273"/>
                    <a:pt x="342613" y="465284"/>
                    <a:pt x="353961" y="478901"/>
                  </a:cubicBezTo>
                  <a:cubicBezTo>
                    <a:pt x="377259" y="506858"/>
                    <a:pt x="409305" y="536070"/>
                    <a:pt x="442451" y="552643"/>
                  </a:cubicBezTo>
                  <a:cubicBezTo>
                    <a:pt x="478756" y="570795"/>
                    <a:pt x="541205" y="576476"/>
                    <a:pt x="575187" y="582140"/>
                  </a:cubicBezTo>
                  <a:cubicBezTo>
                    <a:pt x="604684" y="572308"/>
                    <a:pt x="633513" y="560184"/>
                    <a:pt x="663677" y="552643"/>
                  </a:cubicBezTo>
                  <a:cubicBezTo>
                    <a:pt x="737753" y="534125"/>
                    <a:pt x="703441" y="544305"/>
                    <a:pt x="766916" y="523146"/>
                  </a:cubicBezTo>
                  <a:cubicBezTo>
                    <a:pt x="896178" y="393884"/>
                    <a:pt x="732207" y="552070"/>
                    <a:pt x="855406" y="449404"/>
                  </a:cubicBezTo>
                  <a:cubicBezTo>
                    <a:pt x="871429" y="436051"/>
                    <a:pt x="884903" y="419907"/>
                    <a:pt x="899651" y="405159"/>
                  </a:cubicBezTo>
                  <a:cubicBezTo>
                    <a:pt x="870154" y="395327"/>
                    <a:pt x="841649" y="369564"/>
                    <a:pt x="811161" y="375662"/>
                  </a:cubicBezTo>
                  <a:cubicBezTo>
                    <a:pt x="786580" y="380578"/>
                    <a:pt x="762145" y="386290"/>
                    <a:pt x="737419" y="390411"/>
                  </a:cubicBezTo>
                  <a:cubicBezTo>
                    <a:pt x="703130" y="396126"/>
                    <a:pt x="668538" y="399873"/>
                    <a:pt x="634180" y="405159"/>
                  </a:cubicBezTo>
                  <a:cubicBezTo>
                    <a:pt x="604624" y="409706"/>
                    <a:pt x="575187" y="414991"/>
                    <a:pt x="545690" y="419907"/>
                  </a:cubicBezTo>
                  <a:cubicBezTo>
                    <a:pt x="490897" y="413058"/>
                    <a:pt x="424554" y="422629"/>
                    <a:pt x="383458" y="375662"/>
                  </a:cubicBezTo>
                  <a:cubicBezTo>
                    <a:pt x="360113" y="348983"/>
                    <a:pt x="324464" y="287172"/>
                    <a:pt x="324464" y="287172"/>
                  </a:cubicBezTo>
                  <a:cubicBezTo>
                    <a:pt x="301479" y="218217"/>
                    <a:pt x="301355" y="239828"/>
                    <a:pt x="324464" y="139688"/>
                  </a:cubicBezTo>
                  <a:cubicBezTo>
                    <a:pt x="331455" y="109392"/>
                    <a:pt x="353961" y="51198"/>
                    <a:pt x="353961" y="51198"/>
                  </a:cubicBezTo>
                  <a:cubicBezTo>
                    <a:pt x="349045" y="36450"/>
                    <a:pt x="353118" y="13905"/>
                    <a:pt x="339213" y="6953"/>
                  </a:cubicBezTo>
                  <a:cubicBezTo>
                    <a:pt x="325308" y="0"/>
                    <a:pt x="304003" y="9050"/>
                    <a:pt x="294967" y="21701"/>
                  </a:cubicBezTo>
                  <a:cubicBezTo>
                    <a:pt x="276895" y="47002"/>
                    <a:pt x="291341" y="92944"/>
                    <a:pt x="265471" y="110191"/>
                  </a:cubicBezTo>
                  <a:lnTo>
                    <a:pt x="221226" y="139688"/>
                  </a:lnTo>
                  <a:cubicBezTo>
                    <a:pt x="191729" y="134772"/>
                    <a:pt x="161746" y="132193"/>
                    <a:pt x="132735" y="124940"/>
                  </a:cubicBezTo>
                  <a:cubicBezTo>
                    <a:pt x="102571" y="117399"/>
                    <a:pt x="44245" y="95443"/>
                    <a:pt x="44245" y="95443"/>
                  </a:cubicBezTo>
                  <a:lnTo>
                    <a:pt x="0" y="65946"/>
                  </a:lnTo>
                  <a:lnTo>
                    <a:pt x="44245" y="110191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3" name="Forma livre 172"/>
            <p:cNvSpPr/>
            <p:nvPr/>
          </p:nvSpPr>
          <p:spPr>
            <a:xfrm>
              <a:off x="6342353" y="1188811"/>
              <a:ext cx="1006578" cy="644071"/>
            </a:xfrm>
            <a:custGeom>
              <a:avLst/>
              <a:gdLst>
                <a:gd name="connsiteX0" fmla="*/ 117988 w 1006878"/>
                <a:gd name="connsiteY0" fmla="*/ 286113 h 644187"/>
                <a:gd name="connsiteX1" fmla="*/ 44246 w 1006878"/>
                <a:gd name="connsiteY1" fmla="*/ 212371 h 644187"/>
                <a:gd name="connsiteX2" fmla="*/ 0 w 1006878"/>
                <a:gd name="connsiteY2" fmla="*/ 227119 h 644187"/>
                <a:gd name="connsiteX3" fmla="*/ 14749 w 1006878"/>
                <a:gd name="connsiteY3" fmla="*/ 315609 h 644187"/>
                <a:gd name="connsiteX4" fmla="*/ 88491 w 1006878"/>
                <a:gd name="connsiteY4" fmla="*/ 404100 h 644187"/>
                <a:gd name="connsiteX5" fmla="*/ 132736 w 1006878"/>
                <a:gd name="connsiteY5" fmla="*/ 418848 h 644187"/>
                <a:gd name="connsiteX6" fmla="*/ 147484 w 1006878"/>
                <a:gd name="connsiteY6" fmla="*/ 463093 h 644187"/>
                <a:gd name="connsiteX7" fmla="*/ 191729 w 1006878"/>
                <a:gd name="connsiteY7" fmla="*/ 492590 h 644187"/>
                <a:gd name="connsiteX8" fmla="*/ 235975 w 1006878"/>
                <a:gd name="connsiteY8" fmla="*/ 507339 h 644187"/>
                <a:gd name="connsiteX9" fmla="*/ 530942 w 1006878"/>
                <a:gd name="connsiteY9" fmla="*/ 536835 h 644187"/>
                <a:gd name="connsiteX10" fmla="*/ 973394 w 1006878"/>
                <a:gd name="connsiteY10" fmla="*/ 463093 h 644187"/>
                <a:gd name="connsiteX11" fmla="*/ 988142 w 1006878"/>
                <a:gd name="connsiteY11" fmla="*/ 389351 h 644187"/>
                <a:gd name="connsiteX12" fmla="*/ 973394 w 1006878"/>
                <a:gd name="connsiteY12" fmla="*/ 286113 h 644187"/>
                <a:gd name="connsiteX13" fmla="*/ 973394 w 1006878"/>
                <a:gd name="connsiteY13" fmla="*/ 35390 h 644187"/>
                <a:gd name="connsiteX14" fmla="*/ 899652 w 1006878"/>
                <a:gd name="connsiteY14" fmla="*/ 50139 h 644187"/>
                <a:gd name="connsiteX15" fmla="*/ 840659 w 1006878"/>
                <a:gd name="connsiteY15" fmla="*/ 138629 h 644187"/>
                <a:gd name="connsiteX16" fmla="*/ 825910 w 1006878"/>
                <a:gd name="connsiteY16" fmla="*/ 227119 h 644187"/>
                <a:gd name="connsiteX17" fmla="*/ 737420 w 1006878"/>
                <a:gd name="connsiteY17" fmla="*/ 271364 h 644187"/>
                <a:gd name="connsiteX18" fmla="*/ 604684 w 1006878"/>
                <a:gd name="connsiteY18" fmla="*/ 286113 h 644187"/>
                <a:gd name="connsiteX19" fmla="*/ 486697 w 1006878"/>
                <a:gd name="connsiteY19" fmla="*/ 300861 h 644187"/>
                <a:gd name="connsiteX20" fmla="*/ 427704 w 1006878"/>
                <a:gd name="connsiteY20" fmla="*/ 359855 h 644187"/>
                <a:gd name="connsiteX21" fmla="*/ 383459 w 1006878"/>
                <a:gd name="connsiteY21" fmla="*/ 374603 h 644187"/>
                <a:gd name="connsiteX22" fmla="*/ 339213 w 1006878"/>
                <a:gd name="connsiteY22" fmla="*/ 345106 h 644187"/>
                <a:gd name="connsiteX23" fmla="*/ 324465 w 1006878"/>
                <a:gd name="connsiteY23" fmla="*/ 300861 h 644187"/>
                <a:gd name="connsiteX24" fmla="*/ 235975 w 1006878"/>
                <a:gd name="connsiteY24" fmla="*/ 241868 h 644187"/>
                <a:gd name="connsiteX25" fmla="*/ 162233 w 1006878"/>
                <a:gd name="connsiteY25" fmla="*/ 256616 h 644187"/>
                <a:gd name="connsiteX26" fmla="*/ 103239 w 1006878"/>
                <a:gd name="connsiteY26" fmla="*/ 271364 h 644187"/>
                <a:gd name="connsiteX27" fmla="*/ 58994 w 1006878"/>
                <a:gd name="connsiteY27" fmla="*/ 271364 h 644187"/>
                <a:gd name="connsiteX28" fmla="*/ 117988 w 1006878"/>
                <a:gd name="connsiteY28" fmla="*/ 286113 h 64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06878" h="644187">
                  <a:moveTo>
                    <a:pt x="117988" y="286113"/>
                  </a:moveTo>
                  <a:cubicBezTo>
                    <a:pt x="100782" y="260304"/>
                    <a:pt x="81116" y="218516"/>
                    <a:pt x="44246" y="212371"/>
                  </a:cubicBezTo>
                  <a:cubicBezTo>
                    <a:pt x="28911" y="209815"/>
                    <a:pt x="14749" y="222203"/>
                    <a:pt x="0" y="227119"/>
                  </a:cubicBezTo>
                  <a:cubicBezTo>
                    <a:pt x="4916" y="256616"/>
                    <a:pt x="5293" y="287240"/>
                    <a:pt x="14749" y="315609"/>
                  </a:cubicBezTo>
                  <a:cubicBezTo>
                    <a:pt x="22523" y="338930"/>
                    <a:pt x="70887" y="392364"/>
                    <a:pt x="88491" y="404100"/>
                  </a:cubicBezTo>
                  <a:cubicBezTo>
                    <a:pt x="101426" y="412723"/>
                    <a:pt x="117988" y="413932"/>
                    <a:pt x="132736" y="418848"/>
                  </a:cubicBezTo>
                  <a:cubicBezTo>
                    <a:pt x="137652" y="433596"/>
                    <a:pt x="137773" y="450954"/>
                    <a:pt x="147484" y="463093"/>
                  </a:cubicBezTo>
                  <a:cubicBezTo>
                    <a:pt x="158557" y="476934"/>
                    <a:pt x="175875" y="484663"/>
                    <a:pt x="191729" y="492590"/>
                  </a:cubicBezTo>
                  <a:cubicBezTo>
                    <a:pt x="205634" y="499543"/>
                    <a:pt x="221027" y="503068"/>
                    <a:pt x="235975" y="507339"/>
                  </a:cubicBezTo>
                  <a:cubicBezTo>
                    <a:pt x="349751" y="539847"/>
                    <a:pt x="359016" y="526090"/>
                    <a:pt x="530942" y="536835"/>
                  </a:cubicBezTo>
                  <a:cubicBezTo>
                    <a:pt x="773337" y="528178"/>
                    <a:pt x="913030" y="644187"/>
                    <a:pt x="973394" y="463093"/>
                  </a:cubicBezTo>
                  <a:cubicBezTo>
                    <a:pt x="981321" y="439312"/>
                    <a:pt x="983226" y="413932"/>
                    <a:pt x="988142" y="389351"/>
                  </a:cubicBezTo>
                  <a:cubicBezTo>
                    <a:pt x="983226" y="354938"/>
                    <a:pt x="973394" y="320875"/>
                    <a:pt x="973394" y="286113"/>
                  </a:cubicBezTo>
                  <a:cubicBezTo>
                    <a:pt x="973394" y="0"/>
                    <a:pt x="1006878" y="202814"/>
                    <a:pt x="973394" y="35390"/>
                  </a:cubicBezTo>
                  <a:cubicBezTo>
                    <a:pt x="948813" y="40306"/>
                    <a:pt x="922073" y="38928"/>
                    <a:pt x="899652" y="50139"/>
                  </a:cubicBezTo>
                  <a:cubicBezTo>
                    <a:pt x="862057" y="68937"/>
                    <a:pt x="848853" y="101758"/>
                    <a:pt x="840659" y="138629"/>
                  </a:cubicBezTo>
                  <a:cubicBezTo>
                    <a:pt x="834172" y="167820"/>
                    <a:pt x="839283" y="200372"/>
                    <a:pt x="825910" y="227119"/>
                  </a:cubicBezTo>
                  <a:cubicBezTo>
                    <a:pt x="816644" y="245651"/>
                    <a:pt x="756458" y="268191"/>
                    <a:pt x="737420" y="271364"/>
                  </a:cubicBezTo>
                  <a:cubicBezTo>
                    <a:pt x="693508" y="278683"/>
                    <a:pt x="648897" y="280911"/>
                    <a:pt x="604684" y="286113"/>
                  </a:cubicBezTo>
                  <a:lnTo>
                    <a:pt x="486697" y="300861"/>
                  </a:lnTo>
                  <a:cubicBezTo>
                    <a:pt x="368712" y="340189"/>
                    <a:pt x="506361" y="281197"/>
                    <a:pt x="427704" y="359855"/>
                  </a:cubicBezTo>
                  <a:cubicBezTo>
                    <a:pt x="416711" y="370848"/>
                    <a:pt x="398207" y="369687"/>
                    <a:pt x="383459" y="374603"/>
                  </a:cubicBezTo>
                  <a:cubicBezTo>
                    <a:pt x="368710" y="364771"/>
                    <a:pt x="350286" y="358947"/>
                    <a:pt x="339213" y="345106"/>
                  </a:cubicBezTo>
                  <a:cubicBezTo>
                    <a:pt x="329501" y="332967"/>
                    <a:pt x="335458" y="311854"/>
                    <a:pt x="324465" y="300861"/>
                  </a:cubicBezTo>
                  <a:cubicBezTo>
                    <a:pt x="299398" y="275794"/>
                    <a:pt x="235975" y="241868"/>
                    <a:pt x="235975" y="241868"/>
                  </a:cubicBezTo>
                  <a:cubicBezTo>
                    <a:pt x="211394" y="246784"/>
                    <a:pt x="186704" y="251178"/>
                    <a:pt x="162233" y="256616"/>
                  </a:cubicBezTo>
                  <a:cubicBezTo>
                    <a:pt x="142446" y="261013"/>
                    <a:pt x="123305" y="268497"/>
                    <a:pt x="103239" y="271364"/>
                  </a:cubicBezTo>
                  <a:cubicBezTo>
                    <a:pt x="88639" y="273450"/>
                    <a:pt x="73742" y="271364"/>
                    <a:pt x="58994" y="271364"/>
                  </a:cubicBezTo>
                  <a:lnTo>
                    <a:pt x="117988" y="286113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5372100" y="990600"/>
            <a:ext cx="963613" cy="3733800"/>
            <a:chOff x="3528" y="3600"/>
            <a:chExt cx="607" cy="528"/>
          </a:xfrm>
        </p:grpSpPr>
        <p:cxnSp>
          <p:nvCxnSpPr>
            <p:cNvPr id="34849" name="AutoShape 69"/>
            <p:cNvCxnSpPr>
              <a:cxnSpLocks noChangeShapeType="1"/>
            </p:cNvCxnSpPr>
            <p:nvPr/>
          </p:nvCxnSpPr>
          <p:spPr bwMode="auto">
            <a:xfrm rot="16200000" flipH="1">
              <a:off x="3408" y="3816"/>
              <a:ext cx="432" cy="192"/>
            </a:xfrm>
            <a:prstGeom prst="bentConnector3">
              <a:avLst>
                <a:gd name="adj1" fmla="val 50000"/>
              </a:avLst>
            </a:prstGeom>
            <a:noFill/>
            <a:ln w="4445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4850" name="Text Box 70"/>
            <p:cNvSpPr txBox="1">
              <a:spLocks noChangeArrowheads="1"/>
            </p:cNvSpPr>
            <p:nvPr/>
          </p:nvSpPr>
          <p:spPr bwMode="auto">
            <a:xfrm>
              <a:off x="3576" y="3600"/>
              <a:ext cx="55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2"/>
                  </a:solidFill>
                </a:rPr>
                <a:t>trans-</a:t>
              </a:r>
            </a:p>
            <a:p>
              <a:r>
                <a:rPr lang="en-US" b="1">
                  <a:solidFill>
                    <a:schemeClr val="bg2"/>
                  </a:solidFill>
                </a:rPr>
                <a:t>mitida</a:t>
              </a:r>
            </a:p>
          </p:txBody>
        </p: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4152902" y="1600200"/>
            <a:ext cx="1008063" cy="868363"/>
            <a:chOff x="2520" y="3360"/>
            <a:chExt cx="635" cy="547"/>
          </a:xfrm>
        </p:grpSpPr>
        <p:cxnSp>
          <p:nvCxnSpPr>
            <p:cNvPr id="34847" name="AutoShape 56"/>
            <p:cNvCxnSpPr>
              <a:cxnSpLocks noChangeShapeType="1"/>
            </p:cNvCxnSpPr>
            <p:nvPr/>
          </p:nvCxnSpPr>
          <p:spPr bwMode="auto">
            <a:xfrm flipH="1" flipV="1">
              <a:off x="3048" y="3360"/>
              <a:ext cx="23" cy="547"/>
            </a:xfrm>
            <a:prstGeom prst="bentConnector4">
              <a:avLst>
                <a:gd name="adj1" fmla="val -626088"/>
                <a:gd name="adj2" fmla="val 73676"/>
              </a:avLst>
            </a:prstGeom>
            <a:noFill/>
            <a:ln w="41275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4848" name="Text Box 58"/>
            <p:cNvSpPr txBox="1">
              <a:spLocks noChangeArrowheads="1"/>
            </p:cNvSpPr>
            <p:nvPr/>
          </p:nvSpPr>
          <p:spPr bwMode="auto">
            <a:xfrm>
              <a:off x="2520" y="3552"/>
              <a:ext cx="63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chemeClr val="bg2"/>
                  </a:solidFill>
                </a:rPr>
                <a:t>emitida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5564188" y="1812925"/>
            <a:ext cx="1255712" cy="930275"/>
            <a:chOff x="2760" y="3158"/>
            <a:chExt cx="791" cy="586"/>
          </a:xfrm>
        </p:grpSpPr>
        <p:sp>
          <p:nvSpPr>
            <p:cNvPr id="34845" name="Text Box 59"/>
            <p:cNvSpPr txBox="1">
              <a:spLocks noChangeArrowheads="1"/>
            </p:cNvSpPr>
            <p:nvPr/>
          </p:nvSpPr>
          <p:spPr bwMode="auto">
            <a:xfrm>
              <a:off x="2760" y="3158"/>
              <a:ext cx="79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2"/>
                  </a:solidFill>
                </a:rPr>
                <a:t>absorvida</a:t>
              </a:r>
            </a:p>
          </p:txBody>
        </p:sp>
        <p:cxnSp>
          <p:nvCxnSpPr>
            <p:cNvPr id="34846" name="AutoShape 65"/>
            <p:cNvCxnSpPr>
              <a:cxnSpLocks noChangeShapeType="1"/>
            </p:cNvCxnSpPr>
            <p:nvPr/>
          </p:nvCxnSpPr>
          <p:spPr bwMode="auto">
            <a:xfrm rot="16200000" flipH="1">
              <a:off x="3072" y="3480"/>
              <a:ext cx="336" cy="192"/>
            </a:xfrm>
            <a:prstGeom prst="curvedConnector3">
              <a:avLst>
                <a:gd name="adj1" fmla="val 50000"/>
              </a:avLst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704975" y="3505200"/>
            <a:ext cx="3209925" cy="2438400"/>
            <a:chOff x="4008" y="-1884"/>
            <a:chExt cx="2022" cy="1884"/>
          </a:xfrm>
        </p:grpSpPr>
        <p:cxnSp>
          <p:nvCxnSpPr>
            <p:cNvPr id="121" name="Conector reto 120"/>
            <p:cNvCxnSpPr/>
            <p:nvPr/>
          </p:nvCxnSpPr>
          <p:spPr>
            <a:xfrm flipV="1">
              <a:off x="4392" y="-1247"/>
              <a:ext cx="1404" cy="91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/>
            <p:cNvCxnSpPr/>
            <p:nvPr/>
          </p:nvCxnSpPr>
          <p:spPr>
            <a:xfrm rot="16200000" flipH="1">
              <a:off x="5247" y="-1869"/>
              <a:ext cx="194" cy="16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/>
            <p:cNvCxnSpPr/>
            <p:nvPr/>
          </p:nvCxnSpPr>
          <p:spPr>
            <a:xfrm>
              <a:off x="5256" y="-1872"/>
              <a:ext cx="756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/>
            <p:cNvCxnSpPr/>
            <p:nvPr/>
          </p:nvCxnSpPr>
          <p:spPr>
            <a:xfrm rot="5400000" flipH="1" flipV="1">
              <a:off x="5619" y="-1515"/>
              <a:ext cx="768" cy="5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68"/>
            <p:cNvGrpSpPr>
              <a:grpSpLocks/>
            </p:cNvGrpSpPr>
            <p:nvPr/>
          </p:nvGrpSpPr>
          <p:grpSpPr bwMode="auto">
            <a:xfrm>
              <a:off x="4008" y="-1680"/>
              <a:ext cx="1938" cy="1680"/>
              <a:chOff x="1032" y="2064"/>
              <a:chExt cx="1938" cy="1680"/>
            </a:xfrm>
          </p:grpSpPr>
          <p:cxnSp>
            <p:nvCxnSpPr>
              <p:cNvPr id="120" name="Conector reto 119"/>
              <p:cNvCxnSpPr/>
              <p:nvPr/>
            </p:nvCxnSpPr>
            <p:spPr>
              <a:xfrm rot="5400000" flipH="1" flipV="1">
                <a:off x="1269" y="2199"/>
                <a:ext cx="1296" cy="10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/>
              <p:cNvCxnSpPr/>
              <p:nvPr/>
            </p:nvCxnSpPr>
            <p:spPr>
              <a:xfrm rot="16200000" flipH="1">
                <a:off x="2786" y="2456"/>
                <a:ext cx="194" cy="174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33 Rectángulo"/>
              <p:cNvSpPr/>
              <p:nvPr/>
            </p:nvSpPr>
            <p:spPr>
              <a:xfrm>
                <a:off x="1032" y="3360"/>
                <a:ext cx="378" cy="384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pt-BR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5" name="Group 75"/>
          <p:cNvGrpSpPr>
            <a:grpSpLocks/>
          </p:cNvGrpSpPr>
          <p:nvPr/>
        </p:nvGrpSpPr>
        <p:grpSpPr bwMode="auto">
          <a:xfrm>
            <a:off x="7200906" y="1066800"/>
            <a:ext cx="1941514" cy="1295400"/>
            <a:chOff x="4536" y="672"/>
            <a:chExt cx="1223" cy="816"/>
          </a:xfrm>
        </p:grpSpPr>
        <p:sp>
          <p:nvSpPr>
            <p:cNvPr id="34835" name="Text Box 72"/>
            <p:cNvSpPr txBox="1">
              <a:spLocks noChangeArrowheads="1"/>
            </p:cNvSpPr>
            <p:nvPr/>
          </p:nvSpPr>
          <p:spPr bwMode="auto">
            <a:xfrm>
              <a:off x="5016" y="960"/>
              <a:ext cx="74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chemeClr val="bg2"/>
                  </a:solidFill>
                </a:rPr>
                <a:t>Refletida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34836" name="Line 74"/>
            <p:cNvSpPr>
              <a:spLocks noChangeShapeType="1"/>
            </p:cNvSpPr>
            <p:nvPr/>
          </p:nvSpPr>
          <p:spPr bwMode="auto">
            <a:xfrm flipV="1">
              <a:off x="4536" y="672"/>
              <a:ext cx="816" cy="81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4" name="Retângulo de cantos arredondados 63"/>
          <p:cNvSpPr/>
          <p:nvPr/>
        </p:nvSpPr>
        <p:spPr bwMode="auto">
          <a:xfrm>
            <a:off x="4135388" y="4869160"/>
            <a:ext cx="3528392" cy="5040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pt-BR" b="1" dirty="0" smtClean="0">
                <a:solidFill>
                  <a:schemeClr val="bg2"/>
                </a:solidFill>
              </a:rPr>
              <a:t>Princípios da espectroscopia</a:t>
            </a:r>
            <a:endParaRPr lang="pt-BR" b="1" dirty="0">
              <a:solidFill>
                <a:schemeClr val="bg2"/>
              </a:solidFill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7663780" y="4829090"/>
            <a:ext cx="2623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Radiância</a:t>
            </a:r>
            <a:r>
              <a:rPr lang="en-US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 = </a:t>
            </a:r>
            <a:r>
              <a:rPr lang="pt-BR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W </a:t>
            </a:r>
            <a:r>
              <a:rPr lang="pt-BR" dirty="0" err="1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sr</a:t>
            </a:r>
            <a:r>
              <a:rPr lang="pt-BR" baseline="3000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-1</a:t>
            </a:r>
            <a:r>
              <a:rPr lang="pt-BR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 m</a:t>
            </a:r>
            <a:r>
              <a:rPr lang="pt-BR" baseline="3000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 -2</a:t>
            </a:r>
            <a:endParaRPr lang="pt-BR" dirty="0" smtClean="0">
              <a:solidFill>
                <a:schemeClr val="bg2">
                  <a:lumMod val="95000"/>
                  <a:lumOff val="5000"/>
                </a:schemeClr>
              </a:solidFill>
            </a:endParaRPr>
          </a:p>
          <a:p>
            <a:endParaRPr lang="pt-BR" dirty="0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4474733" y="5661248"/>
            <a:ext cx="542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Reflectância</a:t>
            </a:r>
            <a:r>
              <a:rPr lang="en-US" dirty="0" smtClean="0">
                <a:solidFill>
                  <a:schemeClr val="bg2"/>
                </a:solidFill>
              </a:rPr>
              <a:t> = </a:t>
            </a:r>
            <a:r>
              <a:rPr lang="en-US" u="sng" dirty="0" err="1" smtClean="0">
                <a:solidFill>
                  <a:schemeClr val="bg2"/>
                </a:solidFill>
              </a:rPr>
              <a:t>radiância</a:t>
            </a:r>
            <a:r>
              <a:rPr lang="en-US" u="sng" dirty="0" smtClean="0">
                <a:solidFill>
                  <a:schemeClr val="bg2"/>
                </a:solidFill>
              </a:rPr>
              <a:t> </a:t>
            </a:r>
            <a:r>
              <a:rPr lang="en-US" u="sng" dirty="0" err="1" smtClean="0">
                <a:solidFill>
                  <a:schemeClr val="bg2"/>
                </a:solidFill>
              </a:rPr>
              <a:t>refletida</a:t>
            </a:r>
            <a:r>
              <a:rPr lang="en-US" u="sng" dirty="0" smtClean="0">
                <a:solidFill>
                  <a:schemeClr val="bg2"/>
                </a:solidFill>
              </a:rPr>
              <a:t> </a:t>
            </a:r>
            <a:r>
              <a:rPr lang="en-US" u="sng" dirty="0" err="1" smtClean="0">
                <a:solidFill>
                  <a:schemeClr val="bg2"/>
                </a:solidFill>
              </a:rPr>
              <a:t>pelo</a:t>
            </a:r>
            <a:r>
              <a:rPr lang="en-US" u="sng" dirty="0" smtClean="0">
                <a:solidFill>
                  <a:schemeClr val="bg2"/>
                </a:solidFill>
              </a:rPr>
              <a:t> </a:t>
            </a:r>
            <a:r>
              <a:rPr lang="en-US" u="sng" dirty="0" err="1" smtClean="0">
                <a:solidFill>
                  <a:schemeClr val="bg2"/>
                </a:solidFill>
              </a:rPr>
              <a:t>objeto</a:t>
            </a:r>
            <a:r>
              <a:rPr lang="en-US" u="sng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* 100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                       </a:t>
            </a:r>
            <a:r>
              <a:rPr lang="en-US" dirty="0" err="1" smtClean="0">
                <a:solidFill>
                  <a:schemeClr val="bg2"/>
                </a:solidFill>
              </a:rPr>
              <a:t>radiância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incidente</a:t>
            </a:r>
            <a:r>
              <a:rPr lang="en-US" dirty="0" smtClean="0">
                <a:solidFill>
                  <a:schemeClr val="bg2"/>
                </a:solidFill>
              </a:rPr>
              <a:t> no </a:t>
            </a:r>
            <a:r>
              <a:rPr lang="en-US" dirty="0" err="1" smtClean="0">
                <a:solidFill>
                  <a:schemeClr val="bg2"/>
                </a:solidFill>
              </a:rPr>
              <a:t>objeto</a:t>
            </a:r>
            <a:endParaRPr lang="pt-BR" dirty="0">
              <a:solidFill>
                <a:schemeClr val="bg2"/>
              </a:solidFill>
            </a:endParaRPr>
          </a:p>
        </p:txBody>
      </p:sp>
      <p:pic>
        <p:nvPicPr>
          <p:cNvPr id="67" name="Imagem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4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1 -0.20556 L 0.02222 0.7388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472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6" grpId="1"/>
      <p:bldP spid="42040" grpId="0"/>
      <p:bldP spid="64" grpId="0" animBg="1"/>
      <p:bldP spid="65" grpId="0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can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8770" y="688975"/>
            <a:ext cx="7047309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817" y="219076"/>
            <a:ext cx="7006232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Sensoriamento Espectral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2004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178" y="4508501"/>
            <a:ext cx="2593181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igura3"/>
          <p:cNvPicPr>
            <a:picLocks noChangeAspect="1" noChangeArrowheads="1"/>
          </p:cNvPicPr>
          <p:nvPr/>
        </p:nvPicPr>
        <p:blipFill>
          <a:blip r:embed="rId2" cstate="print"/>
          <a:srcRect l="21272" t="8583" r="23459" b="26698"/>
          <a:stretch>
            <a:fillRect/>
          </a:stretch>
        </p:blipFill>
        <p:spPr bwMode="auto">
          <a:xfrm>
            <a:off x="162522" y="0"/>
            <a:ext cx="8545710" cy="671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7716" y="1052736"/>
            <a:ext cx="2022536" cy="1859682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 bwMode="auto">
          <a:xfrm flipH="1">
            <a:off x="4135388" y="2276872"/>
            <a:ext cx="3888432" cy="19442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7" name="CaixaDeTexto 8"/>
          <p:cNvSpPr txBox="1"/>
          <p:nvPr/>
        </p:nvSpPr>
        <p:spPr>
          <a:xfrm>
            <a:off x="3343300" y="2888155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 analise de um ponto, </a:t>
            </a:r>
            <a:r>
              <a:rPr lang="pt-BR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pt-BR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uma curva espectral.</a:t>
            </a:r>
          </a:p>
          <a:p>
            <a:r>
              <a:rPr lang="pt-BR" sz="1800" dirty="0" smtClean="0">
                <a:solidFill>
                  <a:schemeClr val="bg2"/>
                </a:solidFill>
                <a:cs typeface="Times New Roman" pitchFamily="18" charset="0"/>
              </a:rPr>
              <a:t>Analise uma amostra de terra</a:t>
            </a:r>
            <a:endParaRPr lang="pt-BR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ixaDeTexto 8"/>
          <p:cNvSpPr txBox="1"/>
          <p:nvPr/>
        </p:nvSpPr>
        <p:spPr>
          <a:xfrm>
            <a:off x="7862306" y="325159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 analise de vários pontos contínuos, </a:t>
            </a:r>
            <a:r>
              <a:rPr lang="pt-BR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pt-BR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uma imagem (foto). Analisa uma paisagem</a:t>
            </a:r>
          </a:p>
        </p:txBody>
      </p:sp>
      <p:sp>
        <p:nvSpPr>
          <p:cNvPr id="6" name="Elipse 5"/>
          <p:cNvSpPr/>
          <p:nvPr/>
        </p:nvSpPr>
        <p:spPr bwMode="auto">
          <a:xfrm>
            <a:off x="7159724" y="1484784"/>
            <a:ext cx="1950528" cy="1584176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Conector de Seta Reta 9"/>
          <p:cNvCxnSpPr/>
          <p:nvPr/>
        </p:nvCxnSpPr>
        <p:spPr bwMode="auto">
          <a:xfrm>
            <a:off x="8280542" y="3068960"/>
            <a:ext cx="535366" cy="29098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0425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Dematte\AppData\Roaming\PixelMetrics\CaptureWiz\LastCaptures\2015-06-12_20-19-07-96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9" y="3861048"/>
            <a:ext cx="3724230" cy="2698613"/>
          </a:xfrm>
          <a:prstGeom prst="rect">
            <a:avLst/>
          </a:prstGeom>
          <a:noFill/>
        </p:spPr>
      </p:pic>
      <p:sp>
        <p:nvSpPr>
          <p:cNvPr id="2052" name="CaixaDeTexto 10"/>
          <p:cNvSpPr txBox="1">
            <a:spLocks noChangeArrowheads="1"/>
          </p:cNvSpPr>
          <p:nvPr/>
        </p:nvSpPr>
        <p:spPr bwMode="auto">
          <a:xfrm>
            <a:off x="4207395" y="5097378"/>
            <a:ext cx="2318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b="1" dirty="0" smtClean="0">
                <a:solidFill>
                  <a:schemeClr val="bg2"/>
                </a:solidFill>
              </a:rPr>
              <a:t>Morfologia da </a:t>
            </a:r>
          </a:p>
          <a:p>
            <a:pPr eaLnBrk="0" hangingPunct="0"/>
            <a:r>
              <a:rPr lang="pt-BR" b="1" dirty="0" smtClean="0">
                <a:solidFill>
                  <a:schemeClr val="bg2"/>
                </a:solidFill>
              </a:rPr>
              <a:t>curva espectral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055" name="CaixaDeTexto 14"/>
          <p:cNvSpPr txBox="1">
            <a:spLocks noChangeArrowheads="1"/>
          </p:cNvSpPr>
          <p:nvPr/>
        </p:nvSpPr>
        <p:spPr bwMode="auto">
          <a:xfrm>
            <a:off x="4207396" y="4005064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b="1" dirty="0">
                <a:solidFill>
                  <a:schemeClr val="bg2"/>
                </a:solidFill>
              </a:rPr>
              <a:t>Feições de </a:t>
            </a:r>
            <a:r>
              <a:rPr lang="pt-BR" b="1" dirty="0" smtClean="0">
                <a:solidFill>
                  <a:schemeClr val="bg2"/>
                </a:solidFill>
              </a:rPr>
              <a:t>absorção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56" name="CaixaDeTexto 15"/>
          <p:cNvSpPr txBox="1">
            <a:spLocks noChangeArrowheads="1"/>
          </p:cNvSpPr>
          <p:nvPr/>
        </p:nvSpPr>
        <p:spPr bwMode="auto">
          <a:xfrm>
            <a:off x="4207395" y="4571836"/>
            <a:ext cx="18297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b="1" dirty="0" smtClean="0">
                <a:solidFill>
                  <a:schemeClr val="bg2"/>
                </a:solidFill>
              </a:rPr>
              <a:t>Intensidade</a:t>
            </a:r>
            <a:endParaRPr lang="pt-BR" b="1" dirty="0">
              <a:solidFill>
                <a:schemeClr val="bg2"/>
              </a:solidFill>
            </a:endParaRPr>
          </a:p>
        </p:txBody>
      </p:sp>
      <p:sp>
        <p:nvSpPr>
          <p:cNvPr id="39" name="CaixaDeTexto 10"/>
          <p:cNvSpPr txBox="1">
            <a:spLocks noChangeArrowheads="1"/>
          </p:cNvSpPr>
          <p:nvPr/>
        </p:nvSpPr>
        <p:spPr bwMode="auto">
          <a:xfrm rot="16200000">
            <a:off x="-720169" y="4976422"/>
            <a:ext cx="2159566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800" dirty="0" smtClean="0">
                <a:solidFill>
                  <a:schemeClr val="bg2"/>
                </a:solidFill>
              </a:rPr>
              <a:t>Fator de </a:t>
            </a:r>
            <a:r>
              <a:rPr lang="pt-BR" sz="1800" dirty="0" err="1" smtClean="0">
                <a:solidFill>
                  <a:schemeClr val="bg2"/>
                </a:solidFill>
              </a:rPr>
              <a:t>Reflectância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40" name="CaixaDeTexto 10"/>
          <p:cNvSpPr txBox="1">
            <a:spLocks noChangeArrowheads="1"/>
          </p:cNvSpPr>
          <p:nvPr/>
        </p:nvSpPr>
        <p:spPr bwMode="auto">
          <a:xfrm>
            <a:off x="951713" y="6444044"/>
            <a:ext cx="2659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800" dirty="0" smtClean="0">
                <a:solidFill>
                  <a:schemeClr val="bg2"/>
                </a:solidFill>
              </a:rPr>
              <a:t>Comprimento de onda, </a:t>
            </a:r>
            <a:r>
              <a:rPr lang="pt-BR" sz="1800" dirty="0" err="1" smtClean="0">
                <a:solidFill>
                  <a:schemeClr val="bg2"/>
                </a:solidFill>
              </a:rPr>
              <a:t>nm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42" name="Forma livre 41"/>
          <p:cNvSpPr/>
          <p:nvPr/>
        </p:nvSpPr>
        <p:spPr bwMode="auto">
          <a:xfrm>
            <a:off x="912228" y="4589445"/>
            <a:ext cx="2961151" cy="1497615"/>
          </a:xfrm>
          <a:custGeom>
            <a:avLst/>
            <a:gdLst>
              <a:gd name="connsiteX0" fmla="*/ 236 w 2961151"/>
              <a:gd name="connsiteY0" fmla="*/ 1491342 h 1497615"/>
              <a:gd name="connsiteX1" fmla="*/ 32894 w 2961151"/>
              <a:gd name="connsiteY1" fmla="*/ 1382485 h 1497615"/>
              <a:gd name="connsiteX2" fmla="*/ 43779 w 2961151"/>
              <a:gd name="connsiteY2" fmla="*/ 1349828 h 1497615"/>
              <a:gd name="connsiteX3" fmla="*/ 54665 w 2961151"/>
              <a:gd name="connsiteY3" fmla="*/ 1306285 h 1497615"/>
              <a:gd name="connsiteX4" fmla="*/ 87322 w 2961151"/>
              <a:gd name="connsiteY4" fmla="*/ 1208314 h 1497615"/>
              <a:gd name="connsiteX5" fmla="*/ 98208 w 2961151"/>
              <a:gd name="connsiteY5" fmla="*/ 1164771 h 1497615"/>
              <a:gd name="connsiteX6" fmla="*/ 119979 w 2961151"/>
              <a:gd name="connsiteY6" fmla="*/ 1121228 h 1497615"/>
              <a:gd name="connsiteX7" fmla="*/ 141751 w 2961151"/>
              <a:gd name="connsiteY7" fmla="*/ 1055914 h 1497615"/>
              <a:gd name="connsiteX8" fmla="*/ 163522 w 2961151"/>
              <a:gd name="connsiteY8" fmla="*/ 1023257 h 1497615"/>
              <a:gd name="connsiteX9" fmla="*/ 185294 w 2961151"/>
              <a:gd name="connsiteY9" fmla="*/ 957942 h 1497615"/>
              <a:gd name="connsiteX10" fmla="*/ 207065 w 2961151"/>
              <a:gd name="connsiteY10" fmla="*/ 925285 h 1497615"/>
              <a:gd name="connsiteX11" fmla="*/ 217951 w 2961151"/>
              <a:gd name="connsiteY11" fmla="*/ 892628 h 1497615"/>
              <a:gd name="connsiteX12" fmla="*/ 239722 w 2961151"/>
              <a:gd name="connsiteY12" fmla="*/ 859971 h 1497615"/>
              <a:gd name="connsiteX13" fmla="*/ 250608 w 2961151"/>
              <a:gd name="connsiteY13" fmla="*/ 827314 h 1497615"/>
              <a:gd name="connsiteX14" fmla="*/ 272379 w 2961151"/>
              <a:gd name="connsiteY14" fmla="*/ 805542 h 1497615"/>
              <a:gd name="connsiteX15" fmla="*/ 315922 w 2961151"/>
              <a:gd name="connsiteY15" fmla="*/ 740228 h 1497615"/>
              <a:gd name="connsiteX16" fmla="*/ 326808 w 2961151"/>
              <a:gd name="connsiteY16" fmla="*/ 707571 h 1497615"/>
              <a:gd name="connsiteX17" fmla="*/ 370351 w 2961151"/>
              <a:gd name="connsiteY17" fmla="*/ 653142 h 1497615"/>
              <a:gd name="connsiteX18" fmla="*/ 381236 w 2961151"/>
              <a:gd name="connsiteY18" fmla="*/ 620485 h 1497615"/>
              <a:gd name="connsiteX19" fmla="*/ 446551 w 2961151"/>
              <a:gd name="connsiteY19" fmla="*/ 555171 h 1497615"/>
              <a:gd name="connsiteX20" fmla="*/ 479208 w 2961151"/>
              <a:gd name="connsiteY20" fmla="*/ 533400 h 1497615"/>
              <a:gd name="connsiteX21" fmla="*/ 588065 w 2961151"/>
              <a:gd name="connsiteY21" fmla="*/ 446314 h 1497615"/>
              <a:gd name="connsiteX22" fmla="*/ 631608 w 2961151"/>
              <a:gd name="connsiteY22" fmla="*/ 402771 h 1497615"/>
              <a:gd name="connsiteX23" fmla="*/ 707808 w 2961151"/>
              <a:gd name="connsiteY23" fmla="*/ 370114 h 1497615"/>
              <a:gd name="connsiteX24" fmla="*/ 762236 w 2961151"/>
              <a:gd name="connsiteY24" fmla="*/ 337457 h 1497615"/>
              <a:gd name="connsiteX25" fmla="*/ 871094 w 2961151"/>
              <a:gd name="connsiteY25" fmla="*/ 283028 h 1497615"/>
              <a:gd name="connsiteX26" fmla="*/ 936408 w 2961151"/>
              <a:gd name="connsiteY26" fmla="*/ 250371 h 1497615"/>
              <a:gd name="connsiteX27" fmla="*/ 1001722 w 2961151"/>
              <a:gd name="connsiteY27" fmla="*/ 206828 h 1497615"/>
              <a:gd name="connsiteX28" fmla="*/ 1034379 w 2961151"/>
              <a:gd name="connsiteY28" fmla="*/ 185057 h 1497615"/>
              <a:gd name="connsiteX29" fmla="*/ 1099694 w 2961151"/>
              <a:gd name="connsiteY29" fmla="*/ 163285 h 1497615"/>
              <a:gd name="connsiteX30" fmla="*/ 1143236 w 2961151"/>
              <a:gd name="connsiteY30" fmla="*/ 141514 h 1497615"/>
              <a:gd name="connsiteX31" fmla="*/ 1186779 w 2961151"/>
              <a:gd name="connsiteY31" fmla="*/ 130628 h 1497615"/>
              <a:gd name="connsiteX32" fmla="*/ 1252094 w 2961151"/>
              <a:gd name="connsiteY32" fmla="*/ 108857 h 1497615"/>
              <a:gd name="connsiteX33" fmla="*/ 1371836 w 2961151"/>
              <a:gd name="connsiteY33" fmla="*/ 76200 h 1497615"/>
              <a:gd name="connsiteX34" fmla="*/ 1437151 w 2961151"/>
              <a:gd name="connsiteY34" fmla="*/ 65314 h 1497615"/>
              <a:gd name="connsiteX35" fmla="*/ 1578665 w 2961151"/>
              <a:gd name="connsiteY35" fmla="*/ 43542 h 1497615"/>
              <a:gd name="connsiteX36" fmla="*/ 1643979 w 2961151"/>
              <a:gd name="connsiteY36" fmla="*/ 32657 h 1497615"/>
              <a:gd name="connsiteX37" fmla="*/ 1872579 w 2961151"/>
              <a:gd name="connsiteY37" fmla="*/ 0 h 1497615"/>
              <a:gd name="connsiteX38" fmla="*/ 2493065 w 2961151"/>
              <a:gd name="connsiteY38" fmla="*/ 10885 h 1497615"/>
              <a:gd name="connsiteX39" fmla="*/ 2591036 w 2961151"/>
              <a:gd name="connsiteY39" fmla="*/ 32657 h 1497615"/>
              <a:gd name="connsiteX40" fmla="*/ 2656351 w 2961151"/>
              <a:gd name="connsiteY40" fmla="*/ 54428 h 1497615"/>
              <a:gd name="connsiteX41" fmla="*/ 2754322 w 2961151"/>
              <a:gd name="connsiteY41" fmla="*/ 65314 h 1497615"/>
              <a:gd name="connsiteX42" fmla="*/ 2874065 w 2961151"/>
              <a:gd name="connsiteY42" fmla="*/ 97971 h 1497615"/>
              <a:gd name="connsiteX43" fmla="*/ 2950265 w 2961151"/>
              <a:gd name="connsiteY43" fmla="*/ 119742 h 1497615"/>
              <a:gd name="connsiteX44" fmla="*/ 2961151 w 2961151"/>
              <a:gd name="connsiteY44" fmla="*/ 119742 h 149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961151" h="1497615">
                <a:moveTo>
                  <a:pt x="236" y="1491342"/>
                </a:moveTo>
                <a:cubicBezTo>
                  <a:pt x="51959" y="1336177"/>
                  <a:pt x="0" y="1497615"/>
                  <a:pt x="32894" y="1382485"/>
                </a:cubicBezTo>
                <a:cubicBezTo>
                  <a:pt x="36046" y="1371452"/>
                  <a:pt x="40627" y="1360861"/>
                  <a:pt x="43779" y="1349828"/>
                </a:cubicBezTo>
                <a:cubicBezTo>
                  <a:pt x="47889" y="1335443"/>
                  <a:pt x="50366" y="1320615"/>
                  <a:pt x="54665" y="1306285"/>
                </a:cubicBezTo>
                <a:cubicBezTo>
                  <a:pt x="54675" y="1306250"/>
                  <a:pt x="81873" y="1224660"/>
                  <a:pt x="87322" y="1208314"/>
                </a:cubicBezTo>
                <a:cubicBezTo>
                  <a:pt x="92053" y="1194121"/>
                  <a:pt x="92955" y="1178779"/>
                  <a:pt x="98208" y="1164771"/>
                </a:cubicBezTo>
                <a:cubicBezTo>
                  <a:pt x="103906" y="1149577"/>
                  <a:pt x="113952" y="1136295"/>
                  <a:pt x="119979" y="1121228"/>
                </a:cubicBezTo>
                <a:cubicBezTo>
                  <a:pt x="128502" y="1099920"/>
                  <a:pt x="134494" y="1077685"/>
                  <a:pt x="141751" y="1055914"/>
                </a:cubicBezTo>
                <a:cubicBezTo>
                  <a:pt x="145888" y="1043503"/>
                  <a:pt x="158209" y="1035212"/>
                  <a:pt x="163522" y="1023257"/>
                </a:cubicBezTo>
                <a:cubicBezTo>
                  <a:pt x="172843" y="1002286"/>
                  <a:pt x="178037" y="979714"/>
                  <a:pt x="185294" y="957942"/>
                </a:cubicBezTo>
                <a:cubicBezTo>
                  <a:pt x="189431" y="945531"/>
                  <a:pt x="201214" y="936987"/>
                  <a:pt x="207065" y="925285"/>
                </a:cubicBezTo>
                <a:cubicBezTo>
                  <a:pt x="212197" y="915022"/>
                  <a:pt x="212819" y="902891"/>
                  <a:pt x="217951" y="892628"/>
                </a:cubicBezTo>
                <a:cubicBezTo>
                  <a:pt x="223802" y="880926"/>
                  <a:pt x="233871" y="871673"/>
                  <a:pt x="239722" y="859971"/>
                </a:cubicBezTo>
                <a:cubicBezTo>
                  <a:pt x="244854" y="849708"/>
                  <a:pt x="244704" y="837153"/>
                  <a:pt x="250608" y="827314"/>
                </a:cubicBezTo>
                <a:cubicBezTo>
                  <a:pt x="255888" y="818513"/>
                  <a:pt x="266221" y="813753"/>
                  <a:pt x="272379" y="805542"/>
                </a:cubicBezTo>
                <a:cubicBezTo>
                  <a:pt x="288078" y="784609"/>
                  <a:pt x="307647" y="765051"/>
                  <a:pt x="315922" y="740228"/>
                </a:cubicBezTo>
                <a:cubicBezTo>
                  <a:pt x="319551" y="729342"/>
                  <a:pt x="321676" y="717834"/>
                  <a:pt x="326808" y="707571"/>
                </a:cubicBezTo>
                <a:cubicBezTo>
                  <a:pt x="340541" y="680106"/>
                  <a:pt x="350100" y="673393"/>
                  <a:pt x="370351" y="653142"/>
                </a:cubicBezTo>
                <a:cubicBezTo>
                  <a:pt x="373979" y="642256"/>
                  <a:pt x="374567" y="629822"/>
                  <a:pt x="381236" y="620485"/>
                </a:cubicBezTo>
                <a:cubicBezTo>
                  <a:pt x="381242" y="620477"/>
                  <a:pt x="435662" y="566060"/>
                  <a:pt x="446551" y="555171"/>
                </a:cubicBezTo>
                <a:cubicBezTo>
                  <a:pt x="455802" y="545920"/>
                  <a:pt x="469275" y="541914"/>
                  <a:pt x="479208" y="533400"/>
                </a:cubicBezTo>
                <a:cubicBezTo>
                  <a:pt x="587790" y="440330"/>
                  <a:pt x="446349" y="540792"/>
                  <a:pt x="588065" y="446314"/>
                </a:cubicBezTo>
                <a:cubicBezTo>
                  <a:pt x="605144" y="434928"/>
                  <a:pt x="613249" y="411951"/>
                  <a:pt x="631608" y="402771"/>
                </a:cubicBezTo>
                <a:cubicBezTo>
                  <a:pt x="685414" y="375869"/>
                  <a:pt x="659756" y="386132"/>
                  <a:pt x="707808" y="370114"/>
                </a:cubicBezTo>
                <a:cubicBezTo>
                  <a:pt x="756650" y="321269"/>
                  <a:pt x="698647" y="372784"/>
                  <a:pt x="762236" y="337457"/>
                </a:cubicBezTo>
                <a:cubicBezTo>
                  <a:pt x="868279" y="278545"/>
                  <a:pt x="785996" y="304303"/>
                  <a:pt x="871094" y="283028"/>
                </a:cubicBezTo>
                <a:cubicBezTo>
                  <a:pt x="1016084" y="186370"/>
                  <a:pt x="801190" y="325493"/>
                  <a:pt x="936408" y="250371"/>
                </a:cubicBezTo>
                <a:cubicBezTo>
                  <a:pt x="959281" y="237664"/>
                  <a:pt x="979951" y="221342"/>
                  <a:pt x="1001722" y="206828"/>
                </a:cubicBezTo>
                <a:cubicBezTo>
                  <a:pt x="1012608" y="199571"/>
                  <a:pt x="1021968" y="189194"/>
                  <a:pt x="1034379" y="185057"/>
                </a:cubicBezTo>
                <a:cubicBezTo>
                  <a:pt x="1056151" y="177800"/>
                  <a:pt x="1079167" y="173548"/>
                  <a:pt x="1099694" y="163285"/>
                </a:cubicBezTo>
                <a:cubicBezTo>
                  <a:pt x="1114208" y="156028"/>
                  <a:pt x="1128042" y="147212"/>
                  <a:pt x="1143236" y="141514"/>
                </a:cubicBezTo>
                <a:cubicBezTo>
                  <a:pt x="1157244" y="136261"/>
                  <a:pt x="1172449" y="134927"/>
                  <a:pt x="1186779" y="130628"/>
                </a:cubicBezTo>
                <a:cubicBezTo>
                  <a:pt x="1208760" y="124034"/>
                  <a:pt x="1229590" y="113358"/>
                  <a:pt x="1252094" y="108857"/>
                </a:cubicBezTo>
                <a:cubicBezTo>
                  <a:pt x="1329025" y="93470"/>
                  <a:pt x="1288969" y="103822"/>
                  <a:pt x="1371836" y="76200"/>
                </a:cubicBezTo>
                <a:cubicBezTo>
                  <a:pt x="1392775" y="69220"/>
                  <a:pt x="1415435" y="69262"/>
                  <a:pt x="1437151" y="65314"/>
                </a:cubicBezTo>
                <a:cubicBezTo>
                  <a:pt x="1589601" y="37595"/>
                  <a:pt x="1363590" y="74266"/>
                  <a:pt x="1578665" y="43542"/>
                </a:cubicBezTo>
                <a:cubicBezTo>
                  <a:pt x="1600515" y="40421"/>
                  <a:pt x="1622110" y="35639"/>
                  <a:pt x="1643979" y="32657"/>
                </a:cubicBezTo>
                <a:cubicBezTo>
                  <a:pt x="1870885" y="1715"/>
                  <a:pt x="1749908" y="24533"/>
                  <a:pt x="1872579" y="0"/>
                </a:cubicBezTo>
                <a:lnTo>
                  <a:pt x="2493065" y="10885"/>
                </a:lnTo>
                <a:cubicBezTo>
                  <a:pt x="2504674" y="11259"/>
                  <a:pt x="2576030" y="28155"/>
                  <a:pt x="2591036" y="32657"/>
                </a:cubicBezTo>
                <a:cubicBezTo>
                  <a:pt x="2613017" y="39251"/>
                  <a:pt x="2633542" y="51894"/>
                  <a:pt x="2656351" y="54428"/>
                </a:cubicBezTo>
                <a:lnTo>
                  <a:pt x="2754322" y="65314"/>
                </a:lnTo>
                <a:cubicBezTo>
                  <a:pt x="2815365" y="85662"/>
                  <a:pt x="2775847" y="73417"/>
                  <a:pt x="2874065" y="97971"/>
                </a:cubicBezTo>
                <a:cubicBezTo>
                  <a:pt x="2957076" y="118723"/>
                  <a:pt x="2848443" y="99379"/>
                  <a:pt x="2950265" y="119742"/>
                </a:cubicBezTo>
                <a:cubicBezTo>
                  <a:pt x="2953823" y="120454"/>
                  <a:pt x="2957522" y="119742"/>
                  <a:pt x="2961151" y="119742"/>
                </a:cubicBezTo>
              </a:path>
            </a:pathLst>
          </a:cu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CaixaDeTexto 10"/>
          <p:cNvSpPr txBox="1">
            <a:spLocks noChangeArrowheads="1"/>
          </p:cNvSpPr>
          <p:nvPr/>
        </p:nvSpPr>
        <p:spPr bwMode="auto">
          <a:xfrm>
            <a:off x="6439644" y="4869160"/>
            <a:ext cx="3559324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b="1" dirty="0" smtClean="0">
                <a:solidFill>
                  <a:schemeClr val="bg2"/>
                </a:solidFill>
              </a:rPr>
              <a:t>A curva espectral </a:t>
            </a:r>
            <a:r>
              <a:rPr lang="pt-BR" b="1" u="sng" dirty="0" smtClean="0">
                <a:solidFill>
                  <a:schemeClr val="bg2"/>
                </a:solidFill>
              </a:rPr>
              <a:t>é o resultado </a:t>
            </a:r>
          </a:p>
          <a:p>
            <a:pPr eaLnBrk="0" hangingPunct="0"/>
            <a:r>
              <a:rPr lang="pt-BR" b="1" u="sng" dirty="0" smtClean="0">
                <a:solidFill>
                  <a:schemeClr val="bg2"/>
                </a:solidFill>
              </a:rPr>
              <a:t>da interação entre todos os componentes presentes </a:t>
            </a:r>
            <a:r>
              <a:rPr lang="pt-BR" b="1" dirty="0" smtClean="0">
                <a:solidFill>
                  <a:schemeClr val="bg2"/>
                </a:solidFill>
              </a:rPr>
              <a:t>. </a:t>
            </a:r>
          </a:p>
        </p:txBody>
      </p:sp>
      <p:sp>
        <p:nvSpPr>
          <p:cNvPr id="27" name="Retângulo de cantos arredondados 26"/>
          <p:cNvSpPr/>
          <p:nvPr/>
        </p:nvSpPr>
        <p:spPr bwMode="auto">
          <a:xfrm>
            <a:off x="246956" y="44624"/>
            <a:ext cx="3960440" cy="1080120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2400" b="1" dirty="0" smtClean="0">
                <a:solidFill>
                  <a:schemeClr val="bg2"/>
                </a:solidFill>
              </a:rPr>
              <a:t>Formação da curva espectral em laboratório</a:t>
            </a:r>
            <a:endParaRPr lang="pt-BR" sz="2400" b="1" dirty="0">
              <a:solidFill>
                <a:schemeClr val="bg2"/>
              </a:solidFill>
            </a:endParaRPr>
          </a:p>
        </p:txBody>
      </p:sp>
      <p:grpSp>
        <p:nvGrpSpPr>
          <p:cNvPr id="2" name="Grupo 52"/>
          <p:cNvGrpSpPr/>
          <p:nvPr/>
        </p:nvGrpSpPr>
        <p:grpSpPr>
          <a:xfrm>
            <a:off x="4467845" y="-27384"/>
            <a:ext cx="1050181" cy="3068960"/>
            <a:chOff x="4467845" y="-27384"/>
            <a:chExt cx="1050181" cy="3068960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7057" t="25552" r="88249" b="18657"/>
            <a:stretch>
              <a:fillRect/>
            </a:stretch>
          </p:blipFill>
          <p:spPr bwMode="auto">
            <a:xfrm>
              <a:off x="4567435" y="90790"/>
              <a:ext cx="950591" cy="2692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CaixaDeTexto 31"/>
            <p:cNvSpPr txBox="1">
              <a:spLocks noChangeArrowheads="1"/>
            </p:cNvSpPr>
            <p:nvPr/>
          </p:nvSpPr>
          <p:spPr bwMode="auto">
            <a:xfrm rot="-5400000">
              <a:off x="3098795" y="1341666"/>
              <a:ext cx="3068960" cy="330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4300" tIns="57150" rIns="114300" bIns="5715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Fator de </a:t>
              </a:r>
              <a:r>
                <a:rPr lang="pt-BR" sz="14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Reflectância</a:t>
              </a:r>
              <a:endPara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upo 53"/>
          <p:cNvGrpSpPr/>
          <p:nvPr/>
        </p:nvGrpSpPr>
        <p:grpSpPr>
          <a:xfrm>
            <a:off x="5374844" y="2348880"/>
            <a:ext cx="4809216" cy="864096"/>
            <a:chOff x="5374844" y="2348880"/>
            <a:chExt cx="4809216" cy="864096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0410" t="79198" r="31250" b="14365"/>
            <a:stretch>
              <a:fillRect/>
            </a:stretch>
          </p:blipFill>
          <p:spPr bwMode="auto">
            <a:xfrm>
              <a:off x="5374844" y="2348880"/>
              <a:ext cx="4809216" cy="665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CaixaDeTexto 32"/>
            <p:cNvSpPr txBox="1">
              <a:spLocks noChangeArrowheads="1"/>
            </p:cNvSpPr>
            <p:nvPr/>
          </p:nvSpPr>
          <p:spPr bwMode="auto">
            <a:xfrm>
              <a:off x="6007595" y="2851339"/>
              <a:ext cx="2880320" cy="36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4300" tIns="57150" rIns="114300" bIns="57150">
              <a:spAutoFit/>
            </a:bodyPr>
            <a:lstStyle/>
            <a:p>
              <a:r>
                <a:rPr lang="pt-BR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Comprimento de onda, </a:t>
              </a:r>
              <a:r>
                <a:rPr lang="pt-BR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nm</a:t>
              </a:r>
              <a:endParaRPr lang="en-US" sz="1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Forma livre 33"/>
          <p:cNvSpPr/>
          <p:nvPr/>
        </p:nvSpPr>
        <p:spPr>
          <a:xfrm>
            <a:off x="5575548" y="404665"/>
            <a:ext cx="3528391" cy="2016223"/>
          </a:xfrm>
          <a:custGeom>
            <a:avLst/>
            <a:gdLst>
              <a:gd name="connsiteX0" fmla="*/ 0 w 5200153"/>
              <a:gd name="connsiteY0" fmla="*/ 2801509 h 2801509"/>
              <a:gd name="connsiteX1" fmla="*/ 63610 w 5200153"/>
              <a:gd name="connsiteY1" fmla="*/ 2737899 h 2801509"/>
              <a:gd name="connsiteX2" fmla="*/ 119270 w 5200153"/>
              <a:gd name="connsiteY2" fmla="*/ 2682239 h 2801509"/>
              <a:gd name="connsiteX3" fmla="*/ 151075 w 5200153"/>
              <a:gd name="connsiteY3" fmla="*/ 2634532 h 2801509"/>
              <a:gd name="connsiteX4" fmla="*/ 182880 w 5200153"/>
              <a:gd name="connsiteY4" fmla="*/ 2594775 h 2801509"/>
              <a:gd name="connsiteX5" fmla="*/ 214685 w 5200153"/>
              <a:gd name="connsiteY5" fmla="*/ 2515262 h 2801509"/>
              <a:gd name="connsiteX6" fmla="*/ 333955 w 5200153"/>
              <a:gd name="connsiteY6" fmla="*/ 2475506 h 2801509"/>
              <a:gd name="connsiteX7" fmla="*/ 421419 w 5200153"/>
              <a:gd name="connsiteY7" fmla="*/ 2268772 h 2801509"/>
              <a:gd name="connsiteX8" fmla="*/ 469127 w 5200153"/>
              <a:gd name="connsiteY8" fmla="*/ 2093843 h 2801509"/>
              <a:gd name="connsiteX9" fmla="*/ 500932 w 5200153"/>
              <a:gd name="connsiteY9" fmla="*/ 1934817 h 2801509"/>
              <a:gd name="connsiteX10" fmla="*/ 532737 w 5200153"/>
              <a:gd name="connsiteY10" fmla="*/ 1775791 h 2801509"/>
              <a:gd name="connsiteX11" fmla="*/ 556591 w 5200153"/>
              <a:gd name="connsiteY11" fmla="*/ 1640619 h 2801509"/>
              <a:gd name="connsiteX12" fmla="*/ 628153 w 5200153"/>
              <a:gd name="connsiteY12" fmla="*/ 1481593 h 2801509"/>
              <a:gd name="connsiteX13" fmla="*/ 691764 w 5200153"/>
              <a:gd name="connsiteY13" fmla="*/ 1370274 h 2801509"/>
              <a:gd name="connsiteX14" fmla="*/ 747423 w 5200153"/>
              <a:gd name="connsiteY14" fmla="*/ 1251005 h 2801509"/>
              <a:gd name="connsiteX15" fmla="*/ 803082 w 5200153"/>
              <a:gd name="connsiteY15" fmla="*/ 1147638 h 2801509"/>
              <a:gd name="connsiteX16" fmla="*/ 890546 w 5200153"/>
              <a:gd name="connsiteY16" fmla="*/ 972709 h 2801509"/>
              <a:gd name="connsiteX17" fmla="*/ 1001864 w 5200153"/>
              <a:gd name="connsiteY17" fmla="*/ 781878 h 2801509"/>
              <a:gd name="connsiteX18" fmla="*/ 1065475 w 5200153"/>
              <a:gd name="connsiteY18" fmla="*/ 726219 h 2801509"/>
              <a:gd name="connsiteX19" fmla="*/ 1192696 w 5200153"/>
              <a:gd name="connsiteY19" fmla="*/ 702365 h 2801509"/>
              <a:gd name="connsiteX20" fmla="*/ 1296063 w 5200153"/>
              <a:gd name="connsiteY20" fmla="*/ 734170 h 2801509"/>
              <a:gd name="connsiteX21" fmla="*/ 1494845 w 5200153"/>
              <a:gd name="connsiteY21" fmla="*/ 678511 h 2801509"/>
              <a:gd name="connsiteX22" fmla="*/ 1606164 w 5200153"/>
              <a:gd name="connsiteY22" fmla="*/ 567193 h 2801509"/>
              <a:gd name="connsiteX23" fmla="*/ 1685677 w 5200153"/>
              <a:gd name="connsiteY23" fmla="*/ 463826 h 2801509"/>
              <a:gd name="connsiteX24" fmla="*/ 1820849 w 5200153"/>
              <a:gd name="connsiteY24" fmla="*/ 352507 h 2801509"/>
              <a:gd name="connsiteX25" fmla="*/ 1948070 w 5200153"/>
              <a:gd name="connsiteY25" fmla="*/ 241189 h 2801509"/>
              <a:gd name="connsiteX26" fmla="*/ 2059388 w 5200153"/>
              <a:gd name="connsiteY26" fmla="*/ 169627 h 2801509"/>
              <a:gd name="connsiteX27" fmla="*/ 2170706 w 5200153"/>
              <a:gd name="connsiteY27" fmla="*/ 129871 h 2801509"/>
              <a:gd name="connsiteX28" fmla="*/ 2266122 w 5200153"/>
              <a:gd name="connsiteY28" fmla="*/ 98066 h 2801509"/>
              <a:gd name="connsiteX29" fmla="*/ 2329732 w 5200153"/>
              <a:gd name="connsiteY29" fmla="*/ 121919 h 2801509"/>
              <a:gd name="connsiteX30" fmla="*/ 2433099 w 5200153"/>
              <a:gd name="connsiteY30" fmla="*/ 145773 h 2801509"/>
              <a:gd name="connsiteX31" fmla="*/ 2488758 w 5200153"/>
              <a:gd name="connsiteY31" fmla="*/ 257092 h 2801509"/>
              <a:gd name="connsiteX32" fmla="*/ 2504661 w 5200153"/>
              <a:gd name="connsiteY32" fmla="*/ 447923 h 2801509"/>
              <a:gd name="connsiteX33" fmla="*/ 2520564 w 5200153"/>
              <a:gd name="connsiteY33" fmla="*/ 511533 h 2801509"/>
              <a:gd name="connsiteX34" fmla="*/ 2552369 w 5200153"/>
              <a:gd name="connsiteY34" fmla="*/ 583095 h 2801509"/>
              <a:gd name="connsiteX35" fmla="*/ 2576223 w 5200153"/>
              <a:gd name="connsiteY35" fmla="*/ 686462 h 2801509"/>
              <a:gd name="connsiteX36" fmla="*/ 2584174 w 5200153"/>
              <a:gd name="connsiteY36" fmla="*/ 527436 h 2801509"/>
              <a:gd name="connsiteX37" fmla="*/ 2600077 w 5200153"/>
              <a:gd name="connsiteY37" fmla="*/ 439972 h 2801509"/>
              <a:gd name="connsiteX38" fmla="*/ 2639833 w 5200153"/>
              <a:gd name="connsiteY38" fmla="*/ 304799 h 2801509"/>
              <a:gd name="connsiteX39" fmla="*/ 2687541 w 5200153"/>
              <a:gd name="connsiteY39" fmla="*/ 241189 h 2801509"/>
              <a:gd name="connsiteX40" fmla="*/ 2775005 w 5200153"/>
              <a:gd name="connsiteY40" fmla="*/ 161676 h 2801509"/>
              <a:gd name="connsiteX41" fmla="*/ 2862470 w 5200153"/>
              <a:gd name="connsiteY41" fmla="*/ 113968 h 2801509"/>
              <a:gd name="connsiteX42" fmla="*/ 2981739 w 5200153"/>
              <a:gd name="connsiteY42" fmla="*/ 66260 h 2801509"/>
              <a:gd name="connsiteX43" fmla="*/ 3085106 w 5200153"/>
              <a:gd name="connsiteY43" fmla="*/ 26504 h 2801509"/>
              <a:gd name="connsiteX44" fmla="*/ 3180522 w 5200153"/>
              <a:gd name="connsiteY44" fmla="*/ 2650 h 2801509"/>
              <a:gd name="connsiteX45" fmla="*/ 3355450 w 5200153"/>
              <a:gd name="connsiteY45" fmla="*/ 10601 h 2801509"/>
              <a:gd name="connsiteX46" fmla="*/ 3458817 w 5200153"/>
              <a:gd name="connsiteY46" fmla="*/ 58309 h 2801509"/>
              <a:gd name="connsiteX47" fmla="*/ 3514477 w 5200153"/>
              <a:gd name="connsiteY47" fmla="*/ 90114 h 2801509"/>
              <a:gd name="connsiteX48" fmla="*/ 3570136 w 5200153"/>
              <a:gd name="connsiteY48" fmla="*/ 66260 h 2801509"/>
              <a:gd name="connsiteX49" fmla="*/ 3657600 w 5200153"/>
              <a:gd name="connsiteY49" fmla="*/ 74212 h 2801509"/>
              <a:gd name="connsiteX50" fmla="*/ 3697357 w 5200153"/>
              <a:gd name="connsiteY50" fmla="*/ 272994 h 2801509"/>
              <a:gd name="connsiteX51" fmla="*/ 3737113 w 5200153"/>
              <a:gd name="connsiteY51" fmla="*/ 463826 h 2801509"/>
              <a:gd name="connsiteX52" fmla="*/ 3753016 w 5200153"/>
              <a:gd name="connsiteY52" fmla="*/ 606949 h 2801509"/>
              <a:gd name="connsiteX53" fmla="*/ 3760967 w 5200153"/>
              <a:gd name="connsiteY53" fmla="*/ 702365 h 2801509"/>
              <a:gd name="connsiteX54" fmla="*/ 3792772 w 5200153"/>
              <a:gd name="connsiteY54" fmla="*/ 742121 h 2801509"/>
              <a:gd name="connsiteX55" fmla="*/ 3832529 w 5200153"/>
              <a:gd name="connsiteY55" fmla="*/ 654657 h 2801509"/>
              <a:gd name="connsiteX56" fmla="*/ 3872285 w 5200153"/>
              <a:gd name="connsiteY56" fmla="*/ 559241 h 2801509"/>
              <a:gd name="connsiteX57" fmla="*/ 3991555 w 5200153"/>
              <a:gd name="connsiteY57" fmla="*/ 376361 h 2801509"/>
              <a:gd name="connsiteX58" fmla="*/ 4055165 w 5200153"/>
              <a:gd name="connsiteY58" fmla="*/ 288897 h 2801509"/>
              <a:gd name="connsiteX59" fmla="*/ 4142630 w 5200153"/>
              <a:gd name="connsiteY59" fmla="*/ 241189 h 2801509"/>
              <a:gd name="connsiteX60" fmla="*/ 4222143 w 5200153"/>
              <a:gd name="connsiteY60" fmla="*/ 257092 h 2801509"/>
              <a:gd name="connsiteX61" fmla="*/ 4293704 w 5200153"/>
              <a:gd name="connsiteY61" fmla="*/ 296848 h 2801509"/>
              <a:gd name="connsiteX62" fmla="*/ 4349364 w 5200153"/>
              <a:gd name="connsiteY62" fmla="*/ 479728 h 2801509"/>
              <a:gd name="connsiteX63" fmla="*/ 4373217 w 5200153"/>
              <a:gd name="connsiteY63" fmla="*/ 678511 h 2801509"/>
              <a:gd name="connsiteX64" fmla="*/ 4405023 w 5200153"/>
              <a:gd name="connsiteY64" fmla="*/ 781878 h 2801509"/>
              <a:gd name="connsiteX65" fmla="*/ 4468633 w 5200153"/>
              <a:gd name="connsiteY65" fmla="*/ 948855 h 2801509"/>
              <a:gd name="connsiteX66" fmla="*/ 4492487 w 5200153"/>
              <a:gd name="connsiteY66" fmla="*/ 1084027 h 2801509"/>
              <a:gd name="connsiteX67" fmla="*/ 4492487 w 5200153"/>
              <a:gd name="connsiteY67" fmla="*/ 1171492 h 2801509"/>
              <a:gd name="connsiteX68" fmla="*/ 4508390 w 5200153"/>
              <a:gd name="connsiteY68" fmla="*/ 1020417 h 2801509"/>
              <a:gd name="connsiteX69" fmla="*/ 4516341 w 5200153"/>
              <a:gd name="connsiteY69" fmla="*/ 821634 h 2801509"/>
              <a:gd name="connsiteX70" fmla="*/ 4532244 w 5200153"/>
              <a:gd name="connsiteY70" fmla="*/ 702365 h 2801509"/>
              <a:gd name="connsiteX71" fmla="*/ 4556097 w 5200153"/>
              <a:gd name="connsiteY71" fmla="*/ 638754 h 2801509"/>
              <a:gd name="connsiteX72" fmla="*/ 4627659 w 5200153"/>
              <a:gd name="connsiteY72" fmla="*/ 654657 h 2801509"/>
              <a:gd name="connsiteX73" fmla="*/ 4659464 w 5200153"/>
              <a:gd name="connsiteY73" fmla="*/ 694413 h 2801509"/>
              <a:gd name="connsiteX74" fmla="*/ 4715124 w 5200153"/>
              <a:gd name="connsiteY74" fmla="*/ 758024 h 2801509"/>
              <a:gd name="connsiteX75" fmla="*/ 4746929 w 5200153"/>
              <a:gd name="connsiteY75" fmla="*/ 837537 h 2801509"/>
              <a:gd name="connsiteX76" fmla="*/ 4810539 w 5200153"/>
              <a:gd name="connsiteY76" fmla="*/ 861391 h 2801509"/>
              <a:gd name="connsiteX77" fmla="*/ 4834393 w 5200153"/>
              <a:gd name="connsiteY77" fmla="*/ 940904 h 2801509"/>
              <a:gd name="connsiteX78" fmla="*/ 4842344 w 5200153"/>
              <a:gd name="connsiteY78" fmla="*/ 956806 h 2801509"/>
              <a:gd name="connsiteX79" fmla="*/ 4874150 w 5200153"/>
              <a:gd name="connsiteY79" fmla="*/ 972709 h 2801509"/>
              <a:gd name="connsiteX80" fmla="*/ 4913906 w 5200153"/>
              <a:gd name="connsiteY80" fmla="*/ 1044271 h 2801509"/>
              <a:gd name="connsiteX81" fmla="*/ 4945711 w 5200153"/>
              <a:gd name="connsiteY81" fmla="*/ 1052222 h 2801509"/>
              <a:gd name="connsiteX82" fmla="*/ 4969565 w 5200153"/>
              <a:gd name="connsiteY82" fmla="*/ 1020417 h 2801509"/>
              <a:gd name="connsiteX83" fmla="*/ 5025224 w 5200153"/>
              <a:gd name="connsiteY83" fmla="*/ 1107881 h 2801509"/>
              <a:gd name="connsiteX84" fmla="*/ 5049078 w 5200153"/>
              <a:gd name="connsiteY84" fmla="*/ 1187394 h 2801509"/>
              <a:gd name="connsiteX85" fmla="*/ 5080884 w 5200153"/>
              <a:gd name="connsiteY85" fmla="*/ 1227151 h 2801509"/>
              <a:gd name="connsiteX86" fmla="*/ 5136543 w 5200153"/>
              <a:gd name="connsiteY86" fmla="*/ 1314615 h 2801509"/>
              <a:gd name="connsiteX87" fmla="*/ 5200153 w 5200153"/>
              <a:gd name="connsiteY87" fmla="*/ 1378226 h 280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200153" h="2801509">
                <a:moveTo>
                  <a:pt x="0" y="2801509"/>
                </a:moveTo>
                <a:lnTo>
                  <a:pt x="63610" y="2737899"/>
                </a:lnTo>
                <a:cubicBezTo>
                  <a:pt x="83488" y="2718021"/>
                  <a:pt x="104692" y="2699467"/>
                  <a:pt x="119270" y="2682239"/>
                </a:cubicBezTo>
                <a:cubicBezTo>
                  <a:pt x="133848" y="2665011"/>
                  <a:pt x="140473" y="2649109"/>
                  <a:pt x="151075" y="2634532"/>
                </a:cubicBezTo>
                <a:cubicBezTo>
                  <a:pt x="161677" y="2619955"/>
                  <a:pt x="172278" y="2614653"/>
                  <a:pt x="182880" y="2594775"/>
                </a:cubicBezTo>
                <a:cubicBezTo>
                  <a:pt x="193482" y="2574897"/>
                  <a:pt x="189506" y="2535140"/>
                  <a:pt x="214685" y="2515262"/>
                </a:cubicBezTo>
                <a:cubicBezTo>
                  <a:pt x="239864" y="2495384"/>
                  <a:pt x="299499" y="2516588"/>
                  <a:pt x="333955" y="2475506"/>
                </a:cubicBezTo>
                <a:cubicBezTo>
                  <a:pt x="368411" y="2434424"/>
                  <a:pt x="398890" y="2332383"/>
                  <a:pt x="421419" y="2268772"/>
                </a:cubicBezTo>
                <a:cubicBezTo>
                  <a:pt x="443948" y="2205162"/>
                  <a:pt x="455875" y="2149502"/>
                  <a:pt x="469127" y="2093843"/>
                </a:cubicBezTo>
                <a:cubicBezTo>
                  <a:pt x="482379" y="2038184"/>
                  <a:pt x="500932" y="1934817"/>
                  <a:pt x="500932" y="1934817"/>
                </a:cubicBezTo>
                <a:cubicBezTo>
                  <a:pt x="511534" y="1881808"/>
                  <a:pt x="523461" y="1824824"/>
                  <a:pt x="532737" y="1775791"/>
                </a:cubicBezTo>
                <a:cubicBezTo>
                  <a:pt x="542013" y="1726758"/>
                  <a:pt x="540688" y="1689652"/>
                  <a:pt x="556591" y="1640619"/>
                </a:cubicBezTo>
                <a:cubicBezTo>
                  <a:pt x="572494" y="1591586"/>
                  <a:pt x="605624" y="1526650"/>
                  <a:pt x="628153" y="1481593"/>
                </a:cubicBezTo>
                <a:cubicBezTo>
                  <a:pt x="650682" y="1436536"/>
                  <a:pt x="671886" y="1408705"/>
                  <a:pt x="691764" y="1370274"/>
                </a:cubicBezTo>
                <a:cubicBezTo>
                  <a:pt x="711642" y="1331843"/>
                  <a:pt x="728870" y="1288111"/>
                  <a:pt x="747423" y="1251005"/>
                </a:cubicBezTo>
                <a:cubicBezTo>
                  <a:pt x="765976" y="1213899"/>
                  <a:pt x="779228" y="1194021"/>
                  <a:pt x="803082" y="1147638"/>
                </a:cubicBezTo>
                <a:cubicBezTo>
                  <a:pt x="826936" y="1101255"/>
                  <a:pt x="857416" y="1033669"/>
                  <a:pt x="890546" y="972709"/>
                </a:cubicBezTo>
                <a:cubicBezTo>
                  <a:pt x="923676" y="911749"/>
                  <a:pt x="972709" y="822960"/>
                  <a:pt x="1001864" y="781878"/>
                </a:cubicBezTo>
                <a:cubicBezTo>
                  <a:pt x="1031019" y="740796"/>
                  <a:pt x="1033670" y="739471"/>
                  <a:pt x="1065475" y="726219"/>
                </a:cubicBezTo>
                <a:cubicBezTo>
                  <a:pt x="1097280" y="712967"/>
                  <a:pt x="1154265" y="701040"/>
                  <a:pt x="1192696" y="702365"/>
                </a:cubicBezTo>
                <a:cubicBezTo>
                  <a:pt x="1231127" y="703690"/>
                  <a:pt x="1245705" y="738146"/>
                  <a:pt x="1296063" y="734170"/>
                </a:cubicBezTo>
                <a:cubicBezTo>
                  <a:pt x="1346421" y="730194"/>
                  <a:pt x="1443162" y="706340"/>
                  <a:pt x="1494845" y="678511"/>
                </a:cubicBezTo>
                <a:cubicBezTo>
                  <a:pt x="1546528" y="650682"/>
                  <a:pt x="1574359" y="602974"/>
                  <a:pt x="1606164" y="567193"/>
                </a:cubicBezTo>
                <a:cubicBezTo>
                  <a:pt x="1637969" y="531412"/>
                  <a:pt x="1649896" y="499607"/>
                  <a:pt x="1685677" y="463826"/>
                </a:cubicBezTo>
                <a:cubicBezTo>
                  <a:pt x="1721458" y="428045"/>
                  <a:pt x="1777117" y="389613"/>
                  <a:pt x="1820849" y="352507"/>
                </a:cubicBezTo>
                <a:cubicBezTo>
                  <a:pt x="1864581" y="315401"/>
                  <a:pt x="1908314" y="271669"/>
                  <a:pt x="1948070" y="241189"/>
                </a:cubicBezTo>
                <a:cubicBezTo>
                  <a:pt x="1987827" y="210709"/>
                  <a:pt x="2022282" y="188180"/>
                  <a:pt x="2059388" y="169627"/>
                </a:cubicBezTo>
                <a:cubicBezTo>
                  <a:pt x="2096494" y="151074"/>
                  <a:pt x="2136250" y="141798"/>
                  <a:pt x="2170706" y="129871"/>
                </a:cubicBezTo>
                <a:cubicBezTo>
                  <a:pt x="2205162" y="117944"/>
                  <a:pt x="2239618" y="99391"/>
                  <a:pt x="2266122" y="98066"/>
                </a:cubicBezTo>
                <a:cubicBezTo>
                  <a:pt x="2292626" y="96741"/>
                  <a:pt x="2301903" y="113968"/>
                  <a:pt x="2329732" y="121919"/>
                </a:cubicBezTo>
                <a:cubicBezTo>
                  <a:pt x="2357561" y="129870"/>
                  <a:pt x="2406595" y="123244"/>
                  <a:pt x="2433099" y="145773"/>
                </a:cubicBezTo>
                <a:cubicBezTo>
                  <a:pt x="2459603" y="168302"/>
                  <a:pt x="2476831" y="206734"/>
                  <a:pt x="2488758" y="257092"/>
                </a:cubicBezTo>
                <a:cubicBezTo>
                  <a:pt x="2500685" y="307450"/>
                  <a:pt x="2499360" y="405516"/>
                  <a:pt x="2504661" y="447923"/>
                </a:cubicBezTo>
                <a:cubicBezTo>
                  <a:pt x="2509962" y="490330"/>
                  <a:pt x="2512613" y="489004"/>
                  <a:pt x="2520564" y="511533"/>
                </a:cubicBezTo>
                <a:cubicBezTo>
                  <a:pt x="2528515" y="534062"/>
                  <a:pt x="2543093" y="553940"/>
                  <a:pt x="2552369" y="583095"/>
                </a:cubicBezTo>
                <a:cubicBezTo>
                  <a:pt x="2561646" y="612250"/>
                  <a:pt x="2570922" y="695739"/>
                  <a:pt x="2576223" y="686462"/>
                </a:cubicBezTo>
                <a:cubicBezTo>
                  <a:pt x="2581524" y="677186"/>
                  <a:pt x="2580198" y="568518"/>
                  <a:pt x="2584174" y="527436"/>
                </a:cubicBezTo>
                <a:cubicBezTo>
                  <a:pt x="2588150" y="486354"/>
                  <a:pt x="2590801" y="477078"/>
                  <a:pt x="2600077" y="439972"/>
                </a:cubicBezTo>
                <a:cubicBezTo>
                  <a:pt x="2609353" y="402866"/>
                  <a:pt x="2625256" y="337930"/>
                  <a:pt x="2639833" y="304799"/>
                </a:cubicBezTo>
                <a:cubicBezTo>
                  <a:pt x="2654410" y="271668"/>
                  <a:pt x="2665012" y="265043"/>
                  <a:pt x="2687541" y="241189"/>
                </a:cubicBezTo>
                <a:cubicBezTo>
                  <a:pt x="2710070" y="217335"/>
                  <a:pt x="2745850" y="182879"/>
                  <a:pt x="2775005" y="161676"/>
                </a:cubicBezTo>
                <a:cubicBezTo>
                  <a:pt x="2804160" y="140473"/>
                  <a:pt x="2828014" y="129871"/>
                  <a:pt x="2862470" y="113968"/>
                </a:cubicBezTo>
                <a:cubicBezTo>
                  <a:pt x="2896926" y="98065"/>
                  <a:pt x="2981739" y="66260"/>
                  <a:pt x="2981739" y="66260"/>
                </a:cubicBezTo>
                <a:cubicBezTo>
                  <a:pt x="3018845" y="51683"/>
                  <a:pt x="3051976" y="37106"/>
                  <a:pt x="3085106" y="26504"/>
                </a:cubicBezTo>
                <a:cubicBezTo>
                  <a:pt x="3118237" y="15902"/>
                  <a:pt x="3135465" y="5301"/>
                  <a:pt x="3180522" y="2650"/>
                </a:cubicBezTo>
                <a:cubicBezTo>
                  <a:pt x="3225579" y="0"/>
                  <a:pt x="3309068" y="1325"/>
                  <a:pt x="3355450" y="10601"/>
                </a:cubicBezTo>
                <a:cubicBezTo>
                  <a:pt x="3401833" y="19878"/>
                  <a:pt x="3432313" y="45057"/>
                  <a:pt x="3458817" y="58309"/>
                </a:cubicBezTo>
                <a:cubicBezTo>
                  <a:pt x="3485321" y="71561"/>
                  <a:pt x="3495924" y="88789"/>
                  <a:pt x="3514477" y="90114"/>
                </a:cubicBezTo>
                <a:cubicBezTo>
                  <a:pt x="3533030" y="91439"/>
                  <a:pt x="3546282" y="68910"/>
                  <a:pt x="3570136" y="66260"/>
                </a:cubicBezTo>
                <a:cubicBezTo>
                  <a:pt x="3593990" y="63610"/>
                  <a:pt x="3636397" y="39756"/>
                  <a:pt x="3657600" y="74212"/>
                </a:cubicBezTo>
                <a:cubicBezTo>
                  <a:pt x="3678803" y="108668"/>
                  <a:pt x="3684105" y="208058"/>
                  <a:pt x="3697357" y="272994"/>
                </a:cubicBezTo>
                <a:cubicBezTo>
                  <a:pt x="3710609" y="337930"/>
                  <a:pt x="3727837" y="408167"/>
                  <a:pt x="3737113" y="463826"/>
                </a:cubicBezTo>
                <a:cubicBezTo>
                  <a:pt x="3746390" y="519485"/>
                  <a:pt x="3749040" y="567192"/>
                  <a:pt x="3753016" y="606949"/>
                </a:cubicBezTo>
                <a:cubicBezTo>
                  <a:pt x="3756992" y="646706"/>
                  <a:pt x="3754341" y="679836"/>
                  <a:pt x="3760967" y="702365"/>
                </a:cubicBezTo>
                <a:cubicBezTo>
                  <a:pt x="3767593" y="724894"/>
                  <a:pt x="3780845" y="750072"/>
                  <a:pt x="3792772" y="742121"/>
                </a:cubicBezTo>
                <a:cubicBezTo>
                  <a:pt x="3804699" y="734170"/>
                  <a:pt x="3819277" y="685137"/>
                  <a:pt x="3832529" y="654657"/>
                </a:cubicBezTo>
                <a:cubicBezTo>
                  <a:pt x="3845781" y="624177"/>
                  <a:pt x="3845781" y="605624"/>
                  <a:pt x="3872285" y="559241"/>
                </a:cubicBezTo>
                <a:cubicBezTo>
                  <a:pt x="3898789" y="512858"/>
                  <a:pt x="3961075" y="421418"/>
                  <a:pt x="3991555" y="376361"/>
                </a:cubicBezTo>
                <a:cubicBezTo>
                  <a:pt x="4022035" y="331304"/>
                  <a:pt x="4029986" y="311426"/>
                  <a:pt x="4055165" y="288897"/>
                </a:cubicBezTo>
                <a:cubicBezTo>
                  <a:pt x="4080344" y="266368"/>
                  <a:pt x="4114800" y="246490"/>
                  <a:pt x="4142630" y="241189"/>
                </a:cubicBezTo>
                <a:cubicBezTo>
                  <a:pt x="4170460" y="235888"/>
                  <a:pt x="4196964" y="247816"/>
                  <a:pt x="4222143" y="257092"/>
                </a:cubicBezTo>
                <a:cubicBezTo>
                  <a:pt x="4247322" y="266368"/>
                  <a:pt x="4272501" y="259742"/>
                  <a:pt x="4293704" y="296848"/>
                </a:cubicBezTo>
                <a:cubicBezTo>
                  <a:pt x="4314907" y="333954"/>
                  <a:pt x="4336112" y="416118"/>
                  <a:pt x="4349364" y="479728"/>
                </a:cubicBezTo>
                <a:cubicBezTo>
                  <a:pt x="4362616" y="543339"/>
                  <a:pt x="4363940" y="628153"/>
                  <a:pt x="4373217" y="678511"/>
                </a:cubicBezTo>
                <a:cubicBezTo>
                  <a:pt x="4382494" y="728869"/>
                  <a:pt x="4389120" y="736821"/>
                  <a:pt x="4405023" y="781878"/>
                </a:cubicBezTo>
                <a:cubicBezTo>
                  <a:pt x="4420926" y="826935"/>
                  <a:pt x="4454056" y="898497"/>
                  <a:pt x="4468633" y="948855"/>
                </a:cubicBezTo>
                <a:cubicBezTo>
                  <a:pt x="4483210" y="999213"/>
                  <a:pt x="4488511" y="1046921"/>
                  <a:pt x="4492487" y="1084027"/>
                </a:cubicBezTo>
                <a:cubicBezTo>
                  <a:pt x="4496463" y="1121133"/>
                  <a:pt x="4489837" y="1182094"/>
                  <a:pt x="4492487" y="1171492"/>
                </a:cubicBezTo>
                <a:cubicBezTo>
                  <a:pt x="4495137" y="1160890"/>
                  <a:pt x="4504414" y="1078727"/>
                  <a:pt x="4508390" y="1020417"/>
                </a:cubicBezTo>
                <a:cubicBezTo>
                  <a:pt x="4512366" y="962107"/>
                  <a:pt x="4512365" y="874643"/>
                  <a:pt x="4516341" y="821634"/>
                </a:cubicBezTo>
                <a:cubicBezTo>
                  <a:pt x="4520317" y="768625"/>
                  <a:pt x="4525618" y="732845"/>
                  <a:pt x="4532244" y="702365"/>
                </a:cubicBezTo>
                <a:cubicBezTo>
                  <a:pt x="4538870" y="671885"/>
                  <a:pt x="4540195" y="646705"/>
                  <a:pt x="4556097" y="638754"/>
                </a:cubicBezTo>
                <a:cubicBezTo>
                  <a:pt x="4571999" y="630803"/>
                  <a:pt x="4610431" y="645381"/>
                  <a:pt x="4627659" y="654657"/>
                </a:cubicBezTo>
                <a:cubicBezTo>
                  <a:pt x="4644887" y="663934"/>
                  <a:pt x="4644886" y="677185"/>
                  <a:pt x="4659464" y="694413"/>
                </a:cubicBezTo>
                <a:cubicBezTo>
                  <a:pt x="4674042" y="711641"/>
                  <a:pt x="4700547" y="734170"/>
                  <a:pt x="4715124" y="758024"/>
                </a:cubicBezTo>
                <a:cubicBezTo>
                  <a:pt x="4729702" y="781878"/>
                  <a:pt x="4731027" y="820309"/>
                  <a:pt x="4746929" y="837537"/>
                </a:cubicBezTo>
                <a:cubicBezTo>
                  <a:pt x="4762831" y="854765"/>
                  <a:pt x="4795962" y="844163"/>
                  <a:pt x="4810539" y="861391"/>
                </a:cubicBezTo>
                <a:cubicBezTo>
                  <a:pt x="4825116" y="878619"/>
                  <a:pt x="4829092" y="925001"/>
                  <a:pt x="4834393" y="940904"/>
                </a:cubicBezTo>
                <a:cubicBezTo>
                  <a:pt x="4839694" y="956807"/>
                  <a:pt x="4835718" y="951505"/>
                  <a:pt x="4842344" y="956806"/>
                </a:cubicBezTo>
                <a:cubicBezTo>
                  <a:pt x="4848970" y="962107"/>
                  <a:pt x="4862223" y="958132"/>
                  <a:pt x="4874150" y="972709"/>
                </a:cubicBezTo>
                <a:cubicBezTo>
                  <a:pt x="4886077" y="987287"/>
                  <a:pt x="4901979" y="1031019"/>
                  <a:pt x="4913906" y="1044271"/>
                </a:cubicBezTo>
                <a:cubicBezTo>
                  <a:pt x="4925833" y="1057523"/>
                  <a:pt x="4936435" y="1056198"/>
                  <a:pt x="4945711" y="1052222"/>
                </a:cubicBezTo>
                <a:cubicBezTo>
                  <a:pt x="4954988" y="1048246"/>
                  <a:pt x="4956313" y="1011141"/>
                  <a:pt x="4969565" y="1020417"/>
                </a:cubicBezTo>
                <a:cubicBezTo>
                  <a:pt x="4982817" y="1029693"/>
                  <a:pt x="5011972" y="1080052"/>
                  <a:pt x="5025224" y="1107881"/>
                </a:cubicBezTo>
                <a:cubicBezTo>
                  <a:pt x="5038476" y="1135711"/>
                  <a:pt x="5039801" y="1167516"/>
                  <a:pt x="5049078" y="1187394"/>
                </a:cubicBezTo>
                <a:cubicBezTo>
                  <a:pt x="5058355" y="1207272"/>
                  <a:pt x="5066307" y="1205948"/>
                  <a:pt x="5080884" y="1227151"/>
                </a:cubicBezTo>
                <a:cubicBezTo>
                  <a:pt x="5095461" y="1248354"/>
                  <a:pt x="5116665" y="1289436"/>
                  <a:pt x="5136543" y="1314615"/>
                </a:cubicBezTo>
                <a:cubicBezTo>
                  <a:pt x="5156421" y="1339794"/>
                  <a:pt x="5178287" y="1359010"/>
                  <a:pt x="5200153" y="1378226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4300" tIns="57150" rIns="114300" bIns="5715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43801" r="50119" b="11399"/>
          <a:stretch/>
        </p:blipFill>
        <p:spPr>
          <a:xfrm>
            <a:off x="318964" y="1052736"/>
            <a:ext cx="3917148" cy="2736304"/>
          </a:xfrm>
          <a:prstGeom prst="rect">
            <a:avLst/>
          </a:prstGeom>
        </p:spPr>
      </p:pic>
      <p:grpSp>
        <p:nvGrpSpPr>
          <p:cNvPr id="4" name="Grupo 59"/>
          <p:cNvGrpSpPr/>
          <p:nvPr/>
        </p:nvGrpSpPr>
        <p:grpSpPr>
          <a:xfrm>
            <a:off x="4495428" y="2204864"/>
            <a:ext cx="1225787" cy="1296144"/>
            <a:chOff x="4495428" y="2204864"/>
            <a:chExt cx="1225787" cy="1296144"/>
          </a:xfrm>
        </p:grpSpPr>
        <p:cxnSp>
          <p:nvCxnSpPr>
            <p:cNvPr id="45" name="Conector de seta reta 44"/>
            <p:cNvCxnSpPr>
              <a:endCxn id="34" idx="4"/>
            </p:cNvCxnSpPr>
            <p:nvPr/>
          </p:nvCxnSpPr>
          <p:spPr bwMode="auto">
            <a:xfrm flipH="1" flipV="1">
              <a:off x="5699635" y="2272103"/>
              <a:ext cx="19929" cy="122890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9" name="Conector de seta reta 48"/>
            <p:cNvCxnSpPr>
              <a:endCxn id="34" idx="5"/>
            </p:cNvCxnSpPr>
            <p:nvPr/>
          </p:nvCxnSpPr>
          <p:spPr bwMode="auto">
            <a:xfrm>
              <a:off x="4495428" y="2204864"/>
              <a:ext cx="1225787" cy="100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5" name="Grupo 68"/>
          <p:cNvGrpSpPr/>
          <p:nvPr/>
        </p:nvGrpSpPr>
        <p:grpSpPr>
          <a:xfrm>
            <a:off x="5287516" y="1700808"/>
            <a:ext cx="648072" cy="1156898"/>
            <a:chOff x="5287516" y="824314"/>
            <a:chExt cx="2036042" cy="2033392"/>
          </a:xfrm>
        </p:grpSpPr>
        <p:cxnSp>
          <p:nvCxnSpPr>
            <p:cNvPr id="61" name="Conector de seta reta 60"/>
            <p:cNvCxnSpPr>
              <a:endCxn id="34" idx="34"/>
            </p:cNvCxnSpPr>
            <p:nvPr/>
          </p:nvCxnSpPr>
          <p:spPr bwMode="auto">
            <a:xfrm flipV="1">
              <a:off x="7303741" y="824314"/>
              <a:ext cx="3632" cy="20333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3" name="Conector de seta reta 62"/>
            <p:cNvCxnSpPr>
              <a:endCxn id="34" idx="35"/>
            </p:cNvCxnSpPr>
            <p:nvPr/>
          </p:nvCxnSpPr>
          <p:spPr bwMode="auto">
            <a:xfrm flipV="1">
              <a:off x="5287516" y="898706"/>
              <a:ext cx="2036042" cy="1001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cxnSp>
        <p:nvCxnSpPr>
          <p:cNvPr id="44" name="Conector de seta reta 43"/>
          <p:cNvCxnSpPr/>
          <p:nvPr/>
        </p:nvCxnSpPr>
        <p:spPr bwMode="auto">
          <a:xfrm>
            <a:off x="1471092" y="1556792"/>
            <a:ext cx="1152128" cy="16561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6" name="Conector de seta reta 45"/>
          <p:cNvCxnSpPr/>
          <p:nvPr/>
        </p:nvCxnSpPr>
        <p:spPr bwMode="auto">
          <a:xfrm flipV="1">
            <a:off x="2695228" y="2492896"/>
            <a:ext cx="0" cy="6480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6" name="Grupo 49"/>
          <p:cNvGrpSpPr/>
          <p:nvPr/>
        </p:nvGrpSpPr>
        <p:grpSpPr>
          <a:xfrm>
            <a:off x="5439916" y="980728"/>
            <a:ext cx="855712" cy="1372922"/>
            <a:chOff x="5287516" y="824314"/>
            <a:chExt cx="2036042" cy="2033392"/>
          </a:xfrm>
        </p:grpSpPr>
        <p:cxnSp>
          <p:nvCxnSpPr>
            <p:cNvPr id="51" name="Conector de seta reta 50"/>
            <p:cNvCxnSpPr/>
            <p:nvPr/>
          </p:nvCxnSpPr>
          <p:spPr bwMode="auto">
            <a:xfrm flipV="1">
              <a:off x="7303741" y="824314"/>
              <a:ext cx="3632" cy="20333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2" name="Conector de seta reta 51"/>
            <p:cNvCxnSpPr/>
            <p:nvPr/>
          </p:nvCxnSpPr>
          <p:spPr bwMode="auto">
            <a:xfrm flipV="1">
              <a:off x="5287516" y="898706"/>
              <a:ext cx="2036042" cy="1001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pic>
        <p:nvPicPr>
          <p:cNvPr id="47" name="Picture 2" descr="C:\Users\Dematte\AppData\Roaming\PixelMetrics\CaptureWiz\LastCaptures\2015-05-27_11-25-25-1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7725" y="188640"/>
            <a:ext cx="1819275" cy="1924051"/>
          </a:xfrm>
          <a:prstGeom prst="rect">
            <a:avLst/>
          </a:prstGeom>
          <a:noFill/>
        </p:spPr>
      </p:pic>
      <p:pic>
        <p:nvPicPr>
          <p:cNvPr id="906244" name="Picture 4" descr="C:\Users\Dematte\AppData\Roaming\PixelMetrics\CaptureWiz\LastCaptures\2015-06-11_11-47-22-90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964" y="1052736"/>
            <a:ext cx="3973863" cy="2664296"/>
          </a:xfrm>
          <a:prstGeom prst="rect">
            <a:avLst/>
          </a:prstGeom>
          <a:noFill/>
        </p:spPr>
      </p:pic>
      <p:sp>
        <p:nvSpPr>
          <p:cNvPr id="35" name="Seta para baixo 34"/>
          <p:cNvSpPr/>
          <p:nvPr/>
        </p:nvSpPr>
        <p:spPr bwMode="auto">
          <a:xfrm>
            <a:off x="1311753" y="4509120"/>
            <a:ext cx="216024" cy="36004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Seta para baixo 35"/>
          <p:cNvSpPr/>
          <p:nvPr/>
        </p:nvSpPr>
        <p:spPr bwMode="auto">
          <a:xfrm>
            <a:off x="2175849" y="4081266"/>
            <a:ext cx="216024" cy="36004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Seta para baixo 36"/>
          <p:cNvSpPr/>
          <p:nvPr/>
        </p:nvSpPr>
        <p:spPr bwMode="auto">
          <a:xfrm>
            <a:off x="3061717" y="4015950"/>
            <a:ext cx="216024" cy="36004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Seta para cima e para baixo 37"/>
          <p:cNvSpPr/>
          <p:nvPr/>
        </p:nvSpPr>
        <p:spPr bwMode="auto">
          <a:xfrm>
            <a:off x="2607897" y="4005064"/>
            <a:ext cx="216024" cy="1080120"/>
          </a:xfrm>
          <a:prstGeom prst="up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50244" name="Picture 4" descr="C:\Users\Dematte\AppData\Roaming\PixelMetrics\CaptureWiz\LastCaptures\2015-05-21_13-58-21-30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99785" y="5150617"/>
            <a:ext cx="2145042" cy="1086695"/>
          </a:xfrm>
          <a:prstGeom prst="rect">
            <a:avLst/>
          </a:prstGeom>
          <a:noFill/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379" y="6121226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06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906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utoUpdateAnimBg="0"/>
      <p:bldP spid="2055" grpId="0" autoUpdateAnimBg="0"/>
      <p:bldP spid="2056" grpId="0" autoUpdateAnimBg="0"/>
      <p:bldP spid="39" grpId="0" animBg="1" autoUpdateAnimBg="0"/>
      <p:bldP spid="40" grpId="0" autoUpdateAnimBg="0"/>
      <p:bldP spid="42" grpId="0" animBg="1" autoUpdateAnimBg="0"/>
      <p:bldP spid="43" grpId="0" animBg="1" autoUpdateAnimBg="0"/>
      <p:bldP spid="27" grpId="0" animBg="1" autoUpdateAnimBg="0"/>
      <p:bldP spid="34" grpId="0" animBg="1" autoUpdateAnimBg="0"/>
      <p:bldP spid="35" grpId="0" animBg="1" autoUpdateAnimBg="0"/>
      <p:bldP spid="36" grpId="0" animBg="1" autoUpdateAnimBg="0"/>
      <p:bldP spid="37" grpId="0" animBg="1" autoUpdateAnimBg="0"/>
      <p:bldP spid="38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1401"/>
            <a:ext cx="102870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332657"/>
            <a:ext cx="10287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4400" dirty="0">
                <a:solidFill>
                  <a:schemeClr val="tx2"/>
                </a:solidFill>
              </a:rPr>
              <a:t>Assinatura Espectral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5" y="6165850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1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2"/>
          <p:cNvSpPr txBox="1">
            <a:spLocks noChangeArrowheads="1"/>
          </p:cNvSpPr>
          <p:nvPr/>
        </p:nvSpPr>
        <p:spPr bwMode="auto">
          <a:xfrm>
            <a:off x="282179" y="681773"/>
            <a:ext cx="6399015" cy="16312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 b="1" i="1" dirty="0">
              <a:solidFill>
                <a:srgbClr val="FFFF00"/>
              </a:solidFill>
            </a:endParaRPr>
          </a:p>
          <a:p>
            <a:r>
              <a:rPr lang="en-US" b="1" dirty="0" err="1">
                <a:solidFill>
                  <a:srgbClr val="FFFF00"/>
                </a:solidFill>
              </a:rPr>
              <a:t>Granulometria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err="1">
                <a:solidFill>
                  <a:srgbClr val="FFFF00"/>
                </a:solidFill>
              </a:rPr>
              <a:t>Matéria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orgânica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242510" y="63868"/>
            <a:ext cx="8770739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</a:rPr>
              <a:t>Fatores</a:t>
            </a:r>
            <a:r>
              <a:rPr lang="en-US" b="1" i="1" dirty="0">
                <a:solidFill>
                  <a:srgbClr val="FFFF00"/>
                </a:solidFill>
              </a:rPr>
              <a:t> do solo que </a:t>
            </a:r>
            <a:r>
              <a:rPr lang="en-US" b="1" i="1" dirty="0" err="1">
                <a:solidFill>
                  <a:srgbClr val="FFFF00"/>
                </a:solidFill>
              </a:rPr>
              <a:t>interferem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b="1" i="1" dirty="0" err="1">
                <a:solidFill>
                  <a:srgbClr val="FFFF00"/>
                </a:solidFill>
              </a:rPr>
              <a:t>na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b="1" i="1" dirty="0" err="1">
                <a:solidFill>
                  <a:srgbClr val="FFFF00"/>
                </a:solidFill>
              </a:rPr>
              <a:t>energia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  <a:endParaRPr lang="en-US" b="1" i="1" dirty="0" smtClean="0">
              <a:solidFill>
                <a:srgbClr val="FFFF00"/>
              </a:solidFill>
            </a:endParaRPr>
          </a:p>
          <a:p>
            <a:r>
              <a:rPr lang="en-US" b="1" i="1" dirty="0" err="1" smtClean="0">
                <a:solidFill>
                  <a:srgbClr val="FFFF00"/>
                </a:solidFill>
              </a:rPr>
              <a:t>eletromagnética</a:t>
            </a:r>
            <a:endParaRPr lang="pt-BR" dirty="0"/>
          </a:p>
        </p:txBody>
      </p:sp>
      <p:graphicFrame>
        <p:nvGraphicFramePr>
          <p:cNvPr id="241668" name="Object 4"/>
          <p:cNvGraphicFramePr>
            <a:graphicFrameLocks noChangeAspect="1"/>
          </p:cNvGraphicFramePr>
          <p:nvPr/>
        </p:nvGraphicFramePr>
        <p:xfrm>
          <a:off x="6034684" y="1484313"/>
          <a:ext cx="3645098" cy="243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182" name="Foto do Photo Editor" r:id="rId3" imgW="22961905" imgH="15047619" progId="">
                  <p:embed/>
                </p:oleObj>
              </mc:Choice>
              <mc:Fallback>
                <p:oleObj name="Foto do Photo Editor" r:id="rId3" imgW="22961905" imgH="150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684" y="1484313"/>
                        <a:ext cx="3645098" cy="243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69" name="Object 5"/>
          <p:cNvGraphicFramePr>
            <a:graphicFrameLocks noChangeAspect="1"/>
          </p:cNvGraphicFramePr>
          <p:nvPr/>
        </p:nvGraphicFramePr>
        <p:xfrm>
          <a:off x="5993606" y="4076700"/>
          <a:ext cx="3929063" cy="255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183" name="Foto do Photo Editor" r:id="rId5" imgW="22657143" imgH="14780952" progId="">
                  <p:embed/>
                </p:oleObj>
              </mc:Choice>
              <mc:Fallback>
                <p:oleObj name="Foto do Photo Editor" r:id="rId5" imgW="22657143" imgH="147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3606" y="4076700"/>
                        <a:ext cx="3929063" cy="255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6115050" y="1557339"/>
            <a:ext cx="152157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Mineralogia</a:t>
            </a:r>
          </a:p>
          <a:p>
            <a:endParaRPr lang="pt-BR"/>
          </a:p>
        </p:txBody>
      </p:sp>
      <p:sp>
        <p:nvSpPr>
          <p:cNvPr id="241671" name="Text Box 7"/>
          <p:cNvSpPr txBox="1">
            <a:spLocks noChangeArrowheads="1"/>
          </p:cNvSpPr>
          <p:nvPr/>
        </p:nvSpPr>
        <p:spPr bwMode="auto">
          <a:xfrm>
            <a:off x="6034683" y="4149725"/>
            <a:ext cx="186461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Solução do solo</a:t>
            </a:r>
            <a:endParaRPr lang="pt-BR" b="1">
              <a:solidFill>
                <a:srgbClr val="FFFF00"/>
              </a:solidFill>
            </a:endParaRPr>
          </a:p>
        </p:txBody>
      </p:sp>
      <p:pic>
        <p:nvPicPr>
          <p:cNvPr id="241672" name="Picture 8" descr="concreções superfíc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316413"/>
            <a:ext cx="2566393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73" name="Picture 9" descr="Torrões_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5728" y="4365626"/>
            <a:ext cx="2503884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74" name="Text Box 10"/>
          <p:cNvSpPr txBox="1">
            <a:spLocks noChangeArrowheads="1"/>
          </p:cNvSpPr>
          <p:nvPr/>
        </p:nvSpPr>
        <p:spPr bwMode="auto">
          <a:xfrm>
            <a:off x="746522" y="4529138"/>
            <a:ext cx="259718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Rugosidade superfície</a:t>
            </a:r>
            <a:endParaRPr lang="pt-BR" b="1">
              <a:solidFill>
                <a:srgbClr val="FFFF00"/>
              </a:solidFill>
            </a:endParaRPr>
          </a:p>
        </p:txBody>
      </p:sp>
      <p:pic>
        <p:nvPicPr>
          <p:cNvPr id="241675" name="Picture 11" descr="MVC-007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2179" y="2349501"/>
            <a:ext cx="2489597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76" name="Text Box 12"/>
          <p:cNvSpPr txBox="1">
            <a:spLocks noChangeArrowheads="1"/>
          </p:cNvSpPr>
          <p:nvPr/>
        </p:nvSpPr>
        <p:spPr bwMode="auto">
          <a:xfrm>
            <a:off x="769739" y="2420939"/>
            <a:ext cx="80682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Ferro</a:t>
            </a:r>
          </a:p>
          <a:p>
            <a:endParaRPr lang="pt-BR"/>
          </a:p>
        </p:txBody>
      </p:sp>
      <p:pic>
        <p:nvPicPr>
          <p:cNvPr id="241677" name="Picture 13" descr="MVC-001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7880" y="2349501"/>
            <a:ext cx="2512814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78" name="Picture 14" descr="MVC-001F5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41503" y="692151"/>
            <a:ext cx="2187773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79" name="Text Box 15"/>
          <p:cNvSpPr txBox="1">
            <a:spLocks noChangeArrowheads="1"/>
          </p:cNvSpPr>
          <p:nvPr/>
        </p:nvSpPr>
        <p:spPr bwMode="auto">
          <a:xfrm>
            <a:off x="3766543" y="981076"/>
            <a:ext cx="118173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Umidade</a:t>
            </a:r>
          </a:p>
          <a:p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1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1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6" grpId="0"/>
      <p:bldP spid="241667" grpId="0"/>
      <p:bldP spid="241670" grpId="0"/>
      <p:bldP spid="241671" grpId="0"/>
      <p:bldP spid="241674" grpId="0"/>
      <p:bldP spid="241676" grpId="0"/>
      <p:bldP spid="2416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de cantos arredondados 12"/>
          <p:cNvSpPr/>
          <p:nvPr/>
        </p:nvSpPr>
        <p:spPr bwMode="auto">
          <a:xfrm>
            <a:off x="318964" y="116632"/>
            <a:ext cx="2736304" cy="576064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b="1" dirty="0" smtClean="0">
                <a:solidFill>
                  <a:schemeClr val="bg2"/>
                </a:solidFill>
              </a:rPr>
              <a:t>Matéria orgânica</a:t>
            </a:r>
            <a:endParaRPr lang="pt-BR" b="1" dirty="0">
              <a:solidFill>
                <a:schemeClr val="bg2"/>
              </a:solidFill>
            </a:endParaRPr>
          </a:p>
        </p:txBody>
      </p:sp>
      <p:grpSp>
        <p:nvGrpSpPr>
          <p:cNvPr id="2" name="Grupo 13"/>
          <p:cNvGrpSpPr/>
          <p:nvPr/>
        </p:nvGrpSpPr>
        <p:grpSpPr>
          <a:xfrm>
            <a:off x="318964" y="2564904"/>
            <a:ext cx="3528392" cy="2346988"/>
            <a:chOff x="6655668" y="289924"/>
            <a:chExt cx="3528392" cy="2346988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3" b="21545"/>
            <a:stretch/>
          </p:blipFill>
          <p:spPr>
            <a:xfrm>
              <a:off x="6655668" y="289924"/>
              <a:ext cx="3528392" cy="2346988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 bwMode="auto">
            <a:xfrm>
              <a:off x="8023820" y="1340768"/>
              <a:ext cx="792088" cy="28803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7" name="Seta para baixo 16"/>
          <p:cNvSpPr/>
          <p:nvPr/>
        </p:nvSpPr>
        <p:spPr bwMode="auto">
          <a:xfrm>
            <a:off x="2263180" y="3573016"/>
            <a:ext cx="288032" cy="576064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Seta para baixo 17"/>
          <p:cNvSpPr/>
          <p:nvPr/>
        </p:nvSpPr>
        <p:spPr bwMode="auto">
          <a:xfrm rot="10800000">
            <a:off x="1183060" y="2852936"/>
            <a:ext cx="360040" cy="57606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4" y="764704"/>
            <a:ext cx="2172688" cy="1656184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318964" y="5157192"/>
            <a:ext cx="331236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1600" b="1" dirty="0" smtClean="0">
                <a:solidFill>
                  <a:schemeClr val="bg2"/>
                </a:solidFill>
              </a:rPr>
              <a:t>Stoner (1979):</a:t>
            </a:r>
            <a:r>
              <a:rPr lang="en-US" sz="1600" b="1" dirty="0" smtClean="0">
                <a:solidFill>
                  <a:schemeClr val="bg2"/>
                </a:solidFill>
                <a:sym typeface="Wingdings" panose="05000000000000000000" pitchFamily="2" charset="2"/>
              </a:rPr>
              <a:t>              520 a 620 nm</a:t>
            </a:r>
          </a:p>
          <a:p>
            <a:pPr marL="342900" indent="-342900">
              <a:lnSpc>
                <a:spcPct val="150000"/>
              </a:lnSpc>
            </a:pPr>
            <a:r>
              <a:rPr lang="en-US" sz="1600" b="1" dirty="0" err="1" smtClean="0">
                <a:solidFill>
                  <a:schemeClr val="bg2"/>
                </a:solidFill>
              </a:rPr>
              <a:t>Krishman</a:t>
            </a:r>
            <a:r>
              <a:rPr lang="en-US" sz="1600" b="1" dirty="0" smtClean="0">
                <a:solidFill>
                  <a:schemeClr val="bg2"/>
                </a:solidFill>
              </a:rPr>
              <a:t> (1980):       </a:t>
            </a:r>
            <a:r>
              <a:rPr lang="en-US" sz="1600" b="1" dirty="0" smtClean="0">
                <a:solidFill>
                  <a:schemeClr val="bg2"/>
                </a:solidFill>
                <a:sym typeface="Wingdings" panose="05000000000000000000" pitchFamily="2" charset="2"/>
              </a:rPr>
              <a:t>564 a 623 nm</a:t>
            </a:r>
            <a:endParaRPr lang="en-US" sz="1600" b="1" dirty="0" smtClean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1600" b="1" dirty="0" smtClean="0">
                <a:solidFill>
                  <a:schemeClr val="bg2"/>
                </a:solidFill>
              </a:rPr>
              <a:t>Coleman </a:t>
            </a:r>
            <a:r>
              <a:rPr lang="en-US" sz="1600" b="1" i="1" dirty="0" smtClean="0">
                <a:solidFill>
                  <a:schemeClr val="bg2"/>
                </a:solidFill>
              </a:rPr>
              <a:t>et al</a:t>
            </a:r>
            <a:r>
              <a:rPr lang="en-US" sz="1600" b="1" dirty="0" smtClean="0">
                <a:solidFill>
                  <a:schemeClr val="bg2"/>
                </a:solidFill>
              </a:rPr>
              <a:t> (1991):</a:t>
            </a:r>
            <a:r>
              <a:rPr lang="en-US" sz="1600" b="1" dirty="0" smtClean="0">
                <a:solidFill>
                  <a:schemeClr val="bg2"/>
                </a:solidFill>
                <a:sym typeface="Wingdings" panose="05000000000000000000" pitchFamily="2" charset="2"/>
              </a:rPr>
              <a:t>  ate 1100 nm</a:t>
            </a:r>
            <a:endParaRPr lang="en-US" sz="1600" b="1" dirty="0" smtClean="0">
              <a:solidFill>
                <a:schemeClr val="bg2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64" y="3469070"/>
            <a:ext cx="4320480" cy="3291793"/>
          </a:xfrm>
          <a:prstGeom prst="rect">
            <a:avLst/>
          </a:prstGeom>
        </p:spPr>
      </p:pic>
      <p:sp>
        <p:nvSpPr>
          <p:cNvPr id="24" name="Seta para baixo 23"/>
          <p:cNvSpPr/>
          <p:nvPr/>
        </p:nvSpPr>
        <p:spPr bwMode="auto">
          <a:xfrm>
            <a:off x="4495428" y="5701318"/>
            <a:ext cx="288032" cy="576064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Seta para baixo 24"/>
          <p:cNvSpPr/>
          <p:nvPr/>
        </p:nvSpPr>
        <p:spPr bwMode="auto">
          <a:xfrm>
            <a:off x="4783460" y="5557302"/>
            <a:ext cx="288032" cy="576064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Seta para baixo 25"/>
          <p:cNvSpPr/>
          <p:nvPr/>
        </p:nvSpPr>
        <p:spPr bwMode="auto">
          <a:xfrm>
            <a:off x="5071492" y="5125254"/>
            <a:ext cx="288032" cy="576064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upo 27"/>
          <p:cNvGrpSpPr/>
          <p:nvPr/>
        </p:nvGrpSpPr>
        <p:grpSpPr>
          <a:xfrm>
            <a:off x="8239844" y="3429000"/>
            <a:ext cx="2047156" cy="3307737"/>
            <a:chOff x="8239844" y="220578"/>
            <a:chExt cx="2047156" cy="3307737"/>
          </a:xfrm>
        </p:grpSpPr>
        <p:pic>
          <p:nvPicPr>
            <p:cNvPr id="723970" name="Picture 2" descr="C:\Users\Dematte\AppData\Roaming\PixelMetrics\CaptureWiz\LastCaptures\2015-05-22_14-00-26-03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39844" y="281389"/>
              <a:ext cx="1896616" cy="3246926"/>
            </a:xfrm>
            <a:prstGeom prst="rect">
              <a:avLst/>
            </a:prstGeom>
            <a:noFill/>
          </p:spPr>
        </p:pic>
        <p:sp>
          <p:nvSpPr>
            <p:cNvPr id="27" name="CaixaDeTexto 26"/>
            <p:cNvSpPr txBox="1"/>
            <p:nvPr/>
          </p:nvSpPr>
          <p:spPr>
            <a:xfrm>
              <a:off x="8630816" y="220578"/>
              <a:ext cx="1656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2"/>
                  </a:solidFill>
                </a:rPr>
                <a:t>Organossolo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endParaRPr lang="pt-BR" dirty="0">
                <a:solidFill>
                  <a:schemeClr val="bg2"/>
                </a:solidFill>
              </a:endParaRPr>
            </a:p>
          </p:txBody>
        </p:sp>
      </p:grpSp>
      <p:sp>
        <p:nvSpPr>
          <p:cNvPr id="30" name="Forma livre 29"/>
          <p:cNvSpPr/>
          <p:nvPr/>
        </p:nvSpPr>
        <p:spPr bwMode="auto">
          <a:xfrm>
            <a:off x="1009934" y="3957851"/>
            <a:ext cx="1258811" cy="491319"/>
          </a:xfrm>
          <a:custGeom>
            <a:avLst/>
            <a:gdLst>
              <a:gd name="connsiteX0" fmla="*/ 0 w 1258811"/>
              <a:gd name="connsiteY0" fmla="*/ 491319 h 491319"/>
              <a:gd name="connsiteX1" fmla="*/ 109182 w 1258811"/>
              <a:gd name="connsiteY1" fmla="*/ 464024 h 491319"/>
              <a:gd name="connsiteX2" fmla="*/ 150126 w 1258811"/>
              <a:gd name="connsiteY2" fmla="*/ 450376 h 491319"/>
              <a:gd name="connsiteX3" fmla="*/ 341194 w 1258811"/>
              <a:gd name="connsiteY3" fmla="*/ 423080 h 491319"/>
              <a:gd name="connsiteX4" fmla="*/ 464024 w 1258811"/>
              <a:gd name="connsiteY4" fmla="*/ 382137 h 491319"/>
              <a:gd name="connsiteX5" fmla="*/ 559559 w 1258811"/>
              <a:gd name="connsiteY5" fmla="*/ 368489 h 491319"/>
              <a:gd name="connsiteX6" fmla="*/ 641445 w 1258811"/>
              <a:gd name="connsiteY6" fmla="*/ 341194 h 491319"/>
              <a:gd name="connsiteX7" fmla="*/ 682388 w 1258811"/>
              <a:gd name="connsiteY7" fmla="*/ 313898 h 491319"/>
              <a:gd name="connsiteX8" fmla="*/ 764275 w 1258811"/>
              <a:gd name="connsiteY8" fmla="*/ 286603 h 491319"/>
              <a:gd name="connsiteX9" fmla="*/ 846162 w 1258811"/>
              <a:gd name="connsiteY9" fmla="*/ 245659 h 491319"/>
              <a:gd name="connsiteX10" fmla="*/ 887105 w 1258811"/>
              <a:gd name="connsiteY10" fmla="*/ 218364 h 491319"/>
              <a:gd name="connsiteX11" fmla="*/ 928048 w 1258811"/>
              <a:gd name="connsiteY11" fmla="*/ 204716 h 491319"/>
              <a:gd name="connsiteX12" fmla="*/ 1009935 w 1258811"/>
              <a:gd name="connsiteY12" fmla="*/ 163773 h 491319"/>
              <a:gd name="connsiteX13" fmla="*/ 1132765 w 1258811"/>
              <a:gd name="connsiteY13" fmla="*/ 81886 h 491319"/>
              <a:gd name="connsiteX14" fmla="*/ 1214651 w 1258811"/>
              <a:gd name="connsiteY14" fmla="*/ 54591 h 491319"/>
              <a:gd name="connsiteX15" fmla="*/ 1255594 w 1258811"/>
              <a:gd name="connsiteY15" fmla="*/ 0 h 4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8811" h="491319">
                <a:moveTo>
                  <a:pt x="0" y="491319"/>
                </a:moveTo>
                <a:lnTo>
                  <a:pt x="109182" y="464024"/>
                </a:lnTo>
                <a:cubicBezTo>
                  <a:pt x="123139" y="460535"/>
                  <a:pt x="136082" y="453497"/>
                  <a:pt x="150126" y="450376"/>
                </a:cubicBezTo>
                <a:cubicBezTo>
                  <a:pt x="200726" y="439131"/>
                  <a:pt x="293973" y="428983"/>
                  <a:pt x="341194" y="423080"/>
                </a:cubicBezTo>
                <a:lnTo>
                  <a:pt x="464024" y="382137"/>
                </a:lnTo>
                <a:cubicBezTo>
                  <a:pt x="494541" y="371964"/>
                  <a:pt x="527714" y="373038"/>
                  <a:pt x="559559" y="368489"/>
                </a:cubicBezTo>
                <a:cubicBezTo>
                  <a:pt x="586854" y="359391"/>
                  <a:pt x="617506" y="357154"/>
                  <a:pt x="641445" y="341194"/>
                </a:cubicBezTo>
                <a:cubicBezTo>
                  <a:pt x="655093" y="332095"/>
                  <a:pt x="667399" y="320560"/>
                  <a:pt x="682388" y="313898"/>
                </a:cubicBezTo>
                <a:cubicBezTo>
                  <a:pt x="708680" y="302213"/>
                  <a:pt x="764275" y="286603"/>
                  <a:pt x="764275" y="286603"/>
                </a:cubicBezTo>
                <a:cubicBezTo>
                  <a:pt x="881601" y="208384"/>
                  <a:pt x="733162" y="302158"/>
                  <a:pt x="846162" y="245659"/>
                </a:cubicBezTo>
                <a:cubicBezTo>
                  <a:pt x="860833" y="238324"/>
                  <a:pt x="872434" y="225699"/>
                  <a:pt x="887105" y="218364"/>
                </a:cubicBezTo>
                <a:cubicBezTo>
                  <a:pt x="899972" y="211930"/>
                  <a:pt x="915181" y="211150"/>
                  <a:pt x="928048" y="204716"/>
                </a:cubicBezTo>
                <a:cubicBezTo>
                  <a:pt x="1033872" y="151804"/>
                  <a:pt x="907023" y="198077"/>
                  <a:pt x="1009935" y="163773"/>
                </a:cubicBezTo>
                <a:lnTo>
                  <a:pt x="1132765" y="81886"/>
                </a:lnTo>
                <a:cubicBezTo>
                  <a:pt x="1156705" y="65926"/>
                  <a:pt x="1214651" y="54591"/>
                  <a:pt x="1214651" y="54591"/>
                </a:cubicBezTo>
                <a:cubicBezTo>
                  <a:pt x="1258811" y="10431"/>
                  <a:pt x="1255594" y="32949"/>
                  <a:pt x="1255594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Forma livre 31"/>
          <p:cNvSpPr/>
          <p:nvPr/>
        </p:nvSpPr>
        <p:spPr bwMode="auto">
          <a:xfrm>
            <a:off x="1091821" y="3243120"/>
            <a:ext cx="750627" cy="564605"/>
          </a:xfrm>
          <a:custGeom>
            <a:avLst/>
            <a:gdLst>
              <a:gd name="connsiteX0" fmla="*/ 0 w 750627"/>
              <a:gd name="connsiteY0" fmla="*/ 564605 h 564605"/>
              <a:gd name="connsiteX1" fmla="*/ 40943 w 750627"/>
              <a:gd name="connsiteY1" fmla="*/ 537310 h 564605"/>
              <a:gd name="connsiteX2" fmla="*/ 81886 w 750627"/>
              <a:gd name="connsiteY2" fmla="*/ 441776 h 564605"/>
              <a:gd name="connsiteX3" fmla="*/ 136478 w 750627"/>
              <a:gd name="connsiteY3" fmla="*/ 359889 h 564605"/>
              <a:gd name="connsiteX4" fmla="*/ 163773 w 750627"/>
              <a:gd name="connsiteY4" fmla="*/ 318946 h 564605"/>
              <a:gd name="connsiteX5" fmla="*/ 204716 w 750627"/>
              <a:gd name="connsiteY5" fmla="*/ 291650 h 564605"/>
              <a:gd name="connsiteX6" fmla="*/ 272955 w 750627"/>
              <a:gd name="connsiteY6" fmla="*/ 223411 h 564605"/>
              <a:gd name="connsiteX7" fmla="*/ 313898 w 750627"/>
              <a:gd name="connsiteY7" fmla="*/ 182468 h 564605"/>
              <a:gd name="connsiteX8" fmla="*/ 395785 w 750627"/>
              <a:gd name="connsiteY8" fmla="*/ 155173 h 564605"/>
              <a:gd name="connsiteX9" fmla="*/ 436728 w 750627"/>
              <a:gd name="connsiteY9" fmla="*/ 141525 h 564605"/>
              <a:gd name="connsiteX10" fmla="*/ 477672 w 750627"/>
              <a:gd name="connsiteY10" fmla="*/ 114229 h 564605"/>
              <a:gd name="connsiteX11" fmla="*/ 518615 w 750627"/>
              <a:gd name="connsiteY11" fmla="*/ 100581 h 564605"/>
              <a:gd name="connsiteX12" fmla="*/ 559558 w 750627"/>
              <a:gd name="connsiteY12" fmla="*/ 73286 h 564605"/>
              <a:gd name="connsiteX13" fmla="*/ 641445 w 750627"/>
              <a:gd name="connsiteY13" fmla="*/ 45990 h 564605"/>
              <a:gd name="connsiteX14" fmla="*/ 682388 w 750627"/>
              <a:gd name="connsiteY14" fmla="*/ 32343 h 564605"/>
              <a:gd name="connsiteX15" fmla="*/ 750627 w 750627"/>
              <a:gd name="connsiteY15" fmla="*/ 5047 h 56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0627" h="564605">
                <a:moveTo>
                  <a:pt x="0" y="564605"/>
                </a:moveTo>
                <a:cubicBezTo>
                  <a:pt x="13648" y="555507"/>
                  <a:pt x="30442" y="549911"/>
                  <a:pt x="40943" y="537310"/>
                </a:cubicBezTo>
                <a:cubicBezTo>
                  <a:pt x="86505" y="482636"/>
                  <a:pt x="53439" y="492980"/>
                  <a:pt x="81886" y="441776"/>
                </a:cubicBezTo>
                <a:cubicBezTo>
                  <a:pt x="97818" y="413099"/>
                  <a:pt x="118281" y="387185"/>
                  <a:pt x="136478" y="359889"/>
                </a:cubicBezTo>
                <a:lnTo>
                  <a:pt x="163773" y="318946"/>
                </a:lnTo>
                <a:cubicBezTo>
                  <a:pt x="172871" y="305298"/>
                  <a:pt x="191068" y="300749"/>
                  <a:pt x="204716" y="291650"/>
                </a:cubicBezTo>
                <a:cubicBezTo>
                  <a:pt x="254759" y="216588"/>
                  <a:pt x="204716" y="280277"/>
                  <a:pt x="272955" y="223411"/>
                </a:cubicBezTo>
                <a:cubicBezTo>
                  <a:pt x="287782" y="211055"/>
                  <a:pt x="297026" y="191841"/>
                  <a:pt x="313898" y="182468"/>
                </a:cubicBezTo>
                <a:cubicBezTo>
                  <a:pt x="339049" y="168495"/>
                  <a:pt x="368489" y="164271"/>
                  <a:pt x="395785" y="155173"/>
                </a:cubicBezTo>
                <a:lnTo>
                  <a:pt x="436728" y="141525"/>
                </a:lnTo>
                <a:cubicBezTo>
                  <a:pt x="452289" y="136338"/>
                  <a:pt x="463001" y="121565"/>
                  <a:pt x="477672" y="114229"/>
                </a:cubicBezTo>
                <a:cubicBezTo>
                  <a:pt x="490539" y="107795"/>
                  <a:pt x="505748" y="107015"/>
                  <a:pt x="518615" y="100581"/>
                </a:cubicBezTo>
                <a:cubicBezTo>
                  <a:pt x="533286" y="93246"/>
                  <a:pt x="544569" y="79948"/>
                  <a:pt x="559558" y="73286"/>
                </a:cubicBezTo>
                <a:cubicBezTo>
                  <a:pt x="585850" y="61601"/>
                  <a:pt x="614149" y="55088"/>
                  <a:pt x="641445" y="45990"/>
                </a:cubicBezTo>
                <a:lnTo>
                  <a:pt x="682388" y="32343"/>
                </a:lnTo>
                <a:cubicBezTo>
                  <a:pt x="730901" y="0"/>
                  <a:pt x="706928" y="5047"/>
                  <a:pt x="750627" y="5047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2407196" y="285293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Mais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matéria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orgânica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751012" y="250509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Mais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areia</a:t>
            </a:r>
            <a:endParaRPr lang="pt-BR" dirty="0">
              <a:solidFill>
                <a:schemeClr val="bg2"/>
              </a:solidFill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30" grpId="0" animBg="1"/>
      <p:bldP spid="32" grpId="0" animBg="1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matte\AppData\Roaming\PixelMetrics\CaptureWiz\LastCaptures\2015-05-21_17-21-59-5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9284" y="2060848"/>
            <a:ext cx="6984736" cy="4437112"/>
          </a:xfrm>
          <a:prstGeom prst="rect">
            <a:avLst/>
          </a:prstGeom>
          <a:noFill/>
        </p:spPr>
      </p:pic>
      <p:pic>
        <p:nvPicPr>
          <p:cNvPr id="5" name="Picture 16" descr="MVC-001F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7196" y="188640"/>
            <a:ext cx="194368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8662" name="Object 6"/>
          <p:cNvGraphicFramePr>
            <a:graphicFrameLocks noChangeAspect="1"/>
          </p:cNvGraphicFramePr>
          <p:nvPr/>
        </p:nvGraphicFramePr>
        <p:xfrm>
          <a:off x="174948" y="4365104"/>
          <a:ext cx="3019895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910" name="Foto do Photo Editor" r:id="rId5" imgW="22961905" imgH="15047619" progId="">
                  <p:embed/>
                </p:oleObj>
              </mc:Choice>
              <mc:Fallback>
                <p:oleObj name="Foto do Photo Editor" r:id="rId5" imgW="22961905" imgH="1504761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8" y="4365104"/>
                        <a:ext cx="3019895" cy="2016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de cantos arredondados 6"/>
          <p:cNvSpPr/>
          <p:nvPr/>
        </p:nvSpPr>
        <p:spPr bwMode="auto">
          <a:xfrm>
            <a:off x="318964" y="548680"/>
            <a:ext cx="1944216" cy="5040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b="1" dirty="0" smtClean="0">
                <a:solidFill>
                  <a:schemeClr val="bg2"/>
                </a:solidFill>
              </a:rPr>
              <a:t>Umidade</a:t>
            </a:r>
            <a:endParaRPr lang="pt-BR" b="1" dirty="0">
              <a:solidFill>
                <a:schemeClr val="bg2"/>
              </a:solidFill>
            </a:endParaRPr>
          </a:p>
        </p:txBody>
      </p:sp>
      <p:pic>
        <p:nvPicPr>
          <p:cNvPr id="720899" name="Picture 3" descr="C:\Users\Dematte\AppData\Roaming\PixelMetrics\CaptureWiz\LastCaptures\2015-05-22_14-05-37-77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905" y="2276872"/>
            <a:ext cx="1695450" cy="1857376"/>
          </a:xfrm>
          <a:prstGeom prst="rect">
            <a:avLst/>
          </a:prstGeom>
          <a:noFill/>
        </p:spPr>
      </p:pic>
      <p:cxnSp>
        <p:nvCxnSpPr>
          <p:cNvPr id="13" name="Conector em curva 12"/>
          <p:cNvCxnSpPr/>
          <p:nvPr/>
        </p:nvCxnSpPr>
        <p:spPr bwMode="auto">
          <a:xfrm rot="16200000" flipH="1">
            <a:off x="-169625" y="1181286"/>
            <a:ext cx="1296144" cy="103904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Conector em curva 13"/>
          <p:cNvCxnSpPr/>
          <p:nvPr/>
        </p:nvCxnSpPr>
        <p:spPr bwMode="auto">
          <a:xfrm rot="5400000" flipH="1" flipV="1">
            <a:off x="910495" y="2076314"/>
            <a:ext cx="432049" cy="11308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2" name="Grupo 33"/>
          <p:cNvGrpSpPr/>
          <p:nvPr/>
        </p:nvGrpSpPr>
        <p:grpSpPr>
          <a:xfrm>
            <a:off x="6079604" y="2492896"/>
            <a:ext cx="1440160" cy="1368152"/>
            <a:chOff x="6439644" y="2996952"/>
            <a:chExt cx="1440160" cy="1368152"/>
          </a:xfrm>
        </p:grpSpPr>
        <p:sp>
          <p:nvSpPr>
            <p:cNvPr id="17" name="Seta para baixo 16"/>
            <p:cNvSpPr/>
            <p:nvPr/>
          </p:nvSpPr>
          <p:spPr bwMode="auto">
            <a:xfrm>
              <a:off x="6439644" y="2996952"/>
              <a:ext cx="216024" cy="576064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Seta para baixo 17"/>
            <p:cNvSpPr/>
            <p:nvPr/>
          </p:nvSpPr>
          <p:spPr bwMode="auto">
            <a:xfrm>
              <a:off x="7663780" y="3789040"/>
              <a:ext cx="216024" cy="576064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Elipse 18"/>
          <p:cNvSpPr/>
          <p:nvPr/>
        </p:nvSpPr>
        <p:spPr bwMode="auto">
          <a:xfrm>
            <a:off x="6079604" y="6165304"/>
            <a:ext cx="432048" cy="3326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7231732" y="6165304"/>
            <a:ext cx="432048" cy="3326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riângulo isósceles 20"/>
          <p:cNvSpPr/>
          <p:nvPr/>
        </p:nvSpPr>
        <p:spPr bwMode="auto">
          <a:xfrm rot="10800000">
            <a:off x="5935588" y="3140968"/>
            <a:ext cx="360040" cy="936104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riângulo isósceles 21"/>
          <p:cNvSpPr/>
          <p:nvPr/>
        </p:nvSpPr>
        <p:spPr bwMode="auto">
          <a:xfrm rot="11482213">
            <a:off x="5887002" y="4428937"/>
            <a:ext cx="751381" cy="104290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Seta para baixo 22"/>
          <p:cNvSpPr/>
          <p:nvPr/>
        </p:nvSpPr>
        <p:spPr bwMode="auto">
          <a:xfrm>
            <a:off x="8815908" y="4725144"/>
            <a:ext cx="288032" cy="1296144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CaixaDeTexto 14"/>
          <p:cNvSpPr txBox="1">
            <a:spLocks noChangeArrowheads="1"/>
          </p:cNvSpPr>
          <p:nvPr/>
        </p:nvSpPr>
        <p:spPr bwMode="auto">
          <a:xfrm>
            <a:off x="4855468" y="548680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chemeClr val="bg2"/>
                </a:solidFill>
              </a:rPr>
              <a:t>Absorção</a:t>
            </a:r>
            <a:r>
              <a:rPr lang="en-US" sz="1800" b="1" dirty="0" smtClean="0">
                <a:solidFill>
                  <a:schemeClr val="bg2"/>
                </a:solidFill>
              </a:rPr>
              <a:t> de </a:t>
            </a:r>
            <a:r>
              <a:rPr lang="en-US" sz="1800" b="1" dirty="0" err="1" smtClean="0">
                <a:solidFill>
                  <a:schemeClr val="bg2"/>
                </a:solidFill>
              </a:rPr>
              <a:t>energia</a:t>
            </a:r>
            <a:endParaRPr lang="en-US" sz="1800" b="1" dirty="0" smtClean="0">
              <a:solidFill>
                <a:schemeClr val="bg2"/>
              </a:solidFill>
            </a:endParaRPr>
          </a:p>
          <a:p>
            <a:pPr eaLnBrk="0" hangingPunct="0"/>
            <a:r>
              <a:rPr lang="pt-BR" sz="1800" b="1" dirty="0" smtClean="0">
                <a:solidFill>
                  <a:schemeClr val="bg2"/>
                </a:solidFill>
              </a:rPr>
              <a:t>Causa feições intensas</a:t>
            </a:r>
          </a:p>
        </p:txBody>
      </p:sp>
      <p:grpSp>
        <p:nvGrpSpPr>
          <p:cNvPr id="3" name="Grupo 32"/>
          <p:cNvGrpSpPr/>
          <p:nvPr/>
        </p:nvGrpSpPr>
        <p:grpSpPr>
          <a:xfrm>
            <a:off x="4207396" y="3861048"/>
            <a:ext cx="1800200" cy="1726451"/>
            <a:chOff x="4711452" y="4293096"/>
            <a:chExt cx="1800200" cy="1726451"/>
          </a:xfrm>
        </p:grpSpPr>
        <p:cxnSp>
          <p:nvCxnSpPr>
            <p:cNvPr id="27" name="Conector de seta reta 26"/>
            <p:cNvCxnSpPr/>
            <p:nvPr/>
          </p:nvCxnSpPr>
          <p:spPr bwMode="auto">
            <a:xfrm flipV="1">
              <a:off x="5647556" y="4293096"/>
              <a:ext cx="792088" cy="108012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8" name="Conector de seta reta 27"/>
            <p:cNvCxnSpPr/>
            <p:nvPr/>
          </p:nvCxnSpPr>
          <p:spPr bwMode="auto">
            <a:xfrm flipV="1">
              <a:off x="5647556" y="5301208"/>
              <a:ext cx="864096" cy="720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32" name="CaixaDeTexto 14"/>
            <p:cNvSpPr txBox="1">
              <a:spLocks noChangeArrowheads="1"/>
            </p:cNvSpPr>
            <p:nvPr/>
          </p:nvSpPr>
          <p:spPr bwMode="auto">
            <a:xfrm>
              <a:off x="4711452" y="5373216"/>
              <a:ext cx="170751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 err="1" smtClean="0">
                  <a:solidFill>
                    <a:schemeClr val="bg2"/>
                  </a:solidFill>
                </a:rPr>
                <a:t>Área</a:t>
              </a:r>
              <a:r>
                <a:rPr lang="en-US" sz="1800" b="1" dirty="0" smtClean="0">
                  <a:solidFill>
                    <a:schemeClr val="bg2"/>
                  </a:solidFill>
                </a:rPr>
                <a:t> da </a:t>
              </a:r>
              <a:r>
                <a:rPr lang="en-US" sz="1800" b="1" dirty="0" err="1" smtClean="0">
                  <a:solidFill>
                    <a:schemeClr val="bg2"/>
                  </a:solidFill>
                </a:rPr>
                <a:t>feição</a:t>
              </a:r>
              <a:endParaRPr lang="en-US" sz="1800" b="1" dirty="0" smtClean="0">
                <a:solidFill>
                  <a:schemeClr val="bg2"/>
                </a:solidFill>
              </a:endParaRPr>
            </a:p>
            <a:p>
              <a:pPr eaLnBrk="0" hangingPunct="0"/>
              <a:r>
                <a:rPr lang="en-US" sz="1800" b="1" dirty="0" smtClean="0">
                  <a:solidFill>
                    <a:schemeClr val="bg2"/>
                  </a:solidFill>
                </a:rPr>
                <a:t>= </a:t>
              </a:r>
              <a:r>
                <a:rPr lang="en-US" sz="1800" b="1" dirty="0" err="1" smtClean="0">
                  <a:solidFill>
                    <a:schemeClr val="bg2"/>
                  </a:solidFill>
                </a:rPr>
                <a:t>quantificação</a:t>
              </a:r>
              <a:endParaRPr lang="en-US" sz="1800" b="1" dirty="0" smtClean="0">
                <a:solidFill>
                  <a:schemeClr val="bg2"/>
                </a:solidFill>
              </a:endParaRPr>
            </a:p>
          </p:txBody>
        </p:sp>
      </p:grpSp>
      <p:cxnSp>
        <p:nvCxnSpPr>
          <p:cNvPr id="30" name="Conector reto 29"/>
          <p:cNvCxnSpPr/>
          <p:nvPr/>
        </p:nvCxnSpPr>
        <p:spPr bwMode="auto">
          <a:xfrm flipH="1">
            <a:off x="390972" y="4134248"/>
            <a:ext cx="446610" cy="8069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1" name="Conector reto 30"/>
          <p:cNvCxnSpPr/>
          <p:nvPr/>
        </p:nvCxnSpPr>
        <p:spPr bwMode="auto">
          <a:xfrm>
            <a:off x="837582" y="4134248"/>
            <a:ext cx="2001662" cy="8069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25" name="Imagem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5E-6 4.44444E-6 C 0.00355 0.00069 0.00956 -0.00278 0.01064 0.00231 C 0.01172 0.00694 0.00463 0.00532 0.00154 0.00694 C -0.00015 0.00787 -0.00139 0.01041 -0.00308 0.01157 C -0.00447 0.01273 -0.00617 0.01319 -0.00771 0.01389 C 0.0054 0.02639 0.00123 0.0243 0.03053 0.0162 C 0.03362 0.01527 0.02452 0.01227 0.02143 0.01157 C 0.01835 0.01088 0.01527 0.01041 0.01218 0.00926 C -0.01049 0.00069 0.02113 0.00694 -0.01527 0.00231 C -0.00416 -0.00625 0.0091 -0.00695 0.02143 -0.00695 " pathEditMode="relative" ptsTypes="fffffffffA">
                                      <p:cBhvr>
                                        <p:cTn id="42" dur="2000" fill="hold"/>
                                        <p:tgtEl>
                                          <p:spTgt spid="720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7673" y="672083"/>
            <a:ext cx="393803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CaixaDeTexto 28"/>
          <p:cNvSpPr txBox="1"/>
          <p:nvPr/>
        </p:nvSpPr>
        <p:spPr>
          <a:xfrm>
            <a:off x="4711452" y="2967047"/>
            <a:ext cx="216024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pt-BR" sz="1800" baseline="-25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1800" baseline="-25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(Magnetita)</a:t>
            </a:r>
          </a:p>
        </p:txBody>
      </p:sp>
      <p:pic>
        <p:nvPicPr>
          <p:cNvPr id="30" name="Picture 13" descr="MVC-00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948" y="1196752"/>
            <a:ext cx="28069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aixaDeTexto 14"/>
          <p:cNvSpPr txBox="1">
            <a:spLocks noChangeArrowheads="1"/>
          </p:cNvSpPr>
          <p:nvPr/>
        </p:nvSpPr>
        <p:spPr bwMode="auto">
          <a:xfrm>
            <a:off x="246956" y="836712"/>
            <a:ext cx="12241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sz="1800" b="1" dirty="0" smtClean="0">
                <a:solidFill>
                  <a:schemeClr val="bg2"/>
                </a:solidFill>
              </a:rPr>
              <a:t>Magnetita</a:t>
            </a:r>
          </a:p>
          <a:p>
            <a:pPr eaLnBrk="0" hangingPunct="0"/>
            <a:endParaRPr lang="pt-BR" sz="1800" b="1" dirty="0">
              <a:solidFill>
                <a:schemeClr val="bg2"/>
              </a:solidFill>
            </a:endParaRPr>
          </a:p>
          <a:p>
            <a:pPr eaLnBrk="0" hangingPunct="0"/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35" name="CaixaDeTexto 14"/>
          <p:cNvSpPr txBox="1">
            <a:spLocks noChangeArrowheads="1"/>
          </p:cNvSpPr>
          <p:nvPr/>
        </p:nvSpPr>
        <p:spPr bwMode="auto">
          <a:xfrm>
            <a:off x="892800" y="3975159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sz="1800" b="1" dirty="0" smtClean="0">
                <a:solidFill>
                  <a:schemeClr val="bg2"/>
                </a:solidFill>
              </a:rPr>
              <a:t>Quartzo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36" name="Seta para baixo 35"/>
          <p:cNvSpPr/>
          <p:nvPr/>
        </p:nvSpPr>
        <p:spPr bwMode="auto">
          <a:xfrm rot="10800000">
            <a:off x="6799684" y="3696419"/>
            <a:ext cx="360040" cy="244827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7" name="Picture 9" descr="C:\Users\Dematte\AppData\Roaming\PixelMetrics\CaptureWiz\LastCaptures\2015-05-21_14-33-32-97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012" y="4344491"/>
            <a:ext cx="1535370" cy="1368152"/>
          </a:xfrm>
          <a:prstGeom prst="rect">
            <a:avLst/>
          </a:prstGeom>
          <a:noFill/>
        </p:spPr>
      </p:pic>
      <p:sp>
        <p:nvSpPr>
          <p:cNvPr id="38" name="Seta para baixo 37"/>
          <p:cNvSpPr/>
          <p:nvPr/>
        </p:nvSpPr>
        <p:spPr bwMode="auto">
          <a:xfrm>
            <a:off x="6943700" y="728464"/>
            <a:ext cx="360040" cy="241250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CaixaDeTexto 14"/>
          <p:cNvSpPr txBox="1">
            <a:spLocks noChangeArrowheads="1"/>
          </p:cNvSpPr>
          <p:nvPr/>
        </p:nvSpPr>
        <p:spPr bwMode="auto">
          <a:xfrm>
            <a:off x="7951812" y="2328267"/>
            <a:ext cx="19442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sz="1800" b="1" dirty="0" smtClean="0">
                <a:solidFill>
                  <a:schemeClr val="bg2"/>
                </a:solidFill>
              </a:rPr>
              <a:t>Absorve energia. achata a curva espectral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print"/>
          <a:srcRect t="33261" r="17107"/>
          <a:stretch>
            <a:fillRect/>
          </a:stretch>
        </p:blipFill>
        <p:spPr bwMode="auto">
          <a:xfrm>
            <a:off x="7303740" y="744090"/>
            <a:ext cx="2884093" cy="167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CaixaDeTexto 14"/>
          <p:cNvSpPr txBox="1">
            <a:spLocks noChangeArrowheads="1"/>
          </p:cNvSpPr>
          <p:nvPr/>
        </p:nvSpPr>
        <p:spPr bwMode="auto">
          <a:xfrm>
            <a:off x="7519764" y="5733256"/>
            <a:ext cx="2520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sz="1800" b="1" dirty="0" smtClean="0">
                <a:solidFill>
                  <a:schemeClr val="bg2"/>
                </a:solidFill>
              </a:rPr>
              <a:t>Reflete em toda curva principalmente no SWIR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6922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5268" y="3624411"/>
            <a:ext cx="37623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tângulo de cantos arredondados 44"/>
          <p:cNvSpPr/>
          <p:nvPr/>
        </p:nvSpPr>
        <p:spPr bwMode="auto">
          <a:xfrm>
            <a:off x="174948" y="44624"/>
            <a:ext cx="1944216" cy="5040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b="1" dirty="0" smtClean="0">
                <a:solidFill>
                  <a:schemeClr val="bg2"/>
                </a:solidFill>
              </a:rPr>
              <a:t>Mineralogia</a:t>
            </a:r>
            <a:endParaRPr lang="pt-BR" b="1" dirty="0">
              <a:solidFill>
                <a:schemeClr val="bg2"/>
              </a:solidFill>
            </a:endParaRPr>
          </a:p>
        </p:txBody>
      </p:sp>
      <p:pic>
        <p:nvPicPr>
          <p:cNvPr id="72704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3740" y="3429000"/>
            <a:ext cx="297569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 bwMode="auto">
          <a:xfrm>
            <a:off x="2983260" y="4221088"/>
            <a:ext cx="504056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27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27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5" grpId="0"/>
      <p:bldP spid="36" grpId="0" animBg="1"/>
      <p:bldP spid="38" grpId="0" animBg="1"/>
      <p:bldP spid="39" grpId="0"/>
      <p:bldP spid="4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228851" y="1127126"/>
            <a:ext cx="527420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rgbClr val="FFFF00"/>
                </a:solidFill>
              </a:rPr>
              <a:t>Sensoriamento Remoto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277197" y="2667000"/>
            <a:ext cx="3251211" cy="58477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chemeClr val="tx1"/>
                </a:solidFill>
              </a:rPr>
              <a:t>Princípios Físicos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0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m 83"/>
          <p:cNvPicPr>
            <a:picLocks noChangeAspect="1"/>
          </p:cNvPicPr>
          <p:nvPr/>
        </p:nvPicPr>
        <p:blipFill rotWithShape="1">
          <a:blip r:embed="rId2" cstate="print"/>
          <a:srcRect l="2665" t="11205" r="3885" b="4254"/>
          <a:stretch/>
        </p:blipFill>
        <p:spPr>
          <a:xfrm>
            <a:off x="4805252" y="285750"/>
            <a:ext cx="5334449" cy="2638874"/>
          </a:xfrm>
          <a:prstGeom prst="rect">
            <a:avLst/>
          </a:prstGeom>
        </p:spPr>
      </p:pic>
      <p:pic>
        <p:nvPicPr>
          <p:cNvPr id="2056" name="Picture 8" descr="http://luztecnologiaearte.weebly.com/uploads/1/3/5/6/13567015/8309513_orig.jpg?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76" y="3789040"/>
            <a:ext cx="454150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s2.freepik.com/fotos-gratis/_17-416095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79335">
            <a:off x="1640416" y="-117409"/>
            <a:ext cx="132116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ncrypted-tbn1.gstatic.com/images?q=tbn:ANd9GcTOsZxofmrWhFvc5Tiqtg5ZAMD-E09eSc-xPVRjmlbvm0y2ZIWe7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" y="33707"/>
            <a:ext cx="154922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DCIM\111CANON\IMG_1170.JP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 l="13541" t="15271" r="11224" b="15286"/>
          <a:stretch>
            <a:fillRect/>
          </a:stretch>
        </p:blipFill>
        <p:spPr bwMode="auto">
          <a:xfrm>
            <a:off x="1012113" y="1629040"/>
            <a:ext cx="340230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ector de seta reta 2"/>
          <p:cNvCxnSpPr/>
          <p:nvPr/>
        </p:nvCxnSpPr>
        <p:spPr>
          <a:xfrm>
            <a:off x="1071233" y="1412776"/>
            <a:ext cx="729081" cy="100811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/>
          <p:cNvCxnSpPr/>
          <p:nvPr/>
        </p:nvCxnSpPr>
        <p:spPr>
          <a:xfrm>
            <a:off x="1314260" y="1412776"/>
            <a:ext cx="729081" cy="100811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>
            <a:off x="1557287" y="1412776"/>
            <a:ext cx="729081" cy="100811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1800314" y="1412776"/>
            <a:ext cx="729081" cy="100811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2043341" y="1412776"/>
            <a:ext cx="729081" cy="100811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2286368" y="1412776"/>
            <a:ext cx="729081" cy="100811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2529395" y="1412776"/>
            <a:ext cx="729081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2772422" y="1412776"/>
            <a:ext cx="729081" cy="100811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://www.geocities.jp/ohba_lab_ob_page/Structure/Hematite_bo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30" y="2780929"/>
            <a:ext cx="2227500" cy="3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 descr="magnet-electron-shell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13056" y="3544899"/>
            <a:ext cx="3442500" cy="3281849"/>
          </a:xfrm>
          <a:prstGeom prst="rect">
            <a:avLst/>
          </a:prstGeom>
        </p:spPr>
      </p:pic>
      <p:cxnSp>
        <p:nvCxnSpPr>
          <p:cNvPr id="26" name="Conector de seta reta 25"/>
          <p:cNvCxnSpPr/>
          <p:nvPr/>
        </p:nvCxnSpPr>
        <p:spPr>
          <a:xfrm>
            <a:off x="2632221" y="2452701"/>
            <a:ext cx="1911704" cy="89974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/>
          <p:cNvSpPr/>
          <p:nvPr/>
        </p:nvSpPr>
        <p:spPr>
          <a:xfrm>
            <a:off x="4285319" y="3054330"/>
            <a:ext cx="648072" cy="5760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cxnSp>
        <p:nvCxnSpPr>
          <p:cNvPr id="38" name="Conector reto 37"/>
          <p:cNvCxnSpPr>
            <a:stCxn id="32" idx="4"/>
          </p:cNvCxnSpPr>
          <p:nvPr/>
        </p:nvCxnSpPr>
        <p:spPr>
          <a:xfrm>
            <a:off x="4609354" y="3630394"/>
            <a:ext cx="2964416" cy="239089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>
            <a:stCxn id="32" idx="7"/>
          </p:cNvCxnSpPr>
          <p:nvPr/>
        </p:nvCxnSpPr>
        <p:spPr>
          <a:xfrm>
            <a:off x="4838483" y="3138693"/>
            <a:ext cx="3695824" cy="101038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orma livre 43"/>
          <p:cNvSpPr/>
          <p:nvPr/>
        </p:nvSpPr>
        <p:spPr>
          <a:xfrm>
            <a:off x="6955264" y="4791940"/>
            <a:ext cx="650139" cy="350622"/>
          </a:xfrm>
          <a:custGeom>
            <a:avLst/>
            <a:gdLst>
              <a:gd name="connsiteX0" fmla="*/ 0 w 577901"/>
              <a:gd name="connsiteY0" fmla="*/ 0 h 350622"/>
              <a:gd name="connsiteX1" fmla="*/ 146304 w 577901"/>
              <a:gd name="connsiteY1" fmla="*/ 204826 h 350622"/>
              <a:gd name="connsiteX2" fmla="*/ 343814 w 577901"/>
              <a:gd name="connsiteY2" fmla="*/ 160935 h 350622"/>
              <a:gd name="connsiteX3" fmla="*/ 453542 w 577901"/>
              <a:gd name="connsiteY3" fmla="*/ 343815 h 350622"/>
              <a:gd name="connsiteX4" fmla="*/ 577901 w 577901"/>
              <a:gd name="connsiteY4" fmla="*/ 314554 h 35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901" h="350622">
                <a:moveTo>
                  <a:pt x="0" y="0"/>
                </a:moveTo>
                <a:cubicBezTo>
                  <a:pt x="44501" y="89002"/>
                  <a:pt x="89002" y="178004"/>
                  <a:pt x="146304" y="204826"/>
                </a:cubicBezTo>
                <a:cubicBezTo>
                  <a:pt x="203606" y="231649"/>
                  <a:pt x="292608" y="137770"/>
                  <a:pt x="343814" y="160935"/>
                </a:cubicBezTo>
                <a:cubicBezTo>
                  <a:pt x="395020" y="184100"/>
                  <a:pt x="414528" y="318212"/>
                  <a:pt x="453542" y="343815"/>
                </a:cubicBezTo>
                <a:cubicBezTo>
                  <a:pt x="492556" y="369418"/>
                  <a:pt x="577901" y="314554"/>
                  <a:pt x="577901" y="314554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Forma livre 48"/>
          <p:cNvSpPr/>
          <p:nvPr/>
        </p:nvSpPr>
        <p:spPr>
          <a:xfrm>
            <a:off x="7255897" y="5402476"/>
            <a:ext cx="650139" cy="350622"/>
          </a:xfrm>
          <a:custGeom>
            <a:avLst/>
            <a:gdLst>
              <a:gd name="connsiteX0" fmla="*/ 0 w 577901"/>
              <a:gd name="connsiteY0" fmla="*/ 0 h 350622"/>
              <a:gd name="connsiteX1" fmla="*/ 146304 w 577901"/>
              <a:gd name="connsiteY1" fmla="*/ 204826 h 350622"/>
              <a:gd name="connsiteX2" fmla="*/ 343814 w 577901"/>
              <a:gd name="connsiteY2" fmla="*/ 160935 h 350622"/>
              <a:gd name="connsiteX3" fmla="*/ 453542 w 577901"/>
              <a:gd name="connsiteY3" fmla="*/ 343815 h 350622"/>
              <a:gd name="connsiteX4" fmla="*/ 577901 w 577901"/>
              <a:gd name="connsiteY4" fmla="*/ 314554 h 35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901" h="350622">
                <a:moveTo>
                  <a:pt x="0" y="0"/>
                </a:moveTo>
                <a:cubicBezTo>
                  <a:pt x="44501" y="89002"/>
                  <a:pt x="89002" y="178004"/>
                  <a:pt x="146304" y="204826"/>
                </a:cubicBezTo>
                <a:cubicBezTo>
                  <a:pt x="203606" y="231649"/>
                  <a:pt x="292608" y="137770"/>
                  <a:pt x="343814" y="160935"/>
                </a:cubicBezTo>
                <a:cubicBezTo>
                  <a:pt x="395020" y="184100"/>
                  <a:pt x="414528" y="318212"/>
                  <a:pt x="453542" y="343815"/>
                </a:cubicBezTo>
                <a:cubicBezTo>
                  <a:pt x="492556" y="369418"/>
                  <a:pt x="577901" y="314554"/>
                  <a:pt x="577901" y="314554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Forma livre 49"/>
          <p:cNvSpPr/>
          <p:nvPr/>
        </p:nvSpPr>
        <p:spPr>
          <a:xfrm>
            <a:off x="8365335" y="5404579"/>
            <a:ext cx="650139" cy="350622"/>
          </a:xfrm>
          <a:custGeom>
            <a:avLst/>
            <a:gdLst>
              <a:gd name="connsiteX0" fmla="*/ 0 w 577901"/>
              <a:gd name="connsiteY0" fmla="*/ 0 h 350622"/>
              <a:gd name="connsiteX1" fmla="*/ 146304 w 577901"/>
              <a:gd name="connsiteY1" fmla="*/ 204826 h 350622"/>
              <a:gd name="connsiteX2" fmla="*/ 343814 w 577901"/>
              <a:gd name="connsiteY2" fmla="*/ 160935 h 350622"/>
              <a:gd name="connsiteX3" fmla="*/ 453542 w 577901"/>
              <a:gd name="connsiteY3" fmla="*/ 343815 h 350622"/>
              <a:gd name="connsiteX4" fmla="*/ 577901 w 577901"/>
              <a:gd name="connsiteY4" fmla="*/ 314554 h 35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901" h="350622">
                <a:moveTo>
                  <a:pt x="0" y="0"/>
                </a:moveTo>
                <a:cubicBezTo>
                  <a:pt x="44501" y="89002"/>
                  <a:pt x="89002" y="178004"/>
                  <a:pt x="146304" y="204826"/>
                </a:cubicBezTo>
                <a:cubicBezTo>
                  <a:pt x="203606" y="231649"/>
                  <a:pt x="292608" y="137770"/>
                  <a:pt x="343814" y="160935"/>
                </a:cubicBezTo>
                <a:cubicBezTo>
                  <a:pt x="395020" y="184100"/>
                  <a:pt x="414528" y="318212"/>
                  <a:pt x="453542" y="343815"/>
                </a:cubicBezTo>
                <a:cubicBezTo>
                  <a:pt x="492556" y="369418"/>
                  <a:pt x="577901" y="314554"/>
                  <a:pt x="577901" y="314554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Forma livre 50"/>
          <p:cNvSpPr/>
          <p:nvPr/>
        </p:nvSpPr>
        <p:spPr>
          <a:xfrm>
            <a:off x="8732585" y="4775207"/>
            <a:ext cx="650139" cy="350622"/>
          </a:xfrm>
          <a:custGeom>
            <a:avLst/>
            <a:gdLst>
              <a:gd name="connsiteX0" fmla="*/ 0 w 577901"/>
              <a:gd name="connsiteY0" fmla="*/ 0 h 350622"/>
              <a:gd name="connsiteX1" fmla="*/ 146304 w 577901"/>
              <a:gd name="connsiteY1" fmla="*/ 204826 h 350622"/>
              <a:gd name="connsiteX2" fmla="*/ 343814 w 577901"/>
              <a:gd name="connsiteY2" fmla="*/ 160935 h 350622"/>
              <a:gd name="connsiteX3" fmla="*/ 453542 w 577901"/>
              <a:gd name="connsiteY3" fmla="*/ 343815 h 350622"/>
              <a:gd name="connsiteX4" fmla="*/ 577901 w 577901"/>
              <a:gd name="connsiteY4" fmla="*/ 314554 h 35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901" h="350622">
                <a:moveTo>
                  <a:pt x="0" y="0"/>
                </a:moveTo>
                <a:cubicBezTo>
                  <a:pt x="44501" y="89002"/>
                  <a:pt x="89002" y="178004"/>
                  <a:pt x="146304" y="204826"/>
                </a:cubicBezTo>
                <a:cubicBezTo>
                  <a:pt x="203606" y="231649"/>
                  <a:pt x="292608" y="137770"/>
                  <a:pt x="343814" y="160935"/>
                </a:cubicBezTo>
                <a:cubicBezTo>
                  <a:pt x="395020" y="184100"/>
                  <a:pt x="414528" y="318212"/>
                  <a:pt x="453542" y="343815"/>
                </a:cubicBezTo>
                <a:cubicBezTo>
                  <a:pt x="492556" y="369418"/>
                  <a:pt x="577901" y="314554"/>
                  <a:pt x="577901" y="314554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Forma livre 65"/>
          <p:cNvSpPr/>
          <p:nvPr/>
        </p:nvSpPr>
        <p:spPr>
          <a:xfrm>
            <a:off x="7950994" y="5765800"/>
            <a:ext cx="148658" cy="171450"/>
          </a:xfrm>
          <a:custGeom>
            <a:avLst/>
            <a:gdLst>
              <a:gd name="connsiteX0" fmla="*/ 95250 w 132140"/>
              <a:gd name="connsiteY0" fmla="*/ 0 h 171450"/>
              <a:gd name="connsiteX1" fmla="*/ 127000 w 132140"/>
              <a:gd name="connsiteY1" fmla="*/ 107950 h 171450"/>
              <a:gd name="connsiteX2" fmla="*/ 0 w 132140"/>
              <a:gd name="connsiteY2" fmla="*/ 171450 h 171450"/>
              <a:gd name="connsiteX3" fmla="*/ 0 w 132140"/>
              <a:gd name="connsiteY3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140" h="171450">
                <a:moveTo>
                  <a:pt x="95250" y="0"/>
                </a:moveTo>
                <a:cubicBezTo>
                  <a:pt x="119062" y="39687"/>
                  <a:pt x="142875" y="79375"/>
                  <a:pt x="127000" y="107950"/>
                </a:cubicBezTo>
                <a:cubicBezTo>
                  <a:pt x="111125" y="136525"/>
                  <a:pt x="0" y="171450"/>
                  <a:pt x="0" y="171450"/>
                </a:cubicBezTo>
                <a:lnTo>
                  <a:pt x="0" y="171450"/>
                </a:lnTo>
              </a:path>
            </a:pathLst>
          </a:custGeom>
          <a:noFill/>
          <a:ln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Forma livre 67"/>
          <p:cNvSpPr/>
          <p:nvPr/>
        </p:nvSpPr>
        <p:spPr>
          <a:xfrm>
            <a:off x="7508081" y="4883150"/>
            <a:ext cx="176081" cy="184150"/>
          </a:xfrm>
          <a:custGeom>
            <a:avLst/>
            <a:gdLst>
              <a:gd name="connsiteX0" fmla="*/ 133350 w 156516"/>
              <a:gd name="connsiteY0" fmla="*/ 184150 h 184150"/>
              <a:gd name="connsiteX1" fmla="*/ 146050 w 156516"/>
              <a:gd name="connsiteY1" fmla="*/ 38100 h 184150"/>
              <a:gd name="connsiteX2" fmla="*/ 0 w 156516"/>
              <a:gd name="connsiteY2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16" h="184150">
                <a:moveTo>
                  <a:pt x="133350" y="184150"/>
                </a:moveTo>
                <a:cubicBezTo>
                  <a:pt x="150812" y="126471"/>
                  <a:pt x="168275" y="68792"/>
                  <a:pt x="146050" y="38100"/>
                </a:cubicBezTo>
                <a:cubicBezTo>
                  <a:pt x="123825" y="7408"/>
                  <a:pt x="61912" y="3704"/>
                  <a:pt x="0" y="0"/>
                </a:cubicBezTo>
              </a:path>
            </a:pathLst>
          </a:custGeom>
          <a:noFill/>
          <a:ln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Forma livre 70"/>
          <p:cNvSpPr/>
          <p:nvPr/>
        </p:nvSpPr>
        <p:spPr>
          <a:xfrm>
            <a:off x="9136857" y="5715000"/>
            <a:ext cx="197817" cy="146050"/>
          </a:xfrm>
          <a:custGeom>
            <a:avLst/>
            <a:gdLst>
              <a:gd name="connsiteX0" fmla="*/ 0 w 175837"/>
              <a:gd name="connsiteY0" fmla="*/ 0 h 146050"/>
              <a:gd name="connsiteX1" fmla="*/ 165100 w 175837"/>
              <a:gd name="connsiteY1" fmla="*/ 31750 h 146050"/>
              <a:gd name="connsiteX2" fmla="*/ 146050 w 175837"/>
              <a:gd name="connsiteY2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837" h="146050">
                <a:moveTo>
                  <a:pt x="0" y="0"/>
                </a:moveTo>
                <a:cubicBezTo>
                  <a:pt x="70379" y="3704"/>
                  <a:pt x="140758" y="7408"/>
                  <a:pt x="165100" y="31750"/>
                </a:cubicBezTo>
                <a:cubicBezTo>
                  <a:pt x="189442" y="56092"/>
                  <a:pt x="167746" y="101071"/>
                  <a:pt x="146050" y="146050"/>
                </a:cubicBezTo>
              </a:path>
            </a:pathLst>
          </a:custGeom>
          <a:noFill/>
          <a:ln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Forma livre 71"/>
          <p:cNvSpPr/>
          <p:nvPr/>
        </p:nvSpPr>
        <p:spPr>
          <a:xfrm>
            <a:off x="9436223" y="4908550"/>
            <a:ext cx="143546" cy="171450"/>
          </a:xfrm>
          <a:custGeom>
            <a:avLst/>
            <a:gdLst>
              <a:gd name="connsiteX0" fmla="*/ 6946 w 127596"/>
              <a:gd name="connsiteY0" fmla="*/ 171450 h 171450"/>
              <a:gd name="connsiteX1" fmla="*/ 13296 w 127596"/>
              <a:gd name="connsiteY1" fmla="*/ 38100 h 171450"/>
              <a:gd name="connsiteX2" fmla="*/ 127596 w 127596"/>
              <a:gd name="connsiteY2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596" h="171450">
                <a:moveTo>
                  <a:pt x="6946" y="171450"/>
                </a:moveTo>
                <a:cubicBezTo>
                  <a:pt x="67" y="119062"/>
                  <a:pt x="-6812" y="66675"/>
                  <a:pt x="13296" y="38100"/>
                </a:cubicBezTo>
                <a:cubicBezTo>
                  <a:pt x="33404" y="9525"/>
                  <a:pt x="80500" y="4762"/>
                  <a:pt x="127596" y="0"/>
                </a:cubicBezTo>
              </a:path>
            </a:pathLst>
          </a:custGeom>
          <a:noFill/>
          <a:ln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Retângulo 73"/>
          <p:cNvSpPr/>
          <p:nvPr/>
        </p:nvSpPr>
        <p:spPr>
          <a:xfrm>
            <a:off x="1669706" y="2416696"/>
            <a:ext cx="1998917" cy="7200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Retângulo 78"/>
          <p:cNvSpPr/>
          <p:nvPr/>
        </p:nvSpPr>
        <p:spPr>
          <a:xfrm>
            <a:off x="5665273" y="2238772"/>
            <a:ext cx="121500" cy="1440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80" name="Retângulo 79"/>
          <p:cNvSpPr/>
          <p:nvPr/>
        </p:nvSpPr>
        <p:spPr>
          <a:xfrm>
            <a:off x="6955264" y="1700808"/>
            <a:ext cx="3184436" cy="643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81" name="CaixaDeTexto 80"/>
          <p:cNvSpPr txBox="1"/>
          <p:nvPr/>
        </p:nvSpPr>
        <p:spPr>
          <a:xfrm>
            <a:off x="5754548" y="2119462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2"/>
                </a:solidFill>
              </a:rPr>
              <a:t>530 </a:t>
            </a:r>
            <a:r>
              <a:rPr lang="pt-BR" sz="1400" dirty="0" err="1" smtClean="0">
                <a:solidFill>
                  <a:schemeClr val="bg2"/>
                </a:solidFill>
              </a:rPr>
              <a:t>nm</a:t>
            </a:r>
            <a:r>
              <a:rPr lang="pt-BR" sz="1400" dirty="0" smtClean="0">
                <a:solidFill>
                  <a:schemeClr val="bg2"/>
                </a:solidFill>
              </a:rPr>
              <a:t> (transição eletrônica)</a:t>
            </a:r>
            <a:endParaRPr lang="pt-BR" sz="1400" dirty="0">
              <a:solidFill>
                <a:schemeClr val="bg2"/>
              </a:solidFill>
            </a:endParaRPr>
          </a:p>
        </p:txBody>
      </p:sp>
      <p:sp>
        <p:nvSpPr>
          <p:cNvPr id="82" name="Forma livre 81"/>
          <p:cNvSpPr/>
          <p:nvPr/>
        </p:nvSpPr>
        <p:spPr>
          <a:xfrm>
            <a:off x="5836445" y="2393950"/>
            <a:ext cx="3491085" cy="2612876"/>
          </a:xfrm>
          <a:custGeom>
            <a:avLst/>
            <a:gdLst>
              <a:gd name="connsiteX0" fmla="*/ 0 w 3136900"/>
              <a:gd name="connsiteY0" fmla="*/ 0 h 2527300"/>
              <a:gd name="connsiteX1" fmla="*/ 990600 w 3136900"/>
              <a:gd name="connsiteY1" fmla="*/ 552450 h 2527300"/>
              <a:gd name="connsiteX2" fmla="*/ 2622550 w 3136900"/>
              <a:gd name="connsiteY2" fmla="*/ 1536700 h 2527300"/>
              <a:gd name="connsiteX3" fmla="*/ 3136900 w 3136900"/>
              <a:gd name="connsiteY3" fmla="*/ 25273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6900" h="2527300">
                <a:moveTo>
                  <a:pt x="0" y="0"/>
                </a:moveTo>
                <a:cubicBezTo>
                  <a:pt x="276754" y="148166"/>
                  <a:pt x="553508" y="296333"/>
                  <a:pt x="990600" y="552450"/>
                </a:cubicBezTo>
                <a:cubicBezTo>
                  <a:pt x="1427692" y="808567"/>
                  <a:pt x="2264833" y="1207558"/>
                  <a:pt x="2622550" y="1536700"/>
                </a:cubicBezTo>
                <a:cubicBezTo>
                  <a:pt x="2980267" y="1865842"/>
                  <a:pt x="3058583" y="2196571"/>
                  <a:pt x="3136900" y="2527300"/>
                </a:cubicBezTo>
              </a:path>
            </a:pathLst>
          </a:custGeom>
          <a:noFill/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CaixaDeTexto 90"/>
          <p:cNvSpPr txBox="1"/>
          <p:nvPr/>
        </p:nvSpPr>
        <p:spPr>
          <a:xfrm>
            <a:off x="5925997" y="1532410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2"/>
                </a:solidFill>
              </a:rPr>
              <a:t>750 </a:t>
            </a:r>
            <a:r>
              <a:rPr lang="pt-BR" sz="1400" dirty="0" err="1" smtClean="0">
                <a:solidFill>
                  <a:schemeClr val="bg2"/>
                </a:solidFill>
              </a:rPr>
              <a:t>nm</a:t>
            </a:r>
            <a:r>
              <a:rPr lang="pt-BR" sz="1400" dirty="0" smtClean="0">
                <a:solidFill>
                  <a:schemeClr val="bg2"/>
                </a:solidFill>
              </a:rPr>
              <a:t> (cor vermelha do solo)</a:t>
            </a:r>
            <a:endParaRPr lang="pt-BR" sz="1400" dirty="0">
              <a:solidFill>
                <a:schemeClr val="bg2"/>
              </a:solidFill>
            </a:endParaRPr>
          </a:p>
        </p:txBody>
      </p:sp>
      <p:sp>
        <p:nvSpPr>
          <p:cNvPr id="92" name="CaixaDeTexto 91"/>
          <p:cNvSpPr txBox="1"/>
          <p:nvPr/>
        </p:nvSpPr>
        <p:spPr>
          <a:xfrm>
            <a:off x="4855468" y="5857528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Hematita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95" name="CaixaDeTexto 94"/>
          <p:cNvSpPr txBox="1"/>
          <p:nvPr/>
        </p:nvSpPr>
        <p:spPr>
          <a:xfrm rot="1599643">
            <a:off x="2790541" y="2749602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B050"/>
                </a:solidFill>
              </a:rPr>
              <a:t>A</a:t>
            </a:r>
            <a:r>
              <a:rPr lang="pt-BR" sz="1400" b="1" dirty="0" smtClean="0">
                <a:solidFill>
                  <a:srgbClr val="00B050"/>
                </a:solidFill>
              </a:rPr>
              <a:t>bsorção</a:t>
            </a:r>
            <a:endParaRPr lang="pt-BR" sz="1400" b="1" dirty="0">
              <a:solidFill>
                <a:srgbClr val="00B050"/>
              </a:solidFill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5287516" y="1700808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Reflexão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41" name="Retângulo de cantos arredondados 40"/>
          <p:cNvSpPr/>
          <p:nvPr/>
        </p:nvSpPr>
        <p:spPr bwMode="auto">
          <a:xfrm>
            <a:off x="6007596" y="72008"/>
            <a:ext cx="3312368" cy="476672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b="1" dirty="0" smtClean="0">
                <a:solidFill>
                  <a:schemeClr val="bg2"/>
                </a:solidFill>
              </a:rPr>
              <a:t>Interação com hematita</a:t>
            </a:r>
            <a:endParaRPr lang="pt-BR" b="1" dirty="0">
              <a:solidFill>
                <a:schemeClr val="bg2"/>
              </a:solidFill>
            </a:endParaRPr>
          </a:p>
        </p:txBody>
      </p:sp>
      <p:cxnSp>
        <p:nvCxnSpPr>
          <p:cNvPr id="42" name="Conector de seta reta 41"/>
          <p:cNvCxnSpPr/>
          <p:nvPr/>
        </p:nvCxnSpPr>
        <p:spPr>
          <a:xfrm>
            <a:off x="3415308" y="2420888"/>
            <a:ext cx="4104456" cy="2160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V="1">
            <a:off x="7519764" y="4005064"/>
            <a:ext cx="0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orma livre 52"/>
          <p:cNvSpPr/>
          <p:nvPr/>
        </p:nvSpPr>
        <p:spPr bwMode="auto">
          <a:xfrm>
            <a:off x="5902035" y="1935679"/>
            <a:ext cx="296884" cy="178130"/>
          </a:xfrm>
          <a:custGeom>
            <a:avLst/>
            <a:gdLst>
              <a:gd name="connsiteX0" fmla="*/ 0 w 296884"/>
              <a:gd name="connsiteY0" fmla="*/ 178130 h 178130"/>
              <a:gd name="connsiteX1" fmla="*/ 106878 w 296884"/>
              <a:gd name="connsiteY1" fmla="*/ 83127 h 178130"/>
              <a:gd name="connsiteX2" fmla="*/ 213756 w 296884"/>
              <a:gd name="connsiteY2" fmla="*/ 47502 h 178130"/>
              <a:gd name="connsiteX3" fmla="*/ 249382 w 296884"/>
              <a:gd name="connsiteY3" fmla="*/ 35626 h 178130"/>
              <a:gd name="connsiteX4" fmla="*/ 285008 w 296884"/>
              <a:gd name="connsiteY4" fmla="*/ 23751 h 178130"/>
              <a:gd name="connsiteX5" fmla="*/ 296884 w 296884"/>
              <a:gd name="connsiteY5" fmla="*/ 0 h 1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84" h="178130">
                <a:moveTo>
                  <a:pt x="0" y="178130"/>
                </a:moveTo>
                <a:cubicBezTo>
                  <a:pt x="21496" y="156634"/>
                  <a:pt x="68735" y="100079"/>
                  <a:pt x="106878" y="83127"/>
                </a:cubicBezTo>
                <a:cubicBezTo>
                  <a:pt x="106883" y="83125"/>
                  <a:pt x="195941" y="53441"/>
                  <a:pt x="213756" y="47502"/>
                </a:cubicBezTo>
                <a:lnTo>
                  <a:pt x="249382" y="35626"/>
                </a:lnTo>
                <a:cubicBezTo>
                  <a:pt x="261257" y="31668"/>
                  <a:pt x="279410" y="34947"/>
                  <a:pt x="285008" y="23751"/>
                </a:cubicBezTo>
                <a:lnTo>
                  <a:pt x="296884" y="0"/>
                </a:lnTo>
              </a:path>
            </a:pathLst>
          </a:cu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62797" r="7873" b="20575"/>
          <a:stretch/>
        </p:blipFill>
        <p:spPr>
          <a:xfrm>
            <a:off x="5503540" y="2636912"/>
            <a:ext cx="720080" cy="504056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4" grpId="0" animBg="1"/>
      <p:bldP spid="49" grpId="0" animBg="1"/>
      <p:bldP spid="50" grpId="0" animBg="1"/>
      <p:bldP spid="51" grpId="0" animBg="1"/>
      <p:bldP spid="66" grpId="0" animBg="1"/>
      <p:bldP spid="68" grpId="0" animBg="1"/>
      <p:bldP spid="71" grpId="0" animBg="1"/>
      <p:bldP spid="72" grpId="0" animBg="1"/>
      <p:bldP spid="74" grpId="0" animBg="1"/>
      <p:bldP spid="79" grpId="0" animBg="1"/>
      <p:bldP spid="81" grpId="0"/>
      <p:bldP spid="82" grpId="0" animBg="1"/>
      <p:bldP spid="91" grpId="0"/>
      <p:bldP spid="92" grpId="0"/>
      <p:bldP spid="95" grpId="0"/>
      <p:bldP spid="96" grpId="0"/>
      <p:bldP spid="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"/>
          <p:cNvGrpSpPr/>
          <p:nvPr/>
        </p:nvGrpSpPr>
        <p:grpSpPr>
          <a:xfrm>
            <a:off x="2050134" y="1607028"/>
            <a:ext cx="4206239" cy="3219510"/>
            <a:chOff x="3162301" y="1066800"/>
            <a:chExt cx="4206239" cy="3219510"/>
          </a:xfrm>
        </p:grpSpPr>
        <p:pic>
          <p:nvPicPr>
            <p:cNvPr id="4" name="Picture 4" descr="C:\Users\Dematte\AppData\Roaming\PixelMetrics\CaptureWiz\LastCaptures\2013-11-30_16-20-18-12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14700" y="1066800"/>
              <a:ext cx="4053840" cy="3048000"/>
            </a:xfrm>
            <a:prstGeom prst="rect">
              <a:avLst/>
            </a:prstGeom>
            <a:noFill/>
          </p:spPr>
        </p:pic>
        <p:sp>
          <p:nvSpPr>
            <p:cNvPr id="5" name="CaixaDeTexto 4"/>
            <p:cNvSpPr txBox="1"/>
            <p:nvPr/>
          </p:nvSpPr>
          <p:spPr>
            <a:xfrm>
              <a:off x="3916492" y="3886200"/>
              <a:ext cx="316835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2"/>
                  </a:solidFill>
                </a:rPr>
                <a:t>Comprimento</a:t>
              </a:r>
              <a:r>
                <a:rPr lang="en-US" dirty="0" smtClean="0">
                  <a:solidFill>
                    <a:schemeClr val="bg2"/>
                  </a:solidFill>
                </a:rPr>
                <a:t> de </a:t>
              </a:r>
              <a:r>
                <a:rPr lang="en-US" dirty="0" err="1" smtClean="0">
                  <a:solidFill>
                    <a:schemeClr val="bg2"/>
                  </a:solidFill>
                </a:rPr>
                <a:t>onda</a:t>
              </a:r>
              <a:r>
                <a:rPr lang="en-US" dirty="0" smtClean="0">
                  <a:solidFill>
                    <a:schemeClr val="bg2"/>
                  </a:solidFill>
                </a:rPr>
                <a:t>, nm</a:t>
              </a:r>
              <a:endParaRPr lang="pt-BR" dirty="0">
                <a:solidFill>
                  <a:schemeClr val="bg2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 rot="16200000">
              <a:off x="2181256" y="2276445"/>
              <a:ext cx="236220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2"/>
                  </a:solidFill>
                </a:rPr>
                <a:t>Reflectância</a:t>
              </a:r>
              <a:endParaRPr lang="pt-BR" dirty="0">
                <a:solidFill>
                  <a:schemeClr val="bg2"/>
                </a:solidFill>
              </a:endParaRPr>
            </a:p>
          </p:txBody>
        </p:sp>
      </p:grpSp>
      <p:pic>
        <p:nvPicPr>
          <p:cNvPr id="7" name="Picture 2" descr="C:\Users\Dematte\AppData\Roaming\PixelMetrics\CaptureWiz\LastCaptures\2013-11-30_16-19-39-4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948" y="4791955"/>
            <a:ext cx="2993740" cy="1949413"/>
          </a:xfrm>
          <a:prstGeom prst="rect">
            <a:avLst/>
          </a:prstGeom>
          <a:noFill/>
        </p:spPr>
      </p:pic>
      <p:pic>
        <p:nvPicPr>
          <p:cNvPr id="8" name="Picture 2" descr="C:\Users\Dematte\AppData\Roaming\PixelMetrics\CaptureWiz\LastCaptures\2013-12-01_22-56-18-0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9809" y="4352534"/>
            <a:ext cx="2816219" cy="2505465"/>
          </a:xfrm>
          <a:prstGeom prst="rect">
            <a:avLst/>
          </a:prstGeom>
          <a:noFill/>
        </p:spPr>
      </p:pic>
      <p:grpSp>
        <p:nvGrpSpPr>
          <p:cNvPr id="3" name="Grupo 8"/>
          <p:cNvGrpSpPr/>
          <p:nvPr/>
        </p:nvGrpSpPr>
        <p:grpSpPr>
          <a:xfrm>
            <a:off x="3208373" y="3759738"/>
            <a:ext cx="6316712" cy="533400"/>
            <a:chOff x="4533900" y="3124200"/>
            <a:chExt cx="6140631" cy="533400"/>
          </a:xfrm>
        </p:grpSpPr>
        <p:sp>
          <p:nvSpPr>
            <p:cNvPr id="10" name="CaixaDeTexto 9"/>
            <p:cNvSpPr txBox="1"/>
            <p:nvPr/>
          </p:nvSpPr>
          <p:spPr>
            <a:xfrm>
              <a:off x="7108411" y="3257490"/>
              <a:ext cx="3566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/>
                  </a:solidFill>
                </a:rPr>
                <a:t>Muito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argiloso</a:t>
              </a:r>
              <a:r>
                <a:rPr lang="en-US" dirty="0" smtClean="0">
                  <a:solidFill>
                    <a:schemeClr val="bg2"/>
                  </a:solidFill>
                </a:rPr>
                <a:t>(&gt;600 gkg</a:t>
              </a:r>
              <a:r>
                <a:rPr lang="en-US" baseline="30000" dirty="0" smtClean="0">
                  <a:solidFill>
                    <a:schemeClr val="bg2"/>
                  </a:solidFill>
                </a:rPr>
                <a:t>-1 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argila</a:t>
              </a:r>
              <a:r>
                <a:rPr lang="en-US" dirty="0" smtClean="0">
                  <a:solidFill>
                    <a:schemeClr val="bg2"/>
                  </a:solidFill>
                </a:rPr>
                <a:t>)</a:t>
              </a:r>
              <a:endParaRPr lang="pt-BR" dirty="0">
                <a:solidFill>
                  <a:schemeClr val="bg2"/>
                </a:solidFill>
              </a:endParaRPr>
            </a:p>
          </p:txBody>
        </p:sp>
        <p:cxnSp>
          <p:nvCxnSpPr>
            <p:cNvPr id="11" name="Conector reto 10"/>
            <p:cNvCxnSpPr/>
            <p:nvPr/>
          </p:nvCxnSpPr>
          <p:spPr bwMode="auto">
            <a:xfrm flipV="1">
              <a:off x="4533900" y="3124200"/>
              <a:ext cx="2286000" cy="76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9" name="Grupo 11"/>
          <p:cNvGrpSpPr/>
          <p:nvPr/>
        </p:nvGrpSpPr>
        <p:grpSpPr>
          <a:xfrm>
            <a:off x="3360773" y="3397788"/>
            <a:ext cx="6015261" cy="533460"/>
            <a:chOff x="4533900" y="2762250"/>
            <a:chExt cx="6015261" cy="533460"/>
          </a:xfrm>
        </p:grpSpPr>
        <p:sp>
          <p:nvSpPr>
            <p:cNvPr id="13" name="CaixaDeTexto 12"/>
            <p:cNvSpPr txBox="1"/>
            <p:nvPr/>
          </p:nvSpPr>
          <p:spPr>
            <a:xfrm>
              <a:off x="7108411" y="2895600"/>
              <a:ext cx="3440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/>
                  </a:solidFill>
                </a:rPr>
                <a:t>Argiloso</a:t>
              </a:r>
              <a:r>
                <a:rPr lang="en-US" dirty="0" smtClean="0">
                  <a:solidFill>
                    <a:schemeClr val="bg2"/>
                  </a:solidFill>
                </a:rPr>
                <a:t> (350-600 gkg</a:t>
              </a:r>
              <a:r>
                <a:rPr lang="en-US" baseline="30000" dirty="0" smtClean="0">
                  <a:solidFill>
                    <a:schemeClr val="bg2"/>
                  </a:solidFill>
                </a:rPr>
                <a:t>-1 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argila</a:t>
              </a:r>
              <a:r>
                <a:rPr lang="en-US" dirty="0" smtClean="0">
                  <a:solidFill>
                    <a:schemeClr val="bg2"/>
                  </a:solidFill>
                </a:rPr>
                <a:t>)</a:t>
              </a:r>
              <a:endParaRPr lang="pt-BR" dirty="0">
                <a:solidFill>
                  <a:schemeClr val="bg2"/>
                </a:solidFill>
              </a:endParaRPr>
            </a:p>
          </p:txBody>
        </p:sp>
        <p:cxnSp>
          <p:nvCxnSpPr>
            <p:cNvPr id="14" name="Conector reto 13"/>
            <p:cNvCxnSpPr/>
            <p:nvPr/>
          </p:nvCxnSpPr>
          <p:spPr bwMode="auto">
            <a:xfrm flipV="1">
              <a:off x="4533900" y="2762250"/>
              <a:ext cx="2209800" cy="152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2" name="Grupo 14"/>
          <p:cNvGrpSpPr/>
          <p:nvPr/>
        </p:nvGrpSpPr>
        <p:grpSpPr>
          <a:xfrm>
            <a:off x="3436973" y="2997738"/>
            <a:ext cx="6603071" cy="609600"/>
            <a:chOff x="4610100" y="2362200"/>
            <a:chExt cx="6603071" cy="609600"/>
          </a:xfrm>
        </p:grpSpPr>
        <p:sp>
          <p:nvSpPr>
            <p:cNvPr id="16" name="CaixaDeTexto 15"/>
            <p:cNvSpPr txBox="1"/>
            <p:nvPr/>
          </p:nvSpPr>
          <p:spPr>
            <a:xfrm>
              <a:off x="7111984" y="2571690"/>
              <a:ext cx="4101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/>
                  </a:solidFill>
                </a:rPr>
                <a:t>Médio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argiloso</a:t>
              </a:r>
              <a:r>
                <a:rPr lang="en-US" dirty="0" smtClean="0">
                  <a:solidFill>
                    <a:schemeClr val="bg2"/>
                  </a:solidFill>
                </a:rPr>
                <a:t> (250-350 gkg</a:t>
              </a:r>
              <a:r>
                <a:rPr lang="en-US" baseline="30000" dirty="0" smtClean="0">
                  <a:solidFill>
                    <a:schemeClr val="bg2"/>
                  </a:solidFill>
                </a:rPr>
                <a:t>-1 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argila</a:t>
              </a:r>
              <a:r>
                <a:rPr lang="en-US" dirty="0" smtClean="0">
                  <a:solidFill>
                    <a:schemeClr val="bg2"/>
                  </a:solidFill>
                </a:rPr>
                <a:t>)</a:t>
              </a:r>
              <a:endParaRPr lang="pt-BR" dirty="0">
                <a:solidFill>
                  <a:schemeClr val="bg2"/>
                </a:solidFill>
              </a:endParaRPr>
            </a:p>
          </p:txBody>
        </p:sp>
        <p:cxnSp>
          <p:nvCxnSpPr>
            <p:cNvPr id="17" name="Conector reto 16"/>
            <p:cNvCxnSpPr/>
            <p:nvPr/>
          </p:nvCxnSpPr>
          <p:spPr bwMode="auto">
            <a:xfrm flipV="1">
              <a:off x="4610100" y="2362200"/>
              <a:ext cx="2133600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5" name="Grupo 17"/>
          <p:cNvGrpSpPr/>
          <p:nvPr/>
        </p:nvGrpSpPr>
        <p:grpSpPr>
          <a:xfrm>
            <a:off x="3319208" y="1764193"/>
            <a:ext cx="6298946" cy="3276600"/>
            <a:chOff x="4492335" y="1128655"/>
            <a:chExt cx="6298946" cy="3276600"/>
          </a:xfrm>
        </p:grpSpPr>
        <p:sp>
          <p:nvSpPr>
            <p:cNvPr id="19" name="CaixaDeTexto 18"/>
            <p:cNvSpPr txBox="1"/>
            <p:nvPr/>
          </p:nvSpPr>
          <p:spPr>
            <a:xfrm>
              <a:off x="7124700" y="1371600"/>
              <a:ext cx="36665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/>
                  </a:solidFill>
                </a:rPr>
                <a:t>Muito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arenoso</a:t>
              </a:r>
              <a:r>
                <a:rPr lang="en-US" dirty="0" smtClean="0">
                  <a:solidFill>
                    <a:schemeClr val="bg2"/>
                  </a:solidFill>
                </a:rPr>
                <a:t> (&lt;100 gkg</a:t>
              </a:r>
              <a:r>
                <a:rPr lang="en-US" baseline="30000" dirty="0" smtClean="0">
                  <a:solidFill>
                    <a:schemeClr val="bg2"/>
                  </a:solidFill>
                </a:rPr>
                <a:t>-1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argila</a:t>
              </a:r>
              <a:r>
                <a:rPr lang="en-US" dirty="0" smtClean="0">
                  <a:solidFill>
                    <a:schemeClr val="bg2"/>
                  </a:solidFill>
                </a:rPr>
                <a:t>)</a:t>
              </a:r>
              <a:endParaRPr lang="pt-BR" dirty="0">
                <a:solidFill>
                  <a:schemeClr val="bg2"/>
                </a:solidFill>
              </a:endParaRPr>
            </a:p>
          </p:txBody>
        </p:sp>
        <p:sp>
          <p:nvSpPr>
            <p:cNvPr id="20" name="Arco 19"/>
            <p:cNvSpPr/>
            <p:nvPr/>
          </p:nvSpPr>
          <p:spPr bwMode="auto">
            <a:xfrm rot="17932261">
              <a:off x="4035135" y="1585855"/>
              <a:ext cx="3276600" cy="2362200"/>
            </a:xfrm>
            <a:prstGeom prst="arc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Retângulo 20"/>
          <p:cNvSpPr/>
          <p:nvPr/>
        </p:nvSpPr>
        <p:spPr bwMode="auto">
          <a:xfrm>
            <a:off x="8527876" y="5980137"/>
            <a:ext cx="762000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8" name="Grupo 21"/>
          <p:cNvGrpSpPr/>
          <p:nvPr/>
        </p:nvGrpSpPr>
        <p:grpSpPr>
          <a:xfrm>
            <a:off x="3328281" y="2171497"/>
            <a:ext cx="6042063" cy="3273727"/>
            <a:chOff x="4501408" y="1535959"/>
            <a:chExt cx="6042063" cy="3273727"/>
          </a:xfrm>
        </p:grpSpPr>
        <p:sp>
          <p:nvSpPr>
            <p:cNvPr id="23" name="CaixaDeTexto 22"/>
            <p:cNvSpPr txBox="1"/>
            <p:nvPr/>
          </p:nvSpPr>
          <p:spPr>
            <a:xfrm>
              <a:off x="7125356" y="1828800"/>
              <a:ext cx="34181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/>
                  </a:solidFill>
                </a:rPr>
                <a:t>Arenoso</a:t>
              </a:r>
              <a:r>
                <a:rPr lang="en-US" dirty="0" smtClean="0">
                  <a:solidFill>
                    <a:schemeClr val="bg2"/>
                  </a:solidFill>
                </a:rPr>
                <a:t> (100-150 gkg</a:t>
              </a:r>
              <a:r>
                <a:rPr lang="en-US" baseline="30000" dirty="0" smtClean="0">
                  <a:solidFill>
                    <a:schemeClr val="bg2"/>
                  </a:solidFill>
                </a:rPr>
                <a:t>-1 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argila</a:t>
              </a:r>
              <a:r>
                <a:rPr lang="en-US" dirty="0" smtClean="0">
                  <a:solidFill>
                    <a:schemeClr val="bg2"/>
                  </a:solidFill>
                </a:rPr>
                <a:t>)</a:t>
              </a:r>
              <a:endParaRPr lang="pt-BR" dirty="0">
                <a:solidFill>
                  <a:schemeClr val="bg2"/>
                </a:solidFill>
              </a:endParaRPr>
            </a:p>
          </p:txBody>
        </p:sp>
        <p:sp>
          <p:nvSpPr>
            <p:cNvPr id="24" name="Arco 23"/>
            <p:cNvSpPr/>
            <p:nvPr/>
          </p:nvSpPr>
          <p:spPr bwMode="auto">
            <a:xfrm rot="18177934">
              <a:off x="3931004" y="2106363"/>
              <a:ext cx="3273727" cy="2132920"/>
            </a:xfrm>
            <a:prstGeom prst="arc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2" name="Grupo 24"/>
          <p:cNvGrpSpPr/>
          <p:nvPr/>
        </p:nvGrpSpPr>
        <p:grpSpPr>
          <a:xfrm>
            <a:off x="2012237" y="2845338"/>
            <a:ext cx="8001599" cy="967735"/>
            <a:chOff x="3185364" y="2209800"/>
            <a:chExt cx="8001599" cy="967735"/>
          </a:xfrm>
        </p:grpSpPr>
        <p:sp>
          <p:nvSpPr>
            <p:cNvPr id="26" name="CaixaDeTexto 25"/>
            <p:cNvSpPr txBox="1"/>
            <p:nvPr/>
          </p:nvSpPr>
          <p:spPr>
            <a:xfrm>
              <a:off x="7108411" y="2209800"/>
              <a:ext cx="40785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/>
                  </a:solidFill>
                </a:rPr>
                <a:t>Médio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arenoso</a:t>
              </a:r>
              <a:r>
                <a:rPr lang="en-US" dirty="0" smtClean="0">
                  <a:solidFill>
                    <a:schemeClr val="bg2"/>
                  </a:solidFill>
                </a:rPr>
                <a:t> (150-250 gkg</a:t>
              </a:r>
              <a:r>
                <a:rPr lang="en-US" baseline="30000" dirty="0" smtClean="0">
                  <a:solidFill>
                    <a:schemeClr val="bg2"/>
                  </a:solidFill>
                </a:rPr>
                <a:t>-1 </a:t>
              </a:r>
              <a:r>
                <a:rPr lang="en-US" dirty="0" smtClean="0">
                  <a:solidFill>
                    <a:schemeClr val="bg2"/>
                  </a:solidFill>
                </a:rPr>
                <a:t> </a:t>
              </a:r>
              <a:r>
                <a:rPr lang="en-US" dirty="0" err="1" smtClean="0">
                  <a:solidFill>
                    <a:schemeClr val="bg2"/>
                  </a:solidFill>
                </a:rPr>
                <a:t>argila</a:t>
              </a:r>
              <a:r>
                <a:rPr lang="en-US" dirty="0" smtClean="0">
                  <a:solidFill>
                    <a:schemeClr val="bg2"/>
                  </a:solidFill>
                </a:rPr>
                <a:t>)</a:t>
              </a:r>
              <a:endParaRPr lang="pt-BR" dirty="0">
                <a:solidFill>
                  <a:schemeClr val="bg2"/>
                </a:solidFill>
              </a:endParaRPr>
            </a:p>
          </p:txBody>
        </p:sp>
        <p:sp>
          <p:nvSpPr>
            <p:cNvPr id="27" name="Arco 26"/>
            <p:cNvSpPr/>
            <p:nvPr/>
          </p:nvSpPr>
          <p:spPr bwMode="auto">
            <a:xfrm rot="19630355">
              <a:off x="3185364" y="2567935"/>
              <a:ext cx="3356288" cy="609600"/>
            </a:xfrm>
            <a:prstGeom prst="arc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5" name="Grupo 29"/>
          <p:cNvGrpSpPr/>
          <p:nvPr/>
        </p:nvGrpSpPr>
        <p:grpSpPr>
          <a:xfrm>
            <a:off x="3588568" y="0"/>
            <a:ext cx="6667500" cy="1521743"/>
            <a:chOff x="0" y="0"/>
            <a:chExt cx="6667500" cy="1521743"/>
          </a:xfrm>
        </p:grpSpPr>
        <p:pic>
          <p:nvPicPr>
            <p:cNvPr id="690178" name="Picture 2" descr="C:\Users\Dematte\AppData\Roaming\PixelMetrics\CaptureWiz\LastCaptures\2015-05-22_13-00-54-86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6667500" cy="1323975"/>
            </a:xfrm>
            <a:prstGeom prst="rect">
              <a:avLst/>
            </a:prstGeom>
            <a:noFill/>
          </p:spPr>
        </p:pic>
        <p:pic>
          <p:nvPicPr>
            <p:cNvPr id="690180" name="Picture 4" descr="C:\Users\Dematte\AppData\Roaming\PixelMetrics\CaptureWiz\LastCaptures\2015-05-22_13-01-42-21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321718"/>
              <a:ext cx="4924425" cy="200025"/>
            </a:xfrm>
            <a:prstGeom prst="rect">
              <a:avLst/>
            </a:prstGeom>
            <a:noFill/>
          </p:spPr>
        </p:pic>
      </p:grpSp>
      <p:sp>
        <p:nvSpPr>
          <p:cNvPr id="31" name="Retângulo de cantos arredondados 30"/>
          <p:cNvSpPr/>
          <p:nvPr/>
        </p:nvSpPr>
        <p:spPr bwMode="auto">
          <a:xfrm>
            <a:off x="174948" y="188640"/>
            <a:ext cx="2448272" cy="5040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2400" b="1" dirty="0" err="1" smtClean="0">
                <a:solidFill>
                  <a:schemeClr val="bg2"/>
                </a:solidFill>
              </a:rPr>
              <a:t>Granulometria</a:t>
            </a:r>
            <a:endParaRPr lang="pt-BR" sz="2400" b="1" dirty="0">
              <a:solidFill>
                <a:schemeClr val="bg2"/>
              </a:solidFill>
            </a:endParaRPr>
          </a:p>
        </p:txBody>
      </p:sp>
      <p:pic>
        <p:nvPicPr>
          <p:cNvPr id="690182" name="Picture 6" descr="C:\Users\Dematte\AppData\Roaming\PixelMetrics\CaptureWiz\LastCaptures\2015-05-22_16-07-31-09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5228" y="3411828"/>
            <a:ext cx="792088" cy="737252"/>
          </a:xfrm>
          <a:prstGeom prst="rect">
            <a:avLst/>
          </a:prstGeom>
          <a:noFill/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10410" t="79198" r="31250" b="14365"/>
          <a:stretch>
            <a:fillRect/>
          </a:stretch>
        </p:blipFill>
        <p:spPr bwMode="auto">
          <a:xfrm>
            <a:off x="1123356" y="5314950"/>
            <a:ext cx="1048881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7057" t="25552" r="88249" b="18657"/>
          <a:stretch>
            <a:fillRect/>
          </a:stretch>
        </p:blipFill>
        <p:spPr bwMode="auto">
          <a:xfrm>
            <a:off x="521494" y="552450"/>
            <a:ext cx="84474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 rot="-5400000">
            <a:off x="-2613422" y="2906983"/>
            <a:ext cx="5905500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300" tIns="57150" rIns="114300" bIns="57150">
            <a:spAutoFit/>
          </a:bodyPr>
          <a:lstStyle/>
          <a:p>
            <a:pPr algn="ctr"/>
            <a:r>
              <a:rPr lang="pt-BR" sz="2300" b="1">
                <a:solidFill>
                  <a:schemeClr val="tx2"/>
                </a:solidFill>
                <a:latin typeface="Arial" charset="0"/>
                <a:cs typeface="Arial" charset="0"/>
              </a:rPr>
              <a:t>Fator de Reflectância</a:t>
            </a:r>
            <a:endParaRPr lang="en-US" sz="23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3052168" y="5886450"/>
            <a:ext cx="6268641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300" tIns="57150" rIns="114300" bIns="57150">
            <a:spAutoFit/>
          </a:bodyPr>
          <a:lstStyle/>
          <a:p>
            <a:r>
              <a:rPr lang="pt-BR" sz="2300" b="1">
                <a:solidFill>
                  <a:schemeClr val="tx2"/>
                </a:solidFill>
                <a:latin typeface="Arial" charset="0"/>
                <a:cs typeface="Arial" charset="0"/>
              </a:rPr>
              <a:t>Comprimento de onda (nm)</a:t>
            </a:r>
            <a:endParaRPr lang="en-US" sz="23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1321594" y="1690688"/>
            <a:ext cx="8252818" cy="3306762"/>
          </a:xfrm>
          <a:custGeom>
            <a:avLst/>
            <a:gdLst>
              <a:gd name="connsiteX0" fmla="*/ 0 w 5216056"/>
              <a:gd name="connsiteY0" fmla="*/ 2645134 h 2645134"/>
              <a:gd name="connsiteX1" fmla="*/ 47708 w 5216056"/>
              <a:gd name="connsiteY1" fmla="*/ 2621280 h 2645134"/>
              <a:gd name="connsiteX2" fmla="*/ 71562 w 5216056"/>
              <a:gd name="connsiteY2" fmla="*/ 2581524 h 2645134"/>
              <a:gd name="connsiteX3" fmla="*/ 111318 w 5216056"/>
              <a:gd name="connsiteY3" fmla="*/ 2533816 h 2645134"/>
              <a:gd name="connsiteX4" fmla="*/ 135172 w 5216056"/>
              <a:gd name="connsiteY4" fmla="*/ 2494059 h 2645134"/>
              <a:gd name="connsiteX5" fmla="*/ 174929 w 5216056"/>
              <a:gd name="connsiteY5" fmla="*/ 2454303 h 2645134"/>
              <a:gd name="connsiteX6" fmla="*/ 198783 w 5216056"/>
              <a:gd name="connsiteY6" fmla="*/ 2414546 h 2645134"/>
              <a:gd name="connsiteX7" fmla="*/ 222637 w 5216056"/>
              <a:gd name="connsiteY7" fmla="*/ 2358887 h 2645134"/>
              <a:gd name="connsiteX8" fmla="*/ 278296 w 5216056"/>
              <a:gd name="connsiteY8" fmla="*/ 2327082 h 2645134"/>
              <a:gd name="connsiteX9" fmla="*/ 318052 w 5216056"/>
              <a:gd name="connsiteY9" fmla="*/ 2287326 h 2645134"/>
              <a:gd name="connsiteX10" fmla="*/ 365760 w 5216056"/>
              <a:gd name="connsiteY10" fmla="*/ 2176007 h 2645134"/>
              <a:gd name="connsiteX11" fmla="*/ 469127 w 5216056"/>
              <a:gd name="connsiteY11" fmla="*/ 2016981 h 2645134"/>
              <a:gd name="connsiteX12" fmla="*/ 548640 w 5216056"/>
              <a:gd name="connsiteY12" fmla="*/ 1865906 h 2645134"/>
              <a:gd name="connsiteX13" fmla="*/ 588397 w 5216056"/>
              <a:gd name="connsiteY13" fmla="*/ 1738686 h 2645134"/>
              <a:gd name="connsiteX14" fmla="*/ 667910 w 5216056"/>
              <a:gd name="connsiteY14" fmla="*/ 1635319 h 2645134"/>
              <a:gd name="connsiteX15" fmla="*/ 755374 w 5216056"/>
              <a:gd name="connsiteY15" fmla="*/ 1492195 h 2645134"/>
              <a:gd name="connsiteX16" fmla="*/ 811033 w 5216056"/>
              <a:gd name="connsiteY16" fmla="*/ 1396779 h 2645134"/>
              <a:gd name="connsiteX17" fmla="*/ 946205 w 5216056"/>
              <a:gd name="connsiteY17" fmla="*/ 1221851 h 2645134"/>
              <a:gd name="connsiteX18" fmla="*/ 1033670 w 5216056"/>
              <a:gd name="connsiteY18" fmla="*/ 1110533 h 2645134"/>
              <a:gd name="connsiteX19" fmla="*/ 1137037 w 5216056"/>
              <a:gd name="connsiteY19" fmla="*/ 999214 h 2645134"/>
              <a:gd name="connsiteX20" fmla="*/ 1319917 w 5216056"/>
              <a:gd name="connsiteY20" fmla="*/ 879945 h 2645134"/>
              <a:gd name="connsiteX21" fmla="*/ 1486894 w 5216056"/>
              <a:gd name="connsiteY21" fmla="*/ 744773 h 2645134"/>
              <a:gd name="connsiteX22" fmla="*/ 1574358 w 5216056"/>
              <a:gd name="connsiteY22" fmla="*/ 673211 h 2645134"/>
              <a:gd name="connsiteX23" fmla="*/ 1725433 w 5216056"/>
              <a:gd name="connsiteY23" fmla="*/ 569844 h 2645134"/>
              <a:gd name="connsiteX24" fmla="*/ 1876508 w 5216056"/>
              <a:gd name="connsiteY24" fmla="*/ 474428 h 2645134"/>
              <a:gd name="connsiteX25" fmla="*/ 1987826 w 5216056"/>
              <a:gd name="connsiteY25" fmla="*/ 402866 h 2645134"/>
              <a:gd name="connsiteX26" fmla="*/ 2130950 w 5216056"/>
              <a:gd name="connsiteY26" fmla="*/ 331305 h 2645134"/>
              <a:gd name="connsiteX27" fmla="*/ 2242268 w 5216056"/>
              <a:gd name="connsiteY27" fmla="*/ 291548 h 2645134"/>
              <a:gd name="connsiteX28" fmla="*/ 2345635 w 5216056"/>
              <a:gd name="connsiteY28" fmla="*/ 251792 h 2645134"/>
              <a:gd name="connsiteX29" fmla="*/ 2449002 w 5216056"/>
              <a:gd name="connsiteY29" fmla="*/ 243840 h 2645134"/>
              <a:gd name="connsiteX30" fmla="*/ 2496710 w 5216056"/>
              <a:gd name="connsiteY30" fmla="*/ 283597 h 2645134"/>
              <a:gd name="connsiteX31" fmla="*/ 2520564 w 5216056"/>
              <a:gd name="connsiteY31" fmla="*/ 339256 h 2645134"/>
              <a:gd name="connsiteX32" fmla="*/ 2544417 w 5216056"/>
              <a:gd name="connsiteY32" fmla="*/ 339256 h 2645134"/>
              <a:gd name="connsiteX33" fmla="*/ 2576223 w 5216056"/>
              <a:gd name="connsiteY33" fmla="*/ 402866 h 2645134"/>
              <a:gd name="connsiteX34" fmla="*/ 2584174 w 5216056"/>
              <a:gd name="connsiteY34" fmla="*/ 450574 h 2645134"/>
              <a:gd name="connsiteX35" fmla="*/ 2600077 w 5216056"/>
              <a:gd name="connsiteY35" fmla="*/ 347207 h 2645134"/>
              <a:gd name="connsiteX36" fmla="*/ 2592125 w 5216056"/>
              <a:gd name="connsiteY36" fmla="*/ 299499 h 2645134"/>
              <a:gd name="connsiteX37" fmla="*/ 2615979 w 5216056"/>
              <a:gd name="connsiteY37" fmla="*/ 267694 h 2645134"/>
              <a:gd name="connsiteX38" fmla="*/ 2687541 w 5216056"/>
              <a:gd name="connsiteY38" fmla="*/ 235889 h 2645134"/>
              <a:gd name="connsiteX39" fmla="*/ 2862470 w 5216056"/>
              <a:gd name="connsiteY39" fmla="*/ 148425 h 2645134"/>
              <a:gd name="connsiteX40" fmla="*/ 3045350 w 5216056"/>
              <a:gd name="connsiteY40" fmla="*/ 116619 h 2645134"/>
              <a:gd name="connsiteX41" fmla="*/ 3212327 w 5216056"/>
              <a:gd name="connsiteY41" fmla="*/ 68912 h 2645134"/>
              <a:gd name="connsiteX42" fmla="*/ 3347499 w 5216056"/>
              <a:gd name="connsiteY42" fmla="*/ 53009 h 2645134"/>
              <a:gd name="connsiteX43" fmla="*/ 3450866 w 5216056"/>
              <a:gd name="connsiteY43" fmla="*/ 53009 h 2645134"/>
              <a:gd name="connsiteX44" fmla="*/ 3570136 w 5216056"/>
              <a:gd name="connsiteY44" fmla="*/ 21204 h 2645134"/>
              <a:gd name="connsiteX45" fmla="*/ 3681454 w 5216056"/>
              <a:gd name="connsiteY45" fmla="*/ 53009 h 2645134"/>
              <a:gd name="connsiteX46" fmla="*/ 3713259 w 5216056"/>
              <a:gd name="connsiteY46" fmla="*/ 132522 h 2645134"/>
              <a:gd name="connsiteX47" fmla="*/ 3776870 w 5216056"/>
              <a:gd name="connsiteY47" fmla="*/ 315402 h 2645134"/>
              <a:gd name="connsiteX48" fmla="*/ 3776870 w 5216056"/>
              <a:gd name="connsiteY48" fmla="*/ 347207 h 2645134"/>
              <a:gd name="connsiteX49" fmla="*/ 3840480 w 5216056"/>
              <a:gd name="connsiteY49" fmla="*/ 299499 h 2645134"/>
              <a:gd name="connsiteX50" fmla="*/ 3935896 w 5216056"/>
              <a:gd name="connsiteY50" fmla="*/ 196133 h 2645134"/>
              <a:gd name="connsiteX51" fmla="*/ 3991555 w 5216056"/>
              <a:gd name="connsiteY51" fmla="*/ 132522 h 2645134"/>
              <a:gd name="connsiteX52" fmla="*/ 4055165 w 5216056"/>
              <a:gd name="connsiteY52" fmla="*/ 76863 h 2645134"/>
              <a:gd name="connsiteX53" fmla="*/ 4118776 w 5216056"/>
              <a:gd name="connsiteY53" fmla="*/ 53009 h 2645134"/>
              <a:gd name="connsiteX54" fmla="*/ 4222143 w 5216056"/>
              <a:gd name="connsiteY54" fmla="*/ 13253 h 2645134"/>
              <a:gd name="connsiteX55" fmla="*/ 4309607 w 5216056"/>
              <a:gd name="connsiteY55" fmla="*/ 29155 h 2645134"/>
              <a:gd name="connsiteX56" fmla="*/ 4349364 w 5216056"/>
              <a:gd name="connsiteY56" fmla="*/ 188181 h 2645134"/>
              <a:gd name="connsiteX57" fmla="*/ 4381169 w 5216056"/>
              <a:gd name="connsiteY57" fmla="*/ 267694 h 2645134"/>
              <a:gd name="connsiteX58" fmla="*/ 4412974 w 5216056"/>
              <a:gd name="connsiteY58" fmla="*/ 291548 h 2645134"/>
              <a:gd name="connsiteX59" fmla="*/ 4452730 w 5216056"/>
              <a:gd name="connsiteY59" fmla="*/ 371061 h 2645134"/>
              <a:gd name="connsiteX60" fmla="*/ 4476584 w 5216056"/>
              <a:gd name="connsiteY60" fmla="*/ 466477 h 2645134"/>
              <a:gd name="connsiteX61" fmla="*/ 4492487 w 5216056"/>
              <a:gd name="connsiteY61" fmla="*/ 522136 h 2645134"/>
              <a:gd name="connsiteX62" fmla="*/ 4500438 w 5216056"/>
              <a:gd name="connsiteY62" fmla="*/ 410818 h 2645134"/>
              <a:gd name="connsiteX63" fmla="*/ 4524292 w 5216056"/>
              <a:gd name="connsiteY63" fmla="*/ 291548 h 2645134"/>
              <a:gd name="connsiteX64" fmla="*/ 4548146 w 5216056"/>
              <a:gd name="connsiteY64" fmla="*/ 212035 h 2645134"/>
              <a:gd name="connsiteX65" fmla="*/ 4603805 w 5216056"/>
              <a:gd name="connsiteY65" fmla="*/ 196133 h 2645134"/>
              <a:gd name="connsiteX66" fmla="*/ 4667416 w 5216056"/>
              <a:gd name="connsiteY66" fmla="*/ 219986 h 2645134"/>
              <a:gd name="connsiteX67" fmla="*/ 4738977 w 5216056"/>
              <a:gd name="connsiteY67" fmla="*/ 259743 h 2645134"/>
              <a:gd name="connsiteX68" fmla="*/ 4770783 w 5216056"/>
              <a:gd name="connsiteY68" fmla="*/ 299499 h 2645134"/>
              <a:gd name="connsiteX69" fmla="*/ 4810539 w 5216056"/>
              <a:gd name="connsiteY69" fmla="*/ 291548 h 2645134"/>
              <a:gd name="connsiteX70" fmla="*/ 4850296 w 5216056"/>
              <a:gd name="connsiteY70" fmla="*/ 323353 h 2645134"/>
              <a:gd name="connsiteX71" fmla="*/ 4882101 w 5216056"/>
              <a:gd name="connsiteY71" fmla="*/ 339256 h 2645134"/>
              <a:gd name="connsiteX72" fmla="*/ 4905955 w 5216056"/>
              <a:gd name="connsiteY72" fmla="*/ 386964 h 2645134"/>
              <a:gd name="connsiteX73" fmla="*/ 4937760 w 5216056"/>
              <a:gd name="connsiteY73" fmla="*/ 379013 h 2645134"/>
              <a:gd name="connsiteX74" fmla="*/ 4985468 w 5216056"/>
              <a:gd name="connsiteY74" fmla="*/ 379013 h 2645134"/>
              <a:gd name="connsiteX75" fmla="*/ 5025224 w 5216056"/>
              <a:gd name="connsiteY75" fmla="*/ 434672 h 2645134"/>
              <a:gd name="connsiteX76" fmla="*/ 5057030 w 5216056"/>
              <a:gd name="connsiteY76" fmla="*/ 490331 h 2645134"/>
              <a:gd name="connsiteX77" fmla="*/ 5080884 w 5216056"/>
              <a:gd name="connsiteY77" fmla="*/ 530087 h 2645134"/>
              <a:gd name="connsiteX78" fmla="*/ 5136543 w 5216056"/>
              <a:gd name="connsiteY78" fmla="*/ 561893 h 2645134"/>
              <a:gd name="connsiteX79" fmla="*/ 5216056 w 5216056"/>
              <a:gd name="connsiteY79" fmla="*/ 649357 h 264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216056" h="2645134">
                <a:moveTo>
                  <a:pt x="0" y="2645134"/>
                </a:moveTo>
                <a:cubicBezTo>
                  <a:pt x="17890" y="2638508"/>
                  <a:pt x="35781" y="2631882"/>
                  <a:pt x="47708" y="2621280"/>
                </a:cubicBezTo>
                <a:cubicBezTo>
                  <a:pt x="59635" y="2610678"/>
                  <a:pt x="60960" y="2596101"/>
                  <a:pt x="71562" y="2581524"/>
                </a:cubicBezTo>
                <a:cubicBezTo>
                  <a:pt x="82164" y="2566947"/>
                  <a:pt x="100716" y="2548393"/>
                  <a:pt x="111318" y="2533816"/>
                </a:cubicBezTo>
                <a:cubicBezTo>
                  <a:pt x="121920" y="2519239"/>
                  <a:pt x="124570" y="2507311"/>
                  <a:pt x="135172" y="2494059"/>
                </a:cubicBezTo>
                <a:cubicBezTo>
                  <a:pt x="145774" y="2480807"/>
                  <a:pt x="164327" y="2467555"/>
                  <a:pt x="174929" y="2454303"/>
                </a:cubicBezTo>
                <a:cubicBezTo>
                  <a:pt x="185531" y="2441051"/>
                  <a:pt x="190832" y="2430449"/>
                  <a:pt x="198783" y="2414546"/>
                </a:cubicBezTo>
                <a:cubicBezTo>
                  <a:pt x="206734" y="2398643"/>
                  <a:pt x="209385" y="2373464"/>
                  <a:pt x="222637" y="2358887"/>
                </a:cubicBezTo>
                <a:cubicBezTo>
                  <a:pt x="235889" y="2344310"/>
                  <a:pt x="262394" y="2339009"/>
                  <a:pt x="278296" y="2327082"/>
                </a:cubicBezTo>
                <a:cubicBezTo>
                  <a:pt x="294198" y="2315155"/>
                  <a:pt x="303475" y="2312505"/>
                  <a:pt x="318052" y="2287326"/>
                </a:cubicBezTo>
                <a:cubicBezTo>
                  <a:pt x="332629" y="2262147"/>
                  <a:pt x="340581" y="2221064"/>
                  <a:pt x="365760" y="2176007"/>
                </a:cubicBezTo>
                <a:cubicBezTo>
                  <a:pt x="390939" y="2130950"/>
                  <a:pt x="438647" y="2068665"/>
                  <a:pt x="469127" y="2016981"/>
                </a:cubicBezTo>
                <a:cubicBezTo>
                  <a:pt x="499607" y="1965297"/>
                  <a:pt x="528762" y="1912289"/>
                  <a:pt x="548640" y="1865906"/>
                </a:cubicBezTo>
                <a:cubicBezTo>
                  <a:pt x="568518" y="1819524"/>
                  <a:pt x="568519" y="1777117"/>
                  <a:pt x="588397" y="1738686"/>
                </a:cubicBezTo>
                <a:cubicBezTo>
                  <a:pt x="608275" y="1700255"/>
                  <a:pt x="640080" y="1676401"/>
                  <a:pt x="667910" y="1635319"/>
                </a:cubicBezTo>
                <a:cubicBezTo>
                  <a:pt x="695740" y="1594237"/>
                  <a:pt x="731520" y="1531952"/>
                  <a:pt x="755374" y="1492195"/>
                </a:cubicBezTo>
                <a:cubicBezTo>
                  <a:pt x="779228" y="1452438"/>
                  <a:pt x="779228" y="1441836"/>
                  <a:pt x="811033" y="1396779"/>
                </a:cubicBezTo>
                <a:cubicBezTo>
                  <a:pt x="842838" y="1351722"/>
                  <a:pt x="909099" y="1269559"/>
                  <a:pt x="946205" y="1221851"/>
                </a:cubicBezTo>
                <a:cubicBezTo>
                  <a:pt x="983311" y="1174143"/>
                  <a:pt x="1001865" y="1147639"/>
                  <a:pt x="1033670" y="1110533"/>
                </a:cubicBezTo>
                <a:cubicBezTo>
                  <a:pt x="1065475" y="1073427"/>
                  <a:pt x="1089329" y="1037645"/>
                  <a:pt x="1137037" y="999214"/>
                </a:cubicBezTo>
                <a:cubicBezTo>
                  <a:pt x="1184745" y="960783"/>
                  <a:pt x="1261608" y="922352"/>
                  <a:pt x="1319917" y="879945"/>
                </a:cubicBezTo>
                <a:cubicBezTo>
                  <a:pt x="1378226" y="837538"/>
                  <a:pt x="1486894" y="744773"/>
                  <a:pt x="1486894" y="744773"/>
                </a:cubicBezTo>
                <a:cubicBezTo>
                  <a:pt x="1529301" y="710317"/>
                  <a:pt x="1534602" y="702366"/>
                  <a:pt x="1574358" y="673211"/>
                </a:cubicBezTo>
                <a:cubicBezTo>
                  <a:pt x="1614115" y="644056"/>
                  <a:pt x="1675075" y="602975"/>
                  <a:pt x="1725433" y="569844"/>
                </a:cubicBezTo>
                <a:cubicBezTo>
                  <a:pt x="1775791" y="536714"/>
                  <a:pt x="1876508" y="474428"/>
                  <a:pt x="1876508" y="474428"/>
                </a:cubicBezTo>
                <a:cubicBezTo>
                  <a:pt x="1920240" y="446598"/>
                  <a:pt x="1945419" y="426720"/>
                  <a:pt x="1987826" y="402866"/>
                </a:cubicBezTo>
                <a:cubicBezTo>
                  <a:pt x="2030233" y="379012"/>
                  <a:pt x="2088543" y="349858"/>
                  <a:pt x="2130950" y="331305"/>
                </a:cubicBezTo>
                <a:cubicBezTo>
                  <a:pt x="2173357" y="312752"/>
                  <a:pt x="2206487" y="304800"/>
                  <a:pt x="2242268" y="291548"/>
                </a:cubicBezTo>
                <a:cubicBezTo>
                  <a:pt x="2278049" y="278296"/>
                  <a:pt x="2311179" y="259743"/>
                  <a:pt x="2345635" y="251792"/>
                </a:cubicBezTo>
                <a:cubicBezTo>
                  <a:pt x="2380091" y="243841"/>
                  <a:pt x="2423823" y="238539"/>
                  <a:pt x="2449002" y="243840"/>
                </a:cubicBezTo>
                <a:cubicBezTo>
                  <a:pt x="2474181" y="249141"/>
                  <a:pt x="2484783" y="267694"/>
                  <a:pt x="2496710" y="283597"/>
                </a:cubicBezTo>
                <a:cubicBezTo>
                  <a:pt x="2508637" y="299500"/>
                  <a:pt x="2512613" y="329980"/>
                  <a:pt x="2520564" y="339256"/>
                </a:cubicBezTo>
                <a:cubicBezTo>
                  <a:pt x="2528515" y="348532"/>
                  <a:pt x="2535141" y="328654"/>
                  <a:pt x="2544417" y="339256"/>
                </a:cubicBezTo>
                <a:cubicBezTo>
                  <a:pt x="2553693" y="349858"/>
                  <a:pt x="2569597" y="384313"/>
                  <a:pt x="2576223" y="402866"/>
                </a:cubicBezTo>
                <a:cubicBezTo>
                  <a:pt x="2582849" y="421419"/>
                  <a:pt x="2580198" y="459851"/>
                  <a:pt x="2584174" y="450574"/>
                </a:cubicBezTo>
                <a:cubicBezTo>
                  <a:pt x="2588150" y="441298"/>
                  <a:pt x="2598752" y="372386"/>
                  <a:pt x="2600077" y="347207"/>
                </a:cubicBezTo>
                <a:cubicBezTo>
                  <a:pt x="2601402" y="322028"/>
                  <a:pt x="2589475" y="312751"/>
                  <a:pt x="2592125" y="299499"/>
                </a:cubicBezTo>
                <a:cubicBezTo>
                  <a:pt x="2594775" y="286247"/>
                  <a:pt x="2600076" y="278296"/>
                  <a:pt x="2615979" y="267694"/>
                </a:cubicBezTo>
                <a:cubicBezTo>
                  <a:pt x="2631882" y="257092"/>
                  <a:pt x="2646459" y="255767"/>
                  <a:pt x="2687541" y="235889"/>
                </a:cubicBezTo>
                <a:cubicBezTo>
                  <a:pt x="2728623" y="216011"/>
                  <a:pt x="2802835" y="168303"/>
                  <a:pt x="2862470" y="148425"/>
                </a:cubicBezTo>
                <a:cubicBezTo>
                  <a:pt x="2922105" y="128547"/>
                  <a:pt x="2987041" y="129871"/>
                  <a:pt x="3045350" y="116619"/>
                </a:cubicBezTo>
                <a:cubicBezTo>
                  <a:pt x="3103659" y="103367"/>
                  <a:pt x="3161969" y="79514"/>
                  <a:pt x="3212327" y="68912"/>
                </a:cubicBezTo>
                <a:cubicBezTo>
                  <a:pt x="3262685" y="58310"/>
                  <a:pt x="3307743" y="55659"/>
                  <a:pt x="3347499" y="53009"/>
                </a:cubicBezTo>
                <a:cubicBezTo>
                  <a:pt x="3387255" y="50359"/>
                  <a:pt x="3413760" y="58310"/>
                  <a:pt x="3450866" y="53009"/>
                </a:cubicBezTo>
                <a:cubicBezTo>
                  <a:pt x="3487972" y="47708"/>
                  <a:pt x="3531705" y="21204"/>
                  <a:pt x="3570136" y="21204"/>
                </a:cubicBezTo>
                <a:cubicBezTo>
                  <a:pt x="3608567" y="21204"/>
                  <a:pt x="3657600" y="34456"/>
                  <a:pt x="3681454" y="53009"/>
                </a:cubicBezTo>
                <a:cubicBezTo>
                  <a:pt x="3705308" y="71562"/>
                  <a:pt x="3697356" y="88790"/>
                  <a:pt x="3713259" y="132522"/>
                </a:cubicBezTo>
                <a:cubicBezTo>
                  <a:pt x="3729162" y="176254"/>
                  <a:pt x="3766268" y="279621"/>
                  <a:pt x="3776870" y="315402"/>
                </a:cubicBezTo>
                <a:cubicBezTo>
                  <a:pt x="3787472" y="351183"/>
                  <a:pt x="3766268" y="349857"/>
                  <a:pt x="3776870" y="347207"/>
                </a:cubicBezTo>
                <a:cubicBezTo>
                  <a:pt x="3787472" y="344557"/>
                  <a:pt x="3813976" y="324678"/>
                  <a:pt x="3840480" y="299499"/>
                </a:cubicBezTo>
                <a:cubicBezTo>
                  <a:pt x="3866984" y="274320"/>
                  <a:pt x="3910717" y="223962"/>
                  <a:pt x="3935896" y="196133"/>
                </a:cubicBezTo>
                <a:cubicBezTo>
                  <a:pt x="3961075" y="168304"/>
                  <a:pt x="3971677" y="152400"/>
                  <a:pt x="3991555" y="132522"/>
                </a:cubicBezTo>
                <a:cubicBezTo>
                  <a:pt x="4011433" y="112644"/>
                  <a:pt x="4033961" y="90115"/>
                  <a:pt x="4055165" y="76863"/>
                </a:cubicBezTo>
                <a:cubicBezTo>
                  <a:pt x="4076369" y="63611"/>
                  <a:pt x="4118776" y="53009"/>
                  <a:pt x="4118776" y="53009"/>
                </a:cubicBezTo>
                <a:cubicBezTo>
                  <a:pt x="4146606" y="42407"/>
                  <a:pt x="4190338" y="17229"/>
                  <a:pt x="4222143" y="13253"/>
                </a:cubicBezTo>
                <a:cubicBezTo>
                  <a:pt x="4253948" y="9277"/>
                  <a:pt x="4288404" y="0"/>
                  <a:pt x="4309607" y="29155"/>
                </a:cubicBezTo>
                <a:cubicBezTo>
                  <a:pt x="4330811" y="58310"/>
                  <a:pt x="4337437" y="148425"/>
                  <a:pt x="4349364" y="188181"/>
                </a:cubicBezTo>
                <a:cubicBezTo>
                  <a:pt x="4361291" y="227938"/>
                  <a:pt x="4370567" y="250466"/>
                  <a:pt x="4381169" y="267694"/>
                </a:cubicBezTo>
                <a:cubicBezTo>
                  <a:pt x="4391771" y="284922"/>
                  <a:pt x="4401047" y="274320"/>
                  <a:pt x="4412974" y="291548"/>
                </a:cubicBezTo>
                <a:cubicBezTo>
                  <a:pt x="4424901" y="308776"/>
                  <a:pt x="4442128" y="341906"/>
                  <a:pt x="4452730" y="371061"/>
                </a:cubicBezTo>
                <a:cubicBezTo>
                  <a:pt x="4463332" y="400216"/>
                  <a:pt x="4469958" y="441298"/>
                  <a:pt x="4476584" y="466477"/>
                </a:cubicBezTo>
                <a:cubicBezTo>
                  <a:pt x="4483210" y="491656"/>
                  <a:pt x="4488511" y="531413"/>
                  <a:pt x="4492487" y="522136"/>
                </a:cubicBezTo>
                <a:cubicBezTo>
                  <a:pt x="4496463" y="512860"/>
                  <a:pt x="4495137" y="449249"/>
                  <a:pt x="4500438" y="410818"/>
                </a:cubicBezTo>
                <a:cubicBezTo>
                  <a:pt x="4505739" y="372387"/>
                  <a:pt x="4516341" y="324678"/>
                  <a:pt x="4524292" y="291548"/>
                </a:cubicBezTo>
                <a:cubicBezTo>
                  <a:pt x="4532243" y="258418"/>
                  <a:pt x="4534894" y="227938"/>
                  <a:pt x="4548146" y="212035"/>
                </a:cubicBezTo>
                <a:cubicBezTo>
                  <a:pt x="4561398" y="196132"/>
                  <a:pt x="4583927" y="194808"/>
                  <a:pt x="4603805" y="196133"/>
                </a:cubicBezTo>
                <a:cubicBezTo>
                  <a:pt x="4623683" y="197458"/>
                  <a:pt x="4644887" y="209384"/>
                  <a:pt x="4667416" y="219986"/>
                </a:cubicBezTo>
                <a:cubicBezTo>
                  <a:pt x="4689945" y="230588"/>
                  <a:pt x="4721749" y="246491"/>
                  <a:pt x="4738977" y="259743"/>
                </a:cubicBezTo>
                <a:cubicBezTo>
                  <a:pt x="4756205" y="272995"/>
                  <a:pt x="4758856" y="294198"/>
                  <a:pt x="4770783" y="299499"/>
                </a:cubicBezTo>
                <a:cubicBezTo>
                  <a:pt x="4782710" y="304800"/>
                  <a:pt x="4797287" y="287572"/>
                  <a:pt x="4810539" y="291548"/>
                </a:cubicBezTo>
                <a:cubicBezTo>
                  <a:pt x="4823791" y="295524"/>
                  <a:pt x="4838369" y="315402"/>
                  <a:pt x="4850296" y="323353"/>
                </a:cubicBezTo>
                <a:cubicBezTo>
                  <a:pt x="4862223" y="331304"/>
                  <a:pt x="4872824" y="328654"/>
                  <a:pt x="4882101" y="339256"/>
                </a:cubicBezTo>
                <a:cubicBezTo>
                  <a:pt x="4891378" y="349858"/>
                  <a:pt x="4896679" y="380338"/>
                  <a:pt x="4905955" y="386964"/>
                </a:cubicBezTo>
                <a:cubicBezTo>
                  <a:pt x="4915231" y="393590"/>
                  <a:pt x="4924508" y="380338"/>
                  <a:pt x="4937760" y="379013"/>
                </a:cubicBezTo>
                <a:cubicBezTo>
                  <a:pt x="4951012" y="377688"/>
                  <a:pt x="4970891" y="369737"/>
                  <a:pt x="4985468" y="379013"/>
                </a:cubicBezTo>
                <a:cubicBezTo>
                  <a:pt x="5000045" y="388290"/>
                  <a:pt x="5013297" y="416119"/>
                  <a:pt x="5025224" y="434672"/>
                </a:cubicBezTo>
                <a:cubicBezTo>
                  <a:pt x="5037151" y="453225"/>
                  <a:pt x="5047753" y="474429"/>
                  <a:pt x="5057030" y="490331"/>
                </a:cubicBezTo>
                <a:cubicBezTo>
                  <a:pt x="5066307" y="506234"/>
                  <a:pt x="5067632" y="518160"/>
                  <a:pt x="5080884" y="530087"/>
                </a:cubicBezTo>
                <a:cubicBezTo>
                  <a:pt x="5094136" y="542014"/>
                  <a:pt x="5114014" y="542015"/>
                  <a:pt x="5136543" y="561893"/>
                </a:cubicBezTo>
                <a:cubicBezTo>
                  <a:pt x="5159072" y="581771"/>
                  <a:pt x="5187564" y="615564"/>
                  <a:pt x="5216056" y="649357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4300" tIns="57150" rIns="114300" bIns="57150"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1321594" y="1684338"/>
            <a:ext cx="8227815" cy="3502025"/>
          </a:xfrm>
          <a:custGeom>
            <a:avLst/>
            <a:gdLst>
              <a:gd name="connsiteX0" fmla="*/ 0 w 5200153"/>
              <a:gd name="connsiteY0" fmla="*/ 2801509 h 2801509"/>
              <a:gd name="connsiteX1" fmla="*/ 63610 w 5200153"/>
              <a:gd name="connsiteY1" fmla="*/ 2737899 h 2801509"/>
              <a:gd name="connsiteX2" fmla="*/ 119270 w 5200153"/>
              <a:gd name="connsiteY2" fmla="*/ 2682239 h 2801509"/>
              <a:gd name="connsiteX3" fmla="*/ 151075 w 5200153"/>
              <a:gd name="connsiteY3" fmla="*/ 2634532 h 2801509"/>
              <a:gd name="connsiteX4" fmla="*/ 182880 w 5200153"/>
              <a:gd name="connsiteY4" fmla="*/ 2594775 h 2801509"/>
              <a:gd name="connsiteX5" fmla="*/ 214685 w 5200153"/>
              <a:gd name="connsiteY5" fmla="*/ 2515262 h 2801509"/>
              <a:gd name="connsiteX6" fmla="*/ 333955 w 5200153"/>
              <a:gd name="connsiteY6" fmla="*/ 2475506 h 2801509"/>
              <a:gd name="connsiteX7" fmla="*/ 421419 w 5200153"/>
              <a:gd name="connsiteY7" fmla="*/ 2268772 h 2801509"/>
              <a:gd name="connsiteX8" fmla="*/ 469127 w 5200153"/>
              <a:gd name="connsiteY8" fmla="*/ 2093843 h 2801509"/>
              <a:gd name="connsiteX9" fmla="*/ 500932 w 5200153"/>
              <a:gd name="connsiteY9" fmla="*/ 1934817 h 2801509"/>
              <a:gd name="connsiteX10" fmla="*/ 532737 w 5200153"/>
              <a:gd name="connsiteY10" fmla="*/ 1775791 h 2801509"/>
              <a:gd name="connsiteX11" fmla="*/ 556591 w 5200153"/>
              <a:gd name="connsiteY11" fmla="*/ 1640619 h 2801509"/>
              <a:gd name="connsiteX12" fmla="*/ 628153 w 5200153"/>
              <a:gd name="connsiteY12" fmla="*/ 1481593 h 2801509"/>
              <a:gd name="connsiteX13" fmla="*/ 691764 w 5200153"/>
              <a:gd name="connsiteY13" fmla="*/ 1370274 h 2801509"/>
              <a:gd name="connsiteX14" fmla="*/ 747423 w 5200153"/>
              <a:gd name="connsiteY14" fmla="*/ 1251005 h 2801509"/>
              <a:gd name="connsiteX15" fmla="*/ 803082 w 5200153"/>
              <a:gd name="connsiteY15" fmla="*/ 1147638 h 2801509"/>
              <a:gd name="connsiteX16" fmla="*/ 890546 w 5200153"/>
              <a:gd name="connsiteY16" fmla="*/ 972709 h 2801509"/>
              <a:gd name="connsiteX17" fmla="*/ 1001864 w 5200153"/>
              <a:gd name="connsiteY17" fmla="*/ 781878 h 2801509"/>
              <a:gd name="connsiteX18" fmla="*/ 1065475 w 5200153"/>
              <a:gd name="connsiteY18" fmla="*/ 726219 h 2801509"/>
              <a:gd name="connsiteX19" fmla="*/ 1192696 w 5200153"/>
              <a:gd name="connsiteY19" fmla="*/ 702365 h 2801509"/>
              <a:gd name="connsiteX20" fmla="*/ 1296063 w 5200153"/>
              <a:gd name="connsiteY20" fmla="*/ 734170 h 2801509"/>
              <a:gd name="connsiteX21" fmla="*/ 1494845 w 5200153"/>
              <a:gd name="connsiteY21" fmla="*/ 678511 h 2801509"/>
              <a:gd name="connsiteX22" fmla="*/ 1606164 w 5200153"/>
              <a:gd name="connsiteY22" fmla="*/ 567193 h 2801509"/>
              <a:gd name="connsiteX23" fmla="*/ 1685677 w 5200153"/>
              <a:gd name="connsiteY23" fmla="*/ 463826 h 2801509"/>
              <a:gd name="connsiteX24" fmla="*/ 1820849 w 5200153"/>
              <a:gd name="connsiteY24" fmla="*/ 352507 h 2801509"/>
              <a:gd name="connsiteX25" fmla="*/ 1948070 w 5200153"/>
              <a:gd name="connsiteY25" fmla="*/ 241189 h 2801509"/>
              <a:gd name="connsiteX26" fmla="*/ 2059388 w 5200153"/>
              <a:gd name="connsiteY26" fmla="*/ 169627 h 2801509"/>
              <a:gd name="connsiteX27" fmla="*/ 2170706 w 5200153"/>
              <a:gd name="connsiteY27" fmla="*/ 129871 h 2801509"/>
              <a:gd name="connsiteX28" fmla="*/ 2266122 w 5200153"/>
              <a:gd name="connsiteY28" fmla="*/ 98066 h 2801509"/>
              <a:gd name="connsiteX29" fmla="*/ 2329732 w 5200153"/>
              <a:gd name="connsiteY29" fmla="*/ 121919 h 2801509"/>
              <a:gd name="connsiteX30" fmla="*/ 2433099 w 5200153"/>
              <a:gd name="connsiteY30" fmla="*/ 145773 h 2801509"/>
              <a:gd name="connsiteX31" fmla="*/ 2488758 w 5200153"/>
              <a:gd name="connsiteY31" fmla="*/ 257092 h 2801509"/>
              <a:gd name="connsiteX32" fmla="*/ 2504661 w 5200153"/>
              <a:gd name="connsiteY32" fmla="*/ 447923 h 2801509"/>
              <a:gd name="connsiteX33" fmla="*/ 2520564 w 5200153"/>
              <a:gd name="connsiteY33" fmla="*/ 511533 h 2801509"/>
              <a:gd name="connsiteX34" fmla="*/ 2552369 w 5200153"/>
              <a:gd name="connsiteY34" fmla="*/ 583095 h 2801509"/>
              <a:gd name="connsiteX35" fmla="*/ 2576223 w 5200153"/>
              <a:gd name="connsiteY35" fmla="*/ 686462 h 2801509"/>
              <a:gd name="connsiteX36" fmla="*/ 2584174 w 5200153"/>
              <a:gd name="connsiteY36" fmla="*/ 527436 h 2801509"/>
              <a:gd name="connsiteX37" fmla="*/ 2600077 w 5200153"/>
              <a:gd name="connsiteY37" fmla="*/ 439972 h 2801509"/>
              <a:gd name="connsiteX38" fmla="*/ 2639833 w 5200153"/>
              <a:gd name="connsiteY38" fmla="*/ 304799 h 2801509"/>
              <a:gd name="connsiteX39" fmla="*/ 2687541 w 5200153"/>
              <a:gd name="connsiteY39" fmla="*/ 241189 h 2801509"/>
              <a:gd name="connsiteX40" fmla="*/ 2775005 w 5200153"/>
              <a:gd name="connsiteY40" fmla="*/ 161676 h 2801509"/>
              <a:gd name="connsiteX41" fmla="*/ 2862470 w 5200153"/>
              <a:gd name="connsiteY41" fmla="*/ 113968 h 2801509"/>
              <a:gd name="connsiteX42" fmla="*/ 2981739 w 5200153"/>
              <a:gd name="connsiteY42" fmla="*/ 66260 h 2801509"/>
              <a:gd name="connsiteX43" fmla="*/ 3085106 w 5200153"/>
              <a:gd name="connsiteY43" fmla="*/ 26504 h 2801509"/>
              <a:gd name="connsiteX44" fmla="*/ 3180522 w 5200153"/>
              <a:gd name="connsiteY44" fmla="*/ 2650 h 2801509"/>
              <a:gd name="connsiteX45" fmla="*/ 3355450 w 5200153"/>
              <a:gd name="connsiteY45" fmla="*/ 10601 h 2801509"/>
              <a:gd name="connsiteX46" fmla="*/ 3458817 w 5200153"/>
              <a:gd name="connsiteY46" fmla="*/ 58309 h 2801509"/>
              <a:gd name="connsiteX47" fmla="*/ 3514477 w 5200153"/>
              <a:gd name="connsiteY47" fmla="*/ 90114 h 2801509"/>
              <a:gd name="connsiteX48" fmla="*/ 3570136 w 5200153"/>
              <a:gd name="connsiteY48" fmla="*/ 66260 h 2801509"/>
              <a:gd name="connsiteX49" fmla="*/ 3657600 w 5200153"/>
              <a:gd name="connsiteY49" fmla="*/ 74212 h 2801509"/>
              <a:gd name="connsiteX50" fmla="*/ 3697357 w 5200153"/>
              <a:gd name="connsiteY50" fmla="*/ 272994 h 2801509"/>
              <a:gd name="connsiteX51" fmla="*/ 3737113 w 5200153"/>
              <a:gd name="connsiteY51" fmla="*/ 463826 h 2801509"/>
              <a:gd name="connsiteX52" fmla="*/ 3753016 w 5200153"/>
              <a:gd name="connsiteY52" fmla="*/ 606949 h 2801509"/>
              <a:gd name="connsiteX53" fmla="*/ 3760967 w 5200153"/>
              <a:gd name="connsiteY53" fmla="*/ 702365 h 2801509"/>
              <a:gd name="connsiteX54" fmla="*/ 3792772 w 5200153"/>
              <a:gd name="connsiteY54" fmla="*/ 742121 h 2801509"/>
              <a:gd name="connsiteX55" fmla="*/ 3832529 w 5200153"/>
              <a:gd name="connsiteY55" fmla="*/ 654657 h 2801509"/>
              <a:gd name="connsiteX56" fmla="*/ 3872285 w 5200153"/>
              <a:gd name="connsiteY56" fmla="*/ 559241 h 2801509"/>
              <a:gd name="connsiteX57" fmla="*/ 3991555 w 5200153"/>
              <a:gd name="connsiteY57" fmla="*/ 376361 h 2801509"/>
              <a:gd name="connsiteX58" fmla="*/ 4055165 w 5200153"/>
              <a:gd name="connsiteY58" fmla="*/ 288897 h 2801509"/>
              <a:gd name="connsiteX59" fmla="*/ 4142630 w 5200153"/>
              <a:gd name="connsiteY59" fmla="*/ 241189 h 2801509"/>
              <a:gd name="connsiteX60" fmla="*/ 4222143 w 5200153"/>
              <a:gd name="connsiteY60" fmla="*/ 257092 h 2801509"/>
              <a:gd name="connsiteX61" fmla="*/ 4293704 w 5200153"/>
              <a:gd name="connsiteY61" fmla="*/ 296848 h 2801509"/>
              <a:gd name="connsiteX62" fmla="*/ 4349364 w 5200153"/>
              <a:gd name="connsiteY62" fmla="*/ 479728 h 2801509"/>
              <a:gd name="connsiteX63" fmla="*/ 4373217 w 5200153"/>
              <a:gd name="connsiteY63" fmla="*/ 678511 h 2801509"/>
              <a:gd name="connsiteX64" fmla="*/ 4405023 w 5200153"/>
              <a:gd name="connsiteY64" fmla="*/ 781878 h 2801509"/>
              <a:gd name="connsiteX65" fmla="*/ 4468633 w 5200153"/>
              <a:gd name="connsiteY65" fmla="*/ 948855 h 2801509"/>
              <a:gd name="connsiteX66" fmla="*/ 4492487 w 5200153"/>
              <a:gd name="connsiteY66" fmla="*/ 1084027 h 2801509"/>
              <a:gd name="connsiteX67" fmla="*/ 4492487 w 5200153"/>
              <a:gd name="connsiteY67" fmla="*/ 1171492 h 2801509"/>
              <a:gd name="connsiteX68" fmla="*/ 4508390 w 5200153"/>
              <a:gd name="connsiteY68" fmla="*/ 1020417 h 2801509"/>
              <a:gd name="connsiteX69" fmla="*/ 4516341 w 5200153"/>
              <a:gd name="connsiteY69" fmla="*/ 821634 h 2801509"/>
              <a:gd name="connsiteX70" fmla="*/ 4532244 w 5200153"/>
              <a:gd name="connsiteY70" fmla="*/ 702365 h 2801509"/>
              <a:gd name="connsiteX71" fmla="*/ 4556097 w 5200153"/>
              <a:gd name="connsiteY71" fmla="*/ 638754 h 2801509"/>
              <a:gd name="connsiteX72" fmla="*/ 4627659 w 5200153"/>
              <a:gd name="connsiteY72" fmla="*/ 654657 h 2801509"/>
              <a:gd name="connsiteX73" fmla="*/ 4659464 w 5200153"/>
              <a:gd name="connsiteY73" fmla="*/ 694413 h 2801509"/>
              <a:gd name="connsiteX74" fmla="*/ 4715124 w 5200153"/>
              <a:gd name="connsiteY74" fmla="*/ 758024 h 2801509"/>
              <a:gd name="connsiteX75" fmla="*/ 4746929 w 5200153"/>
              <a:gd name="connsiteY75" fmla="*/ 837537 h 2801509"/>
              <a:gd name="connsiteX76" fmla="*/ 4810539 w 5200153"/>
              <a:gd name="connsiteY76" fmla="*/ 861391 h 2801509"/>
              <a:gd name="connsiteX77" fmla="*/ 4834393 w 5200153"/>
              <a:gd name="connsiteY77" fmla="*/ 940904 h 2801509"/>
              <a:gd name="connsiteX78" fmla="*/ 4842344 w 5200153"/>
              <a:gd name="connsiteY78" fmla="*/ 956806 h 2801509"/>
              <a:gd name="connsiteX79" fmla="*/ 4874150 w 5200153"/>
              <a:gd name="connsiteY79" fmla="*/ 972709 h 2801509"/>
              <a:gd name="connsiteX80" fmla="*/ 4913906 w 5200153"/>
              <a:gd name="connsiteY80" fmla="*/ 1044271 h 2801509"/>
              <a:gd name="connsiteX81" fmla="*/ 4945711 w 5200153"/>
              <a:gd name="connsiteY81" fmla="*/ 1052222 h 2801509"/>
              <a:gd name="connsiteX82" fmla="*/ 4969565 w 5200153"/>
              <a:gd name="connsiteY82" fmla="*/ 1020417 h 2801509"/>
              <a:gd name="connsiteX83" fmla="*/ 5025224 w 5200153"/>
              <a:gd name="connsiteY83" fmla="*/ 1107881 h 2801509"/>
              <a:gd name="connsiteX84" fmla="*/ 5049078 w 5200153"/>
              <a:gd name="connsiteY84" fmla="*/ 1187394 h 2801509"/>
              <a:gd name="connsiteX85" fmla="*/ 5080884 w 5200153"/>
              <a:gd name="connsiteY85" fmla="*/ 1227151 h 2801509"/>
              <a:gd name="connsiteX86" fmla="*/ 5136543 w 5200153"/>
              <a:gd name="connsiteY86" fmla="*/ 1314615 h 2801509"/>
              <a:gd name="connsiteX87" fmla="*/ 5200153 w 5200153"/>
              <a:gd name="connsiteY87" fmla="*/ 1378226 h 280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200153" h="2801509">
                <a:moveTo>
                  <a:pt x="0" y="2801509"/>
                </a:moveTo>
                <a:lnTo>
                  <a:pt x="63610" y="2737899"/>
                </a:lnTo>
                <a:cubicBezTo>
                  <a:pt x="83488" y="2718021"/>
                  <a:pt x="104692" y="2699467"/>
                  <a:pt x="119270" y="2682239"/>
                </a:cubicBezTo>
                <a:cubicBezTo>
                  <a:pt x="133848" y="2665011"/>
                  <a:pt x="140473" y="2649109"/>
                  <a:pt x="151075" y="2634532"/>
                </a:cubicBezTo>
                <a:cubicBezTo>
                  <a:pt x="161677" y="2619955"/>
                  <a:pt x="172278" y="2614653"/>
                  <a:pt x="182880" y="2594775"/>
                </a:cubicBezTo>
                <a:cubicBezTo>
                  <a:pt x="193482" y="2574897"/>
                  <a:pt x="189506" y="2535140"/>
                  <a:pt x="214685" y="2515262"/>
                </a:cubicBezTo>
                <a:cubicBezTo>
                  <a:pt x="239864" y="2495384"/>
                  <a:pt x="299499" y="2516588"/>
                  <a:pt x="333955" y="2475506"/>
                </a:cubicBezTo>
                <a:cubicBezTo>
                  <a:pt x="368411" y="2434424"/>
                  <a:pt x="398890" y="2332383"/>
                  <a:pt x="421419" y="2268772"/>
                </a:cubicBezTo>
                <a:cubicBezTo>
                  <a:pt x="443948" y="2205162"/>
                  <a:pt x="455875" y="2149502"/>
                  <a:pt x="469127" y="2093843"/>
                </a:cubicBezTo>
                <a:cubicBezTo>
                  <a:pt x="482379" y="2038184"/>
                  <a:pt x="500932" y="1934817"/>
                  <a:pt x="500932" y="1934817"/>
                </a:cubicBezTo>
                <a:cubicBezTo>
                  <a:pt x="511534" y="1881808"/>
                  <a:pt x="523461" y="1824824"/>
                  <a:pt x="532737" y="1775791"/>
                </a:cubicBezTo>
                <a:cubicBezTo>
                  <a:pt x="542013" y="1726758"/>
                  <a:pt x="540688" y="1689652"/>
                  <a:pt x="556591" y="1640619"/>
                </a:cubicBezTo>
                <a:cubicBezTo>
                  <a:pt x="572494" y="1591586"/>
                  <a:pt x="605624" y="1526650"/>
                  <a:pt x="628153" y="1481593"/>
                </a:cubicBezTo>
                <a:cubicBezTo>
                  <a:pt x="650682" y="1436536"/>
                  <a:pt x="671886" y="1408705"/>
                  <a:pt x="691764" y="1370274"/>
                </a:cubicBezTo>
                <a:cubicBezTo>
                  <a:pt x="711642" y="1331843"/>
                  <a:pt x="728870" y="1288111"/>
                  <a:pt x="747423" y="1251005"/>
                </a:cubicBezTo>
                <a:cubicBezTo>
                  <a:pt x="765976" y="1213899"/>
                  <a:pt x="779228" y="1194021"/>
                  <a:pt x="803082" y="1147638"/>
                </a:cubicBezTo>
                <a:cubicBezTo>
                  <a:pt x="826936" y="1101255"/>
                  <a:pt x="857416" y="1033669"/>
                  <a:pt x="890546" y="972709"/>
                </a:cubicBezTo>
                <a:cubicBezTo>
                  <a:pt x="923676" y="911749"/>
                  <a:pt x="972709" y="822960"/>
                  <a:pt x="1001864" y="781878"/>
                </a:cubicBezTo>
                <a:cubicBezTo>
                  <a:pt x="1031019" y="740796"/>
                  <a:pt x="1033670" y="739471"/>
                  <a:pt x="1065475" y="726219"/>
                </a:cubicBezTo>
                <a:cubicBezTo>
                  <a:pt x="1097280" y="712967"/>
                  <a:pt x="1154265" y="701040"/>
                  <a:pt x="1192696" y="702365"/>
                </a:cubicBezTo>
                <a:cubicBezTo>
                  <a:pt x="1231127" y="703690"/>
                  <a:pt x="1245705" y="738146"/>
                  <a:pt x="1296063" y="734170"/>
                </a:cubicBezTo>
                <a:cubicBezTo>
                  <a:pt x="1346421" y="730194"/>
                  <a:pt x="1443162" y="706340"/>
                  <a:pt x="1494845" y="678511"/>
                </a:cubicBezTo>
                <a:cubicBezTo>
                  <a:pt x="1546528" y="650682"/>
                  <a:pt x="1574359" y="602974"/>
                  <a:pt x="1606164" y="567193"/>
                </a:cubicBezTo>
                <a:cubicBezTo>
                  <a:pt x="1637969" y="531412"/>
                  <a:pt x="1649896" y="499607"/>
                  <a:pt x="1685677" y="463826"/>
                </a:cubicBezTo>
                <a:cubicBezTo>
                  <a:pt x="1721458" y="428045"/>
                  <a:pt x="1777117" y="389613"/>
                  <a:pt x="1820849" y="352507"/>
                </a:cubicBezTo>
                <a:cubicBezTo>
                  <a:pt x="1864581" y="315401"/>
                  <a:pt x="1908314" y="271669"/>
                  <a:pt x="1948070" y="241189"/>
                </a:cubicBezTo>
                <a:cubicBezTo>
                  <a:pt x="1987827" y="210709"/>
                  <a:pt x="2022282" y="188180"/>
                  <a:pt x="2059388" y="169627"/>
                </a:cubicBezTo>
                <a:cubicBezTo>
                  <a:pt x="2096494" y="151074"/>
                  <a:pt x="2136250" y="141798"/>
                  <a:pt x="2170706" y="129871"/>
                </a:cubicBezTo>
                <a:cubicBezTo>
                  <a:pt x="2205162" y="117944"/>
                  <a:pt x="2239618" y="99391"/>
                  <a:pt x="2266122" y="98066"/>
                </a:cubicBezTo>
                <a:cubicBezTo>
                  <a:pt x="2292626" y="96741"/>
                  <a:pt x="2301903" y="113968"/>
                  <a:pt x="2329732" y="121919"/>
                </a:cubicBezTo>
                <a:cubicBezTo>
                  <a:pt x="2357561" y="129870"/>
                  <a:pt x="2406595" y="123244"/>
                  <a:pt x="2433099" y="145773"/>
                </a:cubicBezTo>
                <a:cubicBezTo>
                  <a:pt x="2459603" y="168302"/>
                  <a:pt x="2476831" y="206734"/>
                  <a:pt x="2488758" y="257092"/>
                </a:cubicBezTo>
                <a:cubicBezTo>
                  <a:pt x="2500685" y="307450"/>
                  <a:pt x="2499360" y="405516"/>
                  <a:pt x="2504661" y="447923"/>
                </a:cubicBezTo>
                <a:cubicBezTo>
                  <a:pt x="2509962" y="490330"/>
                  <a:pt x="2512613" y="489004"/>
                  <a:pt x="2520564" y="511533"/>
                </a:cubicBezTo>
                <a:cubicBezTo>
                  <a:pt x="2528515" y="534062"/>
                  <a:pt x="2543093" y="553940"/>
                  <a:pt x="2552369" y="583095"/>
                </a:cubicBezTo>
                <a:cubicBezTo>
                  <a:pt x="2561646" y="612250"/>
                  <a:pt x="2570922" y="695739"/>
                  <a:pt x="2576223" y="686462"/>
                </a:cubicBezTo>
                <a:cubicBezTo>
                  <a:pt x="2581524" y="677186"/>
                  <a:pt x="2580198" y="568518"/>
                  <a:pt x="2584174" y="527436"/>
                </a:cubicBezTo>
                <a:cubicBezTo>
                  <a:pt x="2588150" y="486354"/>
                  <a:pt x="2590801" y="477078"/>
                  <a:pt x="2600077" y="439972"/>
                </a:cubicBezTo>
                <a:cubicBezTo>
                  <a:pt x="2609353" y="402866"/>
                  <a:pt x="2625256" y="337930"/>
                  <a:pt x="2639833" y="304799"/>
                </a:cubicBezTo>
                <a:cubicBezTo>
                  <a:pt x="2654410" y="271668"/>
                  <a:pt x="2665012" y="265043"/>
                  <a:pt x="2687541" y="241189"/>
                </a:cubicBezTo>
                <a:cubicBezTo>
                  <a:pt x="2710070" y="217335"/>
                  <a:pt x="2745850" y="182879"/>
                  <a:pt x="2775005" y="161676"/>
                </a:cubicBezTo>
                <a:cubicBezTo>
                  <a:pt x="2804160" y="140473"/>
                  <a:pt x="2828014" y="129871"/>
                  <a:pt x="2862470" y="113968"/>
                </a:cubicBezTo>
                <a:cubicBezTo>
                  <a:pt x="2896926" y="98065"/>
                  <a:pt x="2981739" y="66260"/>
                  <a:pt x="2981739" y="66260"/>
                </a:cubicBezTo>
                <a:cubicBezTo>
                  <a:pt x="3018845" y="51683"/>
                  <a:pt x="3051976" y="37106"/>
                  <a:pt x="3085106" y="26504"/>
                </a:cubicBezTo>
                <a:cubicBezTo>
                  <a:pt x="3118237" y="15902"/>
                  <a:pt x="3135465" y="5301"/>
                  <a:pt x="3180522" y="2650"/>
                </a:cubicBezTo>
                <a:cubicBezTo>
                  <a:pt x="3225579" y="0"/>
                  <a:pt x="3309068" y="1325"/>
                  <a:pt x="3355450" y="10601"/>
                </a:cubicBezTo>
                <a:cubicBezTo>
                  <a:pt x="3401833" y="19878"/>
                  <a:pt x="3432313" y="45057"/>
                  <a:pt x="3458817" y="58309"/>
                </a:cubicBezTo>
                <a:cubicBezTo>
                  <a:pt x="3485321" y="71561"/>
                  <a:pt x="3495924" y="88789"/>
                  <a:pt x="3514477" y="90114"/>
                </a:cubicBezTo>
                <a:cubicBezTo>
                  <a:pt x="3533030" y="91439"/>
                  <a:pt x="3546282" y="68910"/>
                  <a:pt x="3570136" y="66260"/>
                </a:cubicBezTo>
                <a:cubicBezTo>
                  <a:pt x="3593990" y="63610"/>
                  <a:pt x="3636397" y="39756"/>
                  <a:pt x="3657600" y="74212"/>
                </a:cubicBezTo>
                <a:cubicBezTo>
                  <a:pt x="3678803" y="108668"/>
                  <a:pt x="3684105" y="208058"/>
                  <a:pt x="3697357" y="272994"/>
                </a:cubicBezTo>
                <a:cubicBezTo>
                  <a:pt x="3710609" y="337930"/>
                  <a:pt x="3727837" y="408167"/>
                  <a:pt x="3737113" y="463826"/>
                </a:cubicBezTo>
                <a:cubicBezTo>
                  <a:pt x="3746390" y="519485"/>
                  <a:pt x="3749040" y="567192"/>
                  <a:pt x="3753016" y="606949"/>
                </a:cubicBezTo>
                <a:cubicBezTo>
                  <a:pt x="3756992" y="646706"/>
                  <a:pt x="3754341" y="679836"/>
                  <a:pt x="3760967" y="702365"/>
                </a:cubicBezTo>
                <a:cubicBezTo>
                  <a:pt x="3767593" y="724894"/>
                  <a:pt x="3780845" y="750072"/>
                  <a:pt x="3792772" y="742121"/>
                </a:cubicBezTo>
                <a:cubicBezTo>
                  <a:pt x="3804699" y="734170"/>
                  <a:pt x="3819277" y="685137"/>
                  <a:pt x="3832529" y="654657"/>
                </a:cubicBezTo>
                <a:cubicBezTo>
                  <a:pt x="3845781" y="624177"/>
                  <a:pt x="3845781" y="605624"/>
                  <a:pt x="3872285" y="559241"/>
                </a:cubicBezTo>
                <a:cubicBezTo>
                  <a:pt x="3898789" y="512858"/>
                  <a:pt x="3961075" y="421418"/>
                  <a:pt x="3991555" y="376361"/>
                </a:cubicBezTo>
                <a:cubicBezTo>
                  <a:pt x="4022035" y="331304"/>
                  <a:pt x="4029986" y="311426"/>
                  <a:pt x="4055165" y="288897"/>
                </a:cubicBezTo>
                <a:cubicBezTo>
                  <a:pt x="4080344" y="266368"/>
                  <a:pt x="4114800" y="246490"/>
                  <a:pt x="4142630" y="241189"/>
                </a:cubicBezTo>
                <a:cubicBezTo>
                  <a:pt x="4170460" y="235888"/>
                  <a:pt x="4196964" y="247816"/>
                  <a:pt x="4222143" y="257092"/>
                </a:cubicBezTo>
                <a:cubicBezTo>
                  <a:pt x="4247322" y="266368"/>
                  <a:pt x="4272501" y="259742"/>
                  <a:pt x="4293704" y="296848"/>
                </a:cubicBezTo>
                <a:cubicBezTo>
                  <a:pt x="4314907" y="333954"/>
                  <a:pt x="4336112" y="416118"/>
                  <a:pt x="4349364" y="479728"/>
                </a:cubicBezTo>
                <a:cubicBezTo>
                  <a:pt x="4362616" y="543339"/>
                  <a:pt x="4363940" y="628153"/>
                  <a:pt x="4373217" y="678511"/>
                </a:cubicBezTo>
                <a:cubicBezTo>
                  <a:pt x="4382494" y="728869"/>
                  <a:pt x="4389120" y="736821"/>
                  <a:pt x="4405023" y="781878"/>
                </a:cubicBezTo>
                <a:cubicBezTo>
                  <a:pt x="4420926" y="826935"/>
                  <a:pt x="4454056" y="898497"/>
                  <a:pt x="4468633" y="948855"/>
                </a:cubicBezTo>
                <a:cubicBezTo>
                  <a:pt x="4483210" y="999213"/>
                  <a:pt x="4488511" y="1046921"/>
                  <a:pt x="4492487" y="1084027"/>
                </a:cubicBezTo>
                <a:cubicBezTo>
                  <a:pt x="4496463" y="1121133"/>
                  <a:pt x="4489837" y="1182094"/>
                  <a:pt x="4492487" y="1171492"/>
                </a:cubicBezTo>
                <a:cubicBezTo>
                  <a:pt x="4495137" y="1160890"/>
                  <a:pt x="4504414" y="1078727"/>
                  <a:pt x="4508390" y="1020417"/>
                </a:cubicBezTo>
                <a:cubicBezTo>
                  <a:pt x="4512366" y="962107"/>
                  <a:pt x="4512365" y="874643"/>
                  <a:pt x="4516341" y="821634"/>
                </a:cubicBezTo>
                <a:cubicBezTo>
                  <a:pt x="4520317" y="768625"/>
                  <a:pt x="4525618" y="732845"/>
                  <a:pt x="4532244" y="702365"/>
                </a:cubicBezTo>
                <a:cubicBezTo>
                  <a:pt x="4538870" y="671885"/>
                  <a:pt x="4540195" y="646705"/>
                  <a:pt x="4556097" y="638754"/>
                </a:cubicBezTo>
                <a:cubicBezTo>
                  <a:pt x="4571999" y="630803"/>
                  <a:pt x="4610431" y="645381"/>
                  <a:pt x="4627659" y="654657"/>
                </a:cubicBezTo>
                <a:cubicBezTo>
                  <a:pt x="4644887" y="663934"/>
                  <a:pt x="4644886" y="677185"/>
                  <a:pt x="4659464" y="694413"/>
                </a:cubicBezTo>
                <a:cubicBezTo>
                  <a:pt x="4674042" y="711641"/>
                  <a:pt x="4700547" y="734170"/>
                  <a:pt x="4715124" y="758024"/>
                </a:cubicBezTo>
                <a:cubicBezTo>
                  <a:pt x="4729702" y="781878"/>
                  <a:pt x="4731027" y="820309"/>
                  <a:pt x="4746929" y="837537"/>
                </a:cubicBezTo>
                <a:cubicBezTo>
                  <a:pt x="4762831" y="854765"/>
                  <a:pt x="4795962" y="844163"/>
                  <a:pt x="4810539" y="861391"/>
                </a:cubicBezTo>
                <a:cubicBezTo>
                  <a:pt x="4825116" y="878619"/>
                  <a:pt x="4829092" y="925001"/>
                  <a:pt x="4834393" y="940904"/>
                </a:cubicBezTo>
                <a:cubicBezTo>
                  <a:pt x="4839694" y="956807"/>
                  <a:pt x="4835718" y="951505"/>
                  <a:pt x="4842344" y="956806"/>
                </a:cubicBezTo>
                <a:cubicBezTo>
                  <a:pt x="4848970" y="962107"/>
                  <a:pt x="4862223" y="958132"/>
                  <a:pt x="4874150" y="972709"/>
                </a:cubicBezTo>
                <a:cubicBezTo>
                  <a:pt x="4886077" y="987287"/>
                  <a:pt x="4901979" y="1031019"/>
                  <a:pt x="4913906" y="1044271"/>
                </a:cubicBezTo>
                <a:cubicBezTo>
                  <a:pt x="4925833" y="1057523"/>
                  <a:pt x="4936435" y="1056198"/>
                  <a:pt x="4945711" y="1052222"/>
                </a:cubicBezTo>
                <a:cubicBezTo>
                  <a:pt x="4954988" y="1048246"/>
                  <a:pt x="4956313" y="1011141"/>
                  <a:pt x="4969565" y="1020417"/>
                </a:cubicBezTo>
                <a:cubicBezTo>
                  <a:pt x="4982817" y="1029693"/>
                  <a:pt x="5011972" y="1080052"/>
                  <a:pt x="5025224" y="1107881"/>
                </a:cubicBezTo>
                <a:cubicBezTo>
                  <a:pt x="5038476" y="1135711"/>
                  <a:pt x="5039801" y="1167516"/>
                  <a:pt x="5049078" y="1187394"/>
                </a:cubicBezTo>
                <a:cubicBezTo>
                  <a:pt x="5058355" y="1207272"/>
                  <a:pt x="5066307" y="1205948"/>
                  <a:pt x="5080884" y="1227151"/>
                </a:cubicBezTo>
                <a:cubicBezTo>
                  <a:pt x="5095461" y="1248354"/>
                  <a:pt x="5116665" y="1289436"/>
                  <a:pt x="5136543" y="1314615"/>
                </a:cubicBezTo>
                <a:cubicBezTo>
                  <a:pt x="5156421" y="1339794"/>
                  <a:pt x="5178287" y="1359010"/>
                  <a:pt x="5200153" y="1378226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4300" tIns="57150" rIns="114300" bIns="57150"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8402837" y="1581150"/>
            <a:ext cx="181629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300" tIns="57150" rIns="114300" bIns="57150">
            <a:spAutoFit/>
          </a:bodyPr>
          <a:lstStyle/>
          <a:p>
            <a:r>
              <a:rPr lang="pt-BR" sz="3500">
                <a:solidFill>
                  <a:schemeClr val="tx2"/>
                </a:solidFill>
                <a:latin typeface="Arial" charset="0"/>
                <a:cs typeface="Arial" charset="0"/>
              </a:rPr>
              <a:t>A - PA </a:t>
            </a:r>
            <a:endParaRPr lang="en-US" sz="350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8402837" y="2495550"/>
            <a:ext cx="190202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300" tIns="57150" rIns="114300" bIns="57150">
            <a:spAutoFit/>
          </a:bodyPr>
          <a:lstStyle/>
          <a:p>
            <a:r>
              <a:rPr lang="pt-BR" sz="3500">
                <a:solidFill>
                  <a:schemeClr val="tx2"/>
                </a:solidFill>
                <a:latin typeface="Arial" charset="0"/>
                <a:cs typeface="Arial" charset="0"/>
              </a:rPr>
              <a:t>Bt - PA</a:t>
            </a:r>
            <a:endParaRPr lang="en-US" sz="350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1337669" y="4405314"/>
            <a:ext cx="8345685" cy="822325"/>
          </a:xfrm>
          <a:custGeom>
            <a:avLst/>
            <a:gdLst>
              <a:gd name="connsiteX0" fmla="*/ 0 w 6594764"/>
              <a:gd name="connsiteY0" fmla="*/ 805873 h 822036"/>
              <a:gd name="connsiteX1" fmla="*/ 124691 w 6594764"/>
              <a:gd name="connsiteY1" fmla="*/ 819727 h 822036"/>
              <a:gd name="connsiteX2" fmla="*/ 207819 w 6594764"/>
              <a:gd name="connsiteY2" fmla="*/ 792018 h 822036"/>
              <a:gd name="connsiteX3" fmla="*/ 304800 w 6594764"/>
              <a:gd name="connsiteY3" fmla="*/ 764309 h 822036"/>
              <a:gd name="connsiteX4" fmla="*/ 512619 w 6594764"/>
              <a:gd name="connsiteY4" fmla="*/ 750455 h 822036"/>
              <a:gd name="connsiteX5" fmla="*/ 581891 w 6594764"/>
              <a:gd name="connsiteY5" fmla="*/ 667327 h 822036"/>
              <a:gd name="connsiteX6" fmla="*/ 623455 w 6594764"/>
              <a:gd name="connsiteY6" fmla="*/ 570346 h 822036"/>
              <a:gd name="connsiteX7" fmla="*/ 692728 w 6594764"/>
              <a:gd name="connsiteY7" fmla="*/ 501073 h 822036"/>
              <a:gd name="connsiteX8" fmla="*/ 748146 w 6594764"/>
              <a:gd name="connsiteY8" fmla="*/ 431800 h 822036"/>
              <a:gd name="connsiteX9" fmla="*/ 803564 w 6594764"/>
              <a:gd name="connsiteY9" fmla="*/ 376382 h 822036"/>
              <a:gd name="connsiteX10" fmla="*/ 872837 w 6594764"/>
              <a:gd name="connsiteY10" fmla="*/ 307109 h 822036"/>
              <a:gd name="connsiteX11" fmla="*/ 1011382 w 6594764"/>
              <a:gd name="connsiteY11" fmla="*/ 251691 h 822036"/>
              <a:gd name="connsiteX12" fmla="*/ 1094509 w 6594764"/>
              <a:gd name="connsiteY12" fmla="*/ 223982 h 822036"/>
              <a:gd name="connsiteX13" fmla="*/ 1191491 w 6594764"/>
              <a:gd name="connsiteY13" fmla="*/ 182418 h 822036"/>
              <a:gd name="connsiteX14" fmla="*/ 1288473 w 6594764"/>
              <a:gd name="connsiteY14" fmla="*/ 196273 h 822036"/>
              <a:gd name="connsiteX15" fmla="*/ 1399309 w 6594764"/>
              <a:gd name="connsiteY15" fmla="*/ 223982 h 822036"/>
              <a:gd name="connsiteX16" fmla="*/ 1524000 w 6594764"/>
              <a:gd name="connsiteY16" fmla="*/ 237837 h 822036"/>
              <a:gd name="connsiteX17" fmla="*/ 1607128 w 6594764"/>
              <a:gd name="connsiteY17" fmla="*/ 223982 h 822036"/>
              <a:gd name="connsiteX18" fmla="*/ 1801091 w 6594764"/>
              <a:gd name="connsiteY18" fmla="*/ 196273 h 822036"/>
              <a:gd name="connsiteX19" fmla="*/ 1995055 w 6594764"/>
              <a:gd name="connsiteY19" fmla="*/ 154709 h 822036"/>
              <a:gd name="connsiteX20" fmla="*/ 2161309 w 6594764"/>
              <a:gd name="connsiteY20" fmla="*/ 154709 h 822036"/>
              <a:gd name="connsiteX21" fmla="*/ 2396837 w 6594764"/>
              <a:gd name="connsiteY21" fmla="*/ 140855 h 822036"/>
              <a:gd name="connsiteX22" fmla="*/ 2618509 w 6594764"/>
              <a:gd name="connsiteY22" fmla="*/ 127000 h 822036"/>
              <a:gd name="connsiteX23" fmla="*/ 3020291 w 6594764"/>
              <a:gd name="connsiteY23" fmla="*/ 154709 h 822036"/>
              <a:gd name="connsiteX24" fmla="*/ 3103419 w 6594764"/>
              <a:gd name="connsiteY24" fmla="*/ 154709 h 822036"/>
              <a:gd name="connsiteX25" fmla="*/ 3255819 w 6594764"/>
              <a:gd name="connsiteY25" fmla="*/ 223982 h 822036"/>
              <a:gd name="connsiteX26" fmla="*/ 3352800 w 6594764"/>
              <a:gd name="connsiteY26" fmla="*/ 168564 h 822036"/>
              <a:gd name="connsiteX27" fmla="*/ 3519055 w 6594764"/>
              <a:gd name="connsiteY27" fmla="*/ 182418 h 822036"/>
              <a:gd name="connsiteX28" fmla="*/ 3962400 w 6594764"/>
              <a:gd name="connsiteY28" fmla="*/ 154709 h 822036"/>
              <a:gd name="connsiteX29" fmla="*/ 4294909 w 6594764"/>
              <a:gd name="connsiteY29" fmla="*/ 127000 h 822036"/>
              <a:gd name="connsiteX30" fmla="*/ 4447309 w 6594764"/>
              <a:gd name="connsiteY30" fmla="*/ 99291 h 822036"/>
              <a:gd name="connsiteX31" fmla="*/ 4530437 w 6594764"/>
              <a:gd name="connsiteY31" fmla="*/ 85437 h 822036"/>
              <a:gd name="connsiteX32" fmla="*/ 4613564 w 6594764"/>
              <a:gd name="connsiteY32" fmla="*/ 99291 h 822036"/>
              <a:gd name="connsiteX33" fmla="*/ 4807528 w 6594764"/>
              <a:gd name="connsiteY33" fmla="*/ 140855 h 822036"/>
              <a:gd name="connsiteX34" fmla="*/ 4918364 w 6594764"/>
              <a:gd name="connsiteY34" fmla="*/ 99291 h 822036"/>
              <a:gd name="connsiteX35" fmla="*/ 5292437 w 6594764"/>
              <a:gd name="connsiteY35" fmla="*/ 16164 h 822036"/>
              <a:gd name="connsiteX36" fmla="*/ 5472546 w 6594764"/>
              <a:gd name="connsiteY36" fmla="*/ 16164 h 822036"/>
              <a:gd name="connsiteX37" fmla="*/ 5555673 w 6594764"/>
              <a:gd name="connsiteY37" fmla="*/ 113146 h 822036"/>
              <a:gd name="connsiteX38" fmla="*/ 5694219 w 6594764"/>
              <a:gd name="connsiteY38" fmla="*/ 154709 h 822036"/>
              <a:gd name="connsiteX39" fmla="*/ 5735782 w 6594764"/>
              <a:gd name="connsiteY39" fmla="*/ 85437 h 822036"/>
              <a:gd name="connsiteX40" fmla="*/ 5874328 w 6594764"/>
              <a:gd name="connsiteY40" fmla="*/ 71582 h 822036"/>
              <a:gd name="connsiteX41" fmla="*/ 5999019 w 6594764"/>
              <a:gd name="connsiteY41" fmla="*/ 57727 h 822036"/>
              <a:gd name="connsiteX42" fmla="*/ 6165273 w 6594764"/>
              <a:gd name="connsiteY42" fmla="*/ 99291 h 822036"/>
              <a:gd name="connsiteX43" fmla="*/ 6262255 w 6594764"/>
              <a:gd name="connsiteY43" fmla="*/ 113146 h 822036"/>
              <a:gd name="connsiteX44" fmla="*/ 6317673 w 6594764"/>
              <a:gd name="connsiteY44" fmla="*/ 71582 h 822036"/>
              <a:gd name="connsiteX45" fmla="*/ 6386946 w 6594764"/>
              <a:gd name="connsiteY45" fmla="*/ 113146 h 822036"/>
              <a:gd name="connsiteX46" fmla="*/ 6428509 w 6594764"/>
              <a:gd name="connsiteY46" fmla="*/ 113146 h 822036"/>
              <a:gd name="connsiteX47" fmla="*/ 6497782 w 6594764"/>
              <a:gd name="connsiteY47" fmla="*/ 113146 h 822036"/>
              <a:gd name="connsiteX48" fmla="*/ 6594764 w 6594764"/>
              <a:gd name="connsiteY48" fmla="*/ 196273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594764" h="822036">
                <a:moveTo>
                  <a:pt x="0" y="805873"/>
                </a:moveTo>
                <a:cubicBezTo>
                  <a:pt x="45027" y="813954"/>
                  <a:pt x="90054" y="822036"/>
                  <a:pt x="124691" y="819727"/>
                </a:cubicBezTo>
                <a:cubicBezTo>
                  <a:pt x="159328" y="817418"/>
                  <a:pt x="177801" y="801254"/>
                  <a:pt x="207819" y="792018"/>
                </a:cubicBezTo>
                <a:cubicBezTo>
                  <a:pt x="237837" y="782782"/>
                  <a:pt x="254000" y="771236"/>
                  <a:pt x="304800" y="764309"/>
                </a:cubicBezTo>
                <a:cubicBezTo>
                  <a:pt x="355600" y="757382"/>
                  <a:pt x="466437" y="766619"/>
                  <a:pt x="512619" y="750455"/>
                </a:cubicBezTo>
                <a:cubicBezTo>
                  <a:pt x="558801" y="734291"/>
                  <a:pt x="563418" y="697345"/>
                  <a:pt x="581891" y="667327"/>
                </a:cubicBezTo>
                <a:cubicBezTo>
                  <a:pt x="600364" y="637309"/>
                  <a:pt x="604982" y="598055"/>
                  <a:pt x="623455" y="570346"/>
                </a:cubicBezTo>
                <a:cubicBezTo>
                  <a:pt x="641928" y="542637"/>
                  <a:pt x="671946" y="524164"/>
                  <a:pt x="692728" y="501073"/>
                </a:cubicBezTo>
                <a:cubicBezTo>
                  <a:pt x="713510" y="477982"/>
                  <a:pt x="729673" y="452582"/>
                  <a:pt x="748146" y="431800"/>
                </a:cubicBezTo>
                <a:cubicBezTo>
                  <a:pt x="766619" y="411018"/>
                  <a:pt x="803564" y="376382"/>
                  <a:pt x="803564" y="376382"/>
                </a:cubicBezTo>
                <a:cubicBezTo>
                  <a:pt x="824346" y="355600"/>
                  <a:pt x="838201" y="327891"/>
                  <a:pt x="872837" y="307109"/>
                </a:cubicBezTo>
                <a:cubicBezTo>
                  <a:pt x="907473" y="286327"/>
                  <a:pt x="974437" y="265545"/>
                  <a:pt x="1011382" y="251691"/>
                </a:cubicBezTo>
                <a:cubicBezTo>
                  <a:pt x="1048327" y="237837"/>
                  <a:pt x="1064491" y="235527"/>
                  <a:pt x="1094509" y="223982"/>
                </a:cubicBezTo>
                <a:cubicBezTo>
                  <a:pt x="1124527" y="212437"/>
                  <a:pt x="1159164" y="187036"/>
                  <a:pt x="1191491" y="182418"/>
                </a:cubicBezTo>
                <a:cubicBezTo>
                  <a:pt x="1223818" y="177800"/>
                  <a:pt x="1253837" y="189346"/>
                  <a:pt x="1288473" y="196273"/>
                </a:cubicBezTo>
                <a:cubicBezTo>
                  <a:pt x="1323109" y="203200"/>
                  <a:pt x="1360055" y="217055"/>
                  <a:pt x="1399309" y="223982"/>
                </a:cubicBezTo>
                <a:cubicBezTo>
                  <a:pt x="1438563" y="230909"/>
                  <a:pt x="1489364" y="237837"/>
                  <a:pt x="1524000" y="237837"/>
                </a:cubicBezTo>
                <a:cubicBezTo>
                  <a:pt x="1558636" y="237837"/>
                  <a:pt x="1607128" y="223982"/>
                  <a:pt x="1607128" y="223982"/>
                </a:cubicBezTo>
                <a:cubicBezTo>
                  <a:pt x="1653310" y="217055"/>
                  <a:pt x="1736437" y="207818"/>
                  <a:pt x="1801091" y="196273"/>
                </a:cubicBezTo>
                <a:cubicBezTo>
                  <a:pt x="1865745" y="184728"/>
                  <a:pt x="1935019" y="161636"/>
                  <a:pt x="1995055" y="154709"/>
                </a:cubicBezTo>
                <a:cubicBezTo>
                  <a:pt x="2055091" y="147782"/>
                  <a:pt x="2094345" y="157018"/>
                  <a:pt x="2161309" y="154709"/>
                </a:cubicBezTo>
                <a:cubicBezTo>
                  <a:pt x="2228273" y="152400"/>
                  <a:pt x="2396837" y="140855"/>
                  <a:pt x="2396837" y="140855"/>
                </a:cubicBezTo>
                <a:cubicBezTo>
                  <a:pt x="2473037" y="136237"/>
                  <a:pt x="2514600" y="124691"/>
                  <a:pt x="2618509" y="127000"/>
                </a:cubicBezTo>
                <a:cubicBezTo>
                  <a:pt x="2722418" y="129309"/>
                  <a:pt x="2939473" y="150091"/>
                  <a:pt x="3020291" y="154709"/>
                </a:cubicBezTo>
                <a:cubicBezTo>
                  <a:pt x="3101109" y="159327"/>
                  <a:pt x="3064164" y="143164"/>
                  <a:pt x="3103419" y="154709"/>
                </a:cubicBezTo>
                <a:cubicBezTo>
                  <a:pt x="3142674" y="166254"/>
                  <a:pt x="3214256" y="221673"/>
                  <a:pt x="3255819" y="223982"/>
                </a:cubicBezTo>
                <a:cubicBezTo>
                  <a:pt x="3297383" y="226291"/>
                  <a:pt x="3308927" y="175491"/>
                  <a:pt x="3352800" y="168564"/>
                </a:cubicBezTo>
                <a:cubicBezTo>
                  <a:pt x="3396673" y="161637"/>
                  <a:pt x="3417455" y="184727"/>
                  <a:pt x="3519055" y="182418"/>
                </a:cubicBezTo>
                <a:cubicBezTo>
                  <a:pt x="3620655" y="180109"/>
                  <a:pt x="3833091" y="163945"/>
                  <a:pt x="3962400" y="154709"/>
                </a:cubicBezTo>
                <a:cubicBezTo>
                  <a:pt x="4091709" y="145473"/>
                  <a:pt x="4214091" y="136236"/>
                  <a:pt x="4294909" y="127000"/>
                </a:cubicBezTo>
                <a:cubicBezTo>
                  <a:pt x="4375727" y="117764"/>
                  <a:pt x="4447309" y="99291"/>
                  <a:pt x="4447309" y="99291"/>
                </a:cubicBezTo>
                <a:cubicBezTo>
                  <a:pt x="4486564" y="92364"/>
                  <a:pt x="4502728" y="85437"/>
                  <a:pt x="4530437" y="85437"/>
                </a:cubicBezTo>
                <a:cubicBezTo>
                  <a:pt x="4558146" y="85437"/>
                  <a:pt x="4567382" y="90055"/>
                  <a:pt x="4613564" y="99291"/>
                </a:cubicBezTo>
                <a:cubicBezTo>
                  <a:pt x="4659746" y="108527"/>
                  <a:pt x="4756728" y="140855"/>
                  <a:pt x="4807528" y="140855"/>
                </a:cubicBezTo>
                <a:cubicBezTo>
                  <a:pt x="4858328" y="140855"/>
                  <a:pt x="4837546" y="120073"/>
                  <a:pt x="4918364" y="99291"/>
                </a:cubicBezTo>
                <a:cubicBezTo>
                  <a:pt x="4999182" y="78509"/>
                  <a:pt x="5200073" y="30018"/>
                  <a:pt x="5292437" y="16164"/>
                </a:cubicBezTo>
                <a:cubicBezTo>
                  <a:pt x="5384801" y="2310"/>
                  <a:pt x="5428673" y="0"/>
                  <a:pt x="5472546" y="16164"/>
                </a:cubicBezTo>
                <a:cubicBezTo>
                  <a:pt x="5516419" y="32328"/>
                  <a:pt x="5518728" y="90055"/>
                  <a:pt x="5555673" y="113146"/>
                </a:cubicBezTo>
                <a:cubicBezTo>
                  <a:pt x="5592618" y="136237"/>
                  <a:pt x="5664201" y="159327"/>
                  <a:pt x="5694219" y="154709"/>
                </a:cubicBezTo>
                <a:cubicBezTo>
                  <a:pt x="5724237" y="150091"/>
                  <a:pt x="5705764" y="99291"/>
                  <a:pt x="5735782" y="85437"/>
                </a:cubicBezTo>
                <a:cubicBezTo>
                  <a:pt x="5765800" y="71583"/>
                  <a:pt x="5874328" y="71582"/>
                  <a:pt x="5874328" y="71582"/>
                </a:cubicBezTo>
                <a:cubicBezTo>
                  <a:pt x="5918201" y="66964"/>
                  <a:pt x="5950528" y="53109"/>
                  <a:pt x="5999019" y="57727"/>
                </a:cubicBezTo>
                <a:cubicBezTo>
                  <a:pt x="6047510" y="62345"/>
                  <a:pt x="6121400" y="90055"/>
                  <a:pt x="6165273" y="99291"/>
                </a:cubicBezTo>
                <a:cubicBezTo>
                  <a:pt x="6209146" y="108527"/>
                  <a:pt x="6236855" y="117764"/>
                  <a:pt x="6262255" y="113146"/>
                </a:cubicBezTo>
                <a:cubicBezTo>
                  <a:pt x="6287655" y="108528"/>
                  <a:pt x="6296891" y="71582"/>
                  <a:pt x="6317673" y="71582"/>
                </a:cubicBezTo>
                <a:cubicBezTo>
                  <a:pt x="6338455" y="71582"/>
                  <a:pt x="6368474" y="106219"/>
                  <a:pt x="6386946" y="113146"/>
                </a:cubicBezTo>
                <a:cubicBezTo>
                  <a:pt x="6405418" y="120073"/>
                  <a:pt x="6428509" y="113146"/>
                  <a:pt x="6428509" y="113146"/>
                </a:cubicBezTo>
                <a:cubicBezTo>
                  <a:pt x="6446982" y="113146"/>
                  <a:pt x="6470073" y="99292"/>
                  <a:pt x="6497782" y="113146"/>
                </a:cubicBezTo>
                <a:cubicBezTo>
                  <a:pt x="6525491" y="127000"/>
                  <a:pt x="6560127" y="161636"/>
                  <a:pt x="6594764" y="196273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8059937" y="3943351"/>
            <a:ext cx="3278981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500">
                <a:solidFill>
                  <a:schemeClr val="tx2"/>
                </a:solidFill>
                <a:latin typeface="Arial" charset="0"/>
                <a:cs typeface="Arial" charset="0"/>
              </a:rPr>
              <a:t>A – LV1</a:t>
            </a:r>
            <a:endParaRPr lang="en-US" sz="350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8145662" y="4552951"/>
            <a:ext cx="3278981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500">
                <a:solidFill>
                  <a:srgbClr val="FFCC00"/>
                </a:solidFill>
                <a:latin typeface="Arial" charset="0"/>
                <a:cs typeface="Arial" charset="0"/>
              </a:rPr>
              <a:t>Bw – LV1</a:t>
            </a:r>
            <a:endParaRPr lang="en-US" sz="3500">
              <a:solidFill>
                <a:srgbClr val="FFCC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1310879" y="4400551"/>
            <a:ext cx="8347472" cy="822325"/>
          </a:xfrm>
          <a:custGeom>
            <a:avLst/>
            <a:gdLst>
              <a:gd name="connsiteX0" fmla="*/ 0 w 6594764"/>
              <a:gd name="connsiteY0" fmla="*/ 805873 h 822036"/>
              <a:gd name="connsiteX1" fmla="*/ 124691 w 6594764"/>
              <a:gd name="connsiteY1" fmla="*/ 819727 h 822036"/>
              <a:gd name="connsiteX2" fmla="*/ 207819 w 6594764"/>
              <a:gd name="connsiteY2" fmla="*/ 792018 h 822036"/>
              <a:gd name="connsiteX3" fmla="*/ 304800 w 6594764"/>
              <a:gd name="connsiteY3" fmla="*/ 764309 h 822036"/>
              <a:gd name="connsiteX4" fmla="*/ 512619 w 6594764"/>
              <a:gd name="connsiteY4" fmla="*/ 750455 h 822036"/>
              <a:gd name="connsiteX5" fmla="*/ 581891 w 6594764"/>
              <a:gd name="connsiteY5" fmla="*/ 667327 h 822036"/>
              <a:gd name="connsiteX6" fmla="*/ 623455 w 6594764"/>
              <a:gd name="connsiteY6" fmla="*/ 570346 h 822036"/>
              <a:gd name="connsiteX7" fmla="*/ 692728 w 6594764"/>
              <a:gd name="connsiteY7" fmla="*/ 501073 h 822036"/>
              <a:gd name="connsiteX8" fmla="*/ 748146 w 6594764"/>
              <a:gd name="connsiteY8" fmla="*/ 431800 h 822036"/>
              <a:gd name="connsiteX9" fmla="*/ 803564 w 6594764"/>
              <a:gd name="connsiteY9" fmla="*/ 376382 h 822036"/>
              <a:gd name="connsiteX10" fmla="*/ 872837 w 6594764"/>
              <a:gd name="connsiteY10" fmla="*/ 307109 h 822036"/>
              <a:gd name="connsiteX11" fmla="*/ 1011382 w 6594764"/>
              <a:gd name="connsiteY11" fmla="*/ 251691 h 822036"/>
              <a:gd name="connsiteX12" fmla="*/ 1094509 w 6594764"/>
              <a:gd name="connsiteY12" fmla="*/ 223982 h 822036"/>
              <a:gd name="connsiteX13" fmla="*/ 1191491 w 6594764"/>
              <a:gd name="connsiteY13" fmla="*/ 182418 h 822036"/>
              <a:gd name="connsiteX14" fmla="*/ 1288473 w 6594764"/>
              <a:gd name="connsiteY14" fmla="*/ 196273 h 822036"/>
              <a:gd name="connsiteX15" fmla="*/ 1399309 w 6594764"/>
              <a:gd name="connsiteY15" fmla="*/ 223982 h 822036"/>
              <a:gd name="connsiteX16" fmla="*/ 1524000 w 6594764"/>
              <a:gd name="connsiteY16" fmla="*/ 237837 h 822036"/>
              <a:gd name="connsiteX17" fmla="*/ 1607128 w 6594764"/>
              <a:gd name="connsiteY17" fmla="*/ 223982 h 822036"/>
              <a:gd name="connsiteX18" fmla="*/ 1801091 w 6594764"/>
              <a:gd name="connsiteY18" fmla="*/ 196273 h 822036"/>
              <a:gd name="connsiteX19" fmla="*/ 1995055 w 6594764"/>
              <a:gd name="connsiteY19" fmla="*/ 154709 h 822036"/>
              <a:gd name="connsiteX20" fmla="*/ 2161309 w 6594764"/>
              <a:gd name="connsiteY20" fmla="*/ 154709 h 822036"/>
              <a:gd name="connsiteX21" fmla="*/ 2396837 w 6594764"/>
              <a:gd name="connsiteY21" fmla="*/ 140855 h 822036"/>
              <a:gd name="connsiteX22" fmla="*/ 2618509 w 6594764"/>
              <a:gd name="connsiteY22" fmla="*/ 127000 h 822036"/>
              <a:gd name="connsiteX23" fmla="*/ 3020291 w 6594764"/>
              <a:gd name="connsiteY23" fmla="*/ 154709 h 822036"/>
              <a:gd name="connsiteX24" fmla="*/ 3103419 w 6594764"/>
              <a:gd name="connsiteY24" fmla="*/ 154709 h 822036"/>
              <a:gd name="connsiteX25" fmla="*/ 3255819 w 6594764"/>
              <a:gd name="connsiteY25" fmla="*/ 223982 h 822036"/>
              <a:gd name="connsiteX26" fmla="*/ 3352800 w 6594764"/>
              <a:gd name="connsiteY26" fmla="*/ 168564 h 822036"/>
              <a:gd name="connsiteX27" fmla="*/ 3519055 w 6594764"/>
              <a:gd name="connsiteY27" fmla="*/ 182418 h 822036"/>
              <a:gd name="connsiteX28" fmla="*/ 3962400 w 6594764"/>
              <a:gd name="connsiteY28" fmla="*/ 154709 h 822036"/>
              <a:gd name="connsiteX29" fmla="*/ 4294909 w 6594764"/>
              <a:gd name="connsiteY29" fmla="*/ 127000 h 822036"/>
              <a:gd name="connsiteX30" fmla="*/ 4447309 w 6594764"/>
              <a:gd name="connsiteY30" fmla="*/ 99291 h 822036"/>
              <a:gd name="connsiteX31" fmla="*/ 4530437 w 6594764"/>
              <a:gd name="connsiteY31" fmla="*/ 85437 h 822036"/>
              <a:gd name="connsiteX32" fmla="*/ 4613564 w 6594764"/>
              <a:gd name="connsiteY32" fmla="*/ 99291 h 822036"/>
              <a:gd name="connsiteX33" fmla="*/ 4807528 w 6594764"/>
              <a:gd name="connsiteY33" fmla="*/ 140855 h 822036"/>
              <a:gd name="connsiteX34" fmla="*/ 4918364 w 6594764"/>
              <a:gd name="connsiteY34" fmla="*/ 99291 h 822036"/>
              <a:gd name="connsiteX35" fmla="*/ 5292437 w 6594764"/>
              <a:gd name="connsiteY35" fmla="*/ 16164 h 822036"/>
              <a:gd name="connsiteX36" fmla="*/ 5472546 w 6594764"/>
              <a:gd name="connsiteY36" fmla="*/ 16164 h 822036"/>
              <a:gd name="connsiteX37" fmla="*/ 5555673 w 6594764"/>
              <a:gd name="connsiteY37" fmla="*/ 113146 h 822036"/>
              <a:gd name="connsiteX38" fmla="*/ 5694219 w 6594764"/>
              <a:gd name="connsiteY38" fmla="*/ 154709 h 822036"/>
              <a:gd name="connsiteX39" fmla="*/ 5735782 w 6594764"/>
              <a:gd name="connsiteY39" fmla="*/ 85437 h 822036"/>
              <a:gd name="connsiteX40" fmla="*/ 5874328 w 6594764"/>
              <a:gd name="connsiteY40" fmla="*/ 71582 h 822036"/>
              <a:gd name="connsiteX41" fmla="*/ 5999019 w 6594764"/>
              <a:gd name="connsiteY41" fmla="*/ 57727 h 822036"/>
              <a:gd name="connsiteX42" fmla="*/ 6165273 w 6594764"/>
              <a:gd name="connsiteY42" fmla="*/ 99291 h 822036"/>
              <a:gd name="connsiteX43" fmla="*/ 6262255 w 6594764"/>
              <a:gd name="connsiteY43" fmla="*/ 113146 h 822036"/>
              <a:gd name="connsiteX44" fmla="*/ 6317673 w 6594764"/>
              <a:gd name="connsiteY44" fmla="*/ 71582 h 822036"/>
              <a:gd name="connsiteX45" fmla="*/ 6386946 w 6594764"/>
              <a:gd name="connsiteY45" fmla="*/ 113146 h 822036"/>
              <a:gd name="connsiteX46" fmla="*/ 6428509 w 6594764"/>
              <a:gd name="connsiteY46" fmla="*/ 113146 h 822036"/>
              <a:gd name="connsiteX47" fmla="*/ 6497782 w 6594764"/>
              <a:gd name="connsiteY47" fmla="*/ 113146 h 822036"/>
              <a:gd name="connsiteX48" fmla="*/ 6594764 w 6594764"/>
              <a:gd name="connsiteY48" fmla="*/ 196273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594764" h="822036">
                <a:moveTo>
                  <a:pt x="0" y="805873"/>
                </a:moveTo>
                <a:cubicBezTo>
                  <a:pt x="45027" y="813954"/>
                  <a:pt x="90054" y="822036"/>
                  <a:pt x="124691" y="819727"/>
                </a:cubicBezTo>
                <a:cubicBezTo>
                  <a:pt x="159328" y="817418"/>
                  <a:pt x="177801" y="801254"/>
                  <a:pt x="207819" y="792018"/>
                </a:cubicBezTo>
                <a:cubicBezTo>
                  <a:pt x="237837" y="782782"/>
                  <a:pt x="254000" y="771236"/>
                  <a:pt x="304800" y="764309"/>
                </a:cubicBezTo>
                <a:cubicBezTo>
                  <a:pt x="355600" y="757382"/>
                  <a:pt x="466437" y="766619"/>
                  <a:pt x="512619" y="750455"/>
                </a:cubicBezTo>
                <a:cubicBezTo>
                  <a:pt x="558801" y="734291"/>
                  <a:pt x="563418" y="697345"/>
                  <a:pt x="581891" y="667327"/>
                </a:cubicBezTo>
                <a:cubicBezTo>
                  <a:pt x="600364" y="637309"/>
                  <a:pt x="604982" y="598055"/>
                  <a:pt x="623455" y="570346"/>
                </a:cubicBezTo>
                <a:cubicBezTo>
                  <a:pt x="641928" y="542637"/>
                  <a:pt x="671946" y="524164"/>
                  <a:pt x="692728" y="501073"/>
                </a:cubicBezTo>
                <a:cubicBezTo>
                  <a:pt x="713510" y="477982"/>
                  <a:pt x="729673" y="452582"/>
                  <a:pt x="748146" y="431800"/>
                </a:cubicBezTo>
                <a:cubicBezTo>
                  <a:pt x="766619" y="411018"/>
                  <a:pt x="803564" y="376382"/>
                  <a:pt x="803564" y="376382"/>
                </a:cubicBezTo>
                <a:cubicBezTo>
                  <a:pt x="824346" y="355600"/>
                  <a:pt x="838201" y="327891"/>
                  <a:pt x="872837" y="307109"/>
                </a:cubicBezTo>
                <a:cubicBezTo>
                  <a:pt x="907473" y="286327"/>
                  <a:pt x="974437" y="265545"/>
                  <a:pt x="1011382" y="251691"/>
                </a:cubicBezTo>
                <a:cubicBezTo>
                  <a:pt x="1048327" y="237837"/>
                  <a:pt x="1064491" y="235527"/>
                  <a:pt x="1094509" y="223982"/>
                </a:cubicBezTo>
                <a:cubicBezTo>
                  <a:pt x="1124527" y="212437"/>
                  <a:pt x="1159164" y="187036"/>
                  <a:pt x="1191491" y="182418"/>
                </a:cubicBezTo>
                <a:cubicBezTo>
                  <a:pt x="1223818" y="177800"/>
                  <a:pt x="1253837" y="189346"/>
                  <a:pt x="1288473" y="196273"/>
                </a:cubicBezTo>
                <a:cubicBezTo>
                  <a:pt x="1323109" y="203200"/>
                  <a:pt x="1360055" y="217055"/>
                  <a:pt x="1399309" y="223982"/>
                </a:cubicBezTo>
                <a:cubicBezTo>
                  <a:pt x="1438563" y="230909"/>
                  <a:pt x="1489364" y="237837"/>
                  <a:pt x="1524000" y="237837"/>
                </a:cubicBezTo>
                <a:cubicBezTo>
                  <a:pt x="1558636" y="237837"/>
                  <a:pt x="1607128" y="223982"/>
                  <a:pt x="1607128" y="223982"/>
                </a:cubicBezTo>
                <a:cubicBezTo>
                  <a:pt x="1653310" y="217055"/>
                  <a:pt x="1736437" y="207818"/>
                  <a:pt x="1801091" y="196273"/>
                </a:cubicBezTo>
                <a:cubicBezTo>
                  <a:pt x="1865745" y="184728"/>
                  <a:pt x="1935019" y="161636"/>
                  <a:pt x="1995055" y="154709"/>
                </a:cubicBezTo>
                <a:cubicBezTo>
                  <a:pt x="2055091" y="147782"/>
                  <a:pt x="2094345" y="157018"/>
                  <a:pt x="2161309" y="154709"/>
                </a:cubicBezTo>
                <a:cubicBezTo>
                  <a:pt x="2228273" y="152400"/>
                  <a:pt x="2396837" y="140855"/>
                  <a:pt x="2396837" y="140855"/>
                </a:cubicBezTo>
                <a:cubicBezTo>
                  <a:pt x="2473037" y="136237"/>
                  <a:pt x="2514600" y="124691"/>
                  <a:pt x="2618509" y="127000"/>
                </a:cubicBezTo>
                <a:cubicBezTo>
                  <a:pt x="2722418" y="129309"/>
                  <a:pt x="2939473" y="150091"/>
                  <a:pt x="3020291" y="154709"/>
                </a:cubicBezTo>
                <a:cubicBezTo>
                  <a:pt x="3101109" y="159327"/>
                  <a:pt x="3064164" y="143164"/>
                  <a:pt x="3103419" y="154709"/>
                </a:cubicBezTo>
                <a:cubicBezTo>
                  <a:pt x="3142674" y="166254"/>
                  <a:pt x="3214256" y="221673"/>
                  <a:pt x="3255819" y="223982"/>
                </a:cubicBezTo>
                <a:cubicBezTo>
                  <a:pt x="3297383" y="226291"/>
                  <a:pt x="3308927" y="175491"/>
                  <a:pt x="3352800" y="168564"/>
                </a:cubicBezTo>
                <a:cubicBezTo>
                  <a:pt x="3396673" y="161637"/>
                  <a:pt x="3417455" y="184727"/>
                  <a:pt x="3519055" y="182418"/>
                </a:cubicBezTo>
                <a:cubicBezTo>
                  <a:pt x="3620655" y="180109"/>
                  <a:pt x="3833091" y="163945"/>
                  <a:pt x="3962400" y="154709"/>
                </a:cubicBezTo>
                <a:cubicBezTo>
                  <a:pt x="4091709" y="145473"/>
                  <a:pt x="4214091" y="136236"/>
                  <a:pt x="4294909" y="127000"/>
                </a:cubicBezTo>
                <a:cubicBezTo>
                  <a:pt x="4375727" y="117764"/>
                  <a:pt x="4447309" y="99291"/>
                  <a:pt x="4447309" y="99291"/>
                </a:cubicBezTo>
                <a:cubicBezTo>
                  <a:pt x="4486564" y="92364"/>
                  <a:pt x="4502728" y="85437"/>
                  <a:pt x="4530437" y="85437"/>
                </a:cubicBezTo>
                <a:cubicBezTo>
                  <a:pt x="4558146" y="85437"/>
                  <a:pt x="4567382" y="90055"/>
                  <a:pt x="4613564" y="99291"/>
                </a:cubicBezTo>
                <a:cubicBezTo>
                  <a:pt x="4659746" y="108527"/>
                  <a:pt x="4756728" y="140855"/>
                  <a:pt x="4807528" y="140855"/>
                </a:cubicBezTo>
                <a:cubicBezTo>
                  <a:pt x="4858328" y="140855"/>
                  <a:pt x="4837546" y="120073"/>
                  <a:pt x="4918364" y="99291"/>
                </a:cubicBezTo>
                <a:cubicBezTo>
                  <a:pt x="4999182" y="78509"/>
                  <a:pt x="5200073" y="30018"/>
                  <a:pt x="5292437" y="16164"/>
                </a:cubicBezTo>
                <a:cubicBezTo>
                  <a:pt x="5384801" y="2310"/>
                  <a:pt x="5428673" y="0"/>
                  <a:pt x="5472546" y="16164"/>
                </a:cubicBezTo>
                <a:cubicBezTo>
                  <a:pt x="5516419" y="32328"/>
                  <a:pt x="5518728" y="90055"/>
                  <a:pt x="5555673" y="113146"/>
                </a:cubicBezTo>
                <a:cubicBezTo>
                  <a:pt x="5592618" y="136237"/>
                  <a:pt x="5664201" y="159327"/>
                  <a:pt x="5694219" y="154709"/>
                </a:cubicBezTo>
                <a:cubicBezTo>
                  <a:pt x="5724237" y="150091"/>
                  <a:pt x="5705764" y="99291"/>
                  <a:pt x="5735782" y="85437"/>
                </a:cubicBezTo>
                <a:cubicBezTo>
                  <a:pt x="5765800" y="71583"/>
                  <a:pt x="5874328" y="71582"/>
                  <a:pt x="5874328" y="71582"/>
                </a:cubicBezTo>
                <a:cubicBezTo>
                  <a:pt x="5918201" y="66964"/>
                  <a:pt x="5950528" y="53109"/>
                  <a:pt x="5999019" y="57727"/>
                </a:cubicBezTo>
                <a:cubicBezTo>
                  <a:pt x="6047510" y="62345"/>
                  <a:pt x="6121400" y="90055"/>
                  <a:pt x="6165273" y="99291"/>
                </a:cubicBezTo>
                <a:cubicBezTo>
                  <a:pt x="6209146" y="108527"/>
                  <a:pt x="6236855" y="117764"/>
                  <a:pt x="6262255" y="113146"/>
                </a:cubicBezTo>
                <a:cubicBezTo>
                  <a:pt x="6287655" y="108528"/>
                  <a:pt x="6296891" y="71582"/>
                  <a:pt x="6317673" y="71582"/>
                </a:cubicBezTo>
                <a:cubicBezTo>
                  <a:pt x="6338455" y="71582"/>
                  <a:pt x="6368474" y="106219"/>
                  <a:pt x="6386946" y="113146"/>
                </a:cubicBezTo>
                <a:cubicBezTo>
                  <a:pt x="6405418" y="120073"/>
                  <a:pt x="6428509" y="113146"/>
                  <a:pt x="6428509" y="113146"/>
                </a:cubicBezTo>
                <a:cubicBezTo>
                  <a:pt x="6446982" y="113146"/>
                  <a:pt x="6470073" y="99292"/>
                  <a:pt x="6497782" y="113146"/>
                </a:cubicBezTo>
                <a:cubicBezTo>
                  <a:pt x="6525491" y="127000"/>
                  <a:pt x="6560127" y="161636"/>
                  <a:pt x="6594764" y="196273"/>
                </a:cubicBez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52238" name="CaixaDeTexto 24"/>
          <p:cNvSpPr txBox="1">
            <a:spLocks noChangeArrowheads="1"/>
          </p:cNvSpPr>
          <p:nvPr/>
        </p:nvSpPr>
        <p:spPr bwMode="auto">
          <a:xfrm>
            <a:off x="2787850" y="676276"/>
            <a:ext cx="55193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tx2"/>
                </a:solidFill>
              </a:rPr>
              <a:t>Diferenciação das curvas em perfis</a:t>
            </a:r>
            <a:endParaRPr lang="en-US" sz="2800" b="1">
              <a:solidFill>
                <a:schemeClr val="tx2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7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26_sensor manejo carlo5-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4390" y="2574926"/>
            <a:ext cx="3241476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1" name="Picture 3" descr="31_sensor manejo MAN-1-3 coc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6233" y="476250"/>
            <a:ext cx="3198614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4" descr="35_senor manejo PL2-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2179" y="477838"/>
            <a:ext cx="3241477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3" name="Picture 5" descr="36_sensor manejo LEV cocal com torta de fitr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86175" y="519113"/>
            <a:ext cx="3159324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4" name="Picture 6" descr="25_sensor manejo man-1-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1811" y="2565400"/>
            <a:ext cx="332184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679004" y="50928"/>
            <a:ext cx="700623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</a:rPr>
              <a:t>Fatores</a:t>
            </a:r>
            <a:r>
              <a:rPr lang="en-US" b="1" i="1" dirty="0">
                <a:solidFill>
                  <a:srgbClr val="FFFF00"/>
                </a:solidFill>
              </a:rPr>
              <a:t> de </a:t>
            </a:r>
            <a:r>
              <a:rPr lang="en-US" b="1" i="1" dirty="0" err="1">
                <a:solidFill>
                  <a:srgbClr val="FFFF00"/>
                </a:solidFill>
              </a:rPr>
              <a:t>manejo</a:t>
            </a:r>
            <a:r>
              <a:rPr lang="en-US" b="1" i="1" dirty="0">
                <a:solidFill>
                  <a:srgbClr val="FFFF00"/>
                </a:solidFill>
              </a:rPr>
              <a:t> que </a:t>
            </a:r>
            <a:r>
              <a:rPr lang="en-US" b="1" i="1" dirty="0" err="1">
                <a:solidFill>
                  <a:srgbClr val="FFFF00"/>
                </a:solidFill>
              </a:rPr>
              <a:t>interferem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b="1" i="1" dirty="0" err="1">
                <a:solidFill>
                  <a:srgbClr val="FFFF00"/>
                </a:solidFill>
              </a:rPr>
              <a:t>na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b="1" i="1" dirty="0" err="1">
                <a:solidFill>
                  <a:srgbClr val="FFFF00"/>
                </a:solidFill>
              </a:rPr>
              <a:t>imagem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242696" name="Picture 8" descr="MVC-010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1" y="1484314"/>
            <a:ext cx="959049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7" name="MVC-003V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04022" y="4649788"/>
            <a:ext cx="3321844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8" name="MVC1001V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2178" y="4637088"/>
            <a:ext cx="3159324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9" name="MVC-005V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06233" y="4724400"/>
            <a:ext cx="2998589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700" name="Picture 12" descr="MVC-004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06234" y="2641600"/>
            <a:ext cx="3078956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1" fill="hold"/>
                                        <p:tgtEl>
                                          <p:spTgt spid="2426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01" fill="hold"/>
                                        <p:tgtEl>
                                          <p:spTgt spid="2426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860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61" fill="hold"/>
                                        <p:tgtEl>
                                          <p:spTgt spid="242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26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426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697"/>
                  </p:tgtEl>
                </p:cond>
              </p:nextCondLst>
            </p:seq>
            <p:vide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269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26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426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698"/>
                  </p:tgtEl>
                </p:cond>
              </p:nextCondLst>
            </p:seq>
            <p:vide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2698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2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42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699"/>
                  </p:tgtEl>
                </p:cond>
              </p:nextCondLst>
            </p:seq>
            <p:vide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2699"/>
                </p:tgtEl>
              </p:cMediaNode>
            </p:video>
          </p:childTnLst>
        </p:cTn>
      </p:par>
    </p:tnLst>
    <p:bldLst>
      <p:bldP spid="24269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02"/>
          <p:cNvGrpSpPr>
            <a:grpSpLocks/>
          </p:cNvGrpSpPr>
          <p:nvPr/>
        </p:nvGrpSpPr>
        <p:grpSpPr bwMode="auto">
          <a:xfrm>
            <a:off x="2125266" y="119063"/>
            <a:ext cx="5314950" cy="3084512"/>
            <a:chOff x="-1600200" y="4038600"/>
            <a:chExt cx="4724400" cy="3085424"/>
          </a:xfrm>
        </p:grpSpPr>
        <p:pic>
          <p:nvPicPr>
            <p:cNvPr id="51218" name="Imagem 2" descr="area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600200" y="4038600"/>
              <a:ext cx="4724400" cy="3085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219" name="Grupo 41"/>
            <p:cNvGrpSpPr>
              <a:grpSpLocks/>
            </p:cNvGrpSpPr>
            <p:nvPr/>
          </p:nvGrpSpPr>
          <p:grpSpPr bwMode="auto">
            <a:xfrm>
              <a:off x="-1087877" y="4334660"/>
              <a:ext cx="3104589" cy="1925289"/>
              <a:chOff x="3435350" y="2254250"/>
              <a:chExt cx="4106069" cy="2546350"/>
            </a:xfrm>
          </p:grpSpPr>
          <p:sp>
            <p:nvSpPr>
              <p:cNvPr id="5" name="Forma livre 4"/>
              <p:cNvSpPr/>
              <p:nvPr/>
            </p:nvSpPr>
            <p:spPr>
              <a:xfrm>
                <a:off x="3435932" y="2620865"/>
                <a:ext cx="1772060" cy="388541"/>
              </a:xfrm>
              <a:custGeom>
                <a:avLst/>
                <a:gdLst>
                  <a:gd name="connsiteX0" fmla="*/ 1771650 w 1771650"/>
                  <a:gd name="connsiteY0" fmla="*/ 0 h 387350"/>
                  <a:gd name="connsiteX1" fmla="*/ 1066800 w 1771650"/>
                  <a:gd name="connsiteY1" fmla="*/ 101600 h 387350"/>
                  <a:gd name="connsiteX2" fmla="*/ 387350 w 1771650"/>
                  <a:gd name="connsiteY2" fmla="*/ 254000 h 387350"/>
                  <a:gd name="connsiteX3" fmla="*/ 0 w 1771650"/>
                  <a:gd name="connsiteY3" fmla="*/ 387350 h 38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1650" h="387350">
                    <a:moveTo>
                      <a:pt x="1771650" y="0"/>
                    </a:moveTo>
                    <a:cubicBezTo>
                      <a:pt x="1534583" y="29633"/>
                      <a:pt x="1297517" y="59267"/>
                      <a:pt x="1066800" y="101600"/>
                    </a:cubicBezTo>
                    <a:cubicBezTo>
                      <a:pt x="836083" y="143933"/>
                      <a:pt x="565150" y="206375"/>
                      <a:pt x="387350" y="254000"/>
                    </a:cubicBezTo>
                    <a:cubicBezTo>
                      <a:pt x="209550" y="301625"/>
                      <a:pt x="74083" y="359833"/>
                      <a:pt x="0" y="387350"/>
                    </a:cubicBezTo>
                  </a:path>
                </a:pathLst>
              </a:custGeom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" name="Forma livre 5"/>
              <p:cNvSpPr/>
              <p:nvPr/>
            </p:nvSpPr>
            <p:spPr>
              <a:xfrm>
                <a:off x="5411652" y="2400343"/>
                <a:ext cx="2128991" cy="802283"/>
              </a:xfrm>
              <a:custGeom>
                <a:avLst/>
                <a:gdLst>
                  <a:gd name="connsiteX0" fmla="*/ 0 w 2128838"/>
                  <a:gd name="connsiteY0" fmla="*/ 0 h 802481"/>
                  <a:gd name="connsiteX1" fmla="*/ 371475 w 2128838"/>
                  <a:gd name="connsiteY1" fmla="*/ 73819 h 802481"/>
                  <a:gd name="connsiteX2" fmla="*/ 1109663 w 2128838"/>
                  <a:gd name="connsiteY2" fmla="*/ 323850 h 802481"/>
                  <a:gd name="connsiteX3" fmla="*/ 1733550 w 2128838"/>
                  <a:gd name="connsiteY3" fmla="*/ 635794 h 802481"/>
                  <a:gd name="connsiteX4" fmla="*/ 2128838 w 2128838"/>
                  <a:gd name="connsiteY4" fmla="*/ 802481 h 80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8838" h="802481">
                    <a:moveTo>
                      <a:pt x="0" y="0"/>
                    </a:moveTo>
                    <a:cubicBezTo>
                      <a:pt x="93265" y="9922"/>
                      <a:pt x="186531" y="19844"/>
                      <a:pt x="371475" y="73819"/>
                    </a:cubicBezTo>
                    <a:cubicBezTo>
                      <a:pt x="556419" y="127794"/>
                      <a:pt x="882651" y="230188"/>
                      <a:pt x="1109663" y="323850"/>
                    </a:cubicBezTo>
                    <a:cubicBezTo>
                      <a:pt x="1336675" y="417512"/>
                      <a:pt x="1563688" y="556022"/>
                      <a:pt x="1733550" y="635794"/>
                    </a:cubicBezTo>
                    <a:cubicBezTo>
                      <a:pt x="1903412" y="715566"/>
                      <a:pt x="2016125" y="759023"/>
                      <a:pt x="2128838" y="802481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" name="Forma livre 6"/>
              <p:cNvSpPr/>
              <p:nvPr/>
            </p:nvSpPr>
            <p:spPr>
              <a:xfrm>
                <a:off x="4597008" y="2253328"/>
                <a:ext cx="883931" cy="2547563"/>
              </a:xfrm>
              <a:custGeom>
                <a:avLst/>
                <a:gdLst>
                  <a:gd name="connsiteX0" fmla="*/ 882650 w 882650"/>
                  <a:gd name="connsiteY0" fmla="*/ 0 h 2546350"/>
                  <a:gd name="connsiteX1" fmla="*/ 654050 w 882650"/>
                  <a:gd name="connsiteY1" fmla="*/ 419100 h 2546350"/>
                  <a:gd name="connsiteX2" fmla="*/ 514350 w 882650"/>
                  <a:gd name="connsiteY2" fmla="*/ 717550 h 2546350"/>
                  <a:gd name="connsiteX3" fmla="*/ 450850 w 882650"/>
                  <a:gd name="connsiteY3" fmla="*/ 1123950 h 2546350"/>
                  <a:gd name="connsiteX4" fmla="*/ 419100 w 882650"/>
                  <a:gd name="connsiteY4" fmla="*/ 1511300 h 2546350"/>
                  <a:gd name="connsiteX5" fmla="*/ 355600 w 882650"/>
                  <a:gd name="connsiteY5" fmla="*/ 1809750 h 2546350"/>
                  <a:gd name="connsiteX6" fmla="*/ 0 w 882650"/>
                  <a:gd name="connsiteY6" fmla="*/ 2546350 h 25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2650" h="2546350">
                    <a:moveTo>
                      <a:pt x="882650" y="0"/>
                    </a:moveTo>
                    <a:cubicBezTo>
                      <a:pt x="799041" y="149754"/>
                      <a:pt x="715433" y="299508"/>
                      <a:pt x="654050" y="419100"/>
                    </a:cubicBezTo>
                    <a:cubicBezTo>
                      <a:pt x="592667" y="538692"/>
                      <a:pt x="548217" y="600075"/>
                      <a:pt x="514350" y="717550"/>
                    </a:cubicBezTo>
                    <a:cubicBezTo>
                      <a:pt x="480483" y="835025"/>
                      <a:pt x="466725" y="991658"/>
                      <a:pt x="450850" y="1123950"/>
                    </a:cubicBezTo>
                    <a:cubicBezTo>
                      <a:pt x="434975" y="1256242"/>
                      <a:pt x="434975" y="1397000"/>
                      <a:pt x="419100" y="1511300"/>
                    </a:cubicBezTo>
                    <a:cubicBezTo>
                      <a:pt x="403225" y="1625600"/>
                      <a:pt x="425450" y="1637242"/>
                      <a:pt x="355600" y="1809750"/>
                    </a:cubicBezTo>
                    <a:cubicBezTo>
                      <a:pt x="285750" y="1982258"/>
                      <a:pt x="142875" y="2264304"/>
                      <a:pt x="0" y="2546350"/>
                    </a:cubicBezTo>
                  </a:path>
                </a:pathLst>
              </a:cu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3435932" y="2940098"/>
                <a:ext cx="1688076" cy="1396645"/>
              </a:xfrm>
              <a:custGeom>
                <a:avLst/>
                <a:gdLst>
                  <a:gd name="connsiteX0" fmla="*/ 1689100 w 1689100"/>
                  <a:gd name="connsiteY0" fmla="*/ 0 h 1397000"/>
                  <a:gd name="connsiteX1" fmla="*/ 819150 w 1689100"/>
                  <a:gd name="connsiteY1" fmla="*/ 609600 h 1397000"/>
                  <a:gd name="connsiteX2" fmla="*/ 298450 w 1689100"/>
                  <a:gd name="connsiteY2" fmla="*/ 1104900 h 1397000"/>
                  <a:gd name="connsiteX3" fmla="*/ 0 w 1689100"/>
                  <a:gd name="connsiteY3" fmla="*/ 1397000 h 139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9100" h="1397000">
                    <a:moveTo>
                      <a:pt x="1689100" y="0"/>
                    </a:moveTo>
                    <a:cubicBezTo>
                      <a:pt x="1370012" y="212725"/>
                      <a:pt x="1050925" y="425450"/>
                      <a:pt x="819150" y="609600"/>
                    </a:cubicBezTo>
                    <a:cubicBezTo>
                      <a:pt x="587375" y="793750"/>
                      <a:pt x="434975" y="973667"/>
                      <a:pt x="298450" y="1104900"/>
                    </a:cubicBezTo>
                    <a:cubicBezTo>
                      <a:pt x="161925" y="1236133"/>
                      <a:pt x="80962" y="1316566"/>
                      <a:pt x="0" y="1397000"/>
                    </a:cubicBezTo>
                  </a:path>
                </a:pathLst>
              </a:cu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5124008" y="2946400"/>
                <a:ext cx="2221373" cy="1759982"/>
              </a:xfrm>
              <a:custGeom>
                <a:avLst/>
                <a:gdLst>
                  <a:gd name="connsiteX0" fmla="*/ 0 w 2222500"/>
                  <a:gd name="connsiteY0" fmla="*/ 0 h 1758950"/>
                  <a:gd name="connsiteX1" fmla="*/ 482600 w 2222500"/>
                  <a:gd name="connsiteY1" fmla="*/ 273050 h 1758950"/>
                  <a:gd name="connsiteX2" fmla="*/ 774700 w 2222500"/>
                  <a:gd name="connsiteY2" fmla="*/ 495300 h 1758950"/>
                  <a:gd name="connsiteX3" fmla="*/ 914400 w 2222500"/>
                  <a:gd name="connsiteY3" fmla="*/ 615950 h 1758950"/>
                  <a:gd name="connsiteX4" fmla="*/ 1219200 w 2222500"/>
                  <a:gd name="connsiteY4" fmla="*/ 800100 h 1758950"/>
                  <a:gd name="connsiteX5" fmla="*/ 1549400 w 2222500"/>
                  <a:gd name="connsiteY5" fmla="*/ 1022350 h 1758950"/>
                  <a:gd name="connsiteX6" fmla="*/ 2222500 w 2222500"/>
                  <a:gd name="connsiteY6" fmla="*/ 1758950 h 175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22500" h="1758950">
                    <a:moveTo>
                      <a:pt x="0" y="0"/>
                    </a:moveTo>
                    <a:cubicBezTo>
                      <a:pt x="176741" y="95250"/>
                      <a:pt x="353483" y="190500"/>
                      <a:pt x="482600" y="273050"/>
                    </a:cubicBezTo>
                    <a:cubicBezTo>
                      <a:pt x="611717" y="355600"/>
                      <a:pt x="702733" y="438150"/>
                      <a:pt x="774700" y="495300"/>
                    </a:cubicBezTo>
                    <a:cubicBezTo>
                      <a:pt x="846667" y="552450"/>
                      <a:pt x="840317" y="565150"/>
                      <a:pt x="914400" y="615950"/>
                    </a:cubicBezTo>
                    <a:cubicBezTo>
                      <a:pt x="988483" y="666750"/>
                      <a:pt x="1113367" y="732367"/>
                      <a:pt x="1219200" y="800100"/>
                    </a:cubicBezTo>
                    <a:cubicBezTo>
                      <a:pt x="1325033" y="867833"/>
                      <a:pt x="1382183" y="862542"/>
                      <a:pt x="1549400" y="1022350"/>
                    </a:cubicBezTo>
                    <a:cubicBezTo>
                      <a:pt x="1716617" y="1182158"/>
                      <a:pt x="1969558" y="1470554"/>
                      <a:pt x="2222500" y="1758950"/>
                    </a:cubicBezTo>
                  </a:path>
                </a:pathLst>
              </a:cu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sp>
        <p:nvSpPr>
          <p:cNvPr id="10" name="Elipse 9"/>
          <p:cNvSpPr>
            <a:spLocks noChangeArrowheads="1"/>
          </p:cNvSpPr>
          <p:nvPr/>
        </p:nvSpPr>
        <p:spPr bwMode="auto">
          <a:xfrm>
            <a:off x="3673675" y="1030288"/>
            <a:ext cx="151804" cy="152400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 sz="2000"/>
          </a:p>
        </p:txBody>
      </p:sp>
      <p:sp>
        <p:nvSpPr>
          <p:cNvPr id="11" name="Elipse 10"/>
          <p:cNvSpPr>
            <a:spLocks noChangeArrowheads="1"/>
          </p:cNvSpPr>
          <p:nvPr/>
        </p:nvSpPr>
        <p:spPr bwMode="auto">
          <a:xfrm>
            <a:off x="3291484" y="1258888"/>
            <a:ext cx="153591" cy="152400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 sz="2000"/>
          </a:p>
        </p:txBody>
      </p:sp>
      <p:sp>
        <p:nvSpPr>
          <p:cNvPr id="12" name="Elipse 11"/>
          <p:cNvSpPr>
            <a:spLocks noChangeArrowheads="1"/>
          </p:cNvSpPr>
          <p:nvPr/>
        </p:nvSpPr>
        <p:spPr bwMode="auto">
          <a:xfrm>
            <a:off x="2987875" y="1487488"/>
            <a:ext cx="151804" cy="152400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 sz="2000"/>
          </a:p>
        </p:txBody>
      </p:sp>
      <p:sp>
        <p:nvSpPr>
          <p:cNvPr id="13" name="Elipse 12"/>
          <p:cNvSpPr>
            <a:spLocks noChangeArrowheads="1"/>
          </p:cNvSpPr>
          <p:nvPr/>
        </p:nvSpPr>
        <p:spPr bwMode="auto">
          <a:xfrm>
            <a:off x="2682478" y="1792288"/>
            <a:ext cx="151805" cy="152400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 sz="2000"/>
          </a:p>
        </p:txBody>
      </p:sp>
      <p:grpSp>
        <p:nvGrpSpPr>
          <p:cNvPr id="14" name="Grupo 113"/>
          <p:cNvGrpSpPr>
            <a:grpSpLocks/>
          </p:cNvGrpSpPr>
          <p:nvPr/>
        </p:nvGrpSpPr>
        <p:grpSpPr bwMode="auto">
          <a:xfrm>
            <a:off x="4282678" y="877888"/>
            <a:ext cx="1752005" cy="1295400"/>
            <a:chOff x="2171700" y="4267200"/>
            <a:chExt cx="1752600" cy="1295400"/>
          </a:xfrm>
        </p:grpSpPr>
        <p:sp>
          <p:nvSpPr>
            <p:cNvPr id="51212" name="Elipse 14"/>
            <p:cNvSpPr>
              <a:spLocks noChangeArrowheads="1"/>
            </p:cNvSpPr>
            <p:nvPr/>
          </p:nvSpPr>
          <p:spPr bwMode="auto">
            <a:xfrm>
              <a:off x="2171700" y="4267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2000"/>
            </a:p>
          </p:txBody>
        </p:sp>
        <p:sp>
          <p:nvSpPr>
            <p:cNvPr id="51213" name="Elipse 15"/>
            <p:cNvSpPr>
              <a:spLocks noChangeArrowheads="1"/>
            </p:cNvSpPr>
            <p:nvPr/>
          </p:nvSpPr>
          <p:spPr bwMode="auto">
            <a:xfrm>
              <a:off x="2324100" y="44196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2000"/>
            </a:p>
          </p:txBody>
        </p:sp>
        <p:sp>
          <p:nvSpPr>
            <p:cNvPr id="51214" name="Elipse 16"/>
            <p:cNvSpPr>
              <a:spLocks noChangeArrowheads="1"/>
            </p:cNvSpPr>
            <p:nvPr/>
          </p:nvSpPr>
          <p:spPr bwMode="auto">
            <a:xfrm>
              <a:off x="2552700" y="4724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2000"/>
            </a:p>
          </p:txBody>
        </p:sp>
        <p:sp>
          <p:nvSpPr>
            <p:cNvPr id="51215" name="Elipse 17"/>
            <p:cNvSpPr>
              <a:spLocks noChangeArrowheads="1"/>
            </p:cNvSpPr>
            <p:nvPr/>
          </p:nvSpPr>
          <p:spPr bwMode="auto">
            <a:xfrm>
              <a:off x="2781300" y="4953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2000"/>
            </a:p>
          </p:txBody>
        </p:sp>
        <p:sp>
          <p:nvSpPr>
            <p:cNvPr id="51216" name="Elipse 18"/>
            <p:cNvSpPr>
              <a:spLocks noChangeArrowheads="1"/>
            </p:cNvSpPr>
            <p:nvPr/>
          </p:nvSpPr>
          <p:spPr bwMode="auto">
            <a:xfrm>
              <a:off x="3162300" y="5105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2000"/>
            </a:p>
          </p:txBody>
        </p:sp>
        <p:sp>
          <p:nvSpPr>
            <p:cNvPr id="51217" name="Elipse 19"/>
            <p:cNvSpPr>
              <a:spLocks noChangeArrowheads="1"/>
            </p:cNvSpPr>
            <p:nvPr/>
          </p:nvSpPr>
          <p:spPr bwMode="auto">
            <a:xfrm>
              <a:off x="3771900" y="5410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2000"/>
            </a:p>
          </p:txBody>
        </p:sp>
      </p:grpSp>
      <p:pic>
        <p:nvPicPr>
          <p:cNvPr id="5120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7771" y="260350"/>
            <a:ext cx="2207419" cy="2968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1209" name="Picture 2" descr="E:\jd_20_12_2013a\a1\A_BIBLIOTECA\BRASIL\protocolos_brasil\FOTOS\DSC04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52" y="3716338"/>
            <a:ext cx="412015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Imagem 2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0247" y="3716339"/>
            <a:ext cx="3066454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1" name="Text Box 4"/>
          <p:cNvSpPr txBox="1">
            <a:spLocks noChangeArrowheads="1"/>
          </p:cNvSpPr>
          <p:nvPr/>
        </p:nvSpPr>
        <p:spPr bwMode="auto">
          <a:xfrm>
            <a:off x="180381" y="188913"/>
            <a:ext cx="148630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Em</a:t>
            </a:r>
          </a:p>
          <a:p>
            <a:r>
              <a:rPr lang="en-US" b="1">
                <a:solidFill>
                  <a:schemeClr val="tx1"/>
                </a:solidFill>
              </a:rPr>
              <a:t> laboratório</a:t>
            </a:r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9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ensoriamento Espectral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699" y="2276476"/>
            <a:ext cx="2593181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80380" y="188913"/>
            <a:ext cx="128913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No campo</a:t>
            </a:r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53252" name="Picture 2" descr="C:\Users\Dematte\AppData\Roaming\PixelMetrics\CaptureWiz\LastCaptures\2014-09-12_17-38-06-19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8247" y="2420939"/>
            <a:ext cx="669548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771526" y="1598613"/>
            <a:ext cx="896399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Planta</a:t>
            </a:r>
            <a:endParaRPr lang="pt-BR" b="1">
              <a:solidFill>
                <a:schemeClr val="tx1"/>
              </a:solidFill>
            </a:endParaRPr>
          </a:p>
        </p:txBody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5432822" y="1751013"/>
            <a:ext cx="65434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Solo</a:t>
            </a:r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Dematte\AppData\Roaming\PixelMetrics\CaptureWiz\LastCaptures\2015-06-11_11-26-16-3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7" y="692696"/>
            <a:ext cx="9384021" cy="5040560"/>
          </a:xfrm>
          <a:prstGeom prst="rect">
            <a:avLst/>
          </a:prstGeom>
          <a:noFill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607219" y="333376"/>
            <a:ext cx="123200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Via Avião</a:t>
            </a:r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54275" name="Picture 2" descr="C:\Users\Dematte\AppData\Roaming\PixelMetrics\CaptureWiz\LastCaptures\2014-09-12_17-40-08-8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162" y="3327401"/>
            <a:ext cx="4264819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2" descr="s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1052513"/>
            <a:ext cx="3564731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3" descr="Predator -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1" y="1052513"/>
            <a:ext cx="403443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4" descr="C:\Users\Dematte\AppData\Roaming\PixelMetrics\CaptureWiz\LastCaptures\2014-09-12_17-50-21-8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811" y="3357563"/>
            <a:ext cx="552926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Text Box 4"/>
          <p:cNvSpPr txBox="1">
            <a:spLocks noChangeArrowheads="1"/>
          </p:cNvSpPr>
          <p:nvPr/>
        </p:nvSpPr>
        <p:spPr bwMode="auto">
          <a:xfrm>
            <a:off x="444699" y="2822576"/>
            <a:ext cx="205389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Visão na imagem</a:t>
            </a:r>
            <a:endParaRPr lang="pt-BR" b="1">
              <a:solidFill>
                <a:schemeClr val="tx1"/>
              </a:solidFill>
            </a:endParaRPr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5811441" y="2852738"/>
            <a:ext cx="261655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Visão pontual do pixel</a:t>
            </a:r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6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71676" y="620714"/>
            <a:ext cx="527420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rgbClr val="FFFF00"/>
                </a:solidFill>
              </a:rPr>
              <a:t>Sensoriamento Remoto</a:t>
            </a:r>
            <a:endParaRPr lang="pt-BR" sz="2800" b="1">
              <a:solidFill>
                <a:srgbClr val="FFFF00"/>
              </a:solidFill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71450" y="1484313"/>
            <a:ext cx="10029825" cy="2227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sz="2800" b="1" i="1">
                <a:solidFill>
                  <a:schemeClr val="tx1"/>
                </a:solidFill>
              </a:rPr>
              <a:t>“  É a ciência ou a arte de se obterem informações</a:t>
            </a:r>
          </a:p>
          <a:p>
            <a:pPr algn="ctr"/>
            <a:r>
              <a:rPr lang="pt-BR" sz="2800" b="1" i="1">
                <a:solidFill>
                  <a:schemeClr val="tx1"/>
                </a:solidFill>
              </a:rPr>
              <a:t> sobre um objeto, área ou fenômeno, através de dados</a:t>
            </a:r>
          </a:p>
          <a:p>
            <a:pPr algn="ctr"/>
            <a:r>
              <a:rPr lang="pt-BR" sz="2800" b="1" i="1">
                <a:solidFill>
                  <a:schemeClr val="tx1"/>
                </a:solidFill>
              </a:rPr>
              <a:t> coletados por aparelhos denominados sensores, que não </a:t>
            </a:r>
          </a:p>
          <a:p>
            <a:pPr algn="ctr"/>
            <a:r>
              <a:rPr lang="pt-BR" sz="2800" b="1" i="1">
                <a:solidFill>
                  <a:schemeClr val="tx1"/>
                </a:solidFill>
              </a:rPr>
              <a:t>entram em contato direto com os alvos em estudo </a:t>
            </a:r>
          </a:p>
          <a:p>
            <a:pPr algn="ctr"/>
            <a:r>
              <a:rPr lang="pt-BR" sz="2800" b="1" i="1">
                <a:solidFill>
                  <a:schemeClr val="tx1"/>
                </a:solidFill>
              </a:rPr>
              <a:t>(Crepani, 1983)”</a:t>
            </a:r>
            <a:endParaRPr lang="pt-BR" b="1" i="1">
              <a:solidFill>
                <a:srgbClr val="FFFF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3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40" name="Picture 4" descr="C:\Users\Dematte\AppData\Roaming\PixelMetrics\CaptureWiz\LastCaptures\2015-05-20_14-11-00-4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9644" y="3212976"/>
            <a:ext cx="1831132" cy="1882155"/>
          </a:xfrm>
          <a:prstGeom prst="rect">
            <a:avLst/>
          </a:prstGeom>
          <a:noFill/>
        </p:spPr>
      </p:pic>
      <p:sp>
        <p:nvSpPr>
          <p:cNvPr id="36" name="Seta para cima 35"/>
          <p:cNvSpPr/>
          <p:nvPr/>
        </p:nvSpPr>
        <p:spPr bwMode="auto">
          <a:xfrm>
            <a:off x="5215508" y="1844824"/>
            <a:ext cx="288032" cy="2592288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6151612" y="2603376"/>
            <a:ext cx="1296144" cy="393576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>
                <a:solidFill>
                  <a:schemeClr val="bg2"/>
                </a:solidFill>
              </a:rPr>
              <a:t>Alvo</a:t>
            </a:r>
            <a:r>
              <a:rPr lang="en-US" b="1" dirty="0" smtClean="0">
                <a:solidFill>
                  <a:schemeClr val="bg2"/>
                </a:solidFill>
              </a:rPr>
              <a:t>=solo</a:t>
            </a:r>
            <a:endParaRPr lang="pt-BR" b="1" dirty="0">
              <a:solidFill>
                <a:schemeClr val="bg2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18964" y="4797152"/>
            <a:ext cx="477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chemeClr val="bg2"/>
                </a:solidFill>
              </a:rPr>
              <a:t>Remoto</a:t>
            </a:r>
            <a:r>
              <a:rPr lang="en-US" sz="2400" b="1" dirty="0" smtClean="0">
                <a:solidFill>
                  <a:schemeClr val="bg2"/>
                </a:solidFill>
              </a:rPr>
              <a:t>: a </a:t>
            </a:r>
            <a:r>
              <a:rPr lang="en-US" sz="2400" b="1" dirty="0" err="1" smtClean="0">
                <a:solidFill>
                  <a:schemeClr val="bg2"/>
                </a:solidFill>
              </a:rPr>
              <a:t>distância</a:t>
            </a:r>
            <a:r>
              <a:rPr lang="en-US" sz="2400" b="1" dirty="0" smtClean="0">
                <a:solidFill>
                  <a:schemeClr val="bg2"/>
                </a:solidFill>
              </a:rPr>
              <a:t> (cm, m, km…)</a:t>
            </a:r>
          </a:p>
        </p:txBody>
      </p:sp>
      <p:sp>
        <p:nvSpPr>
          <p:cNvPr id="8" name="Retângulo 7"/>
          <p:cNvSpPr/>
          <p:nvPr/>
        </p:nvSpPr>
        <p:spPr>
          <a:xfrm>
            <a:off x="390972" y="5838363"/>
            <a:ext cx="9649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bg2"/>
                </a:solidFill>
              </a:rPr>
              <a:t>Solos</a:t>
            </a:r>
            <a:r>
              <a:rPr lang="en-US" sz="2400" b="1" dirty="0" smtClean="0">
                <a:solidFill>
                  <a:schemeClr val="bg2"/>
                </a:solidFill>
              </a:rPr>
              <a:t>:  </a:t>
            </a:r>
            <a:r>
              <a:rPr lang="en-US" sz="2400" b="1" i="1" dirty="0" err="1" smtClean="0">
                <a:solidFill>
                  <a:schemeClr val="bg2"/>
                </a:solidFill>
              </a:rPr>
              <a:t>Pedologia</a:t>
            </a:r>
            <a:r>
              <a:rPr lang="en-US" sz="2400" b="1" i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mapeamento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física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química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fertilidade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gênese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classificação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conservação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biologia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mineralogia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outras</a:t>
            </a:r>
            <a:endParaRPr lang="en-US" sz="2400" b="1" i="1" dirty="0" smtClean="0">
              <a:solidFill>
                <a:schemeClr val="bg2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18964" y="4365104"/>
            <a:ext cx="6099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chemeClr val="bg2"/>
                </a:solidFill>
              </a:rPr>
              <a:t>Sensor</a:t>
            </a:r>
            <a:r>
              <a:rPr lang="en-US" sz="2400" b="1" dirty="0" smtClean="0">
                <a:solidFill>
                  <a:schemeClr val="bg2"/>
                </a:solidFill>
              </a:rPr>
              <a:t>: </a:t>
            </a:r>
            <a:r>
              <a:rPr lang="en-US" sz="2400" b="1" dirty="0" err="1" smtClean="0">
                <a:solidFill>
                  <a:schemeClr val="bg2"/>
                </a:solidFill>
              </a:rPr>
              <a:t>equipamento</a:t>
            </a:r>
            <a:r>
              <a:rPr lang="en-US" sz="2400" b="1" dirty="0" smtClean="0">
                <a:solidFill>
                  <a:schemeClr val="bg2"/>
                </a:solidFill>
              </a:rPr>
              <a:t> (</a:t>
            </a:r>
            <a:r>
              <a:rPr lang="en-US" sz="2400" b="1" dirty="0" err="1" smtClean="0">
                <a:solidFill>
                  <a:schemeClr val="bg2"/>
                </a:solidFill>
              </a:rPr>
              <a:t>mecânico</a:t>
            </a:r>
            <a:r>
              <a:rPr lang="en-US" sz="2400" b="1" dirty="0" smtClean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ou</a:t>
            </a:r>
            <a:r>
              <a:rPr lang="en-US" sz="2400" b="1" dirty="0" smtClean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orgânico</a:t>
            </a:r>
            <a:r>
              <a:rPr lang="en-US" sz="2400" b="1" dirty="0" smtClean="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7396" y="548692"/>
            <a:ext cx="144016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eta dobrada 17"/>
          <p:cNvSpPr/>
          <p:nvPr/>
        </p:nvSpPr>
        <p:spPr bwMode="auto">
          <a:xfrm>
            <a:off x="3631332" y="3861048"/>
            <a:ext cx="2520280" cy="576064"/>
          </a:xfrm>
          <a:prstGeom prst="ben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Imagem 14" descr="lampad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693118">
            <a:off x="8929499" y="170810"/>
            <a:ext cx="566273" cy="94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upo 7"/>
          <p:cNvGrpSpPr>
            <a:grpSpLocks/>
          </p:cNvGrpSpPr>
          <p:nvPr/>
        </p:nvGrpSpPr>
        <p:grpSpPr bwMode="auto">
          <a:xfrm>
            <a:off x="6546322" y="2576491"/>
            <a:ext cx="609600" cy="330200"/>
            <a:chOff x="2172789" y="6069874"/>
            <a:chExt cx="609600" cy="330926"/>
          </a:xfrm>
        </p:grpSpPr>
        <p:cxnSp>
          <p:nvCxnSpPr>
            <p:cNvPr id="17" name="Conector de seta reta 16"/>
            <p:cNvCxnSpPr/>
            <p:nvPr/>
          </p:nvCxnSpPr>
          <p:spPr>
            <a:xfrm rot="16200000" flipH="1" flipV="1">
              <a:off x="2229771" y="6012892"/>
              <a:ext cx="152735" cy="2667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 rot="5400000">
              <a:off x="2242388" y="6165459"/>
              <a:ext cx="229103" cy="1143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/>
            <p:nvPr/>
          </p:nvCxnSpPr>
          <p:spPr>
            <a:xfrm rot="16200000" flipH="1">
              <a:off x="2284373" y="6247271"/>
              <a:ext cx="30547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/>
            <p:nvPr/>
          </p:nvCxnSpPr>
          <p:spPr>
            <a:xfrm rot="16200000" flipH="1">
              <a:off x="2431301" y="6114631"/>
              <a:ext cx="229103" cy="1905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/>
            <p:cNvCxnSpPr/>
            <p:nvPr/>
          </p:nvCxnSpPr>
          <p:spPr>
            <a:xfrm rot="16200000" flipH="1">
              <a:off x="2572755" y="5936608"/>
              <a:ext cx="76368" cy="3429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Conector de seta reta 24"/>
          <p:cNvCxnSpPr/>
          <p:nvPr/>
        </p:nvCxnSpPr>
        <p:spPr>
          <a:xfrm rot="16200000" flipV="1">
            <a:off x="5671610" y="1438254"/>
            <a:ext cx="1143000" cy="1104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>
            <a:spLocks noChangeArrowheads="1"/>
          </p:cNvSpPr>
          <p:nvPr/>
        </p:nvSpPr>
        <p:spPr bwMode="auto">
          <a:xfrm rot="19017731">
            <a:off x="7306850" y="1475161"/>
            <a:ext cx="1679498" cy="584775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2"/>
                </a:solidFill>
              </a:rPr>
              <a:t>Radiação eletromagnética</a:t>
            </a:r>
          </a:p>
        </p:txBody>
      </p:sp>
      <p:sp>
        <p:nvSpPr>
          <p:cNvPr id="27" name="Forma livre 26"/>
          <p:cNvSpPr/>
          <p:nvPr/>
        </p:nvSpPr>
        <p:spPr>
          <a:xfrm>
            <a:off x="6844772" y="773091"/>
            <a:ext cx="1919288" cy="1781175"/>
          </a:xfrm>
          <a:custGeom>
            <a:avLst/>
            <a:gdLst>
              <a:gd name="connsiteX0" fmla="*/ 1920240 w 1920240"/>
              <a:gd name="connsiteY0" fmla="*/ 82732 h 1780903"/>
              <a:gd name="connsiteX1" fmla="*/ 1711235 w 1920240"/>
              <a:gd name="connsiteY1" fmla="*/ 4354 h 1780903"/>
              <a:gd name="connsiteX2" fmla="*/ 1658983 w 1920240"/>
              <a:gd name="connsiteY2" fmla="*/ 108857 h 1780903"/>
              <a:gd name="connsiteX3" fmla="*/ 1580606 w 1920240"/>
              <a:gd name="connsiteY3" fmla="*/ 343989 h 1780903"/>
              <a:gd name="connsiteX4" fmla="*/ 1319349 w 1920240"/>
              <a:gd name="connsiteY4" fmla="*/ 317863 h 1780903"/>
              <a:gd name="connsiteX5" fmla="*/ 1293223 w 1920240"/>
              <a:gd name="connsiteY5" fmla="*/ 566057 h 1780903"/>
              <a:gd name="connsiteX6" fmla="*/ 953589 w 1920240"/>
              <a:gd name="connsiteY6" fmla="*/ 592183 h 1780903"/>
              <a:gd name="connsiteX7" fmla="*/ 914400 w 1920240"/>
              <a:gd name="connsiteY7" fmla="*/ 944880 h 1780903"/>
              <a:gd name="connsiteX8" fmla="*/ 600892 w 1920240"/>
              <a:gd name="connsiteY8" fmla="*/ 957943 h 1780903"/>
              <a:gd name="connsiteX9" fmla="*/ 548640 w 1920240"/>
              <a:gd name="connsiteY9" fmla="*/ 1284514 h 1780903"/>
              <a:gd name="connsiteX10" fmla="*/ 248195 w 1920240"/>
              <a:gd name="connsiteY10" fmla="*/ 1284514 h 1780903"/>
              <a:gd name="connsiteX11" fmla="*/ 209006 w 1920240"/>
              <a:gd name="connsiteY11" fmla="*/ 1663337 h 1780903"/>
              <a:gd name="connsiteX12" fmla="*/ 0 w 1920240"/>
              <a:gd name="connsiteY12" fmla="*/ 1780903 h 178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0240" h="1780903">
                <a:moveTo>
                  <a:pt x="1920240" y="82732"/>
                </a:moveTo>
                <a:cubicBezTo>
                  <a:pt x="1837509" y="41366"/>
                  <a:pt x="1754778" y="0"/>
                  <a:pt x="1711235" y="4354"/>
                </a:cubicBezTo>
                <a:cubicBezTo>
                  <a:pt x="1667692" y="8708"/>
                  <a:pt x="1680754" y="52251"/>
                  <a:pt x="1658983" y="108857"/>
                </a:cubicBezTo>
                <a:cubicBezTo>
                  <a:pt x="1637212" y="165463"/>
                  <a:pt x="1637212" y="309155"/>
                  <a:pt x="1580606" y="343989"/>
                </a:cubicBezTo>
                <a:cubicBezTo>
                  <a:pt x="1524000" y="378823"/>
                  <a:pt x="1367246" y="280852"/>
                  <a:pt x="1319349" y="317863"/>
                </a:cubicBezTo>
                <a:cubicBezTo>
                  <a:pt x="1271452" y="354874"/>
                  <a:pt x="1354183" y="520337"/>
                  <a:pt x="1293223" y="566057"/>
                </a:cubicBezTo>
                <a:cubicBezTo>
                  <a:pt x="1232263" y="611777"/>
                  <a:pt x="1016726" y="529046"/>
                  <a:pt x="953589" y="592183"/>
                </a:cubicBezTo>
                <a:cubicBezTo>
                  <a:pt x="890452" y="655320"/>
                  <a:pt x="973183" y="883920"/>
                  <a:pt x="914400" y="944880"/>
                </a:cubicBezTo>
                <a:cubicBezTo>
                  <a:pt x="855617" y="1005840"/>
                  <a:pt x="661852" y="901337"/>
                  <a:pt x="600892" y="957943"/>
                </a:cubicBezTo>
                <a:cubicBezTo>
                  <a:pt x="539932" y="1014549"/>
                  <a:pt x="607423" y="1230086"/>
                  <a:pt x="548640" y="1284514"/>
                </a:cubicBezTo>
                <a:cubicBezTo>
                  <a:pt x="489857" y="1338943"/>
                  <a:pt x="304801" y="1221377"/>
                  <a:pt x="248195" y="1284514"/>
                </a:cubicBezTo>
                <a:cubicBezTo>
                  <a:pt x="191589" y="1347651"/>
                  <a:pt x="250372" y="1580606"/>
                  <a:pt x="209006" y="1663337"/>
                </a:cubicBezTo>
                <a:cubicBezTo>
                  <a:pt x="167640" y="1746068"/>
                  <a:pt x="83820" y="1763485"/>
                  <a:pt x="0" y="178090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4317120" y="0"/>
            <a:ext cx="1258427" cy="5102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chemeClr val="bg2"/>
                </a:solidFill>
              </a:rPr>
              <a:t>Sensor</a:t>
            </a:r>
            <a:endParaRPr lang="pt-BR" sz="2200" b="1" dirty="0">
              <a:solidFill>
                <a:schemeClr val="bg2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8630716" y="116632"/>
            <a:ext cx="1193304" cy="36004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>
                <a:solidFill>
                  <a:schemeClr val="bg2"/>
                </a:solidFill>
              </a:rPr>
              <a:t>Fonte</a:t>
            </a:r>
            <a:endParaRPr lang="pt-BR" b="1" dirty="0">
              <a:solidFill>
                <a:schemeClr val="bg2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318964" y="5261138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u="sng" dirty="0" smtClean="0">
                <a:solidFill>
                  <a:schemeClr val="bg2"/>
                </a:solidFill>
              </a:rPr>
              <a:t>mento</a:t>
            </a:r>
            <a:r>
              <a:rPr lang="pt-BR" sz="2400" b="1" dirty="0" smtClean="0">
                <a:solidFill>
                  <a:schemeClr val="bg2"/>
                </a:solidFill>
              </a:rPr>
              <a:t>: Ação ou técnicas para detectar ou obter informações</a:t>
            </a:r>
            <a:endParaRPr lang="pt-BR" sz="2400" b="1" dirty="0">
              <a:solidFill>
                <a:schemeClr val="bg2"/>
              </a:solidFill>
            </a:endParaRPr>
          </a:p>
        </p:txBody>
      </p:sp>
      <p:sp>
        <p:nvSpPr>
          <p:cNvPr id="34" name="Elipse 33"/>
          <p:cNvSpPr/>
          <p:nvPr/>
        </p:nvSpPr>
        <p:spPr bwMode="auto">
          <a:xfrm>
            <a:off x="6583660" y="2348880"/>
            <a:ext cx="432048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0" y="0"/>
            <a:ext cx="3631332" cy="1476375"/>
            <a:chOff x="0" y="0"/>
            <a:chExt cx="3271292" cy="1476375"/>
          </a:xfrm>
        </p:grpSpPr>
        <p:pic>
          <p:nvPicPr>
            <p:cNvPr id="577538" name="Picture 2" descr="C:\Users\Dematte\AppData\Roaming\PixelMetrics\CaptureWiz\LastCaptures\2015-05-20_13-56-11-00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628775" cy="1476375"/>
            </a:xfrm>
            <a:prstGeom prst="rect">
              <a:avLst/>
            </a:prstGeom>
            <a:noFill/>
          </p:spPr>
        </p:pic>
        <p:sp>
          <p:nvSpPr>
            <p:cNvPr id="35" name="Retângulo de cantos arredondados 34"/>
            <p:cNvSpPr/>
            <p:nvPr/>
          </p:nvSpPr>
          <p:spPr bwMode="auto">
            <a:xfrm>
              <a:off x="1903140" y="404664"/>
              <a:ext cx="1368152" cy="504056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12700" cap="flat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2400" b="1" dirty="0" err="1" smtClean="0">
                  <a:solidFill>
                    <a:schemeClr val="bg2"/>
                  </a:solidFill>
                </a:rPr>
                <a:t>Definição</a:t>
              </a:r>
              <a:endParaRPr lang="pt-BR" sz="24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38" name="Retângulo 37"/>
          <p:cNvSpPr/>
          <p:nvPr/>
        </p:nvSpPr>
        <p:spPr>
          <a:xfrm>
            <a:off x="174948" y="2084655"/>
            <a:ext cx="4824536" cy="1200329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‘É a Ciência do </a:t>
            </a:r>
            <a:r>
              <a:rPr lang="en-US" sz="2400" dirty="0" err="1" smtClean="0">
                <a:solidFill>
                  <a:schemeClr val="bg2"/>
                </a:solidFill>
              </a:rPr>
              <a:t>estudo</a:t>
            </a:r>
            <a:r>
              <a:rPr lang="en-US" sz="2400" dirty="0" smtClean="0">
                <a:solidFill>
                  <a:schemeClr val="bg2"/>
                </a:solidFill>
              </a:rPr>
              <a:t> da </a:t>
            </a:r>
            <a:r>
              <a:rPr lang="en-US" sz="2400" dirty="0" err="1" smtClean="0">
                <a:solidFill>
                  <a:schemeClr val="bg2"/>
                </a:solidFill>
              </a:rPr>
              <a:t>interação</a:t>
            </a:r>
            <a:r>
              <a:rPr lang="en-US" sz="2400" dirty="0" smtClean="0">
                <a:solidFill>
                  <a:schemeClr val="bg2"/>
                </a:solidFill>
              </a:rPr>
              <a:t> da </a:t>
            </a:r>
            <a:r>
              <a:rPr lang="en-US" sz="2400" dirty="0" err="1" smtClean="0">
                <a:solidFill>
                  <a:schemeClr val="bg2"/>
                </a:solidFill>
              </a:rPr>
              <a:t>energia</a:t>
            </a:r>
            <a:r>
              <a:rPr lang="en-US" sz="2400" dirty="0" smtClean="0">
                <a:solidFill>
                  <a:schemeClr val="bg2"/>
                </a:solidFill>
              </a:rPr>
              <a:t>/</a:t>
            </a:r>
            <a:r>
              <a:rPr lang="en-US" sz="2400" dirty="0" err="1" smtClean="0">
                <a:solidFill>
                  <a:schemeClr val="bg2"/>
                </a:solidFill>
              </a:rPr>
              <a:t>matéria</a:t>
            </a:r>
            <a:r>
              <a:rPr lang="en-US" sz="2400" dirty="0" smtClean="0">
                <a:solidFill>
                  <a:schemeClr val="bg2"/>
                </a:solidFill>
              </a:rPr>
              <a:t> (solos)</a:t>
            </a:r>
          </a:p>
          <a:p>
            <a:r>
              <a:rPr lang="en-US" sz="2400" dirty="0" err="1" smtClean="0">
                <a:solidFill>
                  <a:schemeClr val="bg2"/>
                </a:solidFill>
              </a:rPr>
              <a:t>sem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haver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contato</a:t>
            </a:r>
            <a:r>
              <a:rPr lang="en-US" sz="2400" dirty="0" smtClean="0">
                <a:solidFill>
                  <a:schemeClr val="bg2"/>
                </a:solidFill>
              </a:rPr>
              <a:t> entre </a:t>
            </a:r>
            <a:r>
              <a:rPr lang="en-US" sz="2400" dirty="0" err="1" smtClean="0">
                <a:solidFill>
                  <a:schemeClr val="bg2"/>
                </a:solidFill>
              </a:rPr>
              <a:t>os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</a:rPr>
              <a:t>mesmos</a:t>
            </a:r>
            <a:r>
              <a:rPr lang="en-US" sz="2400" dirty="0" smtClean="0">
                <a:solidFill>
                  <a:schemeClr val="bg2"/>
                </a:solidFill>
              </a:rPr>
              <a:t>’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9" grpId="0" animBg="1"/>
      <p:bldP spid="7" grpId="0"/>
      <p:bldP spid="8" grpId="0"/>
      <p:bldP spid="9" grpId="0"/>
      <p:bldP spid="18" grpId="0" animBg="1"/>
      <p:bldP spid="26" grpId="0" animBg="1"/>
      <p:bldP spid="27" grpId="0" animBg="1"/>
      <p:bldP spid="28" grpId="0" animBg="1"/>
      <p:bldP spid="30" grpId="0" animBg="1"/>
      <p:bldP spid="32" grpId="0"/>
      <p:bldP spid="34" grpId="1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85" name="Picture 37" descr="R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99" y="577850"/>
            <a:ext cx="9477970" cy="631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8" name="Group 38"/>
          <p:cNvGrpSpPr>
            <a:grpSpLocks/>
          </p:cNvGrpSpPr>
          <p:nvPr/>
        </p:nvGrpSpPr>
        <p:grpSpPr bwMode="auto">
          <a:xfrm>
            <a:off x="8059937" y="3784601"/>
            <a:ext cx="2025253" cy="1444625"/>
            <a:chOff x="158" y="3022"/>
            <a:chExt cx="1134" cy="910"/>
          </a:xfrm>
        </p:grpSpPr>
        <p:sp>
          <p:nvSpPr>
            <p:cNvPr id="1037" name="Text Box 39"/>
            <p:cNvSpPr txBox="1">
              <a:spLocks noChangeArrowheads="1"/>
            </p:cNvSpPr>
            <p:nvPr/>
          </p:nvSpPr>
          <p:spPr bwMode="auto">
            <a:xfrm>
              <a:off x="158" y="3067"/>
              <a:ext cx="113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pt-BR" sz="1200" b="1">
                  <a:latin typeface="Arial" charset="0"/>
                </a:rPr>
                <a:t>REM Incidente</a:t>
              </a:r>
            </a:p>
            <a:p>
              <a:pPr eaLnBrk="1" hangingPunct="1">
                <a:spcBef>
                  <a:spcPct val="50000"/>
                </a:spcBef>
              </a:pPr>
              <a:endParaRPr lang="pt-BR" sz="1200" b="1">
                <a:latin typeface="Arial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pt-BR" sz="1200" b="1">
                  <a:latin typeface="Arial" charset="0"/>
                </a:rPr>
                <a:t>REM Refletida</a:t>
              </a:r>
            </a:p>
            <a:p>
              <a:pPr eaLnBrk="1" hangingPunct="1">
                <a:spcBef>
                  <a:spcPct val="50000"/>
                </a:spcBef>
              </a:pPr>
              <a:endParaRPr lang="pt-BR" sz="1200" b="1">
                <a:latin typeface="Arial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pt-BR" sz="1200" b="1">
                  <a:latin typeface="Arial" charset="0"/>
                </a:rPr>
                <a:t>REM Emitida</a:t>
              </a:r>
            </a:p>
          </p:txBody>
        </p:sp>
        <p:sp>
          <p:nvSpPr>
            <p:cNvPr id="1038" name="Line 40"/>
            <p:cNvSpPr>
              <a:spLocks noChangeShapeType="1"/>
            </p:cNvSpPr>
            <p:nvPr/>
          </p:nvSpPr>
          <p:spPr bwMode="auto">
            <a:xfrm>
              <a:off x="226" y="3022"/>
              <a:ext cx="771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39" name="Line 41"/>
            <p:cNvSpPr>
              <a:spLocks noChangeShapeType="1"/>
            </p:cNvSpPr>
            <p:nvPr/>
          </p:nvSpPr>
          <p:spPr bwMode="auto">
            <a:xfrm>
              <a:off x="226" y="3385"/>
              <a:ext cx="77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40" name="Line 42"/>
            <p:cNvSpPr>
              <a:spLocks noChangeShapeType="1"/>
            </p:cNvSpPr>
            <p:nvPr/>
          </p:nvSpPr>
          <p:spPr bwMode="auto">
            <a:xfrm>
              <a:off x="226" y="3748"/>
              <a:ext cx="77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29" name="Group 43"/>
          <p:cNvGrpSpPr>
            <a:grpSpLocks/>
          </p:cNvGrpSpPr>
          <p:nvPr/>
        </p:nvGrpSpPr>
        <p:grpSpPr bwMode="auto">
          <a:xfrm>
            <a:off x="6600825" y="5373689"/>
            <a:ext cx="2680693" cy="935037"/>
            <a:chOff x="3696" y="3385"/>
            <a:chExt cx="1501" cy="589"/>
          </a:xfrm>
        </p:grpSpPr>
        <p:pic>
          <p:nvPicPr>
            <p:cNvPr id="1035" name="Picture 44" descr="ey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9" y="3385"/>
              <a:ext cx="548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6" name="Line 45"/>
            <p:cNvSpPr>
              <a:spLocks noChangeShapeType="1"/>
            </p:cNvSpPr>
            <p:nvPr/>
          </p:nvSpPr>
          <p:spPr bwMode="auto">
            <a:xfrm flipV="1">
              <a:off x="3696" y="3566"/>
              <a:ext cx="907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8894" name="Rectangle 46"/>
          <p:cNvSpPr>
            <a:spLocks noChangeArrowheads="1"/>
          </p:cNvSpPr>
          <p:nvPr/>
        </p:nvSpPr>
        <p:spPr bwMode="auto">
          <a:xfrm>
            <a:off x="689372" y="7939"/>
            <a:ext cx="1028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ELEMENTOS DO SENSORIAMENTO REMOTO: Princípios Físicos</a:t>
            </a:r>
          </a:p>
        </p:txBody>
      </p:sp>
      <p:sp>
        <p:nvSpPr>
          <p:cNvPr id="78895" name="Text Box 47"/>
          <p:cNvSpPr txBox="1">
            <a:spLocks noChangeArrowheads="1"/>
          </p:cNvSpPr>
          <p:nvPr/>
        </p:nvSpPr>
        <p:spPr bwMode="auto">
          <a:xfrm>
            <a:off x="2203847" y="1217613"/>
            <a:ext cx="106952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FONTE</a:t>
            </a:r>
            <a:endParaRPr lang="pt-BR" b="1">
              <a:solidFill>
                <a:srgbClr val="FF0000"/>
              </a:solidFill>
            </a:endParaRPr>
          </a:p>
        </p:txBody>
      </p:sp>
      <p:sp>
        <p:nvSpPr>
          <p:cNvPr id="78896" name="Text Box 48"/>
          <p:cNvSpPr txBox="1">
            <a:spLocks noChangeArrowheads="1"/>
          </p:cNvSpPr>
          <p:nvPr/>
        </p:nvSpPr>
        <p:spPr bwMode="auto">
          <a:xfrm>
            <a:off x="6925866" y="1196975"/>
            <a:ext cx="121219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SENSOR</a:t>
            </a:r>
            <a:endParaRPr lang="pt-BR" b="1">
              <a:solidFill>
                <a:srgbClr val="FF0000"/>
              </a:solidFill>
            </a:endParaRPr>
          </a:p>
        </p:txBody>
      </p:sp>
      <p:sp>
        <p:nvSpPr>
          <p:cNvPr id="78897" name="Text Box 49"/>
          <p:cNvSpPr txBox="1">
            <a:spLocks noChangeArrowheads="1"/>
          </p:cNvSpPr>
          <p:nvPr/>
        </p:nvSpPr>
        <p:spPr bwMode="auto">
          <a:xfrm>
            <a:off x="3037881" y="3908425"/>
            <a:ext cx="413151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ENERGIA ELETROMAGNÉTICA</a:t>
            </a:r>
            <a:endParaRPr lang="pt-BR" b="1">
              <a:solidFill>
                <a:srgbClr val="FF0000"/>
              </a:solidFill>
            </a:endParaRPr>
          </a:p>
        </p:txBody>
      </p:sp>
      <p:sp>
        <p:nvSpPr>
          <p:cNvPr id="78898" name="Text Box 50"/>
          <p:cNvSpPr txBox="1">
            <a:spLocks noChangeArrowheads="1"/>
          </p:cNvSpPr>
          <p:nvPr/>
        </p:nvSpPr>
        <p:spPr bwMode="auto">
          <a:xfrm>
            <a:off x="1660922" y="5995988"/>
            <a:ext cx="89819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ALVO</a:t>
            </a:r>
            <a:endParaRPr lang="pt-BR" b="1">
              <a:solidFill>
                <a:srgbClr val="FF0000"/>
              </a:solidFill>
            </a:endParaRPr>
          </a:p>
        </p:txBody>
      </p:sp>
      <p:graphicFrame>
        <p:nvGraphicFramePr>
          <p:cNvPr id="78899" name="Object 51"/>
          <p:cNvGraphicFramePr>
            <a:graphicFrameLocks noChangeAspect="1"/>
          </p:cNvGraphicFramePr>
          <p:nvPr/>
        </p:nvGraphicFramePr>
        <p:xfrm>
          <a:off x="2632472" y="1989139"/>
          <a:ext cx="5264944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957" name="Image" r:id="rId5" imgW="11301587" imgH="2857143" progId="">
                  <p:embed/>
                </p:oleObj>
              </mc:Choice>
              <mc:Fallback>
                <p:oleObj name="Image" r:id="rId5" imgW="11301587" imgH="28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472" y="1989139"/>
                        <a:ext cx="5264944" cy="1182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Image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8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7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94" grpId="0"/>
      <p:bldP spid="78895" grpId="0"/>
      <p:bldP spid="78896" grpId="0"/>
      <p:bldP spid="78897" grpId="0"/>
      <p:bldP spid="788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1295400"/>
          <a:ext cx="6772275" cy="449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981" name="Slide" r:id="rId3" imgW="4533840" imgH="3390840" progId="PowerPoint.Slide.8">
                  <p:embed/>
                </p:oleObj>
              </mc:Choice>
              <mc:Fallback>
                <p:oleObj name="Slide" r:id="rId3" imgW="4533840" imgH="339084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95400"/>
                        <a:ext cx="6772275" cy="449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685800" y="5791200"/>
            <a:ext cx="87439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pt-BR" sz="1800" b="1">
                <a:solidFill>
                  <a:schemeClr val="tx1"/>
                </a:solidFill>
              </a:rPr>
              <a:t>Os raios luminosos incidem na córnea sendo então refratados.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pt-BR" sz="1800" b="1">
                <a:solidFill>
                  <a:schemeClr val="tx1"/>
                </a:solidFill>
              </a:rPr>
              <a:t>Na retina encontram-se dois tipos de fotoreceptores:</a:t>
            </a:r>
            <a:r>
              <a:rPr lang="pt-BR" sz="1800" b="1">
                <a:solidFill>
                  <a:srgbClr val="FF3300"/>
                </a:solidFill>
              </a:rPr>
              <a:t> </a:t>
            </a:r>
            <a:r>
              <a:rPr lang="pt-BR" sz="1800" b="1">
                <a:solidFill>
                  <a:schemeClr val="tx1"/>
                </a:solidFill>
              </a:rPr>
              <a:t>os cones e os bastonetes</a:t>
            </a: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6475" y="1447800"/>
            <a:ext cx="34879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-1663559" y="493484"/>
            <a:ext cx="99441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chemeClr val="tx1"/>
                </a:solidFill>
              </a:rPr>
              <a:t>A questão do sensor olho humano</a:t>
            </a:r>
            <a:endParaRPr lang="pt-BR" sz="3400" dirty="0">
              <a:solidFill>
                <a:schemeClr val="tx1"/>
              </a:solidFill>
            </a:endParaRPr>
          </a:p>
        </p:txBody>
      </p:sp>
      <p:sp>
        <p:nvSpPr>
          <p:cNvPr id="2054" name="Line 8"/>
          <p:cNvSpPr>
            <a:spLocks noChangeShapeType="1"/>
          </p:cNvSpPr>
          <p:nvPr/>
        </p:nvSpPr>
        <p:spPr bwMode="auto">
          <a:xfrm>
            <a:off x="428625" y="3733800"/>
            <a:ext cx="2057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428625" y="3276600"/>
            <a:ext cx="2057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6" name="Line 10"/>
          <p:cNvSpPr>
            <a:spLocks noChangeShapeType="1"/>
          </p:cNvSpPr>
          <p:nvPr/>
        </p:nvSpPr>
        <p:spPr bwMode="auto">
          <a:xfrm flipV="1">
            <a:off x="2486025" y="3505200"/>
            <a:ext cx="222885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7" name="Line 11"/>
          <p:cNvSpPr>
            <a:spLocks noChangeShapeType="1"/>
          </p:cNvSpPr>
          <p:nvPr/>
        </p:nvSpPr>
        <p:spPr bwMode="auto">
          <a:xfrm>
            <a:off x="2486025" y="3276600"/>
            <a:ext cx="2228850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85725" y="2955926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>
                <a:solidFill>
                  <a:schemeClr val="tx1"/>
                </a:solidFill>
              </a:rPr>
              <a:t>Raios de Luz</a:t>
            </a:r>
          </a:p>
        </p:txBody>
      </p:sp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85725" y="3641726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>
                <a:solidFill>
                  <a:schemeClr val="tx1"/>
                </a:solidFill>
              </a:rPr>
              <a:t>Raios de Luz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 descr="estereo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9484" y="5258217"/>
            <a:ext cx="1512168" cy="155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upo 28"/>
          <p:cNvGrpSpPr/>
          <p:nvPr/>
        </p:nvGrpSpPr>
        <p:grpSpPr>
          <a:xfrm>
            <a:off x="30932" y="620688"/>
            <a:ext cx="2954655" cy="1584176"/>
            <a:chOff x="4750802" y="692696"/>
            <a:chExt cx="2954655" cy="1477328"/>
          </a:xfrm>
        </p:grpSpPr>
        <p:pic>
          <p:nvPicPr>
            <p:cNvPr id="4" name="Picture 4" descr="http://blog.modernmechanix.com/mags/ModernMechanix/5-1936/pigeon_cameramen.jpg"/>
            <p:cNvPicPr>
              <a:picLocks noChangeAspect="1" noChangeArrowheads="1"/>
            </p:cNvPicPr>
            <p:nvPr/>
          </p:nvPicPr>
          <p:blipFill>
            <a:blip r:embed="rId3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4783460" y="750459"/>
              <a:ext cx="2864297" cy="1382397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CaixaDeTexto 7"/>
            <p:cNvSpPr txBox="1"/>
            <p:nvPr/>
          </p:nvSpPr>
          <p:spPr>
            <a:xfrm>
              <a:off x="4750802" y="692696"/>
              <a:ext cx="295465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bg2"/>
                  </a:solidFill>
                </a:rPr>
                <a:t>Fairman</a:t>
              </a:r>
              <a:r>
                <a:rPr lang="en-US" sz="1800" dirty="0" smtClean="0">
                  <a:solidFill>
                    <a:schemeClr val="bg2"/>
                  </a:solidFill>
                </a:rPr>
                <a:t> (1887) -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balão</a:t>
              </a:r>
              <a:endParaRPr lang="en-US" sz="1800" dirty="0" smtClean="0">
                <a:solidFill>
                  <a:schemeClr val="bg2"/>
                </a:solidFill>
              </a:endParaRPr>
            </a:p>
            <a:p>
              <a:endParaRPr lang="en-US" sz="1800" dirty="0" smtClean="0">
                <a:solidFill>
                  <a:schemeClr val="bg2"/>
                </a:solidFill>
              </a:endParaRPr>
            </a:p>
            <a:p>
              <a:endParaRPr lang="en-US" sz="1800" dirty="0" smtClean="0">
                <a:solidFill>
                  <a:schemeClr val="bg2"/>
                </a:solidFill>
              </a:endParaRPr>
            </a:p>
            <a:p>
              <a:endParaRPr lang="en-US" sz="1800" dirty="0" smtClean="0">
                <a:solidFill>
                  <a:schemeClr val="bg2"/>
                </a:solidFill>
              </a:endParaRPr>
            </a:p>
            <a:p>
              <a:r>
                <a:rPr lang="en-US" sz="1800" dirty="0" smtClean="0">
                  <a:solidFill>
                    <a:schemeClr val="bg2"/>
                  </a:solidFill>
                </a:rPr>
                <a:t>Arthur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Batut</a:t>
              </a:r>
              <a:r>
                <a:rPr lang="en-US" sz="1800" dirty="0" smtClean="0">
                  <a:solidFill>
                    <a:schemeClr val="bg2"/>
                  </a:solidFill>
                </a:rPr>
                <a:t> (1890) -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pombos</a:t>
              </a:r>
              <a:endParaRPr lang="pt-BR" sz="1800" dirty="0">
                <a:solidFill>
                  <a:schemeClr val="bg2"/>
                </a:solidFill>
              </a:endParaRP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174948" y="571226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err="1" smtClean="0">
                <a:solidFill>
                  <a:schemeClr val="bg2"/>
                </a:solidFill>
              </a:rPr>
              <a:t>Ruhe</a:t>
            </a:r>
            <a:r>
              <a:rPr lang="pt-BR" sz="1800" dirty="0" smtClean="0">
                <a:solidFill>
                  <a:schemeClr val="bg2"/>
                </a:solidFill>
              </a:rPr>
              <a:t> (1956); </a:t>
            </a:r>
            <a:r>
              <a:rPr lang="pt-BR" sz="1800" b="1" i="1" dirty="0" smtClean="0"/>
              <a:t> </a:t>
            </a:r>
            <a:r>
              <a:rPr lang="en-US" sz="1800" dirty="0" smtClean="0">
                <a:solidFill>
                  <a:schemeClr val="bg2"/>
                </a:solidFill>
              </a:rPr>
              <a:t>Daniels (1971) = superficies </a:t>
            </a:r>
            <a:r>
              <a:rPr lang="en-US" sz="1800" dirty="0" err="1" smtClean="0">
                <a:solidFill>
                  <a:schemeClr val="bg2"/>
                </a:solidFill>
              </a:rPr>
              <a:t>geomórficas</a:t>
            </a:r>
            <a:r>
              <a:rPr lang="en-US" sz="1800" dirty="0" smtClean="0">
                <a:solidFill>
                  <a:schemeClr val="bg2"/>
                </a:solidFill>
              </a:rPr>
              <a:t>  </a:t>
            </a:r>
            <a:r>
              <a:rPr lang="en-US" sz="1800" dirty="0" err="1" smtClean="0">
                <a:solidFill>
                  <a:schemeClr val="bg2"/>
                </a:solidFill>
              </a:rPr>
              <a:t>na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definição</a:t>
            </a:r>
            <a:r>
              <a:rPr lang="en-US" sz="1800" dirty="0" smtClean="0">
                <a:solidFill>
                  <a:schemeClr val="bg2"/>
                </a:solidFill>
              </a:rPr>
              <a:t> solo </a:t>
            </a:r>
            <a:r>
              <a:rPr lang="en-US" sz="1800" dirty="0" err="1" smtClean="0">
                <a:solidFill>
                  <a:schemeClr val="bg2"/>
                </a:solidFill>
              </a:rPr>
              <a:t>paisagem</a:t>
            </a:r>
            <a:endParaRPr lang="pt-BR" sz="1800" dirty="0">
              <a:solidFill>
                <a:schemeClr val="bg2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03007" y="3812847"/>
            <a:ext cx="432041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Frost (1960)</a:t>
            </a:r>
          </a:p>
          <a:p>
            <a:r>
              <a:rPr lang="en-US" sz="1800" dirty="0" err="1" smtClean="0">
                <a:solidFill>
                  <a:schemeClr val="bg2"/>
                </a:solidFill>
              </a:rPr>
              <a:t>Elementos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avaliados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em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fotos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aéreas</a:t>
            </a:r>
            <a:endParaRPr lang="pt-BR" sz="1800" dirty="0">
              <a:solidFill>
                <a:schemeClr val="bg2"/>
              </a:solidFill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7735788" y="3645024"/>
            <a:ext cx="2536015" cy="1656184"/>
            <a:chOff x="4531790" y="4797152"/>
            <a:chExt cx="2536015" cy="1656184"/>
          </a:xfrm>
        </p:grpSpPr>
        <p:sp>
          <p:nvSpPr>
            <p:cNvPr id="12" name="CaixaDeTexto 11"/>
            <p:cNvSpPr txBox="1"/>
            <p:nvPr/>
          </p:nvSpPr>
          <p:spPr>
            <a:xfrm>
              <a:off x="4531790" y="5807005"/>
              <a:ext cx="2536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2"/>
                  </a:solidFill>
                </a:rPr>
                <a:t>Geraldo V.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França</a:t>
              </a:r>
              <a:r>
                <a:rPr lang="en-US" sz="1800" dirty="0" smtClean="0">
                  <a:solidFill>
                    <a:schemeClr val="bg2"/>
                  </a:solidFill>
                </a:rPr>
                <a:t> (1969)</a:t>
              </a:r>
            </a:p>
            <a:p>
              <a:pPr algn="ctr"/>
              <a:r>
                <a:rPr lang="en-US" sz="1800" dirty="0" err="1" smtClean="0">
                  <a:solidFill>
                    <a:schemeClr val="bg2"/>
                  </a:solidFill>
                </a:rPr>
                <a:t>Fotopedologia</a:t>
              </a:r>
              <a:endParaRPr lang="en-US" sz="1800" dirty="0" smtClean="0">
                <a:solidFill>
                  <a:schemeClr val="bg2"/>
                </a:solidFill>
              </a:endParaRPr>
            </a:p>
          </p:txBody>
        </p:sp>
        <p:pic>
          <p:nvPicPr>
            <p:cNvPr id="18" name="Imagem 17" descr="C:\Users\Dematte\AppData\Roaming\PixelMetrics\CaptureWiz\LastCaptures\2014-12-18_19-18-34-098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0" y="4797152"/>
              <a:ext cx="946556" cy="1119226"/>
            </a:xfrm>
            <a:prstGeom prst="rect">
              <a:avLst/>
            </a:prstGeom>
            <a:noFill/>
          </p:spPr>
        </p:pic>
      </p:grpSp>
      <p:grpSp>
        <p:nvGrpSpPr>
          <p:cNvPr id="26" name="Grupo 25"/>
          <p:cNvGrpSpPr/>
          <p:nvPr/>
        </p:nvGrpSpPr>
        <p:grpSpPr>
          <a:xfrm>
            <a:off x="5968738" y="2669570"/>
            <a:ext cx="1911066" cy="1623526"/>
            <a:chOff x="3736490" y="2132856"/>
            <a:chExt cx="2249334" cy="1911558"/>
          </a:xfrm>
        </p:grpSpPr>
        <p:sp>
          <p:nvSpPr>
            <p:cNvPr id="11" name="CaixaDeTexto 10"/>
            <p:cNvSpPr txBox="1"/>
            <p:nvPr/>
          </p:nvSpPr>
          <p:spPr>
            <a:xfrm>
              <a:off x="3736490" y="3675082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2"/>
                  </a:solidFill>
                </a:rPr>
                <a:t>Guido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Ranzani</a:t>
              </a:r>
              <a:r>
                <a:rPr lang="en-US" sz="1800" dirty="0" smtClean="0">
                  <a:solidFill>
                    <a:schemeClr val="bg2"/>
                  </a:solidFill>
                </a:rPr>
                <a:t> (1966)</a:t>
              </a:r>
            </a:p>
          </p:txBody>
        </p:sp>
        <p:pic>
          <p:nvPicPr>
            <p:cNvPr id="580615" name="Picture 7" descr="C:\Users\Dematte\AppData\Roaming\PixelMetrics\CaptureWiz\LastCaptures\2015-05-20_14-47-53-41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3380" y="2132856"/>
              <a:ext cx="1397149" cy="1602481"/>
            </a:xfrm>
            <a:prstGeom prst="rect">
              <a:avLst/>
            </a:prstGeom>
            <a:noFill/>
          </p:spPr>
        </p:pic>
      </p:grpSp>
      <p:grpSp>
        <p:nvGrpSpPr>
          <p:cNvPr id="27" name="Grupo 26"/>
          <p:cNvGrpSpPr/>
          <p:nvPr/>
        </p:nvGrpSpPr>
        <p:grpSpPr>
          <a:xfrm>
            <a:off x="4423420" y="3284984"/>
            <a:ext cx="1628173" cy="1728192"/>
            <a:chOff x="8023820" y="2348880"/>
            <a:chExt cx="1772189" cy="2204517"/>
          </a:xfrm>
        </p:grpSpPr>
        <p:pic>
          <p:nvPicPr>
            <p:cNvPr id="580613" name="Picture 5" descr="C:\Users\Dematte\AppData\Roaming\PixelMetrics\CaptureWiz\LastCaptures\2015-05-20_14-46-13-40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23820" y="2348880"/>
              <a:ext cx="1772189" cy="2204517"/>
            </a:xfrm>
            <a:prstGeom prst="rect">
              <a:avLst/>
            </a:prstGeom>
            <a:noFill/>
          </p:spPr>
        </p:pic>
        <p:sp>
          <p:nvSpPr>
            <p:cNvPr id="13" name="CaixaDeTexto 12"/>
            <p:cNvSpPr txBox="1"/>
            <p:nvPr/>
          </p:nvSpPr>
          <p:spPr>
            <a:xfrm>
              <a:off x="8239844" y="2420888"/>
              <a:ext cx="1429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2"/>
                  </a:solidFill>
                </a:rPr>
                <a:t>Vink</a:t>
              </a:r>
              <a:r>
                <a:rPr lang="en-US" dirty="0" smtClean="0">
                  <a:solidFill>
                    <a:schemeClr val="bg2"/>
                  </a:solidFill>
                </a:rPr>
                <a:t> (1964)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0" y="2276872"/>
            <a:ext cx="4423420" cy="1484784"/>
            <a:chOff x="-2194832" y="4653136"/>
            <a:chExt cx="4290293" cy="1484784"/>
          </a:xfrm>
        </p:grpSpPr>
        <p:pic>
          <p:nvPicPr>
            <p:cNvPr id="580623" name="Picture 15" descr="C:\Users\Dematte\AppData\Roaming\PixelMetrics\CaptureWiz\LastCaptures\2015-05-20_15-20-31-936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2095462" y="4653136"/>
              <a:ext cx="4190923" cy="1484784"/>
            </a:xfrm>
            <a:prstGeom prst="rect">
              <a:avLst/>
            </a:prstGeom>
            <a:noFill/>
          </p:spPr>
        </p:pic>
        <p:sp>
          <p:nvSpPr>
            <p:cNvPr id="10" name="CaixaDeTexto 9"/>
            <p:cNvSpPr txBox="1"/>
            <p:nvPr/>
          </p:nvSpPr>
          <p:spPr>
            <a:xfrm>
              <a:off x="-2194832" y="5445224"/>
              <a:ext cx="1999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bg2"/>
                  </a:solidFill>
                </a:rPr>
                <a:t>Buringh</a:t>
              </a:r>
              <a:r>
                <a:rPr lang="en-US" sz="1800" dirty="0" smtClean="0">
                  <a:solidFill>
                    <a:schemeClr val="bg2"/>
                  </a:solidFill>
                </a:rPr>
                <a:t> (1960)</a:t>
              </a:r>
            </a:p>
            <a:p>
              <a:r>
                <a:rPr lang="en-US" sz="1800" dirty="0" err="1" smtClean="0">
                  <a:solidFill>
                    <a:schemeClr val="bg2"/>
                  </a:solidFill>
                </a:rPr>
                <a:t>Análise</a:t>
              </a:r>
              <a:r>
                <a:rPr lang="en-US" sz="1800" dirty="0" smtClean="0">
                  <a:solidFill>
                    <a:schemeClr val="bg2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fisiográfica</a:t>
              </a:r>
              <a:endParaRPr lang="pt-BR" sz="18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3015918" y="692697"/>
            <a:ext cx="2767236" cy="1584176"/>
            <a:chOff x="5398298" y="3951282"/>
            <a:chExt cx="4017812" cy="2235131"/>
          </a:xfrm>
        </p:grpSpPr>
        <p:pic>
          <p:nvPicPr>
            <p:cNvPr id="580625" name="Picture 17" descr="C:\Users\Dematte\AppData\Roaming\PixelMetrics\CaptureWiz\LastCaptures\2015-05-20_15-48-44-166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98298" y="3951282"/>
              <a:ext cx="4017812" cy="2235131"/>
            </a:xfrm>
            <a:prstGeom prst="rect">
              <a:avLst/>
            </a:prstGeom>
            <a:noFill/>
          </p:spPr>
        </p:pic>
        <p:sp>
          <p:nvSpPr>
            <p:cNvPr id="15" name="CaixaDeTexto 14"/>
            <p:cNvSpPr txBox="1"/>
            <p:nvPr/>
          </p:nvSpPr>
          <p:spPr>
            <a:xfrm>
              <a:off x="5426233" y="5571327"/>
              <a:ext cx="3989877" cy="476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Tardivo</a:t>
              </a:r>
              <a:r>
                <a:rPr lang="en-US" sz="1600" dirty="0" smtClean="0"/>
                <a:t> (1913) </a:t>
              </a:r>
              <a:r>
                <a:rPr lang="en-US" sz="1600" dirty="0" err="1" smtClean="0"/>
                <a:t>primeira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guerra</a:t>
              </a:r>
              <a:endParaRPr lang="pt-BR" sz="1600" dirty="0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6367636" y="1124744"/>
            <a:ext cx="3935693" cy="2364855"/>
            <a:chOff x="6367636" y="1124744"/>
            <a:chExt cx="3935693" cy="2364855"/>
          </a:xfrm>
        </p:grpSpPr>
        <p:pic>
          <p:nvPicPr>
            <p:cNvPr id="580619" name="Picture 11" descr="C:\Users\Dematte\AppData\Roaming\PixelMetrics\CaptureWiz\LastCaptures\2015-05-20_14-58-51-198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47756" y="1772816"/>
              <a:ext cx="2769742" cy="1716783"/>
            </a:xfrm>
            <a:prstGeom prst="rect">
              <a:avLst/>
            </a:prstGeom>
            <a:noFill/>
          </p:spPr>
        </p:pic>
        <p:sp>
          <p:nvSpPr>
            <p:cNvPr id="33" name="CaixaDeTexto 32"/>
            <p:cNvSpPr txBox="1"/>
            <p:nvPr/>
          </p:nvSpPr>
          <p:spPr>
            <a:xfrm>
              <a:off x="6367636" y="1124744"/>
              <a:ext cx="3935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 err="1" smtClean="0">
                  <a:solidFill>
                    <a:schemeClr val="bg2"/>
                  </a:solidFill>
                </a:rPr>
                <a:t>Década</a:t>
              </a:r>
              <a:r>
                <a:rPr lang="en-US" sz="1800" dirty="0" smtClean="0">
                  <a:solidFill>
                    <a:schemeClr val="bg2"/>
                  </a:solidFill>
                </a:rPr>
                <a:t> 70/80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Primeiro</a:t>
              </a:r>
              <a:r>
                <a:rPr lang="en-US" sz="1800" dirty="0" smtClean="0">
                  <a:solidFill>
                    <a:schemeClr val="bg2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projeto</a:t>
              </a:r>
              <a:r>
                <a:rPr lang="en-US" sz="1800" dirty="0" smtClean="0">
                  <a:solidFill>
                    <a:schemeClr val="bg2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nacional</a:t>
              </a:r>
              <a:r>
                <a:rPr lang="en-US" sz="1800" dirty="0" smtClean="0">
                  <a:solidFill>
                    <a:schemeClr val="bg2"/>
                  </a:solidFill>
                </a:rPr>
                <a:t> </a:t>
              </a:r>
            </a:p>
            <a:p>
              <a:pPr algn="r"/>
              <a:r>
                <a:rPr lang="en-US" sz="1800" dirty="0" smtClean="0">
                  <a:solidFill>
                    <a:schemeClr val="bg2"/>
                  </a:solidFill>
                </a:rPr>
                <a:t>a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usar</a:t>
              </a:r>
              <a:r>
                <a:rPr lang="en-US" sz="1800" dirty="0" smtClean="0">
                  <a:solidFill>
                    <a:schemeClr val="bg2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Sensoriamento</a:t>
              </a:r>
              <a:r>
                <a:rPr lang="en-US" sz="1800" dirty="0" smtClean="0">
                  <a:solidFill>
                    <a:schemeClr val="bg2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remoto</a:t>
              </a:r>
              <a:endParaRPr lang="pt-BR" sz="1800" dirty="0">
                <a:solidFill>
                  <a:schemeClr val="bg2"/>
                </a:solidFill>
              </a:endParaRPr>
            </a:p>
          </p:txBody>
        </p:sp>
      </p:grpSp>
      <p:sp>
        <p:nvSpPr>
          <p:cNvPr id="37" name="Retângulo 36"/>
          <p:cNvSpPr/>
          <p:nvPr/>
        </p:nvSpPr>
        <p:spPr>
          <a:xfrm>
            <a:off x="102940" y="5003884"/>
            <a:ext cx="5143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800" dirty="0" err="1" smtClean="0">
                <a:solidFill>
                  <a:schemeClr val="bg2"/>
                </a:solidFill>
              </a:rPr>
              <a:t>Dokuchaev</a:t>
            </a:r>
            <a:r>
              <a:rPr lang="pt-BR" sz="1800" dirty="0" smtClean="0">
                <a:solidFill>
                  <a:schemeClr val="bg2"/>
                </a:solidFill>
              </a:rPr>
              <a:t> (1846-1903), solos com variação vertical</a:t>
            </a:r>
          </a:p>
        </p:txBody>
      </p:sp>
      <p:pic>
        <p:nvPicPr>
          <p:cNvPr id="50" name="Picture 5" descr="C:\Users\Alexandre\AppData\Roaming\PixelMetrics\CaptureWiz\LastCaptures\2014-01-21_16-21-59-62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19056" y="5257481"/>
            <a:ext cx="2828900" cy="1555895"/>
          </a:xfrm>
          <a:prstGeom prst="rect">
            <a:avLst/>
          </a:prstGeom>
          <a:noFill/>
        </p:spPr>
      </p:pic>
      <p:sp>
        <p:nvSpPr>
          <p:cNvPr id="39" name="Retângulo de cantos arredondados 38"/>
          <p:cNvSpPr/>
          <p:nvPr/>
        </p:nvSpPr>
        <p:spPr bwMode="auto">
          <a:xfrm>
            <a:off x="174948" y="116632"/>
            <a:ext cx="5184576" cy="432048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s-CO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Histórico </a:t>
            </a:r>
            <a:r>
              <a:rPr lang="es-CO" sz="16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Sensoriamento</a:t>
            </a:r>
            <a:r>
              <a:rPr lang="es-CO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Remoto e Solos: Fotos Aéreas</a:t>
            </a:r>
            <a:endParaRPr lang="pt-BR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144016" y="4509120"/>
            <a:ext cx="327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err="1" smtClean="0">
                <a:solidFill>
                  <a:schemeClr val="bg2"/>
                </a:solidFill>
              </a:rPr>
              <a:t>Kellog</a:t>
            </a:r>
            <a:r>
              <a:rPr lang="pt-BR" sz="1800" dirty="0" smtClean="0">
                <a:solidFill>
                  <a:schemeClr val="bg2"/>
                </a:solidFill>
              </a:rPr>
              <a:t> (1936) mapa solos USA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8888" y="-16871"/>
            <a:ext cx="4012915" cy="69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37" grpId="0"/>
      <p:bldP spid="39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/>
          <p:cNvGrpSpPr/>
          <p:nvPr/>
        </p:nvGrpSpPr>
        <p:grpSpPr>
          <a:xfrm>
            <a:off x="8043272" y="404664"/>
            <a:ext cx="1498333" cy="1588802"/>
            <a:chOff x="8043272" y="611396"/>
            <a:chExt cx="1498333" cy="1588802"/>
          </a:xfrm>
        </p:grpSpPr>
        <p:pic>
          <p:nvPicPr>
            <p:cNvPr id="579586" name="Picture 2" descr="C:\Users\Dematte\AppData\Roaming\PixelMetrics\CaptureWiz\LastCaptures\2015-05-20_16-05-21-76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43272" y="616022"/>
              <a:ext cx="1498333" cy="1584176"/>
            </a:xfrm>
            <a:prstGeom prst="rect">
              <a:avLst/>
            </a:prstGeom>
            <a:noFill/>
          </p:spPr>
        </p:pic>
        <p:sp>
          <p:nvSpPr>
            <p:cNvPr id="8" name="CaixaDeTexto 7"/>
            <p:cNvSpPr txBox="1"/>
            <p:nvPr/>
          </p:nvSpPr>
          <p:spPr>
            <a:xfrm>
              <a:off x="8043272" y="611396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Sputnik, 1957</a:t>
              </a:r>
              <a:endParaRPr lang="pt-BR" sz="1800" dirty="0"/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023820" y="1988840"/>
            <a:ext cx="1492716" cy="1850945"/>
            <a:chOff x="8115280" y="2483604"/>
            <a:chExt cx="1492716" cy="1850945"/>
          </a:xfrm>
        </p:grpSpPr>
        <p:pic>
          <p:nvPicPr>
            <p:cNvPr id="579588" name="Picture 4" descr="C:\Users\Dematte\AppData\Roaming\PixelMetrics\CaptureWiz\LastCaptures\2015-05-20_16-07-11-70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87288" y="2560238"/>
              <a:ext cx="1368152" cy="1774311"/>
            </a:xfrm>
            <a:prstGeom prst="rect">
              <a:avLst/>
            </a:prstGeom>
            <a:noFill/>
          </p:spPr>
        </p:pic>
        <p:sp>
          <p:nvSpPr>
            <p:cNvPr id="10" name="CaixaDeTexto 9"/>
            <p:cNvSpPr txBox="1"/>
            <p:nvPr/>
          </p:nvSpPr>
          <p:spPr>
            <a:xfrm>
              <a:off x="8115280" y="2483604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/>
                <a:t>Landsat</a:t>
              </a:r>
              <a:r>
                <a:rPr lang="en-US" sz="1800" dirty="0" smtClean="0"/>
                <a:t>, 1972</a:t>
              </a:r>
              <a:endParaRPr lang="pt-BR" sz="1800" dirty="0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16664" y="2369179"/>
            <a:ext cx="388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Hunt  e Salisbury (1970) - </a:t>
            </a:r>
            <a:r>
              <a:rPr lang="en-US" sz="1800" dirty="0" err="1" smtClean="0">
                <a:solidFill>
                  <a:schemeClr val="bg2"/>
                </a:solidFill>
              </a:rPr>
              <a:t>mineralogia</a:t>
            </a: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259296" y="35332"/>
            <a:ext cx="1005403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2"/>
                </a:solidFill>
              </a:rPr>
              <a:t>Satélites</a:t>
            </a: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-11066" y="3779748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Ben Dor et al. (1995) – </a:t>
            </a:r>
            <a:r>
              <a:rPr lang="en-US" sz="1800" dirty="0" err="1" smtClean="0">
                <a:solidFill>
                  <a:schemeClr val="bg2"/>
                </a:solidFill>
              </a:rPr>
              <a:t>método</a:t>
            </a:r>
            <a:r>
              <a:rPr lang="en-US" sz="1800" dirty="0" smtClean="0">
                <a:solidFill>
                  <a:schemeClr val="bg2"/>
                </a:solidFill>
              </a:rPr>
              <a:t> de </a:t>
            </a:r>
            <a:r>
              <a:rPr lang="en-US" sz="1800" dirty="0" err="1" smtClean="0">
                <a:solidFill>
                  <a:schemeClr val="bg2"/>
                </a:solidFill>
              </a:rPr>
              <a:t>quantificação</a:t>
            </a: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0932" y="908720"/>
            <a:ext cx="3355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Isaac Newton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Herschel (1800) </a:t>
            </a:r>
            <a:r>
              <a:rPr lang="en-US" dirty="0" err="1" smtClean="0">
                <a:solidFill>
                  <a:schemeClr val="bg2"/>
                </a:solidFill>
              </a:rPr>
              <a:t>infravermelho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915326" y="269962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Google Earth (2005)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001524" y="3789040"/>
            <a:ext cx="300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Pós-2000: </a:t>
            </a:r>
            <a:r>
              <a:rPr lang="en-US" sz="1800" dirty="0" err="1" smtClean="0">
                <a:solidFill>
                  <a:schemeClr val="bg2"/>
                </a:solidFill>
              </a:rPr>
              <a:t>Avanço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tecnológico</a:t>
            </a: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7015708" y="4149080"/>
            <a:ext cx="3326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2"/>
                </a:solidFill>
              </a:rPr>
              <a:t>Em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sensores</a:t>
            </a:r>
            <a:r>
              <a:rPr lang="en-US" sz="1800" dirty="0" smtClean="0">
                <a:solidFill>
                  <a:schemeClr val="bg2"/>
                </a:solidFill>
              </a:rPr>
              <a:t> e </a:t>
            </a:r>
            <a:r>
              <a:rPr lang="en-US" sz="1800" dirty="0" err="1" smtClean="0">
                <a:solidFill>
                  <a:schemeClr val="bg2"/>
                </a:solidFill>
              </a:rPr>
              <a:t>pacotes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estatísticos</a:t>
            </a:r>
            <a:endParaRPr lang="en-US" sz="1800" dirty="0" smtClean="0">
              <a:solidFill>
                <a:schemeClr val="bg2"/>
              </a:solidFill>
            </a:endParaRPr>
          </a:p>
          <a:p>
            <a:r>
              <a:rPr lang="en-US" sz="1800" dirty="0" err="1" smtClean="0">
                <a:solidFill>
                  <a:schemeClr val="bg2"/>
                </a:solidFill>
              </a:rPr>
              <a:t>Análise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quantitativa</a:t>
            </a:r>
            <a:r>
              <a:rPr lang="en-US" sz="1800" dirty="0" smtClean="0">
                <a:solidFill>
                  <a:schemeClr val="bg2"/>
                </a:solidFill>
              </a:rPr>
              <a:t> do </a:t>
            </a:r>
            <a:r>
              <a:rPr lang="en-US" sz="1800" dirty="0" err="1" smtClean="0">
                <a:solidFill>
                  <a:schemeClr val="bg2"/>
                </a:solidFill>
              </a:rPr>
              <a:t>relevo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</a:p>
          <a:p>
            <a:r>
              <a:rPr lang="en-US" sz="1800" dirty="0" smtClean="0">
                <a:solidFill>
                  <a:schemeClr val="bg2"/>
                </a:solidFill>
              </a:rPr>
              <a:t>e </a:t>
            </a:r>
            <a:r>
              <a:rPr lang="en-US" sz="1800" dirty="0" err="1" smtClean="0">
                <a:solidFill>
                  <a:schemeClr val="bg2"/>
                </a:solidFill>
              </a:rPr>
              <a:t>produtos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sensores</a:t>
            </a:r>
            <a:endParaRPr lang="en-US" sz="1800" dirty="0" smtClean="0">
              <a:solidFill>
                <a:schemeClr val="bg2"/>
              </a:solidFill>
            </a:endParaRPr>
          </a:p>
          <a:p>
            <a:endParaRPr lang="en-US" sz="1800" dirty="0" smtClean="0">
              <a:solidFill>
                <a:schemeClr val="bg2"/>
              </a:solidFill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4583448" y="476558"/>
            <a:ext cx="2863028" cy="1377226"/>
            <a:chOff x="4423420" y="395372"/>
            <a:chExt cx="2863028" cy="1377226"/>
          </a:xfrm>
        </p:grpSpPr>
        <p:pic>
          <p:nvPicPr>
            <p:cNvPr id="579592" name="Picture 8" descr="C:\Users\Dematte\AppData\Roaming\PixelMetrics\CaptureWiz\LastCaptures\2015-05-20_16-35-37-57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428" y="476672"/>
              <a:ext cx="2681588" cy="1295926"/>
            </a:xfrm>
            <a:prstGeom prst="rect">
              <a:avLst/>
            </a:prstGeom>
            <a:noFill/>
          </p:spPr>
        </p:pic>
        <p:sp>
          <p:nvSpPr>
            <p:cNvPr id="30" name="CaixaDeTexto 29"/>
            <p:cNvSpPr txBox="1"/>
            <p:nvPr/>
          </p:nvSpPr>
          <p:spPr>
            <a:xfrm>
              <a:off x="4423420" y="395372"/>
              <a:ext cx="2863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2"/>
                  </a:solidFill>
                </a:rPr>
                <a:t>Sensor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Avião</a:t>
              </a:r>
              <a:r>
                <a:rPr lang="en-US" sz="1800" dirty="0" smtClean="0">
                  <a:solidFill>
                    <a:schemeClr val="bg2"/>
                  </a:solidFill>
                </a:rPr>
                <a:t> AVIRIS (1984)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4639444" y="1700585"/>
            <a:ext cx="2825312" cy="1080343"/>
            <a:chOff x="4639444" y="3933056"/>
            <a:chExt cx="2825312" cy="1080343"/>
          </a:xfrm>
        </p:grpSpPr>
        <p:pic>
          <p:nvPicPr>
            <p:cNvPr id="32" name="Picture 13" descr="Predator -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39444" y="4005064"/>
              <a:ext cx="2825312" cy="1008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CaixaDeTexto 32"/>
            <p:cNvSpPr txBox="1"/>
            <p:nvPr/>
          </p:nvSpPr>
          <p:spPr>
            <a:xfrm>
              <a:off x="4711452" y="3933056"/>
              <a:ext cx="1779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2"/>
                  </a:solidFill>
                </a:rPr>
                <a:t>Pos-1983, VANT</a:t>
              </a: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7231732" y="5085184"/>
            <a:ext cx="2664296" cy="1709688"/>
            <a:chOff x="4711452" y="2060848"/>
            <a:chExt cx="2664296" cy="1709688"/>
          </a:xfrm>
        </p:grpSpPr>
        <p:pic>
          <p:nvPicPr>
            <p:cNvPr id="31" name="Picture 13" descr="Figura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13382" y="2060848"/>
              <a:ext cx="2662366" cy="170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CaixaDeTexto 33"/>
            <p:cNvSpPr txBox="1"/>
            <p:nvPr/>
          </p:nvSpPr>
          <p:spPr>
            <a:xfrm>
              <a:off x="4711452" y="3347700"/>
              <a:ext cx="2351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bg2"/>
                  </a:solidFill>
                </a:rPr>
                <a:t>Década</a:t>
              </a:r>
              <a:r>
                <a:rPr lang="en-US" sz="1800" dirty="0" smtClean="0">
                  <a:solidFill>
                    <a:schemeClr val="bg2"/>
                  </a:solidFill>
                </a:rPr>
                <a:t> 90,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Em</a:t>
              </a:r>
              <a:r>
                <a:rPr lang="en-US" sz="1800" dirty="0" smtClean="0">
                  <a:solidFill>
                    <a:schemeClr val="bg2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bg2"/>
                  </a:solidFill>
                </a:rPr>
                <a:t>tratores</a:t>
              </a:r>
              <a:endParaRPr lang="en-US" sz="1800" dirty="0" smtClean="0">
                <a:solidFill>
                  <a:schemeClr val="bg2"/>
                </a:solidFill>
              </a:endParaRPr>
            </a:p>
          </p:txBody>
        </p:sp>
      </p:grpSp>
      <p:sp>
        <p:nvSpPr>
          <p:cNvPr id="41" name="Seta para baixo 40"/>
          <p:cNvSpPr/>
          <p:nvPr/>
        </p:nvSpPr>
        <p:spPr bwMode="auto">
          <a:xfrm rot="16200000">
            <a:off x="3631332" y="1268761"/>
            <a:ext cx="360040" cy="136815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Seta para baixo 41"/>
          <p:cNvSpPr/>
          <p:nvPr/>
        </p:nvSpPr>
        <p:spPr bwMode="auto">
          <a:xfrm rot="5400000">
            <a:off x="3703340" y="1626218"/>
            <a:ext cx="360040" cy="136815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Seta para baixo 42"/>
          <p:cNvSpPr/>
          <p:nvPr/>
        </p:nvSpPr>
        <p:spPr bwMode="auto">
          <a:xfrm rot="16200000">
            <a:off x="7591771" y="1916833"/>
            <a:ext cx="360040" cy="792087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Seta para baixo 43"/>
          <p:cNvSpPr/>
          <p:nvPr/>
        </p:nvSpPr>
        <p:spPr bwMode="auto">
          <a:xfrm rot="5400000">
            <a:off x="5575548" y="980728"/>
            <a:ext cx="288032" cy="4752528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Seta para baixo 44"/>
          <p:cNvSpPr/>
          <p:nvPr/>
        </p:nvSpPr>
        <p:spPr bwMode="auto">
          <a:xfrm rot="5400000">
            <a:off x="5827576" y="5265204"/>
            <a:ext cx="360040" cy="244827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Seta para baixo 45"/>
          <p:cNvSpPr/>
          <p:nvPr/>
        </p:nvSpPr>
        <p:spPr bwMode="auto">
          <a:xfrm rot="10800000">
            <a:off x="4495428" y="3789040"/>
            <a:ext cx="360040" cy="280831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Seta para baixo 46"/>
          <p:cNvSpPr/>
          <p:nvPr/>
        </p:nvSpPr>
        <p:spPr bwMode="auto">
          <a:xfrm rot="16200000">
            <a:off x="6943700" y="5949281"/>
            <a:ext cx="288032" cy="432048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2" name="Retângulo de cantos arredondados 51"/>
          <p:cNvSpPr/>
          <p:nvPr/>
        </p:nvSpPr>
        <p:spPr bwMode="auto">
          <a:xfrm>
            <a:off x="103179" y="26345"/>
            <a:ext cx="5256584" cy="5040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s-CO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Histórico </a:t>
            </a:r>
            <a:r>
              <a:rPr lang="es-CO" sz="16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Sensoriamento</a:t>
            </a:r>
            <a:r>
              <a:rPr lang="es-CO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Remoto e Solos: Espectroscopia</a:t>
            </a:r>
            <a:endParaRPr lang="pt-BR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11044" y="548680"/>
            <a:ext cx="157607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2"/>
                </a:solidFill>
              </a:rPr>
              <a:t>Em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laboratório</a:t>
            </a: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3924367" y="2924944"/>
            <a:ext cx="424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CBERS, </a:t>
            </a:r>
            <a:r>
              <a:rPr lang="en-US" sz="1800" dirty="0" err="1" smtClean="0">
                <a:solidFill>
                  <a:schemeClr val="bg2"/>
                </a:solidFill>
              </a:rPr>
              <a:t>Recorde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mundial</a:t>
            </a:r>
            <a:r>
              <a:rPr lang="en-US" sz="1800" dirty="0" smtClean="0">
                <a:solidFill>
                  <a:schemeClr val="bg2"/>
                </a:solidFill>
              </a:rPr>
              <a:t> do Brasil  (2007)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-15052" y="326388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Clark (1990) </a:t>
            </a:r>
            <a:r>
              <a:rPr lang="en-US" sz="1800" dirty="0" err="1" smtClean="0">
                <a:solidFill>
                  <a:schemeClr val="bg2"/>
                </a:solidFill>
              </a:rPr>
              <a:t>sensoriamento</a:t>
            </a:r>
            <a:r>
              <a:rPr lang="en-US" sz="1800" dirty="0" smtClean="0">
                <a:solidFill>
                  <a:schemeClr val="bg2"/>
                </a:solidFill>
              </a:rPr>
              <a:t> e solos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30932" y="4693563"/>
            <a:ext cx="500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2"/>
                </a:solidFill>
              </a:rPr>
              <a:t>Viscarra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Rossel</a:t>
            </a:r>
            <a:r>
              <a:rPr lang="en-US" sz="1800" dirty="0" smtClean="0">
                <a:solidFill>
                  <a:schemeClr val="bg2"/>
                </a:solidFill>
              </a:rPr>
              <a:t> (2015) –</a:t>
            </a:r>
            <a:r>
              <a:rPr lang="en-US" sz="1800" dirty="0" err="1" smtClean="0">
                <a:solidFill>
                  <a:schemeClr val="bg2"/>
                </a:solidFill>
              </a:rPr>
              <a:t>biblioteca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mundial</a:t>
            </a:r>
            <a:r>
              <a:rPr lang="en-US" sz="1800" dirty="0" smtClean="0">
                <a:solidFill>
                  <a:schemeClr val="bg2"/>
                </a:solidFill>
              </a:rPr>
              <a:t> de solos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/>
      <p:bldP spid="22" grpId="0"/>
      <p:bldP spid="23" grpId="0"/>
      <p:bldP spid="24" grpId="0"/>
      <p:bldP spid="25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2" grpId="0" animBg="1"/>
      <p:bldP spid="20" grpId="0" animBg="1"/>
      <p:bldP spid="56" grpId="0"/>
      <p:bldP spid="58" grpId="0"/>
      <p:bldP spid="61" grpId="0"/>
    </p:bldLst>
  </p:timing>
</p:sld>
</file>

<file path=ppt/theme/theme1.xml><?xml version="1.0" encoding="utf-8"?>
<a:theme xmlns:a="http://schemas.openxmlformats.org/drawingml/2006/main" name="globo">
  <a:themeElements>
    <a:clrScheme name="globo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glob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o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16665</TotalTime>
  <Words>1226</Words>
  <Application>Microsoft Office PowerPoint</Application>
  <PresentationFormat>Slides de 35 mm</PresentationFormat>
  <Paragraphs>308</Paragraphs>
  <Slides>37</Slides>
  <Notes>3</Notes>
  <HiddenSlides>0</HiddenSlides>
  <MMClips>3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7</vt:i4>
      </vt:variant>
      <vt:variant>
        <vt:lpstr>Títulos de slides</vt:lpstr>
      </vt:variant>
      <vt:variant>
        <vt:i4>37</vt:i4>
      </vt:variant>
    </vt:vector>
  </HeadingPairs>
  <TitlesOfParts>
    <vt:vector size="50" baseType="lpstr">
      <vt:lpstr>Arial</vt:lpstr>
      <vt:lpstr>Monotype Sorts</vt:lpstr>
      <vt:lpstr>Symbol</vt:lpstr>
      <vt:lpstr>Times New Roman</vt:lpstr>
      <vt:lpstr>Wingdings</vt:lpstr>
      <vt:lpstr>globo</vt:lpstr>
      <vt:lpstr>Corel PHOTO-PAINT 9.0 Image</vt:lpstr>
      <vt:lpstr>Image</vt:lpstr>
      <vt:lpstr>Slide</vt:lpstr>
      <vt:lpstr>Imagem de bitmap</vt:lpstr>
      <vt:lpstr>CorelPhotoPaint.Image.7</vt:lpstr>
      <vt:lpstr>Corel PHOTO-PAINT 8.0 Image</vt:lpstr>
      <vt:lpstr>Foto do Photo Editor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DADOS RADIOMÉTRICOS OBTIDOS EM LABORATÓRIO E NO NÍVEL ORBITAL NA CARACTERIZAÇÃO E MAPEAMENTO DE SOLOS</dc:title>
  <dc:creator>PARTICULAR</dc:creator>
  <cp:lastModifiedBy>Usuario</cp:lastModifiedBy>
  <cp:revision>2141</cp:revision>
  <cp:lastPrinted>2001-11-30T15:45:44Z</cp:lastPrinted>
  <dcterms:created xsi:type="dcterms:W3CDTF">2000-09-18T21:43:03Z</dcterms:created>
  <dcterms:modified xsi:type="dcterms:W3CDTF">2020-08-19T20:28:47Z</dcterms:modified>
</cp:coreProperties>
</file>