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00" r:id="rId3"/>
    <p:sldId id="257" r:id="rId4"/>
    <p:sldId id="258" r:id="rId5"/>
    <p:sldId id="287" r:id="rId6"/>
    <p:sldId id="288" r:id="rId7"/>
    <p:sldId id="299" r:id="rId8"/>
    <p:sldId id="289" r:id="rId9"/>
    <p:sldId id="290" r:id="rId10"/>
    <p:sldId id="292" r:id="rId11"/>
    <p:sldId id="298" r:id="rId12"/>
    <p:sldId id="293" r:id="rId13"/>
    <p:sldId id="295" r:id="rId14"/>
    <p:sldId id="294" r:id="rId15"/>
    <p:sldId id="271" r:id="rId16"/>
    <p:sldId id="296" r:id="rId17"/>
    <p:sldId id="269" r:id="rId18"/>
    <p:sldId id="276" r:id="rId19"/>
    <p:sldId id="277" r:id="rId20"/>
    <p:sldId id="279" r:id="rId21"/>
    <p:sldId id="285" r:id="rId22"/>
    <p:sldId id="281" r:id="rId23"/>
    <p:sldId id="282" r:id="rId24"/>
    <p:sldId id="284" r:id="rId25"/>
    <p:sldId id="283" r:id="rId26"/>
    <p:sldId id="261" r:id="rId27"/>
    <p:sldId id="301" r:id="rId28"/>
    <p:sldId id="302" r:id="rId29"/>
    <p:sldId id="268" r:id="rId30"/>
    <p:sldId id="303" r:id="rId31"/>
    <p:sldId id="266" r:id="rId32"/>
    <p:sldId id="280" r:id="rId33"/>
    <p:sldId id="304" r:id="rId34"/>
    <p:sldId id="286" r:id="rId35"/>
    <p:sldId id="305" r:id="rId36"/>
    <p:sldId id="306" r:id="rId37"/>
    <p:sldId id="307" r:id="rId38"/>
    <p:sldId id="308" r:id="rId39"/>
    <p:sldId id="309" r:id="rId40"/>
    <p:sldId id="310" r:id="rId41"/>
    <p:sldId id="291" r:id="rId42"/>
    <p:sldId id="311" r:id="rId43"/>
    <p:sldId id="312" r:id="rId44"/>
    <p:sldId id="313" r:id="rId45"/>
    <p:sldId id="314" r:id="rId46"/>
    <p:sldId id="315" r:id="rId47"/>
    <p:sldId id="297" r:id="rId4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39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100A3-908A-4C99-BAD1-03F39D689564}" type="datetimeFigureOut">
              <a:rPr lang="pt-BR" smtClean="0"/>
              <a:pPr/>
              <a:t>14/08/2023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6FBA5-7A1A-4B21-BB54-4B2C4CA85FA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005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6FBA5-7A1A-4B21-BB54-4B2C4CA85FA5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591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6FBA5-7A1A-4B21-BB54-4B2C4CA85FA5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83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Área com as divisões das classes; depois sobrepor </a:t>
            </a:r>
            <a:r>
              <a:rPr lang="pt-BR" dirty="0" err="1"/>
              <a:t>APPs</a:t>
            </a:r>
            <a:r>
              <a:rPr lang="pt-BR" dirty="0"/>
              <a:t>;</a:t>
            </a:r>
            <a:r>
              <a:rPr lang="pt-BR" baseline="0" dirty="0"/>
              <a:t> e </a:t>
            </a:r>
            <a:r>
              <a:rPr lang="pt-BR" baseline="0" dirty="0" err="1"/>
              <a:t>sugestoes</a:t>
            </a:r>
            <a:r>
              <a:rPr lang="pt-BR" baseline="0" dirty="0"/>
              <a:t> de reserva legal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6FBA5-7A1A-4B21-BB54-4B2C4CA85FA5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1361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A9C8-9B8C-468C-BEB3-9409DD0217F3}" type="datetimeFigureOut">
              <a:rPr lang="pt-BR" smtClean="0"/>
              <a:pPr/>
              <a:t>14/08/2023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CEBF-424B-4D2A-B864-DFCC592A69C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0465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A9C8-9B8C-468C-BEB3-9409DD0217F3}" type="datetimeFigureOut">
              <a:rPr lang="pt-BR" smtClean="0"/>
              <a:pPr/>
              <a:t>14/08/2023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CEBF-424B-4D2A-B864-DFCC592A69C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845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A9C8-9B8C-468C-BEB3-9409DD0217F3}" type="datetimeFigureOut">
              <a:rPr lang="pt-BR" smtClean="0"/>
              <a:pPr/>
              <a:t>14/08/2023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CEBF-424B-4D2A-B864-DFCC592A69C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915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A9C8-9B8C-468C-BEB3-9409DD0217F3}" type="datetimeFigureOut">
              <a:rPr lang="pt-BR" smtClean="0"/>
              <a:pPr/>
              <a:t>14/08/2023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CEBF-424B-4D2A-B864-DFCC592A69C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74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A9C8-9B8C-468C-BEB3-9409DD0217F3}" type="datetimeFigureOut">
              <a:rPr lang="pt-BR" smtClean="0"/>
              <a:pPr/>
              <a:t>14/08/2023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CEBF-424B-4D2A-B864-DFCC592A69C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1953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A9C8-9B8C-468C-BEB3-9409DD0217F3}" type="datetimeFigureOut">
              <a:rPr lang="pt-BR" smtClean="0"/>
              <a:pPr/>
              <a:t>14/08/2023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CEBF-424B-4D2A-B864-DFCC592A69C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4385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A9C8-9B8C-468C-BEB3-9409DD0217F3}" type="datetimeFigureOut">
              <a:rPr lang="pt-BR" smtClean="0"/>
              <a:pPr/>
              <a:t>14/08/2023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CEBF-424B-4D2A-B864-DFCC592A69C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142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A9C8-9B8C-468C-BEB3-9409DD0217F3}" type="datetimeFigureOut">
              <a:rPr lang="pt-BR" smtClean="0"/>
              <a:pPr/>
              <a:t>14/08/2023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CEBF-424B-4D2A-B864-DFCC592A69C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18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A9C8-9B8C-468C-BEB3-9409DD0217F3}" type="datetimeFigureOut">
              <a:rPr lang="pt-BR" smtClean="0"/>
              <a:pPr/>
              <a:t>14/08/2023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CEBF-424B-4D2A-B864-DFCC592A69C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2398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A9C8-9B8C-468C-BEB3-9409DD0217F3}" type="datetimeFigureOut">
              <a:rPr lang="pt-BR" smtClean="0"/>
              <a:pPr/>
              <a:t>14/08/2023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CEBF-424B-4D2A-B864-DFCC592A69C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8799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A9C8-9B8C-468C-BEB3-9409DD0217F3}" type="datetimeFigureOut">
              <a:rPr lang="pt-BR" smtClean="0"/>
              <a:pPr/>
              <a:t>14/08/2023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CEBF-424B-4D2A-B864-DFCC592A69C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418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2A9C8-9B8C-468C-BEB3-9409DD0217F3}" type="datetimeFigureOut">
              <a:rPr lang="pt-BR" smtClean="0"/>
              <a:pPr/>
              <a:t>14/08/2023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DCEBF-424B-4D2A-B864-DFCC592A69C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91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2819400"/>
            <a:ext cx="9144000" cy="1470025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pt-BR" sz="4800" b="1" dirty="0">
                <a:latin typeface="Arial" pitchFamily="34" charset="0"/>
                <a:cs typeface="Arial" pitchFamily="34" charset="0"/>
              </a:rPr>
              <a:t>Sistemas de Avaliação de Terras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88638" y="5105400"/>
            <a:ext cx="6400800" cy="762000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José Alexandre Demattê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550438" y="158013"/>
            <a:ext cx="8077200" cy="1551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>
              <a:latin typeface="Arial" pitchFamily="34" charset="0"/>
              <a:cs typeface="Arial" pitchFamily="34" charset="0"/>
            </a:endParaRPr>
          </a:p>
          <a:p>
            <a:r>
              <a:rPr lang="pt-BR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UNIVERSIDADE DE SÃO PAULO</a:t>
            </a:r>
          </a:p>
          <a:p>
            <a:r>
              <a:rPr lang="pt-BR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Escola Superior de Agricultura Luiz de Queiroz</a:t>
            </a:r>
          </a:p>
          <a:p>
            <a:endParaRPr lang="pt-BR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ttp://wiki.stoa.usp.br/images/d/d4/Logo_esal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61459"/>
            <a:ext cx="1008112" cy="14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esalq.usp.br/instituicao/images/brasao_usp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09" y="331913"/>
            <a:ext cx="1153931" cy="165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317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  <a:ln w="5715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4000" b="1" dirty="0">
                <a:latin typeface="Arial" pitchFamily="34" charset="0"/>
                <a:cs typeface="Arial" pitchFamily="34" charset="0"/>
              </a:rPr>
              <a:t>Capacidade de uso da terra</a:t>
            </a:r>
          </a:p>
        </p:txBody>
      </p:sp>
      <p:sp>
        <p:nvSpPr>
          <p:cNvPr id="8" name="Retângulo 7"/>
          <p:cNvSpPr/>
          <p:nvPr/>
        </p:nvSpPr>
        <p:spPr>
          <a:xfrm>
            <a:off x="457201" y="2133600"/>
            <a:ext cx="2090054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itchFamily="34" charset="0"/>
                <a:cs typeface="Arial" pitchFamily="34" charset="0"/>
              </a:rPr>
              <a:t>Grupos     Classes</a:t>
            </a:r>
          </a:p>
          <a:p>
            <a:pPr algn="just"/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57201" y="2776538"/>
            <a:ext cx="2090054" cy="1077218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itchFamily="34" charset="0"/>
                <a:cs typeface="Arial" pitchFamily="34" charset="0"/>
              </a:rPr>
              <a:t>A                    I</a:t>
            </a:r>
          </a:p>
          <a:p>
            <a:pPr algn="just"/>
            <a:r>
              <a:rPr lang="pt-BR" sz="1600" b="1" dirty="0">
                <a:latin typeface="Arial" pitchFamily="34" charset="0"/>
                <a:cs typeface="Arial" pitchFamily="34" charset="0"/>
              </a:rPr>
              <a:t>                      II</a:t>
            </a:r>
          </a:p>
          <a:p>
            <a:pPr algn="just"/>
            <a:r>
              <a:rPr lang="pt-BR" sz="1600" b="1" dirty="0">
                <a:latin typeface="Arial" pitchFamily="34" charset="0"/>
                <a:cs typeface="Arial" pitchFamily="34" charset="0"/>
              </a:rPr>
              <a:t>                      III </a:t>
            </a:r>
          </a:p>
          <a:p>
            <a:pPr algn="just"/>
            <a:r>
              <a:rPr lang="pt-BR" sz="1600" b="1" dirty="0">
                <a:latin typeface="Arial" pitchFamily="34" charset="0"/>
                <a:cs typeface="Arial" pitchFamily="34" charset="0"/>
              </a:rPr>
              <a:t>                      IV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57201" y="3886200"/>
            <a:ext cx="2090054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itchFamily="34" charset="0"/>
                <a:cs typeface="Arial" pitchFamily="34" charset="0"/>
              </a:rPr>
              <a:t>B                    V</a:t>
            </a:r>
          </a:p>
          <a:p>
            <a:pPr algn="just"/>
            <a:r>
              <a:rPr lang="pt-BR" sz="1600" b="1" dirty="0">
                <a:latin typeface="Arial" pitchFamily="34" charset="0"/>
                <a:cs typeface="Arial" pitchFamily="34" charset="0"/>
              </a:rPr>
              <a:t>                      VI</a:t>
            </a:r>
          </a:p>
          <a:p>
            <a:pPr algn="just"/>
            <a:r>
              <a:rPr lang="pt-BR" sz="1600" b="1" dirty="0">
                <a:latin typeface="Arial" pitchFamily="34" charset="0"/>
                <a:cs typeface="Arial" pitchFamily="34" charset="0"/>
              </a:rPr>
              <a:t>                      VII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57200" y="4724400"/>
            <a:ext cx="2090054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itchFamily="34" charset="0"/>
                <a:cs typeface="Arial" pitchFamily="34" charset="0"/>
              </a:rPr>
              <a:t>C                    VIII</a:t>
            </a:r>
          </a:p>
        </p:txBody>
      </p:sp>
      <p:sp>
        <p:nvSpPr>
          <p:cNvPr id="7" name="Retângulo 6"/>
          <p:cNvSpPr/>
          <p:nvPr/>
        </p:nvSpPr>
        <p:spPr>
          <a:xfrm>
            <a:off x="3657600" y="1874444"/>
            <a:ext cx="4267200" cy="3505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livre 12"/>
          <p:cNvSpPr/>
          <p:nvPr/>
        </p:nvSpPr>
        <p:spPr>
          <a:xfrm>
            <a:off x="3657600" y="1886857"/>
            <a:ext cx="3185809" cy="2336800"/>
          </a:xfrm>
          <a:custGeom>
            <a:avLst/>
            <a:gdLst>
              <a:gd name="connsiteX0" fmla="*/ 1146629 w 3185809"/>
              <a:gd name="connsiteY0" fmla="*/ 0 h 2336800"/>
              <a:gd name="connsiteX1" fmla="*/ 3164114 w 3185809"/>
              <a:gd name="connsiteY1" fmla="*/ 899886 h 2336800"/>
              <a:gd name="connsiteX2" fmla="*/ 0 w 3185809"/>
              <a:gd name="connsiteY2" fmla="*/ 2336800 h 2336800"/>
              <a:gd name="connsiteX3" fmla="*/ 0 w 3185809"/>
              <a:gd name="connsiteY3" fmla="*/ 233680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5809" h="2336800">
                <a:moveTo>
                  <a:pt x="1146629" y="0"/>
                </a:moveTo>
                <a:cubicBezTo>
                  <a:pt x="2250924" y="255209"/>
                  <a:pt x="3355219" y="510419"/>
                  <a:pt x="3164114" y="899886"/>
                </a:cubicBezTo>
                <a:cubicBezTo>
                  <a:pt x="2973009" y="1289353"/>
                  <a:pt x="0" y="2336800"/>
                  <a:pt x="0" y="2336800"/>
                </a:cubicBezTo>
                <a:lnTo>
                  <a:pt x="0" y="23368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 14"/>
          <p:cNvSpPr/>
          <p:nvPr/>
        </p:nvSpPr>
        <p:spPr>
          <a:xfrm>
            <a:off x="6647543" y="2935514"/>
            <a:ext cx="1277257" cy="1139371"/>
          </a:xfrm>
          <a:custGeom>
            <a:avLst/>
            <a:gdLst>
              <a:gd name="connsiteX0" fmla="*/ 0 w 1277257"/>
              <a:gd name="connsiteY0" fmla="*/ 0 h 1059542"/>
              <a:gd name="connsiteX1" fmla="*/ 391886 w 1277257"/>
              <a:gd name="connsiteY1" fmla="*/ 667657 h 1059542"/>
              <a:gd name="connsiteX2" fmla="*/ 1277257 w 1277257"/>
              <a:gd name="connsiteY2" fmla="*/ 1059542 h 105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7257" h="1059542">
                <a:moveTo>
                  <a:pt x="0" y="0"/>
                </a:moveTo>
                <a:cubicBezTo>
                  <a:pt x="89505" y="245533"/>
                  <a:pt x="179010" y="491067"/>
                  <a:pt x="391886" y="667657"/>
                </a:cubicBezTo>
                <a:cubicBezTo>
                  <a:pt x="604762" y="844247"/>
                  <a:pt x="941009" y="951894"/>
                  <a:pt x="1277257" y="105954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 15"/>
          <p:cNvSpPr/>
          <p:nvPr/>
        </p:nvSpPr>
        <p:spPr>
          <a:xfrm>
            <a:off x="5515590" y="3556000"/>
            <a:ext cx="1436753" cy="1828800"/>
          </a:xfrm>
          <a:custGeom>
            <a:avLst/>
            <a:gdLst>
              <a:gd name="connsiteX0" fmla="*/ 1436753 w 1436753"/>
              <a:gd name="connsiteY0" fmla="*/ 0 h 1828800"/>
              <a:gd name="connsiteX1" fmla="*/ 86924 w 1436753"/>
              <a:gd name="connsiteY1" fmla="*/ 812800 h 1828800"/>
              <a:gd name="connsiteX2" fmla="*/ 246581 w 1436753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6753" h="1828800">
                <a:moveTo>
                  <a:pt x="1436753" y="0"/>
                </a:moveTo>
                <a:cubicBezTo>
                  <a:pt x="861019" y="254000"/>
                  <a:pt x="285286" y="508000"/>
                  <a:pt x="86924" y="812800"/>
                </a:cubicBezTo>
                <a:cubicBezTo>
                  <a:pt x="-111438" y="1117600"/>
                  <a:pt x="67571" y="1473200"/>
                  <a:pt x="246581" y="18288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orma livre 21"/>
          <p:cNvSpPr/>
          <p:nvPr/>
        </p:nvSpPr>
        <p:spPr>
          <a:xfrm>
            <a:off x="3672114" y="4284078"/>
            <a:ext cx="2042886" cy="752380"/>
          </a:xfrm>
          <a:custGeom>
            <a:avLst/>
            <a:gdLst>
              <a:gd name="connsiteX0" fmla="*/ 1901372 w 1901372"/>
              <a:gd name="connsiteY0" fmla="*/ 0 h 653143"/>
              <a:gd name="connsiteX1" fmla="*/ 711200 w 1901372"/>
              <a:gd name="connsiteY1" fmla="*/ 217715 h 653143"/>
              <a:gd name="connsiteX2" fmla="*/ 0 w 1901372"/>
              <a:gd name="connsiteY2" fmla="*/ 653143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1372" h="653143">
                <a:moveTo>
                  <a:pt x="1901372" y="0"/>
                </a:moveTo>
                <a:cubicBezTo>
                  <a:pt x="1464733" y="54429"/>
                  <a:pt x="1028095" y="108858"/>
                  <a:pt x="711200" y="217715"/>
                </a:cubicBezTo>
                <a:cubicBezTo>
                  <a:pt x="394305" y="326572"/>
                  <a:pt x="197152" y="489857"/>
                  <a:pt x="0" y="65314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/>
          <p:cNvSpPr txBox="1"/>
          <p:nvPr/>
        </p:nvSpPr>
        <p:spPr>
          <a:xfrm>
            <a:off x="4693557" y="1339334"/>
            <a:ext cx="233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itchFamily="34" charset="0"/>
                <a:cs typeface="Arial" pitchFamily="34" charset="0"/>
              </a:rPr>
              <a:t>Fazenda Água Azul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4239986" y="2492326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</a:rPr>
              <a:t>A I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6988628" y="2593592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</a:rPr>
              <a:t>A II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4239986" y="4805625"/>
            <a:ext cx="1164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</a:rPr>
              <a:t>C VIII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5112658" y="3660780"/>
            <a:ext cx="8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</a:rPr>
              <a:t>A IV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6482442" y="4574792"/>
            <a:ext cx="8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</a:rPr>
              <a:t>B VI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03006"/>
            <a:ext cx="441960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58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291542"/>
              </p:ext>
            </p:extLst>
          </p:nvPr>
        </p:nvGraphicFramePr>
        <p:xfrm>
          <a:off x="351312" y="304800"/>
          <a:ext cx="8487888" cy="622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468286" imgH="3351176" progId="PowerPoint.Slide.8">
                  <p:embed/>
                </p:oleObj>
              </mc:Choice>
              <mc:Fallback>
                <p:oleObj name="Slide" r:id="rId2" imgW="4468286" imgH="3351176" progId="PowerPoint.Slide.8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12" y="304800"/>
                        <a:ext cx="8487888" cy="622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381000" y="152400"/>
            <a:ext cx="8229600" cy="792162"/>
          </a:xfrm>
          <a:prstGeom prst="rect">
            <a:avLst/>
          </a:prstGeom>
          <a:ln w="57150" cap="flat" cmpd="sng" algn="ctr">
            <a:solidFill>
              <a:srgbClr val="92D050"/>
            </a:solidFill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>
                <a:latin typeface="Arial" pitchFamily="34" charset="0"/>
                <a:cs typeface="Arial" pitchFamily="34" charset="0"/>
              </a:rPr>
              <a:t>Capacidade de uso da terra</a:t>
            </a:r>
            <a:endParaRPr lang="pt-BR" sz="4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522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  <a:ln w="5715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4000" b="1" dirty="0">
                <a:latin typeface="Arial" pitchFamily="34" charset="0"/>
                <a:cs typeface="Arial" pitchFamily="34" charset="0"/>
              </a:rPr>
              <a:t>Capacidade de uso da terra</a:t>
            </a:r>
          </a:p>
        </p:txBody>
      </p:sp>
      <p:sp>
        <p:nvSpPr>
          <p:cNvPr id="2" name="Retângulo 1"/>
          <p:cNvSpPr/>
          <p:nvPr/>
        </p:nvSpPr>
        <p:spPr>
          <a:xfrm>
            <a:off x="382485" y="133933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b="1" dirty="0">
                <a:latin typeface="Arial" pitchFamily="34" charset="0"/>
                <a:cs typeface="Arial" pitchFamily="34" charset="0"/>
              </a:rPr>
              <a:t>Subclasses</a:t>
            </a:r>
            <a:r>
              <a:rPr lang="pt-BR" dirty="0">
                <a:latin typeface="Arial" pitchFamily="34" charset="0"/>
                <a:cs typeface="Arial" pitchFamily="34" charset="0"/>
              </a:rPr>
              <a:t>: </a:t>
            </a:r>
            <a:r>
              <a:rPr lang="pt-BR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e, s, a, c</a:t>
            </a:r>
            <a:r>
              <a:rPr lang="pt-BR" dirty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/>
            <a:r>
              <a:rPr lang="pt-BR" dirty="0">
                <a:latin typeface="Arial" pitchFamily="34" charset="0"/>
                <a:cs typeface="Arial" pitchFamily="34" charset="0"/>
              </a:rPr>
              <a:t>baseadas na natureza da limitação de uso</a:t>
            </a:r>
          </a:p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609600" y="2447330"/>
            <a:ext cx="25146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rosão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602673" y="3285784"/>
            <a:ext cx="252152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olo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602672" y="4107669"/>
            <a:ext cx="252152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gua 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(excesso)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602671" y="4992469"/>
            <a:ext cx="252152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lima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3886200" y="2593592"/>
            <a:ext cx="4267200" cy="3505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Forma livre 30"/>
          <p:cNvSpPr/>
          <p:nvPr/>
        </p:nvSpPr>
        <p:spPr>
          <a:xfrm>
            <a:off x="3886200" y="2606005"/>
            <a:ext cx="3185809" cy="2336800"/>
          </a:xfrm>
          <a:custGeom>
            <a:avLst/>
            <a:gdLst>
              <a:gd name="connsiteX0" fmla="*/ 1146629 w 3185809"/>
              <a:gd name="connsiteY0" fmla="*/ 0 h 2336800"/>
              <a:gd name="connsiteX1" fmla="*/ 3164114 w 3185809"/>
              <a:gd name="connsiteY1" fmla="*/ 899886 h 2336800"/>
              <a:gd name="connsiteX2" fmla="*/ 0 w 3185809"/>
              <a:gd name="connsiteY2" fmla="*/ 2336800 h 2336800"/>
              <a:gd name="connsiteX3" fmla="*/ 0 w 3185809"/>
              <a:gd name="connsiteY3" fmla="*/ 233680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5809" h="2336800">
                <a:moveTo>
                  <a:pt x="1146629" y="0"/>
                </a:moveTo>
                <a:cubicBezTo>
                  <a:pt x="2250924" y="255209"/>
                  <a:pt x="3355219" y="510419"/>
                  <a:pt x="3164114" y="899886"/>
                </a:cubicBezTo>
                <a:cubicBezTo>
                  <a:pt x="2973009" y="1289353"/>
                  <a:pt x="0" y="2336800"/>
                  <a:pt x="0" y="2336800"/>
                </a:cubicBezTo>
                <a:lnTo>
                  <a:pt x="0" y="23368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Forma livre 31"/>
          <p:cNvSpPr/>
          <p:nvPr/>
        </p:nvSpPr>
        <p:spPr>
          <a:xfrm>
            <a:off x="6876143" y="3654662"/>
            <a:ext cx="1277257" cy="1139371"/>
          </a:xfrm>
          <a:custGeom>
            <a:avLst/>
            <a:gdLst>
              <a:gd name="connsiteX0" fmla="*/ 0 w 1277257"/>
              <a:gd name="connsiteY0" fmla="*/ 0 h 1059542"/>
              <a:gd name="connsiteX1" fmla="*/ 391886 w 1277257"/>
              <a:gd name="connsiteY1" fmla="*/ 667657 h 1059542"/>
              <a:gd name="connsiteX2" fmla="*/ 1277257 w 1277257"/>
              <a:gd name="connsiteY2" fmla="*/ 1059542 h 105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7257" h="1059542">
                <a:moveTo>
                  <a:pt x="0" y="0"/>
                </a:moveTo>
                <a:cubicBezTo>
                  <a:pt x="89505" y="245533"/>
                  <a:pt x="179010" y="491067"/>
                  <a:pt x="391886" y="667657"/>
                </a:cubicBezTo>
                <a:cubicBezTo>
                  <a:pt x="604762" y="844247"/>
                  <a:pt x="941009" y="951894"/>
                  <a:pt x="1277257" y="105954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Forma livre 32"/>
          <p:cNvSpPr/>
          <p:nvPr/>
        </p:nvSpPr>
        <p:spPr>
          <a:xfrm>
            <a:off x="5744190" y="4275148"/>
            <a:ext cx="1436753" cy="1828800"/>
          </a:xfrm>
          <a:custGeom>
            <a:avLst/>
            <a:gdLst>
              <a:gd name="connsiteX0" fmla="*/ 1436753 w 1436753"/>
              <a:gd name="connsiteY0" fmla="*/ 0 h 1828800"/>
              <a:gd name="connsiteX1" fmla="*/ 86924 w 1436753"/>
              <a:gd name="connsiteY1" fmla="*/ 812800 h 1828800"/>
              <a:gd name="connsiteX2" fmla="*/ 246581 w 1436753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6753" h="1828800">
                <a:moveTo>
                  <a:pt x="1436753" y="0"/>
                </a:moveTo>
                <a:cubicBezTo>
                  <a:pt x="861019" y="254000"/>
                  <a:pt x="285286" y="508000"/>
                  <a:pt x="86924" y="812800"/>
                </a:cubicBezTo>
                <a:cubicBezTo>
                  <a:pt x="-111438" y="1117600"/>
                  <a:pt x="67571" y="1473200"/>
                  <a:pt x="246581" y="18288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 33"/>
          <p:cNvSpPr/>
          <p:nvPr/>
        </p:nvSpPr>
        <p:spPr>
          <a:xfrm>
            <a:off x="3900714" y="5003226"/>
            <a:ext cx="2042886" cy="752380"/>
          </a:xfrm>
          <a:custGeom>
            <a:avLst/>
            <a:gdLst>
              <a:gd name="connsiteX0" fmla="*/ 1901372 w 1901372"/>
              <a:gd name="connsiteY0" fmla="*/ 0 h 653143"/>
              <a:gd name="connsiteX1" fmla="*/ 711200 w 1901372"/>
              <a:gd name="connsiteY1" fmla="*/ 217715 h 653143"/>
              <a:gd name="connsiteX2" fmla="*/ 0 w 1901372"/>
              <a:gd name="connsiteY2" fmla="*/ 653143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1372" h="653143">
                <a:moveTo>
                  <a:pt x="1901372" y="0"/>
                </a:moveTo>
                <a:cubicBezTo>
                  <a:pt x="1464733" y="54429"/>
                  <a:pt x="1028095" y="108858"/>
                  <a:pt x="711200" y="217715"/>
                </a:cubicBezTo>
                <a:cubicBezTo>
                  <a:pt x="394305" y="326572"/>
                  <a:pt x="197152" y="489857"/>
                  <a:pt x="0" y="65314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4922157" y="2058482"/>
            <a:ext cx="233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itchFamily="34" charset="0"/>
                <a:cs typeface="Arial" pitchFamily="34" charset="0"/>
              </a:rPr>
              <a:t>Fazenda Água Azul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4468586" y="3211474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</a:rPr>
              <a:t>A I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7217228" y="3312740"/>
            <a:ext cx="936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</a:rPr>
              <a:t>A II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4468586" y="5524773"/>
            <a:ext cx="1164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</a:rPr>
              <a:t>C VIII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5341258" y="4379928"/>
            <a:ext cx="8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</a:rPr>
              <a:t>A IV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6711042" y="5293940"/>
            <a:ext cx="8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</a:rPr>
              <a:t>B V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705106" y="331273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5943600" y="438189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5301010" y="553152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7255328" y="53083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45123" y="6220967"/>
            <a:ext cx="6966032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latin typeface="Arial" pitchFamily="34" charset="0"/>
                <a:cs typeface="Arial" pitchFamily="34" charset="0"/>
              </a:rPr>
              <a:t>A área apresenta </a:t>
            </a:r>
            <a:r>
              <a:rPr lang="pt-BR" sz="1600" b="1" dirty="0">
                <a:latin typeface="Arial" pitchFamily="34" charset="0"/>
                <a:cs typeface="Arial" pitchFamily="34" charset="0"/>
              </a:rPr>
              <a:t>limitações simples 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de conservação do solo, entretanto ser cultivado com </a:t>
            </a:r>
            <a:r>
              <a:rPr lang="pt-BR" sz="1600" b="1" dirty="0">
                <a:latin typeface="Arial" pitchFamily="34" charset="0"/>
                <a:cs typeface="Arial" pitchFamily="34" charset="0"/>
              </a:rPr>
              <a:t>culturas anuais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. A natureza da limitação é o </a:t>
            </a:r>
            <a:r>
              <a:rPr lang="pt-BR" sz="1600" b="1" dirty="0">
                <a:latin typeface="Arial" pitchFamily="34" charset="0"/>
                <a:cs typeface="Arial" pitchFamily="34" charset="0"/>
              </a:rPr>
              <a:t>solo.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Seta em curva para a esquerda 8"/>
          <p:cNvSpPr/>
          <p:nvPr/>
        </p:nvSpPr>
        <p:spPr>
          <a:xfrm rot="584084">
            <a:off x="7873564" y="3698752"/>
            <a:ext cx="902809" cy="3051989"/>
          </a:xfrm>
          <a:prstGeom prst="curvedLef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05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5" grpId="0"/>
      <p:bldP spid="41" grpId="0"/>
      <p:bldP spid="42" grpId="0"/>
      <p:bldP spid="43" grpId="0"/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  <a:ln w="5715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4000" b="1" dirty="0">
                <a:latin typeface="Arial" pitchFamily="34" charset="0"/>
                <a:cs typeface="Arial" pitchFamily="34" charset="0"/>
              </a:rPr>
              <a:t>Capacidade de uso da terra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81000" y="1418752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itchFamily="34" charset="0"/>
                <a:cs typeface="Arial" pitchFamily="34" charset="0"/>
              </a:rPr>
              <a:t>Quais são os fatores limitantes ?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33400" y="2209799"/>
            <a:ext cx="7315200" cy="4401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Profundidade do solo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Capacidade de retenção de água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Permeabilidade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Drenagem interna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Fertilidade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Erosão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 err="1">
                <a:latin typeface="Arial" pitchFamily="34" charset="0"/>
                <a:cs typeface="Arial" pitchFamily="34" charset="0"/>
              </a:rPr>
              <a:t>Pedregosidade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Declive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Compactação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Textura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Gradiente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textural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Salinidade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Contaminação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70830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  <a:ln w="5715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4000" b="1" dirty="0">
                <a:latin typeface="Arial" pitchFamily="34" charset="0"/>
                <a:cs typeface="Arial" pitchFamily="34" charset="0"/>
              </a:rPr>
              <a:t>Capacidade de uso da terra</a:t>
            </a:r>
          </a:p>
        </p:txBody>
      </p:sp>
      <p:sp>
        <p:nvSpPr>
          <p:cNvPr id="2" name="Retângulo 1"/>
          <p:cNvSpPr/>
          <p:nvPr/>
        </p:nvSpPr>
        <p:spPr>
          <a:xfrm>
            <a:off x="382484" y="1339334"/>
            <a:ext cx="56373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latin typeface="Arial" pitchFamily="34" charset="0"/>
                <a:cs typeface="Arial" pitchFamily="34" charset="0"/>
              </a:rPr>
              <a:t>Unidades da capacidade de uso</a:t>
            </a:r>
            <a:r>
              <a:rPr lang="pt-BR" dirty="0">
                <a:latin typeface="Arial" pitchFamily="34" charset="0"/>
                <a:cs typeface="Arial" pitchFamily="34" charset="0"/>
              </a:rPr>
              <a:t>: 1, 2, 3... especifica qual é o fator limitante</a:t>
            </a:r>
          </a:p>
          <a:p>
            <a:endParaRPr lang="pt-BR" dirty="0"/>
          </a:p>
        </p:txBody>
      </p:sp>
      <p:sp>
        <p:nvSpPr>
          <p:cNvPr id="30" name="Retângulo 29"/>
          <p:cNvSpPr/>
          <p:nvPr/>
        </p:nvSpPr>
        <p:spPr>
          <a:xfrm>
            <a:off x="3886200" y="2593592"/>
            <a:ext cx="4267200" cy="3505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Forma livre 30"/>
          <p:cNvSpPr/>
          <p:nvPr/>
        </p:nvSpPr>
        <p:spPr>
          <a:xfrm>
            <a:off x="3886200" y="2606005"/>
            <a:ext cx="3185809" cy="2336800"/>
          </a:xfrm>
          <a:custGeom>
            <a:avLst/>
            <a:gdLst>
              <a:gd name="connsiteX0" fmla="*/ 1146629 w 3185809"/>
              <a:gd name="connsiteY0" fmla="*/ 0 h 2336800"/>
              <a:gd name="connsiteX1" fmla="*/ 3164114 w 3185809"/>
              <a:gd name="connsiteY1" fmla="*/ 899886 h 2336800"/>
              <a:gd name="connsiteX2" fmla="*/ 0 w 3185809"/>
              <a:gd name="connsiteY2" fmla="*/ 2336800 h 2336800"/>
              <a:gd name="connsiteX3" fmla="*/ 0 w 3185809"/>
              <a:gd name="connsiteY3" fmla="*/ 233680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5809" h="2336800">
                <a:moveTo>
                  <a:pt x="1146629" y="0"/>
                </a:moveTo>
                <a:cubicBezTo>
                  <a:pt x="2250924" y="255209"/>
                  <a:pt x="3355219" y="510419"/>
                  <a:pt x="3164114" y="899886"/>
                </a:cubicBezTo>
                <a:cubicBezTo>
                  <a:pt x="2973009" y="1289353"/>
                  <a:pt x="0" y="2336800"/>
                  <a:pt x="0" y="2336800"/>
                </a:cubicBezTo>
                <a:lnTo>
                  <a:pt x="0" y="23368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Forma livre 31"/>
          <p:cNvSpPr/>
          <p:nvPr/>
        </p:nvSpPr>
        <p:spPr>
          <a:xfrm>
            <a:off x="6876143" y="3654662"/>
            <a:ext cx="1277257" cy="1139371"/>
          </a:xfrm>
          <a:custGeom>
            <a:avLst/>
            <a:gdLst>
              <a:gd name="connsiteX0" fmla="*/ 0 w 1277257"/>
              <a:gd name="connsiteY0" fmla="*/ 0 h 1059542"/>
              <a:gd name="connsiteX1" fmla="*/ 391886 w 1277257"/>
              <a:gd name="connsiteY1" fmla="*/ 667657 h 1059542"/>
              <a:gd name="connsiteX2" fmla="*/ 1277257 w 1277257"/>
              <a:gd name="connsiteY2" fmla="*/ 1059542 h 105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7257" h="1059542">
                <a:moveTo>
                  <a:pt x="0" y="0"/>
                </a:moveTo>
                <a:cubicBezTo>
                  <a:pt x="89505" y="245533"/>
                  <a:pt x="179010" y="491067"/>
                  <a:pt x="391886" y="667657"/>
                </a:cubicBezTo>
                <a:cubicBezTo>
                  <a:pt x="604762" y="844247"/>
                  <a:pt x="941009" y="951894"/>
                  <a:pt x="1277257" y="105954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Forma livre 32"/>
          <p:cNvSpPr/>
          <p:nvPr/>
        </p:nvSpPr>
        <p:spPr>
          <a:xfrm>
            <a:off x="5744190" y="4275148"/>
            <a:ext cx="1436753" cy="1828800"/>
          </a:xfrm>
          <a:custGeom>
            <a:avLst/>
            <a:gdLst>
              <a:gd name="connsiteX0" fmla="*/ 1436753 w 1436753"/>
              <a:gd name="connsiteY0" fmla="*/ 0 h 1828800"/>
              <a:gd name="connsiteX1" fmla="*/ 86924 w 1436753"/>
              <a:gd name="connsiteY1" fmla="*/ 812800 h 1828800"/>
              <a:gd name="connsiteX2" fmla="*/ 246581 w 1436753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6753" h="1828800">
                <a:moveTo>
                  <a:pt x="1436753" y="0"/>
                </a:moveTo>
                <a:cubicBezTo>
                  <a:pt x="861019" y="254000"/>
                  <a:pt x="285286" y="508000"/>
                  <a:pt x="86924" y="812800"/>
                </a:cubicBezTo>
                <a:cubicBezTo>
                  <a:pt x="-111438" y="1117600"/>
                  <a:pt x="67571" y="1473200"/>
                  <a:pt x="246581" y="18288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 33"/>
          <p:cNvSpPr/>
          <p:nvPr/>
        </p:nvSpPr>
        <p:spPr>
          <a:xfrm>
            <a:off x="3900714" y="5003226"/>
            <a:ext cx="2042886" cy="752380"/>
          </a:xfrm>
          <a:custGeom>
            <a:avLst/>
            <a:gdLst>
              <a:gd name="connsiteX0" fmla="*/ 1901372 w 1901372"/>
              <a:gd name="connsiteY0" fmla="*/ 0 h 653143"/>
              <a:gd name="connsiteX1" fmla="*/ 711200 w 1901372"/>
              <a:gd name="connsiteY1" fmla="*/ 217715 h 653143"/>
              <a:gd name="connsiteX2" fmla="*/ 0 w 1901372"/>
              <a:gd name="connsiteY2" fmla="*/ 653143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1372" h="653143">
                <a:moveTo>
                  <a:pt x="1901372" y="0"/>
                </a:moveTo>
                <a:cubicBezTo>
                  <a:pt x="1464733" y="54429"/>
                  <a:pt x="1028095" y="108858"/>
                  <a:pt x="711200" y="217715"/>
                </a:cubicBezTo>
                <a:cubicBezTo>
                  <a:pt x="394305" y="326572"/>
                  <a:pt x="197152" y="489857"/>
                  <a:pt x="0" y="65314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4922157" y="2058482"/>
            <a:ext cx="233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itchFamily="34" charset="0"/>
                <a:cs typeface="Arial" pitchFamily="34" charset="0"/>
              </a:rPr>
              <a:t>Fazenda Água Azul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4468586" y="3211474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</a:rPr>
              <a:t>A I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7072009" y="3312740"/>
            <a:ext cx="936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</a:rPr>
              <a:t>A II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4176324" y="5482540"/>
            <a:ext cx="1164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</a:rPr>
              <a:t>C VIII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5063633" y="4343400"/>
            <a:ext cx="8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latin typeface="Arial" pitchFamily="34" charset="0"/>
                <a:cs typeface="Arial" pitchFamily="34" charset="0"/>
              </a:rPr>
              <a:t>A IV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6711042" y="5293940"/>
            <a:ext cx="8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</a:rPr>
              <a:t>B V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611516" y="331273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5663611" y="434724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4922157" y="54864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7255328" y="53083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72134" y="2901077"/>
            <a:ext cx="292900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Legenda:</a:t>
            </a:r>
          </a:p>
          <a:p>
            <a:endParaRPr lang="pt-BR" b="1" dirty="0">
              <a:latin typeface="Arial" pitchFamily="34" charset="0"/>
              <a:cs typeface="Arial" pitchFamily="34" charset="0"/>
            </a:endParaRPr>
          </a:p>
          <a:p>
            <a:r>
              <a:rPr lang="pt-BR" b="1" dirty="0">
                <a:latin typeface="Arial" pitchFamily="34" charset="0"/>
                <a:cs typeface="Arial" pitchFamily="34" charset="0"/>
              </a:rPr>
              <a:t>1</a:t>
            </a:r>
            <a:r>
              <a:rPr lang="pt-BR" dirty="0">
                <a:latin typeface="Arial" pitchFamily="34" charset="0"/>
                <a:cs typeface="Arial" pitchFamily="34" charset="0"/>
              </a:rPr>
              <a:t>: fertilidade</a:t>
            </a:r>
          </a:p>
          <a:p>
            <a:r>
              <a:rPr lang="pt-BR" b="1" dirty="0">
                <a:latin typeface="Arial" pitchFamily="34" charset="0"/>
                <a:cs typeface="Arial" pitchFamily="34" charset="0"/>
              </a:rPr>
              <a:t>2</a:t>
            </a:r>
            <a:r>
              <a:rPr lang="pt-BR" dirty="0">
                <a:latin typeface="Arial" pitchFamily="34" charset="0"/>
                <a:cs typeface="Arial" pitchFamily="34" charset="0"/>
              </a:rPr>
              <a:t>: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pedregosidade</a:t>
            </a:r>
            <a:endParaRPr lang="pt-BR" dirty="0">
              <a:latin typeface="Arial" pitchFamily="34" charset="0"/>
              <a:cs typeface="Arial" pitchFamily="34" charset="0"/>
            </a:endParaRPr>
          </a:p>
          <a:p>
            <a:r>
              <a:rPr lang="pt-BR" b="1" dirty="0">
                <a:latin typeface="Arial" pitchFamily="34" charset="0"/>
                <a:cs typeface="Arial" pitchFamily="34" charset="0"/>
              </a:rPr>
              <a:t>3</a:t>
            </a:r>
            <a:r>
              <a:rPr lang="pt-BR" dirty="0">
                <a:latin typeface="Arial" pitchFamily="34" charset="0"/>
                <a:cs typeface="Arial" pitchFamily="34" charset="0"/>
              </a:rPr>
              <a:t>: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encharcamento</a:t>
            </a:r>
            <a:r>
              <a:rPr lang="pt-BR" dirty="0">
                <a:latin typeface="Arial" pitchFamily="34" charset="0"/>
                <a:cs typeface="Arial" pitchFamily="34" charset="0"/>
              </a:rPr>
              <a:t> de água</a:t>
            </a:r>
          </a:p>
          <a:p>
            <a:r>
              <a:rPr lang="pt-BR" b="1" dirty="0">
                <a:latin typeface="Arial" pitchFamily="34" charset="0"/>
                <a:cs typeface="Arial" pitchFamily="34" charset="0"/>
              </a:rPr>
              <a:t>4</a:t>
            </a:r>
            <a:r>
              <a:rPr lang="pt-BR" dirty="0">
                <a:latin typeface="Arial" pitchFamily="34" charset="0"/>
                <a:cs typeface="Arial" pitchFamily="34" charset="0"/>
              </a:rPr>
              <a:t>: compactação</a:t>
            </a:r>
          </a:p>
          <a:p>
            <a:r>
              <a:rPr lang="pt-BR" b="1" dirty="0">
                <a:latin typeface="Arial" pitchFamily="34" charset="0"/>
                <a:cs typeface="Arial" pitchFamily="34" charset="0"/>
              </a:rPr>
              <a:t>5</a:t>
            </a:r>
            <a:r>
              <a:rPr lang="pt-BR" dirty="0">
                <a:latin typeface="Arial" pitchFamily="34" charset="0"/>
                <a:cs typeface="Arial" pitchFamily="34" charset="0"/>
              </a:rPr>
              <a:t>: gradiente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textural</a:t>
            </a:r>
            <a:endParaRPr lang="pt-BR" dirty="0">
              <a:latin typeface="Arial" pitchFamily="34" charset="0"/>
              <a:cs typeface="Arial" pitchFamily="34" charset="0"/>
            </a:endParaRPr>
          </a:p>
          <a:p>
            <a:r>
              <a:rPr lang="pt-BR" dirty="0">
                <a:latin typeface="Arial" pitchFamily="34" charset="0"/>
                <a:cs typeface="Arial" pitchFamily="34" charset="0"/>
              </a:rPr>
              <a:t>...</a:t>
            </a:r>
          </a:p>
          <a:p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840494" y="33740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5867480" y="443252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1,5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7467600" y="53763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5202810" y="55665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4980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5" grpId="0"/>
      <p:bldP spid="41" grpId="0"/>
      <p:bldP spid="42" grpId="0"/>
      <p:bldP spid="43" grpId="0"/>
      <p:bldP spid="7" grpId="0"/>
      <p:bldP spid="8" grpId="0"/>
      <p:bldP spid="28" grpId="0"/>
      <p:bldP spid="44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9334493"/>
              </p:ext>
            </p:extLst>
          </p:nvPr>
        </p:nvGraphicFramePr>
        <p:xfrm>
          <a:off x="685800" y="1235975"/>
          <a:ext cx="7772400" cy="546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3790215" imgH="2842406" progId="PowerPoint.Slide.8">
                  <p:embed/>
                </p:oleObj>
              </mc:Choice>
              <mc:Fallback>
                <p:oleObj name="Slide" r:id="rId2" imgW="3790215" imgH="2842406" progId="PowerPoint.Slide.8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235975"/>
                        <a:ext cx="7772400" cy="546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  <a:ln w="5715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4000" b="1" dirty="0">
                <a:latin typeface="Arial" pitchFamily="34" charset="0"/>
                <a:cs typeface="Arial" pitchFamily="34" charset="0"/>
              </a:rPr>
              <a:t>Capacidade de uso da terra</a:t>
            </a:r>
          </a:p>
        </p:txBody>
      </p:sp>
    </p:spTree>
    <p:extLst>
      <p:ext uri="{BB962C8B-B14F-4D97-AF65-F5344CB8AC3E}">
        <p14:creationId xmlns:p14="http://schemas.microsoft.com/office/powerpoint/2010/main" val="1202644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695" y="2565578"/>
            <a:ext cx="2879670" cy="207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  <a:ln w="5715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sz="4000" b="1" dirty="0">
                <a:latin typeface="Arial" pitchFamily="34" charset="0"/>
                <a:cs typeface="Arial" pitchFamily="34" charset="0"/>
              </a:rPr>
              <a:t>Capacidade de uso da terra</a:t>
            </a:r>
          </a:p>
        </p:txBody>
      </p:sp>
      <p:sp>
        <p:nvSpPr>
          <p:cNvPr id="2" name="Retângulo 1"/>
          <p:cNvSpPr/>
          <p:nvPr/>
        </p:nvSpPr>
        <p:spPr>
          <a:xfrm>
            <a:off x="349367" y="1339333"/>
            <a:ext cx="6116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latin typeface="Arial" pitchFamily="34" charset="0"/>
                <a:cs typeface="Arial" pitchFamily="34" charset="0"/>
              </a:rPr>
              <a:t>Grupos de manejo</a:t>
            </a:r>
            <a:r>
              <a:rPr lang="pt-BR" dirty="0">
                <a:latin typeface="Arial" pitchFamily="34" charset="0"/>
                <a:cs typeface="Arial" pitchFamily="34" charset="0"/>
              </a:rPr>
              <a:t>: 1, 2, 3... especifica qual é a cultura </a:t>
            </a:r>
          </a:p>
          <a:p>
            <a:endParaRPr lang="pt-BR" dirty="0"/>
          </a:p>
        </p:txBody>
      </p:sp>
      <p:sp>
        <p:nvSpPr>
          <p:cNvPr id="30" name="Retângulo 29"/>
          <p:cNvSpPr/>
          <p:nvPr/>
        </p:nvSpPr>
        <p:spPr>
          <a:xfrm>
            <a:off x="382484" y="2593592"/>
            <a:ext cx="4267200" cy="3505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Forma livre 30"/>
          <p:cNvSpPr/>
          <p:nvPr/>
        </p:nvSpPr>
        <p:spPr>
          <a:xfrm>
            <a:off x="382484" y="2606005"/>
            <a:ext cx="3185809" cy="2336800"/>
          </a:xfrm>
          <a:custGeom>
            <a:avLst/>
            <a:gdLst>
              <a:gd name="connsiteX0" fmla="*/ 1146629 w 3185809"/>
              <a:gd name="connsiteY0" fmla="*/ 0 h 2336800"/>
              <a:gd name="connsiteX1" fmla="*/ 3164114 w 3185809"/>
              <a:gd name="connsiteY1" fmla="*/ 899886 h 2336800"/>
              <a:gd name="connsiteX2" fmla="*/ 0 w 3185809"/>
              <a:gd name="connsiteY2" fmla="*/ 2336800 h 2336800"/>
              <a:gd name="connsiteX3" fmla="*/ 0 w 3185809"/>
              <a:gd name="connsiteY3" fmla="*/ 233680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5809" h="2336800">
                <a:moveTo>
                  <a:pt x="1146629" y="0"/>
                </a:moveTo>
                <a:cubicBezTo>
                  <a:pt x="2250924" y="255209"/>
                  <a:pt x="3355219" y="510419"/>
                  <a:pt x="3164114" y="899886"/>
                </a:cubicBezTo>
                <a:cubicBezTo>
                  <a:pt x="2973009" y="1289353"/>
                  <a:pt x="0" y="2336800"/>
                  <a:pt x="0" y="2336800"/>
                </a:cubicBezTo>
                <a:lnTo>
                  <a:pt x="0" y="23368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Forma livre 31"/>
          <p:cNvSpPr/>
          <p:nvPr/>
        </p:nvSpPr>
        <p:spPr>
          <a:xfrm>
            <a:off x="3372427" y="3654662"/>
            <a:ext cx="1277257" cy="1139371"/>
          </a:xfrm>
          <a:custGeom>
            <a:avLst/>
            <a:gdLst>
              <a:gd name="connsiteX0" fmla="*/ 0 w 1277257"/>
              <a:gd name="connsiteY0" fmla="*/ 0 h 1059542"/>
              <a:gd name="connsiteX1" fmla="*/ 391886 w 1277257"/>
              <a:gd name="connsiteY1" fmla="*/ 667657 h 1059542"/>
              <a:gd name="connsiteX2" fmla="*/ 1277257 w 1277257"/>
              <a:gd name="connsiteY2" fmla="*/ 1059542 h 105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7257" h="1059542">
                <a:moveTo>
                  <a:pt x="0" y="0"/>
                </a:moveTo>
                <a:cubicBezTo>
                  <a:pt x="89505" y="245533"/>
                  <a:pt x="179010" y="491067"/>
                  <a:pt x="391886" y="667657"/>
                </a:cubicBezTo>
                <a:cubicBezTo>
                  <a:pt x="604762" y="844247"/>
                  <a:pt x="941009" y="951894"/>
                  <a:pt x="1277257" y="105954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Forma livre 32"/>
          <p:cNvSpPr/>
          <p:nvPr/>
        </p:nvSpPr>
        <p:spPr>
          <a:xfrm>
            <a:off x="2240474" y="4275148"/>
            <a:ext cx="1436753" cy="1828800"/>
          </a:xfrm>
          <a:custGeom>
            <a:avLst/>
            <a:gdLst>
              <a:gd name="connsiteX0" fmla="*/ 1436753 w 1436753"/>
              <a:gd name="connsiteY0" fmla="*/ 0 h 1828800"/>
              <a:gd name="connsiteX1" fmla="*/ 86924 w 1436753"/>
              <a:gd name="connsiteY1" fmla="*/ 812800 h 1828800"/>
              <a:gd name="connsiteX2" fmla="*/ 246581 w 1436753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6753" h="1828800">
                <a:moveTo>
                  <a:pt x="1436753" y="0"/>
                </a:moveTo>
                <a:cubicBezTo>
                  <a:pt x="861019" y="254000"/>
                  <a:pt x="285286" y="508000"/>
                  <a:pt x="86924" y="812800"/>
                </a:cubicBezTo>
                <a:cubicBezTo>
                  <a:pt x="-111438" y="1117600"/>
                  <a:pt x="67571" y="1473200"/>
                  <a:pt x="246581" y="18288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 33"/>
          <p:cNvSpPr/>
          <p:nvPr/>
        </p:nvSpPr>
        <p:spPr>
          <a:xfrm>
            <a:off x="396998" y="5003226"/>
            <a:ext cx="2042886" cy="752380"/>
          </a:xfrm>
          <a:custGeom>
            <a:avLst/>
            <a:gdLst>
              <a:gd name="connsiteX0" fmla="*/ 1901372 w 1901372"/>
              <a:gd name="connsiteY0" fmla="*/ 0 h 653143"/>
              <a:gd name="connsiteX1" fmla="*/ 711200 w 1901372"/>
              <a:gd name="connsiteY1" fmla="*/ 217715 h 653143"/>
              <a:gd name="connsiteX2" fmla="*/ 0 w 1901372"/>
              <a:gd name="connsiteY2" fmla="*/ 653143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1372" h="653143">
                <a:moveTo>
                  <a:pt x="1901372" y="0"/>
                </a:moveTo>
                <a:cubicBezTo>
                  <a:pt x="1464733" y="54429"/>
                  <a:pt x="1028095" y="108858"/>
                  <a:pt x="711200" y="217715"/>
                </a:cubicBezTo>
                <a:cubicBezTo>
                  <a:pt x="394305" y="326572"/>
                  <a:pt x="197152" y="489857"/>
                  <a:pt x="0" y="65314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1418441" y="2058482"/>
            <a:ext cx="233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itchFamily="34" charset="0"/>
                <a:cs typeface="Arial" pitchFamily="34" charset="0"/>
              </a:rPr>
              <a:t>Fazenda Água Azul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964870" y="3211474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</a:rPr>
              <a:t>A I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3568293" y="3312740"/>
            <a:ext cx="936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</a:rPr>
              <a:t>A II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672608" y="5482540"/>
            <a:ext cx="1164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</a:rPr>
              <a:t>C VIII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1559917" y="4343400"/>
            <a:ext cx="8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latin typeface="Arial" pitchFamily="34" charset="0"/>
                <a:cs typeface="Arial" pitchFamily="34" charset="0"/>
              </a:rPr>
              <a:t>A IV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3207326" y="5293940"/>
            <a:ext cx="8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</a:rPr>
              <a:t>B V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107800" y="331273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2159895" y="434724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1418441" y="54864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3751612" y="53083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336778" y="33740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2363764" y="443252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1,5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3963884" y="53763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1699094" y="55665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" name="Seta em curva para cima 2"/>
          <p:cNvSpPr/>
          <p:nvPr/>
        </p:nvSpPr>
        <p:spPr>
          <a:xfrm>
            <a:off x="4941833" y="3314516"/>
            <a:ext cx="1524000" cy="726405"/>
          </a:xfrm>
          <a:prstGeom prst="curvedUp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5943599" y="4643808"/>
            <a:ext cx="2626765" cy="1846944"/>
            <a:chOff x="5943599" y="4643808"/>
            <a:chExt cx="2626765" cy="1846944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599" y="4643808"/>
              <a:ext cx="2626765" cy="184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Conector reto 8"/>
            <p:cNvCxnSpPr/>
            <p:nvPr/>
          </p:nvCxnSpPr>
          <p:spPr>
            <a:xfrm>
              <a:off x="7391400" y="5189548"/>
              <a:ext cx="990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>
              <a:off x="7543800" y="5482540"/>
              <a:ext cx="838200" cy="621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aixaDeTexto 14"/>
          <p:cNvSpPr txBox="1"/>
          <p:nvPr/>
        </p:nvSpPr>
        <p:spPr>
          <a:xfrm>
            <a:off x="5328743" y="5332934"/>
            <a:ext cx="1311578" cy="132343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sz="2000" b="1" dirty="0">
                <a:latin typeface="Arial" pitchFamily="34" charset="0"/>
                <a:cs typeface="Arial" pitchFamily="34" charset="0"/>
              </a:rPr>
              <a:t>Legenda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pt-BR" sz="2000" dirty="0">
                <a:latin typeface="Arial" pitchFamily="34" charset="0"/>
                <a:cs typeface="Arial" pitchFamily="34" charset="0"/>
              </a:rPr>
              <a:t>1: Cana</a:t>
            </a:r>
          </a:p>
          <a:p>
            <a:r>
              <a:rPr lang="pt-BR" sz="2000" dirty="0">
                <a:latin typeface="Arial" pitchFamily="34" charset="0"/>
                <a:cs typeface="Arial" pitchFamily="34" charset="0"/>
              </a:rPr>
              <a:t>2: Soja</a:t>
            </a:r>
          </a:p>
          <a:p>
            <a:r>
              <a:rPr lang="pt-BR" sz="2000" dirty="0">
                <a:latin typeface="Arial" pitchFamily="34" charset="0"/>
                <a:cs typeface="Arial" pitchFamily="34" charset="0"/>
              </a:rPr>
              <a:t>3: Milho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7422931" y="4773528"/>
            <a:ext cx="93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600" b="1" dirty="0">
                <a:latin typeface="Arial" pitchFamily="34" charset="0"/>
                <a:cs typeface="Arial" pitchFamily="34" charset="0"/>
              </a:rPr>
              <a:t>A IIs1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7687632" y="5293940"/>
            <a:ext cx="93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600" b="1" dirty="0">
                <a:latin typeface="Arial" pitchFamily="34" charset="0"/>
                <a:cs typeface="Arial" pitchFamily="34" charset="0"/>
              </a:rPr>
              <a:t>A IIs1</a:t>
            </a:r>
          </a:p>
        </p:txBody>
      </p:sp>
      <p:sp>
        <p:nvSpPr>
          <p:cNvPr id="47" name="CaixaDeTexto 46"/>
          <p:cNvSpPr txBox="1"/>
          <p:nvPr/>
        </p:nvSpPr>
        <p:spPr>
          <a:xfrm rot="2259162">
            <a:off x="7469315" y="5817226"/>
            <a:ext cx="93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600" b="1" dirty="0">
                <a:latin typeface="Arial" pitchFamily="34" charset="0"/>
                <a:cs typeface="Arial" pitchFamily="34" charset="0"/>
              </a:rPr>
              <a:t>A IIs1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320831" y="4805065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8" name="CaixaDeTexto 47"/>
          <p:cNvSpPr txBox="1"/>
          <p:nvPr/>
        </p:nvSpPr>
        <p:spPr>
          <a:xfrm rot="2263638">
            <a:off x="7434864" y="5603094"/>
            <a:ext cx="474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7586217" y="5290666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4113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5" grpId="0"/>
      <p:bldP spid="41" grpId="0"/>
      <p:bldP spid="42" grpId="0"/>
      <p:bldP spid="43" grpId="0"/>
      <p:bldP spid="8" grpId="0"/>
      <p:bldP spid="28" grpId="0"/>
      <p:bldP spid="44" grpId="0"/>
      <p:bldP spid="45" grpId="0"/>
      <p:bldP spid="3" grpId="0" animBg="1"/>
      <p:bldP spid="15" grpId="0" animBg="1"/>
      <p:bldP spid="29" grpId="0"/>
      <p:bldP spid="46" grpId="0"/>
      <p:bldP spid="47" grpId="0"/>
      <p:bldP spid="6" grpId="0"/>
      <p:bldP spid="48" grpId="0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8600" y="1828800"/>
            <a:ext cx="4343400" cy="525261"/>
          </a:xfrm>
        </p:spPr>
        <p:txBody>
          <a:bodyPr/>
          <a:lstStyle/>
          <a:p>
            <a:pPr marL="0" indent="0">
              <a:buNone/>
            </a:pPr>
            <a:r>
              <a:rPr lang="pt-BR" sz="2800" b="1" dirty="0">
                <a:latin typeface="Arial" pitchFamily="34" charset="0"/>
                <a:cs typeface="Arial" pitchFamily="34" charset="0"/>
              </a:rPr>
              <a:t>Classes de uso da terra</a:t>
            </a:r>
            <a:endParaRPr lang="pt-BR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252237" y="2596467"/>
            <a:ext cx="2090054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b="1" dirty="0">
                <a:latin typeface="Arial" pitchFamily="34" charset="0"/>
                <a:cs typeface="Arial" pitchFamily="34" charset="0"/>
              </a:rPr>
              <a:t>Grupos     Classes</a:t>
            </a:r>
          </a:p>
          <a:p>
            <a:pPr algn="just">
              <a:lnSpc>
                <a:spcPct val="150000"/>
              </a:lnSpc>
            </a:pP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262746" y="3181242"/>
            <a:ext cx="2090054" cy="156966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b="1" dirty="0">
                <a:latin typeface="Arial" pitchFamily="34" charset="0"/>
                <a:cs typeface="Arial" pitchFamily="34" charset="0"/>
              </a:rPr>
              <a:t>A                    I</a:t>
            </a:r>
          </a:p>
          <a:p>
            <a:pPr algn="just">
              <a:lnSpc>
                <a:spcPct val="150000"/>
              </a:lnSpc>
            </a:pPr>
            <a:r>
              <a:rPr lang="pt-BR" sz="1600" b="1" dirty="0">
                <a:latin typeface="Arial" pitchFamily="34" charset="0"/>
                <a:cs typeface="Arial" pitchFamily="34" charset="0"/>
              </a:rPr>
              <a:t>                      II</a:t>
            </a:r>
          </a:p>
          <a:p>
            <a:pPr algn="just">
              <a:lnSpc>
                <a:spcPct val="150000"/>
              </a:lnSpc>
            </a:pPr>
            <a:r>
              <a:rPr lang="pt-BR" sz="1600" b="1" dirty="0">
                <a:latin typeface="Arial" pitchFamily="34" charset="0"/>
                <a:cs typeface="Arial" pitchFamily="34" charset="0"/>
              </a:rPr>
              <a:t>                      III </a:t>
            </a:r>
          </a:p>
          <a:p>
            <a:pPr algn="just">
              <a:lnSpc>
                <a:spcPct val="150000"/>
              </a:lnSpc>
            </a:pPr>
            <a:r>
              <a:rPr lang="pt-BR" sz="1600" b="1" dirty="0">
                <a:latin typeface="Arial" pitchFamily="34" charset="0"/>
                <a:cs typeface="Arial" pitchFamily="34" charset="0"/>
              </a:rPr>
              <a:t>                      IV</a:t>
            </a:r>
          </a:p>
        </p:txBody>
      </p:sp>
      <p:sp>
        <p:nvSpPr>
          <p:cNvPr id="6" name="Retângulo 5"/>
          <p:cNvSpPr/>
          <p:nvPr/>
        </p:nvSpPr>
        <p:spPr>
          <a:xfrm>
            <a:off x="1244354" y="4895671"/>
            <a:ext cx="2090054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b="1" dirty="0">
                <a:latin typeface="Arial" pitchFamily="34" charset="0"/>
                <a:cs typeface="Arial" pitchFamily="34" charset="0"/>
              </a:rPr>
              <a:t>B                    V</a:t>
            </a:r>
          </a:p>
          <a:p>
            <a:pPr algn="just">
              <a:lnSpc>
                <a:spcPct val="150000"/>
              </a:lnSpc>
            </a:pPr>
            <a:r>
              <a:rPr lang="pt-BR" sz="1600" b="1" dirty="0">
                <a:latin typeface="Arial" pitchFamily="34" charset="0"/>
                <a:cs typeface="Arial" pitchFamily="34" charset="0"/>
              </a:rPr>
              <a:t>                      VI</a:t>
            </a:r>
          </a:p>
          <a:p>
            <a:pPr algn="just">
              <a:lnSpc>
                <a:spcPct val="150000"/>
              </a:lnSpc>
            </a:pPr>
            <a:r>
              <a:rPr lang="pt-BR" sz="1600" b="1" dirty="0">
                <a:latin typeface="Arial" pitchFamily="34" charset="0"/>
                <a:cs typeface="Arial" pitchFamily="34" charset="0"/>
              </a:rPr>
              <a:t>                      VII 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44354" y="6172200"/>
            <a:ext cx="2090054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b="1" dirty="0">
                <a:latin typeface="Arial" pitchFamily="34" charset="0"/>
                <a:cs typeface="Arial" pitchFamily="34" charset="0"/>
              </a:rPr>
              <a:t>C                    VIII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57200" y="152400"/>
            <a:ext cx="8229600" cy="838200"/>
          </a:xfrm>
          <a:prstGeom prst="rect">
            <a:avLst/>
          </a:prstGeom>
          <a:ln w="57150" cap="flat" cmpd="sng" algn="ctr">
            <a:solidFill>
              <a:srgbClr val="92D050"/>
            </a:solidFill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>
                <a:latin typeface="Arial" pitchFamily="34" charset="0"/>
                <a:cs typeface="Arial" pitchFamily="34" charset="0"/>
              </a:rPr>
              <a:t>Capacidade de uso da terra</a:t>
            </a: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5357648" y="1828800"/>
            <a:ext cx="2992821" cy="525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BR" sz="2800" b="1" dirty="0">
                <a:latin typeface="Arial" pitchFamily="34" charset="0"/>
                <a:cs typeface="Arial" pitchFamily="34" charset="0"/>
              </a:rPr>
              <a:t>Classes de solo</a:t>
            </a:r>
            <a:endParaRPr lang="pt-BR" dirty="0"/>
          </a:p>
        </p:txBody>
      </p:sp>
      <p:cxnSp>
        <p:nvCxnSpPr>
          <p:cNvPr id="15" name="Conector reto 14"/>
          <p:cNvCxnSpPr/>
          <p:nvPr/>
        </p:nvCxnSpPr>
        <p:spPr>
          <a:xfrm>
            <a:off x="3342291" y="3369240"/>
            <a:ext cx="22203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5562599" y="3124200"/>
            <a:ext cx="2787867" cy="3831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err="1">
                <a:latin typeface="Arial" pitchFamily="34" charset="0"/>
                <a:cs typeface="Arial" pitchFamily="34" charset="0"/>
              </a:rPr>
              <a:t>LVe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 argiloso</a:t>
            </a:r>
          </a:p>
        </p:txBody>
      </p:sp>
      <p:cxnSp>
        <p:nvCxnSpPr>
          <p:cNvPr id="17" name="Conector reto 16"/>
          <p:cNvCxnSpPr/>
          <p:nvPr/>
        </p:nvCxnSpPr>
        <p:spPr>
          <a:xfrm>
            <a:off x="3342291" y="3752415"/>
            <a:ext cx="22203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5562600" y="3564417"/>
            <a:ext cx="279837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NV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6279931" y="2712420"/>
            <a:ext cx="187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Exemplos</a:t>
            </a:r>
          </a:p>
        </p:txBody>
      </p:sp>
      <p:cxnSp>
        <p:nvCxnSpPr>
          <p:cNvPr id="20" name="Conector reto 19"/>
          <p:cNvCxnSpPr/>
          <p:nvPr/>
        </p:nvCxnSpPr>
        <p:spPr>
          <a:xfrm>
            <a:off x="3342291" y="4162066"/>
            <a:ext cx="22203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5562599" y="3974068"/>
            <a:ext cx="278786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PV (transição gradual)</a:t>
            </a:r>
          </a:p>
        </p:txBody>
      </p:sp>
      <p:cxnSp>
        <p:nvCxnSpPr>
          <p:cNvPr id="22" name="Conector reto 21"/>
          <p:cNvCxnSpPr/>
          <p:nvPr/>
        </p:nvCxnSpPr>
        <p:spPr>
          <a:xfrm>
            <a:off x="3342290" y="4543066"/>
            <a:ext cx="22203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5573110" y="4381570"/>
            <a:ext cx="278786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RQ</a:t>
            </a:r>
          </a:p>
        </p:txBody>
      </p:sp>
      <p:cxnSp>
        <p:nvCxnSpPr>
          <p:cNvPr id="24" name="Conector reto 23"/>
          <p:cNvCxnSpPr/>
          <p:nvPr/>
        </p:nvCxnSpPr>
        <p:spPr>
          <a:xfrm>
            <a:off x="3342292" y="5105400"/>
            <a:ext cx="22203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5562600" y="4888468"/>
            <a:ext cx="278786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GX, SX</a:t>
            </a:r>
          </a:p>
        </p:txBody>
      </p:sp>
      <p:cxnSp>
        <p:nvCxnSpPr>
          <p:cNvPr id="26" name="Conector reto 25"/>
          <p:cNvCxnSpPr/>
          <p:nvPr/>
        </p:nvCxnSpPr>
        <p:spPr>
          <a:xfrm>
            <a:off x="3342293" y="5486400"/>
            <a:ext cx="22203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5553737" y="5301734"/>
            <a:ext cx="278786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CX</a:t>
            </a:r>
          </a:p>
        </p:txBody>
      </p:sp>
      <p:cxnSp>
        <p:nvCxnSpPr>
          <p:cNvPr id="28" name="Conector reto 27"/>
          <p:cNvCxnSpPr/>
          <p:nvPr/>
        </p:nvCxnSpPr>
        <p:spPr>
          <a:xfrm>
            <a:off x="3352800" y="5902998"/>
            <a:ext cx="22203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5553736" y="5715000"/>
            <a:ext cx="278786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CX, RL</a:t>
            </a:r>
          </a:p>
        </p:txBody>
      </p:sp>
      <p:cxnSp>
        <p:nvCxnSpPr>
          <p:cNvPr id="30" name="Conector reto 29"/>
          <p:cNvCxnSpPr/>
          <p:nvPr/>
        </p:nvCxnSpPr>
        <p:spPr>
          <a:xfrm>
            <a:off x="3352801" y="6477000"/>
            <a:ext cx="22203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5553735" y="6243935"/>
            <a:ext cx="278786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RL</a:t>
            </a:r>
          </a:p>
        </p:txBody>
      </p:sp>
    </p:spTree>
    <p:extLst>
      <p:ext uri="{BB962C8B-B14F-4D97-AF65-F5344CB8AC3E}">
        <p14:creationId xmlns:p14="http://schemas.microsoft.com/office/powerpoint/2010/main" val="377767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ector reto 16"/>
          <p:cNvCxnSpPr/>
          <p:nvPr/>
        </p:nvCxnSpPr>
        <p:spPr>
          <a:xfrm>
            <a:off x="342900" y="4445000"/>
            <a:ext cx="320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/>
          <p:cNvSpPr txBox="1">
            <a:spLocks/>
          </p:cNvSpPr>
          <p:nvPr/>
        </p:nvSpPr>
        <p:spPr>
          <a:xfrm>
            <a:off x="457200" y="152400"/>
            <a:ext cx="8229600" cy="838200"/>
          </a:xfrm>
          <a:prstGeom prst="rect">
            <a:avLst/>
          </a:prstGeom>
          <a:ln w="57150" cap="flat" cmpd="sng" algn="ctr">
            <a:solidFill>
              <a:srgbClr val="92D050"/>
            </a:solidFill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>
                <a:latin typeface="Arial" pitchFamily="34" charset="0"/>
                <a:cs typeface="Arial" pitchFamily="34" charset="0"/>
              </a:rPr>
              <a:t>Capacidade de uso da terra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9362" y="13716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Arial" pitchFamily="34" charset="0"/>
                <a:cs typeface="Arial" pitchFamily="34" charset="0"/>
              </a:rPr>
              <a:t>Como gerar um Mapa de Capacidade de Uso da Terra (MCUT)??</a:t>
            </a:r>
          </a:p>
          <a:p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778589" y="2448818"/>
            <a:ext cx="1762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Mapa de solo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899775" y="6316042"/>
            <a:ext cx="248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Mapa de declividade</a:t>
            </a:r>
          </a:p>
        </p:txBody>
      </p:sp>
      <p:sp>
        <p:nvSpPr>
          <p:cNvPr id="5" name="Paralelogramo 4"/>
          <p:cNvSpPr/>
          <p:nvPr/>
        </p:nvSpPr>
        <p:spPr>
          <a:xfrm>
            <a:off x="152400" y="4283352"/>
            <a:ext cx="3886200" cy="1981200"/>
          </a:xfrm>
          <a:prstGeom prst="parallelogram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 33"/>
          <p:cNvSpPr/>
          <p:nvPr/>
        </p:nvSpPr>
        <p:spPr>
          <a:xfrm rot="10964654">
            <a:off x="2486336" y="4260973"/>
            <a:ext cx="728809" cy="2019868"/>
          </a:xfrm>
          <a:custGeom>
            <a:avLst/>
            <a:gdLst>
              <a:gd name="connsiteX0" fmla="*/ 608844 w 608844"/>
              <a:gd name="connsiteY0" fmla="*/ 0 h 2019868"/>
              <a:gd name="connsiteX1" fmla="*/ 363184 w 608844"/>
              <a:gd name="connsiteY1" fmla="*/ 191068 h 2019868"/>
              <a:gd name="connsiteX2" fmla="*/ 8343 w 608844"/>
              <a:gd name="connsiteY2" fmla="*/ 1037230 h 2019868"/>
              <a:gd name="connsiteX3" fmla="*/ 103877 w 608844"/>
              <a:gd name="connsiteY3" fmla="*/ 2019868 h 2019868"/>
              <a:gd name="connsiteX4" fmla="*/ 103877 w 608844"/>
              <a:gd name="connsiteY4" fmla="*/ 2019868 h 201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844" h="2019868">
                <a:moveTo>
                  <a:pt x="608844" y="0"/>
                </a:moveTo>
                <a:cubicBezTo>
                  <a:pt x="536055" y="9098"/>
                  <a:pt x="463267" y="18197"/>
                  <a:pt x="363184" y="191068"/>
                </a:cubicBezTo>
                <a:cubicBezTo>
                  <a:pt x="263101" y="363939"/>
                  <a:pt x="51561" y="732430"/>
                  <a:pt x="8343" y="1037230"/>
                </a:cubicBezTo>
                <a:cubicBezTo>
                  <a:pt x="-34875" y="1342030"/>
                  <a:pt x="103877" y="2019868"/>
                  <a:pt x="103877" y="2019868"/>
                </a:cubicBezTo>
                <a:lnTo>
                  <a:pt x="103877" y="201986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Forma livre 1"/>
          <p:cNvSpPr/>
          <p:nvPr/>
        </p:nvSpPr>
        <p:spPr>
          <a:xfrm>
            <a:off x="491947" y="4271979"/>
            <a:ext cx="612299" cy="682388"/>
          </a:xfrm>
          <a:custGeom>
            <a:avLst/>
            <a:gdLst>
              <a:gd name="connsiteX0" fmla="*/ 600502 w 612299"/>
              <a:gd name="connsiteY0" fmla="*/ 0 h 682388"/>
              <a:gd name="connsiteX1" fmla="*/ 532263 w 612299"/>
              <a:gd name="connsiteY1" fmla="*/ 368490 h 682388"/>
              <a:gd name="connsiteX2" fmla="*/ 0 w 612299"/>
              <a:gd name="connsiteY2" fmla="*/ 682388 h 682388"/>
              <a:gd name="connsiteX3" fmla="*/ 0 w 612299"/>
              <a:gd name="connsiteY3" fmla="*/ 682388 h 68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2299" h="682388">
                <a:moveTo>
                  <a:pt x="600502" y="0"/>
                </a:moveTo>
                <a:cubicBezTo>
                  <a:pt x="616424" y="127379"/>
                  <a:pt x="632347" y="254759"/>
                  <a:pt x="532263" y="368490"/>
                </a:cubicBezTo>
                <a:cubicBezTo>
                  <a:pt x="432179" y="482221"/>
                  <a:pt x="0" y="682388"/>
                  <a:pt x="0" y="682388"/>
                </a:cubicBezTo>
                <a:lnTo>
                  <a:pt x="0" y="68238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orma livre 6"/>
          <p:cNvSpPr/>
          <p:nvPr/>
        </p:nvSpPr>
        <p:spPr>
          <a:xfrm>
            <a:off x="1819815" y="4283352"/>
            <a:ext cx="1038367" cy="1992573"/>
          </a:xfrm>
          <a:custGeom>
            <a:avLst/>
            <a:gdLst>
              <a:gd name="connsiteX0" fmla="*/ 1206434 w 1206434"/>
              <a:gd name="connsiteY0" fmla="*/ 0 h 2062175"/>
              <a:gd name="connsiteX1" fmla="*/ 947127 w 1206434"/>
              <a:gd name="connsiteY1" fmla="*/ 1269242 h 2062175"/>
              <a:gd name="connsiteX2" fmla="*/ 87318 w 1206434"/>
              <a:gd name="connsiteY2" fmla="*/ 1992573 h 2062175"/>
              <a:gd name="connsiteX3" fmla="*/ 73670 w 1206434"/>
              <a:gd name="connsiteY3" fmla="*/ 1992573 h 206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6434" h="2062175">
                <a:moveTo>
                  <a:pt x="1206434" y="0"/>
                </a:moveTo>
                <a:cubicBezTo>
                  <a:pt x="1170040" y="468573"/>
                  <a:pt x="1133646" y="937147"/>
                  <a:pt x="947127" y="1269242"/>
                </a:cubicBezTo>
                <a:cubicBezTo>
                  <a:pt x="760608" y="1601337"/>
                  <a:pt x="232894" y="1872018"/>
                  <a:pt x="87318" y="1992573"/>
                </a:cubicBezTo>
                <a:cubicBezTo>
                  <a:pt x="-58258" y="2113128"/>
                  <a:pt x="7706" y="2052850"/>
                  <a:pt x="73670" y="199257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 11"/>
          <p:cNvSpPr/>
          <p:nvPr/>
        </p:nvSpPr>
        <p:spPr>
          <a:xfrm>
            <a:off x="1310812" y="4271979"/>
            <a:ext cx="1179377" cy="1641746"/>
          </a:xfrm>
          <a:custGeom>
            <a:avLst/>
            <a:gdLst>
              <a:gd name="connsiteX0" fmla="*/ 805218 w 805946"/>
              <a:gd name="connsiteY0" fmla="*/ 27296 h 1556764"/>
              <a:gd name="connsiteX1" fmla="*/ 723331 w 805946"/>
              <a:gd name="connsiteY1" fmla="*/ 1037230 h 1556764"/>
              <a:gd name="connsiteX2" fmla="*/ 286603 w 805946"/>
              <a:gd name="connsiteY2" fmla="*/ 1514902 h 1556764"/>
              <a:gd name="connsiteX3" fmla="*/ 0 w 805946"/>
              <a:gd name="connsiteY3" fmla="*/ 0 h 155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5946" h="1556764">
                <a:moveTo>
                  <a:pt x="805218" y="27296"/>
                </a:moveTo>
                <a:cubicBezTo>
                  <a:pt x="807492" y="408296"/>
                  <a:pt x="809767" y="789296"/>
                  <a:pt x="723331" y="1037230"/>
                </a:cubicBezTo>
                <a:cubicBezTo>
                  <a:pt x="636895" y="1285164"/>
                  <a:pt x="407158" y="1687774"/>
                  <a:pt x="286603" y="1514902"/>
                </a:cubicBezTo>
                <a:cubicBezTo>
                  <a:pt x="166048" y="1342030"/>
                  <a:pt x="83024" y="671015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1" name="Grupo 30"/>
          <p:cNvGrpSpPr/>
          <p:nvPr/>
        </p:nvGrpSpPr>
        <p:grpSpPr>
          <a:xfrm>
            <a:off x="232229" y="2879678"/>
            <a:ext cx="3886200" cy="2006221"/>
            <a:chOff x="232229" y="2879678"/>
            <a:chExt cx="3886200" cy="2006221"/>
          </a:xfrm>
        </p:grpSpPr>
        <p:sp>
          <p:nvSpPr>
            <p:cNvPr id="22" name="Paralelogramo 21"/>
            <p:cNvSpPr/>
            <p:nvPr/>
          </p:nvSpPr>
          <p:spPr>
            <a:xfrm>
              <a:off x="232229" y="2897453"/>
              <a:ext cx="3886200" cy="1981200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Forma livre 13"/>
            <p:cNvSpPr/>
            <p:nvPr/>
          </p:nvSpPr>
          <p:spPr>
            <a:xfrm>
              <a:off x="532263" y="3630304"/>
              <a:ext cx="777922" cy="1255595"/>
            </a:xfrm>
            <a:custGeom>
              <a:avLst/>
              <a:gdLst>
                <a:gd name="connsiteX0" fmla="*/ 0 w 777922"/>
                <a:gd name="connsiteY0" fmla="*/ 0 h 1255595"/>
                <a:gd name="connsiteX1" fmla="*/ 614149 w 777922"/>
                <a:gd name="connsiteY1" fmla="*/ 491320 h 1255595"/>
                <a:gd name="connsiteX2" fmla="*/ 777922 w 777922"/>
                <a:gd name="connsiteY2" fmla="*/ 1255595 h 1255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7922" h="1255595">
                  <a:moveTo>
                    <a:pt x="0" y="0"/>
                  </a:moveTo>
                  <a:cubicBezTo>
                    <a:pt x="242247" y="141027"/>
                    <a:pt x="484495" y="282054"/>
                    <a:pt x="614149" y="491320"/>
                  </a:cubicBezTo>
                  <a:cubicBezTo>
                    <a:pt x="743803" y="700586"/>
                    <a:pt x="760862" y="978090"/>
                    <a:pt x="777922" y="125559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Forma livre 24"/>
            <p:cNvSpPr/>
            <p:nvPr/>
          </p:nvSpPr>
          <p:spPr>
            <a:xfrm>
              <a:off x="1023582" y="2906973"/>
              <a:ext cx="1102764" cy="1050878"/>
            </a:xfrm>
            <a:custGeom>
              <a:avLst/>
              <a:gdLst>
                <a:gd name="connsiteX0" fmla="*/ 0 w 1102764"/>
                <a:gd name="connsiteY0" fmla="*/ 1050878 h 1050878"/>
                <a:gd name="connsiteX1" fmla="*/ 1009934 w 1102764"/>
                <a:gd name="connsiteY1" fmla="*/ 682388 h 1050878"/>
                <a:gd name="connsiteX2" fmla="*/ 996287 w 1102764"/>
                <a:gd name="connsiteY2" fmla="*/ 0 h 105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2764" h="1050878">
                  <a:moveTo>
                    <a:pt x="0" y="1050878"/>
                  </a:moveTo>
                  <a:cubicBezTo>
                    <a:pt x="421943" y="954206"/>
                    <a:pt x="843886" y="857534"/>
                    <a:pt x="1009934" y="682388"/>
                  </a:cubicBezTo>
                  <a:cubicBezTo>
                    <a:pt x="1175982" y="507242"/>
                    <a:pt x="1086134" y="253621"/>
                    <a:pt x="996287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Forma livre 25"/>
            <p:cNvSpPr/>
            <p:nvPr/>
          </p:nvSpPr>
          <p:spPr>
            <a:xfrm>
              <a:off x="2129051" y="2879678"/>
              <a:ext cx="1451218" cy="650320"/>
            </a:xfrm>
            <a:custGeom>
              <a:avLst/>
              <a:gdLst>
                <a:gd name="connsiteX0" fmla="*/ 1323833 w 1451218"/>
                <a:gd name="connsiteY0" fmla="*/ 0 h 650320"/>
                <a:gd name="connsiteX1" fmla="*/ 1323833 w 1451218"/>
                <a:gd name="connsiteY1" fmla="*/ 627797 h 650320"/>
                <a:gd name="connsiteX2" fmla="*/ 0 w 1451218"/>
                <a:gd name="connsiteY2" fmla="*/ 450376 h 65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218" h="650320">
                  <a:moveTo>
                    <a:pt x="1323833" y="0"/>
                  </a:moveTo>
                  <a:cubicBezTo>
                    <a:pt x="1434152" y="276367"/>
                    <a:pt x="1544472" y="552734"/>
                    <a:pt x="1323833" y="627797"/>
                  </a:cubicBezTo>
                  <a:cubicBezTo>
                    <a:pt x="1103194" y="702860"/>
                    <a:pt x="551597" y="576618"/>
                    <a:pt x="0" y="45037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310325" y="2863627"/>
            <a:ext cx="3793205" cy="2022272"/>
            <a:chOff x="310325" y="2863627"/>
            <a:chExt cx="3793205" cy="2022272"/>
          </a:xfrm>
        </p:grpSpPr>
        <p:cxnSp>
          <p:nvCxnSpPr>
            <p:cNvPr id="19" name="Conector reto 18"/>
            <p:cNvCxnSpPr/>
            <p:nvPr/>
          </p:nvCxnSpPr>
          <p:spPr>
            <a:xfrm flipH="1">
              <a:off x="3305578" y="2907900"/>
              <a:ext cx="505242" cy="197479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>
            <a:xfrm flipH="1">
              <a:off x="2994031" y="2870873"/>
              <a:ext cx="505242" cy="197479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>
            <a:xfrm flipH="1">
              <a:off x="2641604" y="2894252"/>
              <a:ext cx="505242" cy="197479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/>
            <p:nvPr/>
          </p:nvCxnSpPr>
          <p:spPr>
            <a:xfrm flipH="1">
              <a:off x="2292296" y="2897453"/>
              <a:ext cx="505242" cy="197479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/>
            <p:nvPr/>
          </p:nvCxnSpPr>
          <p:spPr>
            <a:xfrm flipH="1">
              <a:off x="1984947" y="2874074"/>
              <a:ext cx="505242" cy="197479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/>
            <p:cNvCxnSpPr/>
            <p:nvPr/>
          </p:nvCxnSpPr>
          <p:spPr>
            <a:xfrm flipH="1">
              <a:off x="1670834" y="2911101"/>
              <a:ext cx="505242" cy="197479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/>
            <p:cNvCxnSpPr/>
            <p:nvPr/>
          </p:nvCxnSpPr>
          <p:spPr>
            <a:xfrm flipH="1">
              <a:off x="1418213" y="2897453"/>
              <a:ext cx="505242" cy="197479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/>
            <p:nvPr/>
          </p:nvCxnSpPr>
          <p:spPr>
            <a:xfrm flipH="1">
              <a:off x="1116672" y="2887006"/>
              <a:ext cx="505242" cy="197479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/>
            <p:cNvCxnSpPr/>
            <p:nvPr/>
          </p:nvCxnSpPr>
          <p:spPr>
            <a:xfrm flipH="1">
              <a:off x="809323" y="2863627"/>
              <a:ext cx="505242" cy="197479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/>
            <p:cNvCxnSpPr/>
            <p:nvPr/>
          </p:nvCxnSpPr>
          <p:spPr>
            <a:xfrm flipH="1">
              <a:off x="495210" y="2900654"/>
              <a:ext cx="505242" cy="197479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>
              <a:off x="624499" y="3349599"/>
              <a:ext cx="34290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>
              <a:off x="670901" y="3123967"/>
              <a:ext cx="3432629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/>
            <p:cNvCxnSpPr/>
            <p:nvPr/>
          </p:nvCxnSpPr>
          <p:spPr>
            <a:xfrm>
              <a:off x="536248" y="3777229"/>
              <a:ext cx="3374225" cy="2957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/>
            <p:cNvCxnSpPr/>
            <p:nvPr/>
          </p:nvCxnSpPr>
          <p:spPr>
            <a:xfrm>
              <a:off x="548299" y="3578199"/>
              <a:ext cx="3438374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/>
            <p:cNvCxnSpPr/>
            <p:nvPr/>
          </p:nvCxnSpPr>
          <p:spPr>
            <a:xfrm>
              <a:off x="395899" y="4187799"/>
              <a:ext cx="3414921" cy="5368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to 68"/>
            <p:cNvCxnSpPr/>
            <p:nvPr/>
          </p:nvCxnSpPr>
          <p:spPr>
            <a:xfrm>
              <a:off x="462725" y="4005829"/>
              <a:ext cx="3405671" cy="2957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to 69"/>
            <p:cNvCxnSpPr/>
            <p:nvPr/>
          </p:nvCxnSpPr>
          <p:spPr>
            <a:xfrm>
              <a:off x="357799" y="4401614"/>
              <a:ext cx="3400274" cy="14785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/>
            <p:cNvCxnSpPr/>
            <p:nvPr/>
          </p:nvCxnSpPr>
          <p:spPr>
            <a:xfrm>
              <a:off x="310325" y="4615429"/>
              <a:ext cx="3410216" cy="2957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upo 148"/>
          <p:cNvGrpSpPr/>
          <p:nvPr/>
        </p:nvGrpSpPr>
        <p:grpSpPr>
          <a:xfrm>
            <a:off x="165382" y="4432306"/>
            <a:ext cx="3843537" cy="1870273"/>
            <a:chOff x="152400" y="4421113"/>
            <a:chExt cx="3843537" cy="1870273"/>
          </a:xfrm>
        </p:grpSpPr>
        <p:cxnSp>
          <p:nvCxnSpPr>
            <p:cNvPr id="90" name="Conector reto 89"/>
            <p:cNvCxnSpPr/>
            <p:nvPr/>
          </p:nvCxnSpPr>
          <p:spPr>
            <a:xfrm flipH="1">
              <a:off x="3231753" y="4878653"/>
              <a:ext cx="366414" cy="1412733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to 90"/>
            <p:cNvCxnSpPr/>
            <p:nvPr/>
          </p:nvCxnSpPr>
          <p:spPr>
            <a:xfrm flipH="1">
              <a:off x="2946285" y="4871123"/>
              <a:ext cx="371324" cy="1388204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to 91"/>
            <p:cNvCxnSpPr/>
            <p:nvPr/>
          </p:nvCxnSpPr>
          <p:spPr>
            <a:xfrm flipH="1">
              <a:off x="2626705" y="4865005"/>
              <a:ext cx="352427" cy="1399547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to 92"/>
            <p:cNvCxnSpPr/>
            <p:nvPr/>
          </p:nvCxnSpPr>
          <p:spPr>
            <a:xfrm flipH="1">
              <a:off x="2286000" y="4870228"/>
              <a:ext cx="355973" cy="1389099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to 93"/>
            <p:cNvCxnSpPr/>
            <p:nvPr/>
          </p:nvCxnSpPr>
          <p:spPr>
            <a:xfrm flipH="1">
              <a:off x="1970048" y="4886609"/>
              <a:ext cx="315954" cy="1345876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to 94"/>
            <p:cNvCxnSpPr/>
            <p:nvPr/>
          </p:nvCxnSpPr>
          <p:spPr>
            <a:xfrm flipH="1">
              <a:off x="1603756" y="4837244"/>
              <a:ext cx="374402" cy="1427308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to 95"/>
            <p:cNvCxnSpPr/>
            <p:nvPr/>
          </p:nvCxnSpPr>
          <p:spPr>
            <a:xfrm flipH="1">
              <a:off x="1354394" y="4860878"/>
              <a:ext cx="310633" cy="1371607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/>
            <p:cNvCxnSpPr/>
            <p:nvPr/>
          </p:nvCxnSpPr>
          <p:spPr>
            <a:xfrm flipH="1">
              <a:off x="1047045" y="4866814"/>
              <a:ext cx="334369" cy="1392513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to 97"/>
            <p:cNvCxnSpPr/>
            <p:nvPr/>
          </p:nvCxnSpPr>
          <p:spPr>
            <a:xfrm flipH="1">
              <a:off x="732932" y="4883874"/>
              <a:ext cx="356899" cy="1407512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to 98"/>
            <p:cNvCxnSpPr/>
            <p:nvPr/>
          </p:nvCxnSpPr>
          <p:spPr>
            <a:xfrm flipV="1">
              <a:off x="356135" y="5367445"/>
              <a:ext cx="3387039" cy="4558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to 99"/>
            <p:cNvCxnSpPr/>
            <p:nvPr/>
          </p:nvCxnSpPr>
          <p:spPr>
            <a:xfrm>
              <a:off x="414413" y="5138843"/>
              <a:ext cx="3395587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to 100"/>
            <p:cNvCxnSpPr/>
            <p:nvPr/>
          </p:nvCxnSpPr>
          <p:spPr>
            <a:xfrm>
              <a:off x="228600" y="5795073"/>
              <a:ext cx="3429000" cy="2957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to 101"/>
            <p:cNvCxnSpPr/>
            <p:nvPr/>
          </p:nvCxnSpPr>
          <p:spPr>
            <a:xfrm>
              <a:off x="304800" y="5596043"/>
              <a:ext cx="3400842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/>
            <p:cNvCxnSpPr/>
            <p:nvPr/>
          </p:nvCxnSpPr>
          <p:spPr>
            <a:xfrm>
              <a:off x="152400" y="6232485"/>
              <a:ext cx="3390900" cy="26842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/>
            <p:cNvCxnSpPr/>
            <p:nvPr/>
          </p:nvCxnSpPr>
          <p:spPr>
            <a:xfrm>
              <a:off x="197509" y="6023673"/>
              <a:ext cx="3382760" cy="2957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to 124"/>
            <p:cNvCxnSpPr/>
            <p:nvPr/>
          </p:nvCxnSpPr>
          <p:spPr>
            <a:xfrm flipH="1">
              <a:off x="447826" y="4848872"/>
              <a:ext cx="348452" cy="1442514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to 126"/>
            <p:cNvCxnSpPr/>
            <p:nvPr/>
          </p:nvCxnSpPr>
          <p:spPr>
            <a:xfrm flipH="1">
              <a:off x="164450" y="4865005"/>
              <a:ext cx="356899" cy="1407512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ector reto 141"/>
            <p:cNvCxnSpPr/>
            <p:nvPr/>
          </p:nvCxnSpPr>
          <p:spPr>
            <a:xfrm>
              <a:off x="3657600" y="4648200"/>
              <a:ext cx="284879" cy="5908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ector reto 143"/>
            <p:cNvCxnSpPr/>
            <p:nvPr/>
          </p:nvCxnSpPr>
          <p:spPr>
            <a:xfrm>
              <a:off x="3590774" y="4878653"/>
              <a:ext cx="284879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ector reto 147"/>
            <p:cNvCxnSpPr/>
            <p:nvPr/>
          </p:nvCxnSpPr>
          <p:spPr>
            <a:xfrm>
              <a:off x="3711058" y="4421113"/>
              <a:ext cx="284879" cy="5908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8" name="CaixaDeTexto 157"/>
          <p:cNvSpPr txBox="1"/>
          <p:nvPr/>
        </p:nvSpPr>
        <p:spPr>
          <a:xfrm>
            <a:off x="3231753" y="3888053"/>
            <a:ext cx="56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LV</a:t>
            </a:r>
          </a:p>
        </p:txBody>
      </p:sp>
      <p:sp>
        <p:nvSpPr>
          <p:cNvPr id="159" name="CaixaDeTexto 158"/>
          <p:cNvSpPr txBox="1"/>
          <p:nvPr/>
        </p:nvSpPr>
        <p:spPr>
          <a:xfrm>
            <a:off x="2647059" y="2920463"/>
            <a:ext cx="56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CX</a:t>
            </a:r>
          </a:p>
        </p:txBody>
      </p:sp>
      <p:sp>
        <p:nvSpPr>
          <p:cNvPr id="160" name="CaixaDeTexto 159"/>
          <p:cNvSpPr txBox="1"/>
          <p:nvPr/>
        </p:nvSpPr>
        <p:spPr>
          <a:xfrm>
            <a:off x="1842203" y="3902647"/>
            <a:ext cx="56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PV</a:t>
            </a:r>
          </a:p>
        </p:txBody>
      </p:sp>
      <p:sp>
        <p:nvSpPr>
          <p:cNvPr id="162" name="CaixaDeTexto 161"/>
          <p:cNvSpPr txBox="1"/>
          <p:nvPr/>
        </p:nvSpPr>
        <p:spPr>
          <a:xfrm>
            <a:off x="1006678" y="3160666"/>
            <a:ext cx="56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SX</a:t>
            </a:r>
          </a:p>
        </p:txBody>
      </p:sp>
      <p:sp>
        <p:nvSpPr>
          <p:cNvPr id="163" name="CaixaDeTexto 162"/>
          <p:cNvSpPr txBox="1"/>
          <p:nvPr/>
        </p:nvSpPr>
        <p:spPr>
          <a:xfrm>
            <a:off x="447826" y="4260334"/>
            <a:ext cx="56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GX</a:t>
            </a:r>
          </a:p>
        </p:txBody>
      </p:sp>
      <p:sp>
        <p:nvSpPr>
          <p:cNvPr id="164" name="CaixaDeTexto 163"/>
          <p:cNvSpPr txBox="1"/>
          <p:nvPr/>
        </p:nvSpPr>
        <p:spPr>
          <a:xfrm>
            <a:off x="3443438" y="5194065"/>
            <a:ext cx="14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65" name="CaixaDeTexto 164"/>
          <p:cNvSpPr txBox="1"/>
          <p:nvPr/>
        </p:nvSpPr>
        <p:spPr>
          <a:xfrm>
            <a:off x="2778282" y="5349241"/>
            <a:ext cx="14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66" name="CaixaDeTexto 165"/>
          <p:cNvSpPr txBox="1"/>
          <p:nvPr/>
        </p:nvSpPr>
        <p:spPr>
          <a:xfrm>
            <a:off x="1008819" y="4894529"/>
            <a:ext cx="14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67" name="CaixaDeTexto 166"/>
          <p:cNvSpPr txBox="1"/>
          <p:nvPr/>
        </p:nvSpPr>
        <p:spPr>
          <a:xfrm>
            <a:off x="475841" y="5675279"/>
            <a:ext cx="14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68" name="CaixaDeTexto 167"/>
          <p:cNvSpPr txBox="1"/>
          <p:nvPr/>
        </p:nvSpPr>
        <p:spPr>
          <a:xfrm>
            <a:off x="1825243" y="5158496"/>
            <a:ext cx="14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74" name="CaixaDeTexto 173"/>
          <p:cNvSpPr txBox="1"/>
          <p:nvPr/>
        </p:nvSpPr>
        <p:spPr>
          <a:xfrm>
            <a:off x="1388508" y="5850200"/>
            <a:ext cx="14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76" name="CaixaDeTexto 175"/>
          <p:cNvSpPr txBox="1"/>
          <p:nvPr/>
        </p:nvSpPr>
        <p:spPr>
          <a:xfrm>
            <a:off x="2444337" y="5089286"/>
            <a:ext cx="14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C</a:t>
            </a:r>
          </a:p>
        </p:txBody>
      </p:sp>
      <p:cxnSp>
        <p:nvCxnSpPr>
          <p:cNvPr id="188" name="Conector reto 187"/>
          <p:cNvCxnSpPr/>
          <p:nvPr/>
        </p:nvCxnSpPr>
        <p:spPr>
          <a:xfrm flipV="1">
            <a:off x="3543300" y="5570351"/>
            <a:ext cx="4321314" cy="6867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Paralelogramo 196"/>
          <p:cNvSpPr/>
          <p:nvPr/>
        </p:nvSpPr>
        <p:spPr>
          <a:xfrm>
            <a:off x="3330591" y="4659393"/>
            <a:ext cx="339991" cy="209657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8" name="Paralelogramo 197"/>
          <p:cNvSpPr/>
          <p:nvPr/>
        </p:nvSpPr>
        <p:spPr>
          <a:xfrm>
            <a:off x="3233703" y="6071517"/>
            <a:ext cx="339991" cy="209657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1" name="CaixaDeTexto 220"/>
          <p:cNvSpPr txBox="1"/>
          <p:nvPr/>
        </p:nvSpPr>
        <p:spPr>
          <a:xfrm>
            <a:off x="4179318" y="2079486"/>
            <a:ext cx="406514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CRUZAMENTO DE INFORMAÇÕES</a:t>
            </a:r>
          </a:p>
        </p:txBody>
      </p:sp>
      <p:sp>
        <p:nvSpPr>
          <p:cNvPr id="223" name="Paralelogramo 222"/>
          <p:cNvSpPr/>
          <p:nvPr/>
        </p:nvSpPr>
        <p:spPr>
          <a:xfrm>
            <a:off x="4791265" y="3598754"/>
            <a:ext cx="3886200" cy="1981200"/>
          </a:xfrm>
          <a:prstGeom prst="parallelogram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9" name="Grupo 228"/>
          <p:cNvGrpSpPr/>
          <p:nvPr/>
        </p:nvGrpSpPr>
        <p:grpSpPr>
          <a:xfrm>
            <a:off x="4806164" y="3564928"/>
            <a:ext cx="3856402" cy="2022272"/>
            <a:chOff x="232229" y="2866828"/>
            <a:chExt cx="3856402" cy="2022272"/>
          </a:xfrm>
        </p:grpSpPr>
        <p:cxnSp>
          <p:nvCxnSpPr>
            <p:cNvPr id="230" name="Conector reto 229"/>
            <p:cNvCxnSpPr/>
            <p:nvPr/>
          </p:nvCxnSpPr>
          <p:spPr>
            <a:xfrm flipH="1">
              <a:off x="3290679" y="2911101"/>
              <a:ext cx="505242" cy="19747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ector reto 230"/>
            <p:cNvCxnSpPr/>
            <p:nvPr/>
          </p:nvCxnSpPr>
          <p:spPr>
            <a:xfrm flipH="1">
              <a:off x="2979132" y="2874074"/>
              <a:ext cx="505242" cy="19747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ector reto 231"/>
            <p:cNvCxnSpPr/>
            <p:nvPr/>
          </p:nvCxnSpPr>
          <p:spPr>
            <a:xfrm flipH="1">
              <a:off x="2626705" y="2897453"/>
              <a:ext cx="505242" cy="19747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ector reto 232"/>
            <p:cNvCxnSpPr/>
            <p:nvPr/>
          </p:nvCxnSpPr>
          <p:spPr>
            <a:xfrm flipH="1">
              <a:off x="2277397" y="2900654"/>
              <a:ext cx="505242" cy="19747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ector reto 233"/>
            <p:cNvCxnSpPr/>
            <p:nvPr/>
          </p:nvCxnSpPr>
          <p:spPr>
            <a:xfrm flipH="1">
              <a:off x="1970048" y="2877275"/>
              <a:ext cx="505242" cy="19747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ector reto 234"/>
            <p:cNvCxnSpPr/>
            <p:nvPr/>
          </p:nvCxnSpPr>
          <p:spPr>
            <a:xfrm flipH="1">
              <a:off x="1655935" y="2914302"/>
              <a:ext cx="505242" cy="19747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ector reto 235"/>
            <p:cNvCxnSpPr/>
            <p:nvPr/>
          </p:nvCxnSpPr>
          <p:spPr>
            <a:xfrm flipH="1">
              <a:off x="1403314" y="2900654"/>
              <a:ext cx="505242" cy="19747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ector reto 236"/>
            <p:cNvCxnSpPr/>
            <p:nvPr/>
          </p:nvCxnSpPr>
          <p:spPr>
            <a:xfrm flipH="1">
              <a:off x="1101773" y="2890207"/>
              <a:ext cx="505242" cy="19747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ector reto 237"/>
            <p:cNvCxnSpPr/>
            <p:nvPr/>
          </p:nvCxnSpPr>
          <p:spPr>
            <a:xfrm flipH="1">
              <a:off x="794424" y="2866828"/>
              <a:ext cx="505242" cy="19747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ector reto 238"/>
            <p:cNvCxnSpPr/>
            <p:nvPr/>
          </p:nvCxnSpPr>
          <p:spPr>
            <a:xfrm flipH="1">
              <a:off x="480311" y="2903855"/>
              <a:ext cx="505242" cy="19747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ector reto 239"/>
            <p:cNvCxnSpPr/>
            <p:nvPr/>
          </p:nvCxnSpPr>
          <p:spPr>
            <a:xfrm>
              <a:off x="609600" y="3352800"/>
              <a:ext cx="3429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ector reto 240"/>
            <p:cNvCxnSpPr/>
            <p:nvPr/>
          </p:nvCxnSpPr>
          <p:spPr>
            <a:xfrm>
              <a:off x="656002" y="3127168"/>
              <a:ext cx="34326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ector reto 241"/>
            <p:cNvCxnSpPr/>
            <p:nvPr/>
          </p:nvCxnSpPr>
          <p:spPr>
            <a:xfrm>
              <a:off x="521349" y="3780430"/>
              <a:ext cx="3374225" cy="295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ector reto 242"/>
            <p:cNvCxnSpPr/>
            <p:nvPr/>
          </p:nvCxnSpPr>
          <p:spPr>
            <a:xfrm>
              <a:off x="533400" y="3581400"/>
              <a:ext cx="343837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ector reto 243"/>
            <p:cNvCxnSpPr/>
            <p:nvPr/>
          </p:nvCxnSpPr>
          <p:spPr>
            <a:xfrm>
              <a:off x="381000" y="4191000"/>
              <a:ext cx="3414921" cy="5368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ector reto 244"/>
            <p:cNvCxnSpPr/>
            <p:nvPr/>
          </p:nvCxnSpPr>
          <p:spPr>
            <a:xfrm>
              <a:off x="447826" y="4009030"/>
              <a:ext cx="3405671" cy="295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ector reto 245"/>
            <p:cNvCxnSpPr/>
            <p:nvPr/>
          </p:nvCxnSpPr>
          <p:spPr>
            <a:xfrm>
              <a:off x="342900" y="4404815"/>
              <a:ext cx="3400274" cy="1478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ector reto 246"/>
            <p:cNvCxnSpPr/>
            <p:nvPr/>
          </p:nvCxnSpPr>
          <p:spPr>
            <a:xfrm>
              <a:off x="232229" y="4865005"/>
              <a:ext cx="3358545" cy="104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ector reto 247"/>
            <p:cNvCxnSpPr/>
            <p:nvPr/>
          </p:nvCxnSpPr>
          <p:spPr>
            <a:xfrm>
              <a:off x="295426" y="4618630"/>
              <a:ext cx="3410216" cy="295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2" name="Conector reto 191"/>
          <p:cNvCxnSpPr/>
          <p:nvPr/>
        </p:nvCxnSpPr>
        <p:spPr>
          <a:xfrm flipV="1">
            <a:off x="3282924" y="5346300"/>
            <a:ext cx="4581690" cy="7548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onector reto 178"/>
          <p:cNvCxnSpPr/>
          <p:nvPr/>
        </p:nvCxnSpPr>
        <p:spPr>
          <a:xfrm>
            <a:off x="3645197" y="4655812"/>
            <a:ext cx="4243116" cy="6904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ector reto 179"/>
          <p:cNvCxnSpPr/>
          <p:nvPr/>
        </p:nvCxnSpPr>
        <p:spPr>
          <a:xfrm>
            <a:off x="3613083" y="4881421"/>
            <a:ext cx="4192605" cy="6999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Paralelogramo 252"/>
          <p:cNvSpPr/>
          <p:nvPr/>
        </p:nvSpPr>
        <p:spPr>
          <a:xfrm>
            <a:off x="7864615" y="5322263"/>
            <a:ext cx="414962" cy="244972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5" name="CaixaDeTexto 254"/>
          <p:cNvSpPr txBox="1"/>
          <p:nvPr/>
        </p:nvSpPr>
        <p:spPr>
          <a:xfrm>
            <a:off x="7876463" y="5275472"/>
            <a:ext cx="481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Arial" pitchFamily="34" charset="0"/>
                <a:cs typeface="Arial" pitchFamily="34" charset="0"/>
              </a:rPr>
              <a:t>AI</a:t>
            </a:r>
          </a:p>
        </p:txBody>
      </p:sp>
      <p:sp>
        <p:nvSpPr>
          <p:cNvPr id="256" name="CaixaDeTexto 255"/>
          <p:cNvSpPr txBox="1"/>
          <p:nvPr/>
        </p:nvSpPr>
        <p:spPr>
          <a:xfrm>
            <a:off x="6475302" y="3137359"/>
            <a:ext cx="1762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MCUT</a:t>
            </a:r>
          </a:p>
        </p:txBody>
      </p:sp>
      <p:sp>
        <p:nvSpPr>
          <p:cNvPr id="16" name="Forma livre 15"/>
          <p:cNvSpPr/>
          <p:nvPr/>
        </p:nvSpPr>
        <p:spPr>
          <a:xfrm>
            <a:off x="405517" y="4998478"/>
            <a:ext cx="970059" cy="1259199"/>
          </a:xfrm>
          <a:custGeom>
            <a:avLst/>
            <a:gdLst>
              <a:gd name="connsiteX0" fmla="*/ 0 w 970059"/>
              <a:gd name="connsiteY0" fmla="*/ 257334 h 1259199"/>
              <a:gd name="connsiteX1" fmla="*/ 500932 w 970059"/>
              <a:gd name="connsiteY1" fmla="*/ 66503 h 1259199"/>
              <a:gd name="connsiteX2" fmla="*/ 954156 w 970059"/>
              <a:gd name="connsiteY2" fmla="*/ 1259199 h 1259199"/>
              <a:gd name="connsiteX3" fmla="*/ 954156 w 970059"/>
              <a:gd name="connsiteY3" fmla="*/ 1259199 h 1259199"/>
              <a:gd name="connsiteX4" fmla="*/ 970059 w 970059"/>
              <a:gd name="connsiteY4" fmla="*/ 1259199 h 1259199"/>
              <a:gd name="connsiteX5" fmla="*/ 970059 w 970059"/>
              <a:gd name="connsiteY5" fmla="*/ 1259199 h 125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0059" h="1259199">
                <a:moveTo>
                  <a:pt x="0" y="257334"/>
                </a:moveTo>
                <a:cubicBezTo>
                  <a:pt x="170953" y="78429"/>
                  <a:pt x="341906" y="-100475"/>
                  <a:pt x="500932" y="66503"/>
                </a:cubicBezTo>
                <a:cubicBezTo>
                  <a:pt x="659958" y="233480"/>
                  <a:pt x="954156" y="1259199"/>
                  <a:pt x="954156" y="1259199"/>
                </a:cubicBezTo>
                <a:lnTo>
                  <a:pt x="954156" y="1259199"/>
                </a:lnTo>
                <a:lnTo>
                  <a:pt x="970059" y="1259199"/>
                </a:lnTo>
                <a:lnTo>
                  <a:pt x="970059" y="125919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Forma livre 19"/>
          <p:cNvSpPr/>
          <p:nvPr/>
        </p:nvSpPr>
        <p:spPr>
          <a:xfrm>
            <a:off x="2057936" y="3515096"/>
            <a:ext cx="910895" cy="1344969"/>
          </a:xfrm>
          <a:custGeom>
            <a:avLst/>
            <a:gdLst>
              <a:gd name="connsiteX0" fmla="*/ 822416 w 822416"/>
              <a:gd name="connsiteY0" fmla="*/ 0 h 1392813"/>
              <a:gd name="connsiteX1" fmla="*/ 573034 w 822416"/>
              <a:gd name="connsiteY1" fmla="*/ 855023 h 1392813"/>
              <a:gd name="connsiteX2" fmla="*/ 62395 w 822416"/>
              <a:gd name="connsiteY2" fmla="*/ 1341912 h 1392813"/>
              <a:gd name="connsiteX3" fmla="*/ 26769 w 822416"/>
              <a:gd name="connsiteY3" fmla="*/ 1353787 h 139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2416" h="1392813">
                <a:moveTo>
                  <a:pt x="822416" y="0"/>
                </a:moveTo>
                <a:cubicBezTo>
                  <a:pt x="761060" y="315685"/>
                  <a:pt x="699704" y="631371"/>
                  <a:pt x="573034" y="855023"/>
                </a:cubicBezTo>
                <a:cubicBezTo>
                  <a:pt x="446364" y="1078675"/>
                  <a:pt x="153439" y="1258785"/>
                  <a:pt x="62395" y="1341912"/>
                </a:cubicBezTo>
                <a:cubicBezTo>
                  <a:pt x="-28649" y="1425039"/>
                  <a:pt x="-940" y="1389413"/>
                  <a:pt x="26769" y="13537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/>
          <p:cNvSpPr txBox="1"/>
          <p:nvPr/>
        </p:nvSpPr>
        <p:spPr>
          <a:xfrm>
            <a:off x="7720891" y="5859945"/>
            <a:ext cx="430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latin typeface="Arial" pitchFamily="34" charset="0"/>
                <a:cs typeface="Arial" pitchFamily="34" charset="0"/>
              </a:rPr>
              <a:t>LV</a:t>
            </a:r>
          </a:p>
          <a:p>
            <a:pPr algn="ctr"/>
            <a:endParaRPr lang="pt-BR" sz="11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1600" b="1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33" name="Chave direita 32"/>
          <p:cNvSpPr/>
          <p:nvPr/>
        </p:nvSpPr>
        <p:spPr>
          <a:xfrm>
            <a:off x="8164709" y="5954034"/>
            <a:ext cx="275846" cy="530995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CaixaDeTexto 118"/>
          <p:cNvSpPr txBox="1"/>
          <p:nvPr/>
        </p:nvSpPr>
        <p:spPr>
          <a:xfrm>
            <a:off x="8612535" y="6034866"/>
            <a:ext cx="389851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latin typeface="Arial" pitchFamily="34" charset="0"/>
                <a:cs typeface="Arial" pitchFamily="34" charset="0"/>
              </a:rPr>
              <a:t>AI</a:t>
            </a:r>
          </a:p>
        </p:txBody>
      </p:sp>
      <p:sp>
        <p:nvSpPr>
          <p:cNvPr id="42" name="Forma livre 41"/>
          <p:cNvSpPr/>
          <p:nvPr/>
        </p:nvSpPr>
        <p:spPr>
          <a:xfrm>
            <a:off x="1781299" y="4857008"/>
            <a:ext cx="285007" cy="261369"/>
          </a:xfrm>
          <a:custGeom>
            <a:avLst/>
            <a:gdLst>
              <a:gd name="connsiteX0" fmla="*/ 0 w 285007"/>
              <a:gd name="connsiteY0" fmla="*/ 0 h 261369"/>
              <a:gd name="connsiteX1" fmla="*/ 83127 w 285007"/>
              <a:gd name="connsiteY1" fmla="*/ 261257 h 261369"/>
              <a:gd name="connsiteX2" fmla="*/ 285007 w 285007"/>
              <a:gd name="connsiteY2" fmla="*/ 35626 h 261369"/>
              <a:gd name="connsiteX3" fmla="*/ 285007 w 285007"/>
              <a:gd name="connsiteY3" fmla="*/ 35626 h 26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007" h="261369">
                <a:moveTo>
                  <a:pt x="0" y="0"/>
                </a:moveTo>
                <a:cubicBezTo>
                  <a:pt x="17813" y="127659"/>
                  <a:pt x="35626" y="255319"/>
                  <a:pt x="83127" y="261257"/>
                </a:cubicBezTo>
                <a:cubicBezTo>
                  <a:pt x="130628" y="267195"/>
                  <a:pt x="285007" y="35626"/>
                  <a:pt x="285007" y="35626"/>
                </a:cubicBezTo>
                <a:lnTo>
                  <a:pt x="285007" y="35626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4" name="Conector reto 43"/>
          <p:cNvCxnSpPr/>
          <p:nvPr/>
        </p:nvCxnSpPr>
        <p:spPr>
          <a:xfrm flipH="1">
            <a:off x="3144929" y="4493315"/>
            <a:ext cx="4308332" cy="8854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ector reto 128"/>
          <p:cNvCxnSpPr/>
          <p:nvPr/>
        </p:nvCxnSpPr>
        <p:spPr>
          <a:xfrm flipH="1">
            <a:off x="3194463" y="4283352"/>
            <a:ext cx="4358604" cy="8586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ector reto 132"/>
          <p:cNvCxnSpPr/>
          <p:nvPr/>
        </p:nvCxnSpPr>
        <p:spPr>
          <a:xfrm flipH="1" flipV="1">
            <a:off x="3235783" y="3798552"/>
            <a:ext cx="4317284" cy="484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ector reto 134"/>
          <p:cNvCxnSpPr/>
          <p:nvPr/>
        </p:nvCxnSpPr>
        <p:spPr>
          <a:xfrm flipH="1" flipV="1">
            <a:off x="3140453" y="4023300"/>
            <a:ext cx="4348995" cy="484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Paralelogramo 135"/>
          <p:cNvSpPr/>
          <p:nvPr/>
        </p:nvSpPr>
        <p:spPr>
          <a:xfrm>
            <a:off x="2886809" y="3813643"/>
            <a:ext cx="339991" cy="209657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Paralelogramo 136"/>
          <p:cNvSpPr/>
          <p:nvPr/>
        </p:nvSpPr>
        <p:spPr>
          <a:xfrm>
            <a:off x="7489448" y="4275210"/>
            <a:ext cx="375166" cy="232889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8" name="Paralelogramo 137"/>
          <p:cNvSpPr/>
          <p:nvPr/>
        </p:nvSpPr>
        <p:spPr>
          <a:xfrm>
            <a:off x="2895792" y="5155021"/>
            <a:ext cx="339991" cy="209657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CaixaDeTexto 139"/>
          <p:cNvSpPr txBox="1"/>
          <p:nvPr/>
        </p:nvSpPr>
        <p:spPr>
          <a:xfrm>
            <a:off x="7606719" y="2760931"/>
            <a:ext cx="430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latin typeface="Arial" pitchFamily="34" charset="0"/>
                <a:cs typeface="Arial" pitchFamily="34" charset="0"/>
              </a:rPr>
              <a:t>LV</a:t>
            </a:r>
          </a:p>
          <a:p>
            <a:pPr algn="ctr"/>
            <a:endParaRPr lang="pt-BR" sz="11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1600" b="1" dirty="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41" name="Chave direita 140"/>
          <p:cNvSpPr/>
          <p:nvPr/>
        </p:nvSpPr>
        <p:spPr>
          <a:xfrm>
            <a:off x="8050537" y="2855020"/>
            <a:ext cx="275846" cy="530995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3" name="CaixaDeTexto 142"/>
          <p:cNvSpPr txBox="1"/>
          <p:nvPr/>
        </p:nvSpPr>
        <p:spPr>
          <a:xfrm>
            <a:off x="8469509" y="2935852"/>
            <a:ext cx="447559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latin typeface="Arial" pitchFamily="34" charset="0"/>
                <a:cs typeface="Arial" pitchFamily="34" charset="0"/>
              </a:rPr>
              <a:t>AII</a:t>
            </a:r>
          </a:p>
        </p:txBody>
      </p:sp>
      <p:sp>
        <p:nvSpPr>
          <p:cNvPr id="145" name="CaixaDeTexto 144"/>
          <p:cNvSpPr txBox="1"/>
          <p:nvPr/>
        </p:nvSpPr>
        <p:spPr>
          <a:xfrm>
            <a:off x="7467600" y="4233446"/>
            <a:ext cx="44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Arial" pitchFamily="34" charset="0"/>
                <a:cs typeface="Arial" pitchFamily="34" charset="0"/>
              </a:rPr>
              <a:t>AII</a:t>
            </a:r>
          </a:p>
        </p:txBody>
      </p:sp>
      <p:sp>
        <p:nvSpPr>
          <p:cNvPr id="52" name="Seta em curva para cima 51"/>
          <p:cNvSpPr/>
          <p:nvPr/>
        </p:nvSpPr>
        <p:spPr>
          <a:xfrm rot="13431888">
            <a:off x="8295995" y="5364472"/>
            <a:ext cx="743876" cy="391087"/>
          </a:xfrm>
          <a:prstGeom prst="curved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4" name="Seta em curva para baixo 53"/>
          <p:cNvSpPr/>
          <p:nvPr/>
        </p:nvSpPr>
        <p:spPr>
          <a:xfrm rot="7432060">
            <a:off x="7832363" y="3772251"/>
            <a:ext cx="1283645" cy="498139"/>
          </a:xfrm>
          <a:prstGeom prst="curved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8" grpId="0" animBg="1"/>
      <p:bldP spid="223" grpId="0" animBg="1"/>
      <p:bldP spid="253" grpId="0" animBg="1"/>
      <p:bldP spid="255" grpId="0"/>
      <p:bldP spid="256" grpId="0"/>
      <p:bldP spid="28" grpId="0"/>
      <p:bldP spid="33" grpId="0" animBg="1"/>
      <p:bldP spid="119" grpId="0" animBg="1"/>
      <p:bldP spid="136" grpId="0" animBg="1"/>
      <p:bldP spid="137" grpId="0" animBg="1"/>
      <p:bldP spid="138" grpId="0" animBg="1"/>
      <p:bldP spid="140" grpId="0"/>
      <p:bldP spid="141" grpId="0" animBg="1"/>
      <p:bldP spid="143" grpId="0" animBg="1"/>
      <p:bldP spid="145" grpId="0"/>
      <p:bldP spid="52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600200" y="1752600"/>
            <a:ext cx="6248400" cy="4419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 8"/>
          <p:cNvSpPr/>
          <p:nvPr/>
        </p:nvSpPr>
        <p:spPr>
          <a:xfrm>
            <a:off x="3276600" y="1748642"/>
            <a:ext cx="2225634" cy="4414652"/>
          </a:xfrm>
          <a:custGeom>
            <a:avLst/>
            <a:gdLst>
              <a:gd name="connsiteX0" fmla="*/ 2136503 w 2136503"/>
              <a:gd name="connsiteY0" fmla="*/ 0 h 3926334"/>
              <a:gd name="connsiteX1" fmla="*/ 1708991 w 2136503"/>
              <a:gd name="connsiteY1" fmla="*/ 653143 h 3926334"/>
              <a:gd name="connsiteX2" fmla="*/ 1530861 w 2136503"/>
              <a:gd name="connsiteY2" fmla="*/ 1223158 h 3926334"/>
              <a:gd name="connsiteX3" fmla="*/ 1720866 w 2136503"/>
              <a:gd name="connsiteY3" fmla="*/ 2422566 h 3926334"/>
              <a:gd name="connsiteX4" fmla="*/ 1340856 w 2136503"/>
              <a:gd name="connsiteY4" fmla="*/ 3206338 h 3926334"/>
              <a:gd name="connsiteX5" fmla="*/ 117698 w 2136503"/>
              <a:gd name="connsiteY5" fmla="*/ 3859481 h 3926334"/>
              <a:gd name="connsiteX6" fmla="*/ 117698 w 2136503"/>
              <a:gd name="connsiteY6" fmla="*/ 3871356 h 3926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36503" h="3926334">
                <a:moveTo>
                  <a:pt x="2136503" y="0"/>
                </a:moveTo>
                <a:cubicBezTo>
                  <a:pt x="1973217" y="224641"/>
                  <a:pt x="1809931" y="449283"/>
                  <a:pt x="1708991" y="653143"/>
                </a:cubicBezTo>
                <a:cubicBezTo>
                  <a:pt x="1608051" y="857003"/>
                  <a:pt x="1528882" y="928254"/>
                  <a:pt x="1530861" y="1223158"/>
                </a:cubicBezTo>
                <a:cubicBezTo>
                  <a:pt x="1532840" y="1518062"/>
                  <a:pt x="1752533" y="2092036"/>
                  <a:pt x="1720866" y="2422566"/>
                </a:cubicBezTo>
                <a:cubicBezTo>
                  <a:pt x="1689198" y="2753096"/>
                  <a:pt x="1608051" y="2966852"/>
                  <a:pt x="1340856" y="3206338"/>
                </a:cubicBezTo>
                <a:cubicBezTo>
                  <a:pt x="1073661" y="3445824"/>
                  <a:pt x="321558" y="3748645"/>
                  <a:pt x="117698" y="3859481"/>
                </a:cubicBezTo>
                <a:cubicBezTo>
                  <a:pt x="-86162" y="3970317"/>
                  <a:pt x="15768" y="3920836"/>
                  <a:pt x="117698" y="3871356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 10"/>
          <p:cNvSpPr/>
          <p:nvPr/>
        </p:nvSpPr>
        <p:spPr>
          <a:xfrm>
            <a:off x="1623770" y="1724396"/>
            <a:ext cx="1599033" cy="3182587"/>
          </a:xfrm>
          <a:custGeom>
            <a:avLst/>
            <a:gdLst>
              <a:gd name="connsiteX0" fmla="*/ 1686296 w 1698804"/>
              <a:gd name="connsiteY0" fmla="*/ 0 h 3182587"/>
              <a:gd name="connsiteX1" fmla="*/ 1615044 w 1698804"/>
              <a:gd name="connsiteY1" fmla="*/ 866899 h 3182587"/>
              <a:gd name="connsiteX2" fmla="*/ 1056904 w 1698804"/>
              <a:gd name="connsiteY2" fmla="*/ 1353787 h 3182587"/>
              <a:gd name="connsiteX3" fmla="*/ 950026 w 1698804"/>
              <a:gd name="connsiteY3" fmla="*/ 2280063 h 3182587"/>
              <a:gd name="connsiteX4" fmla="*/ 534389 w 1698804"/>
              <a:gd name="connsiteY4" fmla="*/ 2933206 h 3182587"/>
              <a:gd name="connsiteX5" fmla="*/ 0 w 1698804"/>
              <a:gd name="connsiteY5" fmla="*/ 3182587 h 318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8804" h="3182587">
                <a:moveTo>
                  <a:pt x="1686296" y="0"/>
                </a:moveTo>
                <a:cubicBezTo>
                  <a:pt x="1703119" y="320634"/>
                  <a:pt x="1719943" y="641268"/>
                  <a:pt x="1615044" y="866899"/>
                </a:cubicBezTo>
                <a:cubicBezTo>
                  <a:pt x="1510145" y="1092530"/>
                  <a:pt x="1167740" y="1118260"/>
                  <a:pt x="1056904" y="1353787"/>
                </a:cubicBezTo>
                <a:cubicBezTo>
                  <a:pt x="946068" y="1589314"/>
                  <a:pt x="1037112" y="2016827"/>
                  <a:pt x="950026" y="2280063"/>
                </a:cubicBezTo>
                <a:cubicBezTo>
                  <a:pt x="862940" y="2543299"/>
                  <a:pt x="692727" y="2782785"/>
                  <a:pt x="534389" y="2933206"/>
                </a:cubicBezTo>
                <a:cubicBezTo>
                  <a:pt x="376051" y="3083627"/>
                  <a:pt x="188025" y="3133107"/>
                  <a:pt x="0" y="31825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 15"/>
          <p:cNvSpPr/>
          <p:nvPr/>
        </p:nvSpPr>
        <p:spPr>
          <a:xfrm rot="1137683">
            <a:off x="4410552" y="3767879"/>
            <a:ext cx="316444" cy="2035754"/>
          </a:xfrm>
          <a:custGeom>
            <a:avLst/>
            <a:gdLst>
              <a:gd name="connsiteX0" fmla="*/ 238062 w 316444"/>
              <a:gd name="connsiteY0" fmla="*/ 0 h 2695699"/>
              <a:gd name="connsiteX1" fmla="*/ 556 w 316444"/>
              <a:gd name="connsiteY1" fmla="*/ 878774 h 2695699"/>
              <a:gd name="connsiteX2" fmla="*/ 297439 w 316444"/>
              <a:gd name="connsiteY2" fmla="*/ 1508166 h 2695699"/>
              <a:gd name="connsiteX3" fmla="*/ 261813 w 316444"/>
              <a:gd name="connsiteY3" fmla="*/ 2149434 h 2695699"/>
              <a:gd name="connsiteX4" fmla="*/ 59933 w 316444"/>
              <a:gd name="connsiteY4" fmla="*/ 2695699 h 2695699"/>
              <a:gd name="connsiteX5" fmla="*/ 59933 w 316444"/>
              <a:gd name="connsiteY5" fmla="*/ 2695699 h 269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444" h="2695699">
                <a:moveTo>
                  <a:pt x="238062" y="0"/>
                </a:moveTo>
                <a:cubicBezTo>
                  <a:pt x="114361" y="313706"/>
                  <a:pt x="-9340" y="627413"/>
                  <a:pt x="556" y="878774"/>
                </a:cubicBezTo>
                <a:cubicBezTo>
                  <a:pt x="10452" y="1130135"/>
                  <a:pt x="253896" y="1296389"/>
                  <a:pt x="297439" y="1508166"/>
                </a:cubicBezTo>
                <a:cubicBezTo>
                  <a:pt x="340982" y="1719943"/>
                  <a:pt x="301397" y="1951512"/>
                  <a:pt x="261813" y="2149434"/>
                </a:cubicBezTo>
                <a:cubicBezTo>
                  <a:pt x="222229" y="2347356"/>
                  <a:pt x="59933" y="2695699"/>
                  <a:pt x="59933" y="2695699"/>
                </a:cubicBezTo>
                <a:lnTo>
                  <a:pt x="59933" y="269569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 16"/>
          <p:cNvSpPr/>
          <p:nvPr/>
        </p:nvSpPr>
        <p:spPr>
          <a:xfrm>
            <a:off x="2386940" y="4593255"/>
            <a:ext cx="2196935" cy="1581914"/>
          </a:xfrm>
          <a:custGeom>
            <a:avLst/>
            <a:gdLst>
              <a:gd name="connsiteX0" fmla="*/ 2196935 w 2196935"/>
              <a:gd name="connsiteY0" fmla="*/ 97498 h 1581914"/>
              <a:gd name="connsiteX1" fmla="*/ 1294411 w 2196935"/>
              <a:gd name="connsiteY1" fmla="*/ 73748 h 1581914"/>
              <a:gd name="connsiteX2" fmla="*/ 451263 w 2196935"/>
              <a:gd name="connsiteY2" fmla="*/ 916896 h 1581914"/>
              <a:gd name="connsiteX3" fmla="*/ 451263 w 2196935"/>
              <a:gd name="connsiteY3" fmla="*/ 916896 h 1581914"/>
              <a:gd name="connsiteX4" fmla="*/ 0 w 2196935"/>
              <a:gd name="connsiteY4" fmla="*/ 1581914 h 1581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6935" h="1581914">
                <a:moveTo>
                  <a:pt x="2196935" y="97498"/>
                </a:moveTo>
                <a:cubicBezTo>
                  <a:pt x="1891145" y="17340"/>
                  <a:pt x="1585356" y="-62818"/>
                  <a:pt x="1294411" y="73748"/>
                </a:cubicBezTo>
                <a:cubicBezTo>
                  <a:pt x="1003466" y="210314"/>
                  <a:pt x="451263" y="916896"/>
                  <a:pt x="451263" y="916896"/>
                </a:cubicBezTo>
                <a:lnTo>
                  <a:pt x="451263" y="916896"/>
                </a:lnTo>
                <a:lnTo>
                  <a:pt x="0" y="158191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 17"/>
          <p:cNvSpPr/>
          <p:nvPr/>
        </p:nvSpPr>
        <p:spPr>
          <a:xfrm>
            <a:off x="6329548" y="1748642"/>
            <a:ext cx="1520041" cy="2942111"/>
          </a:xfrm>
          <a:custGeom>
            <a:avLst/>
            <a:gdLst>
              <a:gd name="connsiteX0" fmla="*/ 0 w 1793174"/>
              <a:gd name="connsiteY0" fmla="*/ 0 h 2921330"/>
              <a:gd name="connsiteX1" fmla="*/ 1175657 w 1793174"/>
              <a:gd name="connsiteY1" fmla="*/ 1223159 h 2921330"/>
              <a:gd name="connsiteX2" fmla="*/ 1140031 w 1793174"/>
              <a:gd name="connsiteY2" fmla="*/ 2173185 h 2921330"/>
              <a:gd name="connsiteX3" fmla="*/ 1793174 w 1793174"/>
              <a:gd name="connsiteY3" fmla="*/ 2921330 h 292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3174" h="2921330">
                <a:moveTo>
                  <a:pt x="0" y="0"/>
                </a:moveTo>
                <a:cubicBezTo>
                  <a:pt x="492826" y="430481"/>
                  <a:pt x="985652" y="860962"/>
                  <a:pt x="1175657" y="1223159"/>
                </a:cubicBezTo>
                <a:cubicBezTo>
                  <a:pt x="1365662" y="1585357"/>
                  <a:pt x="1037112" y="1890157"/>
                  <a:pt x="1140031" y="2173185"/>
                </a:cubicBezTo>
                <a:cubicBezTo>
                  <a:pt x="1242951" y="2456214"/>
                  <a:pt x="1518062" y="2688772"/>
                  <a:pt x="1793174" y="292133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Forma livre 23"/>
          <p:cNvSpPr/>
          <p:nvPr/>
        </p:nvSpPr>
        <p:spPr>
          <a:xfrm>
            <a:off x="5502233" y="3420094"/>
            <a:ext cx="1685768" cy="2731324"/>
          </a:xfrm>
          <a:custGeom>
            <a:avLst/>
            <a:gdLst>
              <a:gd name="connsiteX0" fmla="*/ 605641 w 1642224"/>
              <a:gd name="connsiteY0" fmla="*/ 3087584 h 3087584"/>
              <a:gd name="connsiteX1" fmla="*/ 1484415 w 1642224"/>
              <a:gd name="connsiteY1" fmla="*/ 2398815 h 3087584"/>
              <a:gd name="connsiteX2" fmla="*/ 1496291 w 1642224"/>
              <a:gd name="connsiteY2" fmla="*/ 1401288 h 3087584"/>
              <a:gd name="connsiteX3" fmla="*/ 0 w 1642224"/>
              <a:gd name="connsiteY3" fmla="*/ 0 h 3087584"/>
              <a:gd name="connsiteX4" fmla="*/ 0 w 1642224"/>
              <a:gd name="connsiteY4" fmla="*/ 0 h 308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224" h="3087584">
                <a:moveTo>
                  <a:pt x="605641" y="3087584"/>
                </a:moveTo>
                <a:cubicBezTo>
                  <a:pt x="970807" y="2883724"/>
                  <a:pt x="1335973" y="2679864"/>
                  <a:pt x="1484415" y="2398815"/>
                </a:cubicBezTo>
                <a:cubicBezTo>
                  <a:pt x="1632857" y="2117766"/>
                  <a:pt x="1743693" y="1801090"/>
                  <a:pt x="1496291" y="1401288"/>
                </a:cubicBezTo>
                <a:cubicBezTo>
                  <a:pt x="1248889" y="1001486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Forma livre 25"/>
          <p:cNvSpPr/>
          <p:nvPr/>
        </p:nvSpPr>
        <p:spPr>
          <a:xfrm>
            <a:off x="5260769" y="1828800"/>
            <a:ext cx="1123795" cy="3028208"/>
          </a:xfrm>
          <a:custGeom>
            <a:avLst/>
            <a:gdLst>
              <a:gd name="connsiteX0" fmla="*/ 1068779 w 1068779"/>
              <a:gd name="connsiteY0" fmla="*/ 0 h 2873829"/>
              <a:gd name="connsiteX1" fmla="*/ 356260 w 1068779"/>
              <a:gd name="connsiteY1" fmla="*/ 855024 h 2873829"/>
              <a:gd name="connsiteX2" fmla="*/ 23750 w 1068779"/>
              <a:gd name="connsiteY2" fmla="*/ 2766951 h 2873829"/>
              <a:gd name="connsiteX3" fmla="*/ 23750 w 1068779"/>
              <a:gd name="connsiteY3" fmla="*/ 2766951 h 2873829"/>
              <a:gd name="connsiteX4" fmla="*/ 0 w 1068779"/>
              <a:gd name="connsiteY4" fmla="*/ 2873829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779" h="2873829">
                <a:moveTo>
                  <a:pt x="1068779" y="0"/>
                </a:moveTo>
                <a:cubicBezTo>
                  <a:pt x="799605" y="196933"/>
                  <a:pt x="530431" y="393866"/>
                  <a:pt x="356260" y="855024"/>
                </a:cubicBezTo>
                <a:cubicBezTo>
                  <a:pt x="182088" y="1316183"/>
                  <a:pt x="23750" y="2766951"/>
                  <a:pt x="23750" y="2766951"/>
                </a:cubicBezTo>
                <a:lnTo>
                  <a:pt x="23750" y="2766951"/>
                </a:lnTo>
                <a:lnTo>
                  <a:pt x="0" y="287382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Forma livre 26"/>
          <p:cNvSpPr/>
          <p:nvPr/>
        </p:nvSpPr>
        <p:spPr>
          <a:xfrm>
            <a:off x="4500748" y="5594280"/>
            <a:ext cx="593766" cy="604639"/>
          </a:xfrm>
          <a:custGeom>
            <a:avLst/>
            <a:gdLst>
              <a:gd name="connsiteX0" fmla="*/ 593766 w 593766"/>
              <a:gd name="connsiteY0" fmla="*/ 604639 h 604639"/>
              <a:gd name="connsiteX1" fmla="*/ 475013 w 593766"/>
              <a:gd name="connsiteY1" fmla="*/ 46499 h 604639"/>
              <a:gd name="connsiteX2" fmla="*/ 0 w 593766"/>
              <a:gd name="connsiteY2" fmla="*/ 70250 h 604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3766" h="604639">
                <a:moveTo>
                  <a:pt x="593766" y="604639"/>
                </a:moveTo>
                <a:cubicBezTo>
                  <a:pt x="583870" y="370101"/>
                  <a:pt x="573974" y="135564"/>
                  <a:pt x="475013" y="46499"/>
                </a:cubicBezTo>
                <a:cubicBezTo>
                  <a:pt x="376052" y="-42566"/>
                  <a:pt x="188026" y="13842"/>
                  <a:pt x="0" y="702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/>
          <p:cNvSpPr txBox="1"/>
          <p:nvPr/>
        </p:nvSpPr>
        <p:spPr>
          <a:xfrm>
            <a:off x="1985475" y="2198914"/>
            <a:ext cx="46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AI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7086600" y="2088860"/>
            <a:ext cx="46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AI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3659068" y="2016227"/>
            <a:ext cx="536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AII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2652788" y="3999495"/>
            <a:ext cx="57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AIII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5327949" y="2311044"/>
            <a:ext cx="570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Arial" pitchFamily="34" charset="0"/>
                <a:cs typeface="Arial" pitchFamily="34" charset="0"/>
              </a:rPr>
              <a:t>BV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6384564" y="4785756"/>
            <a:ext cx="57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AIII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6609299" y="3488296"/>
            <a:ext cx="57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AII</a:t>
            </a:r>
          </a:p>
        </p:txBody>
      </p:sp>
      <p:sp>
        <p:nvSpPr>
          <p:cNvPr id="35" name="Forma livre 34"/>
          <p:cNvSpPr/>
          <p:nvPr/>
        </p:nvSpPr>
        <p:spPr>
          <a:xfrm>
            <a:off x="1638795" y="5133884"/>
            <a:ext cx="653419" cy="1005659"/>
          </a:xfrm>
          <a:custGeom>
            <a:avLst/>
            <a:gdLst>
              <a:gd name="connsiteX0" fmla="*/ 0 w 653419"/>
              <a:gd name="connsiteY0" fmla="*/ 138760 h 1005659"/>
              <a:gd name="connsiteX1" fmla="*/ 641267 w 653419"/>
              <a:gd name="connsiteY1" fmla="*/ 31882 h 1005659"/>
              <a:gd name="connsiteX2" fmla="*/ 415636 w 653419"/>
              <a:gd name="connsiteY2" fmla="*/ 637524 h 1005659"/>
              <a:gd name="connsiteX3" fmla="*/ 356260 w 653419"/>
              <a:gd name="connsiteY3" fmla="*/ 1005659 h 1005659"/>
              <a:gd name="connsiteX4" fmla="*/ 356260 w 653419"/>
              <a:gd name="connsiteY4" fmla="*/ 1005659 h 100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419" h="1005659">
                <a:moveTo>
                  <a:pt x="0" y="138760"/>
                </a:moveTo>
                <a:cubicBezTo>
                  <a:pt x="285997" y="43757"/>
                  <a:pt x="571994" y="-51245"/>
                  <a:pt x="641267" y="31882"/>
                </a:cubicBezTo>
                <a:cubicBezTo>
                  <a:pt x="710540" y="115009"/>
                  <a:pt x="463137" y="475228"/>
                  <a:pt x="415636" y="637524"/>
                </a:cubicBezTo>
                <a:cubicBezTo>
                  <a:pt x="368135" y="799820"/>
                  <a:pt x="356260" y="1005659"/>
                  <a:pt x="356260" y="1005659"/>
                </a:cubicBezTo>
                <a:lnTo>
                  <a:pt x="356260" y="100565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/>
          <p:cNvSpPr txBox="1"/>
          <p:nvPr/>
        </p:nvSpPr>
        <p:spPr>
          <a:xfrm>
            <a:off x="1649641" y="5267381"/>
            <a:ext cx="802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latin typeface="Arial" pitchFamily="34" charset="0"/>
                <a:cs typeface="Arial" pitchFamily="34" charset="0"/>
              </a:rPr>
              <a:t>CVIII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3485407" y="5205826"/>
            <a:ext cx="57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AIV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4568774" y="4321421"/>
            <a:ext cx="57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BV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4529676" y="5871044"/>
            <a:ext cx="802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latin typeface="Arial" pitchFamily="34" charset="0"/>
                <a:cs typeface="Arial" pitchFamily="34" charset="0"/>
              </a:rPr>
              <a:t>CVIII</a:t>
            </a:r>
          </a:p>
        </p:txBody>
      </p:sp>
      <p:sp>
        <p:nvSpPr>
          <p:cNvPr id="40" name="Forma livre 39"/>
          <p:cNvSpPr/>
          <p:nvPr/>
        </p:nvSpPr>
        <p:spPr>
          <a:xfrm>
            <a:off x="3547489" y="1769423"/>
            <a:ext cx="2225634" cy="4414652"/>
          </a:xfrm>
          <a:custGeom>
            <a:avLst/>
            <a:gdLst>
              <a:gd name="connsiteX0" fmla="*/ 2136503 w 2136503"/>
              <a:gd name="connsiteY0" fmla="*/ 0 h 3926334"/>
              <a:gd name="connsiteX1" fmla="*/ 1708991 w 2136503"/>
              <a:gd name="connsiteY1" fmla="*/ 653143 h 3926334"/>
              <a:gd name="connsiteX2" fmla="*/ 1530861 w 2136503"/>
              <a:gd name="connsiteY2" fmla="*/ 1223158 h 3926334"/>
              <a:gd name="connsiteX3" fmla="*/ 1720866 w 2136503"/>
              <a:gd name="connsiteY3" fmla="*/ 2422566 h 3926334"/>
              <a:gd name="connsiteX4" fmla="*/ 1340856 w 2136503"/>
              <a:gd name="connsiteY4" fmla="*/ 3206338 h 3926334"/>
              <a:gd name="connsiteX5" fmla="*/ 117698 w 2136503"/>
              <a:gd name="connsiteY5" fmla="*/ 3859481 h 3926334"/>
              <a:gd name="connsiteX6" fmla="*/ 117698 w 2136503"/>
              <a:gd name="connsiteY6" fmla="*/ 3871356 h 3926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36503" h="3926334">
                <a:moveTo>
                  <a:pt x="2136503" y="0"/>
                </a:moveTo>
                <a:cubicBezTo>
                  <a:pt x="1973217" y="224641"/>
                  <a:pt x="1809931" y="449283"/>
                  <a:pt x="1708991" y="653143"/>
                </a:cubicBezTo>
                <a:cubicBezTo>
                  <a:pt x="1608051" y="857003"/>
                  <a:pt x="1528882" y="928254"/>
                  <a:pt x="1530861" y="1223158"/>
                </a:cubicBezTo>
                <a:cubicBezTo>
                  <a:pt x="1532840" y="1518062"/>
                  <a:pt x="1752533" y="2092036"/>
                  <a:pt x="1720866" y="2422566"/>
                </a:cubicBezTo>
                <a:cubicBezTo>
                  <a:pt x="1689198" y="2753096"/>
                  <a:pt x="1608051" y="2966852"/>
                  <a:pt x="1340856" y="3206338"/>
                </a:cubicBezTo>
                <a:cubicBezTo>
                  <a:pt x="1073661" y="3445824"/>
                  <a:pt x="321558" y="3748645"/>
                  <a:pt x="117698" y="3859481"/>
                </a:cubicBezTo>
                <a:cubicBezTo>
                  <a:pt x="-86162" y="3970317"/>
                  <a:pt x="15768" y="3920836"/>
                  <a:pt x="117698" y="3871356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487382" y="152400"/>
            <a:ext cx="8229600" cy="609600"/>
          </a:xfrm>
          <a:prstGeom prst="rect">
            <a:avLst/>
          </a:prstGeom>
          <a:ln w="57150" cap="flat" cmpd="sng" algn="ctr">
            <a:solidFill>
              <a:srgbClr val="92D050"/>
            </a:solidFill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u="sng" dirty="0">
                <a:latin typeface="Arial" pitchFamily="34" charset="0"/>
                <a:cs typeface="Arial" pitchFamily="34" charset="0"/>
              </a:rPr>
              <a:t>Capacidade de uso da terra 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x </a:t>
            </a:r>
            <a:r>
              <a:rPr lang="pt-BR" sz="2800" b="1" u="sng" dirty="0">
                <a:latin typeface="Arial" pitchFamily="34" charset="0"/>
                <a:cs typeface="Arial" pitchFamily="34" charset="0"/>
              </a:rPr>
              <a:t>Planejamento Ambiental</a:t>
            </a:r>
          </a:p>
        </p:txBody>
      </p:sp>
      <p:grpSp>
        <p:nvGrpSpPr>
          <p:cNvPr id="165" name="Grupo 164"/>
          <p:cNvGrpSpPr/>
          <p:nvPr/>
        </p:nvGrpSpPr>
        <p:grpSpPr>
          <a:xfrm>
            <a:off x="1143000" y="6341839"/>
            <a:ext cx="381000" cy="355282"/>
            <a:chOff x="228600" y="5130140"/>
            <a:chExt cx="381000" cy="355282"/>
          </a:xfrm>
        </p:grpSpPr>
        <p:sp>
          <p:nvSpPr>
            <p:cNvPr id="151" name="Retângulo 150"/>
            <p:cNvSpPr/>
            <p:nvPr/>
          </p:nvSpPr>
          <p:spPr>
            <a:xfrm>
              <a:off x="228600" y="5133884"/>
              <a:ext cx="381000" cy="3515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5" name="Forma livre 154"/>
            <p:cNvSpPr/>
            <p:nvPr/>
          </p:nvSpPr>
          <p:spPr>
            <a:xfrm>
              <a:off x="332509" y="5130140"/>
              <a:ext cx="178130" cy="355282"/>
            </a:xfrm>
            <a:custGeom>
              <a:avLst/>
              <a:gdLst>
                <a:gd name="connsiteX0" fmla="*/ 0 w 178130"/>
                <a:gd name="connsiteY0" fmla="*/ 344385 h 344385"/>
                <a:gd name="connsiteX1" fmla="*/ 106878 w 178130"/>
                <a:gd name="connsiteY1" fmla="*/ 201881 h 344385"/>
                <a:gd name="connsiteX2" fmla="*/ 106878 w 178130"/>
                <a:gd name="connsiteY2" fmla="*/ 201881 h 344385"/>
                <a:gd name="connsiteX3" fmla="*/ 178130 w 178130"/>
                <a:gd name="connsiteY3" fmla="*/ 0 h 344385"/>
                <a:gd name="connsiteX4" fmla="*/ 178130 w 178130"/>
                <a:gd name="connsiteY4" fmla="*/ 0 h 34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130" h="344385">
                  <a:moveTo>
                    <a:pt x="0" y="344385"/>
                  </a:moveTo>
                  <a:lnTo>
                    <a:pt x="106878" y="201881"/>
                  </a:lnTo>
                  <a:lnTo>
                    <a:pt x="106878" y="201881"/>
                  </a:lnTo>
                  <a:lnTo>
                    <a:pt x="178130" y="0"/>
                  </a:lnTo>
                  <a:lnTo>
                    <a:pt x="178130" y="0"/>
                  </a:ln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66" name="Grupo 165"/>
          <p:cNvGrpSpPr/>
          <p:nvPr/>
        </p:nvGrpSpPr>
        <p:grpSpPr>
          <a:xfrm>
            <a:off x="3465614" y="6345583"/>
            <a:ext cx="381000" cy="401352"/>
            <a:chOff x="228600" y="5529088"/>
            <a:chExt cx="381000" cy="401352"/>
          </a:xfrm>
        </p:grpSpPr>
        <p:sp>
          <p:nvSpPr>
            <p:cNvPr id="156" name="Retângulo 155"/>
            <p:cNvSpPr/>
            <p:nvPr/>
          </p:nvSpPr>
          <p:spPr>
            <a:xfrm>
              <a:off x="228600" y="5545061"/>
              <a:ext cx="381000" cy="3515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8" name="Forma livre 157"/>
            <p:cNvSpPr/>
            <p:nvPr/>
          </p:nvSpPr>
          <p:spPr>
            <a:xfrm>
              <a:off x="243444" y="5529088"/>
              <a:ext cx="178130" cy="355282"/>
            </a:xfrm>
            <a:custGeom>
              <a:avLst/>
              <a:gdLst>
                <a:gd name="connsiteX0" fmla="*/ 0 w 178130"/>
                <a:gd name="connsiteY0" fmla="*/ 344385 h 344385"/>
                <a:gd name="connsiteX1" fmla="*/ 106878 w 178130"/>
                <a:gd name="connsiteY1" fmla="*/ 201881 h 344385"/>
                <a:gd name="connsiteX2" fmla="*/ 106878 w 178130"/>
                <a:gd name="connsiteY2" fmla="*/ 201881 h 344385"/>
                <a:gd name="connsiteX3" fmla="*/ 178130 w 178130"/>
                <a:gd name="connsiteY3" fmla="*/ 0 h 344385"/>
                <a:gd name="connsiteX4" fmla="*/ 178130 w 178130"/>
                <a:gd name="connsiteY4" fmla="*/ 0 h 34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130" h="344385">
                  <a:moveTo>
                    <a:pt x="0" y="344385"/>
                  </a:moveTo>
                  <a:lnTo>
                    <a:pt x="106878" y="201881"/>
                  </a:lnTo>
                  <a:lnTo>
                    <a:pt x="106878" y="201881"/>
                  </a:lnTo>
                  <a:lnTo>
                    <a:pt x="178130" y="0"/>
                  </a:lnTo>
                  <a:lnTo>
                    <a:pt x="178130" y="0"/>
                  </a:lnTo>
                </a:path>
              </a:pathLst>
            </a:custGeom>
            <a:noFill/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9" name="Forma livre 158"/>
            <p:cNvSpPr/>
            <p:nvPr/>
          </p:nvSpPr>
          <p:spPr>
            <a:xfrm>
              <a:off x="332509" y="5575158"/>
              <a:ext cx="178130" cy="355282"/>
            </a:xfrm>
            <a:custGeom>
              <a:avLst/>
              <a:gdLst>
                <a:gd name="connsiteX0" fmla="*/ 0 w 178130"/>
                <a:gd name="connsiteY0" fmla="*/ 344385 h 344385"/>
                <a:gd name="connsiteX1" fmla="*/ 106878 w 178130"/>
                <a:gd name="connsiteY1" fmla="*/ 201881 h 344385"/>
                <a:gd name="connsiteX2" fmla="*/ 106878 w 178130"/>
                <a:gd name="connsiteY2" fmla="*/ 201881 h 344385"/>
                <a:gd name="connsiteX3" fmla="*/ 178130 w 178130"/>
                <a:gd name="connsiteY3" fmla="*/ 0 h 344385"/>
                <a:gd name="connsiteX4" fmla="*/ 178130 w 178130"/>
                <a:gd name="connsiteY4" fmla="*/ 0 h 34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130" h="344385">
                  <a:moveTo>
                    <a:pt x="0" y="344385"/>
                  </a:moveTo>
                  <a:lnTo>
                    <a:pt x="106878" y="201881"/>
                  </a:lnTo>
                  <a:lnTo>
                    <a:pt x="106878" y="201881"/>
                  </a:lnTo>
                  <a:lnTo>
                    <a:pt x="178130" y="0"/>
                  </a:lnTo>
                  <a:lnTo>
                    <a:pt x="178130" y="0"/>
                  </a:lnTo>
                </a:path>
              </a:pathLst>
            </a:custGeom>
            <a:noFill/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67" name="Grupo 166"/>
          <p:cNvGrpSpPr/>
          <p:nvPr/>
        </p:nvGrpSpPr>
        <p:grpSpPr>
          <a:xfrm>
            <a:off x="5674415" y="6361556"/>
            <a:ext cx="385970" cy="376818"/>
            <a:chOff x="228600" y="5944734"/>
            <a:chExt cx="385970" cy="376818"/>
          </a:xfrm>
        </p:grpSpPr>
        <p:sp>
          <p:nvSpPr>
            <p:cNvPr id="157" name="Retângulo 156"/>
            <p:cNvSpPr/>
            <p:nvPr/>
          </p:nvSpPr>
          <p:spPr>
            <a:xfrm>
              <a:off x="231074" y="5970014"/>
              <a:ext cx="381000" cy="3515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60" name="Conector reto 159"/>
            <p:cNvCxnSpPr/>
            <p:nvPr/>
          </p:nvCxnSpPr>
          <p:spPr>
            <a:xfrm flipH="1">
              <a:off x="441999" y="6090561"/>
              <a:ext cx="172571" cy="222917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ector reto 160"/>
            <p:cNvCxnSpPr/>
            <p:nvPr/>
          </p:nvCxnSpPr>
          <p:spPr>
            <a:xfrm flipH="1">
              <a:off x="347629" y="5970014"/>
              <a:ext cx="261971" cy="316613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ector reto 162"/>
            <p:cNvCxnSpPr/>
            <p:nvPr/>
          </p:nvCxnSpPr>
          <p:spPr>
            <a:xfrm flipH="1">
              <a:off x="238058" y="5961137"/>
              <a:ext cx="261971" cy="316613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ector reto 163"/>
            <p:cNvCxnSpPr/>
            <p:nvPr/>
          </p:nvCxnSpPr>
          <p:spPr>
            <a:xfrm flipH="1">
              <a:off x="228600" y="5944734"/>
              <a:ext cx="172571" cy="222917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CaixaDeTexto 167"/>
          <p:cNvSpPr txBox="1"/>
          <p:nvPr/>
        </p:nvSpPr>
        <p:spPr>
          <a:xfrm>
            <a:off x="1623771" y="6361556"/>
            <a:ext cx="854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Arial" pitchFamily="34" charset="0"/>
                <a:cs typeface="Arial" pitchFamily="34" charset="0"/>
              </a:rPr>
              <a:t>Rio</a:t>
            </a:r>
          </a:p>
        </p:txBody>
      </p:sp>
      <p:sp>
        <p:nvSpPr>
          <p:cNvPr id="170" name="CaixaDeTexto 169"/>
          <p:cNvSpPr txBox="1"/>
          <p:nvPr/>
        </p:nvSpPr>
        <p:spPr>
          <a:xfrm>
            <a:off x="3917921" y="6382946"/>
            <a:ext cx="143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err="1">
                <a:latin typeface="Arial" pitchFamily="34" charset="0"/>
                <a:cs typeface="Arial" pitchFamily="34" charset="0"/>
              </a:rPr>
              <a:t>APPs</a:t>
            </a:r>
            <a:endParaRPr lang="pt-BR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450771" y="1357426"/>
            <a:ext cx="2878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itchFamily="34" charset="0"/>
                <a:cs typeface="Arial" pitchFamily="34" charset="0"/>
              </a:rPr>
              <a:t>Fazenda Salto Grande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3398059" y="3404405"/>
            <a:ext cx="1594756" cy="336322"/>
          </a:xfrm>
          <a:custGeom>
            <a:avLst/>
            <a:gdLst>
              <a:gd name="connsiteX0" fmla="*/ 10141 w 1328302"/>
              <a:gd name="connsiteY0" fmla="*/ 193818 h 336322"/>
              <a:gd name="connsiteX1" fmla="*/ 117019 w 1328302"/>
              <a:gd name="connsiteY1" fmla="*/ 158192 h 336322"/>
              <a:gd name="connsiteX2" fmla="*/ 841414 w 1328302"/>
              <a:gd name="connsiteY2" fmla="*/ 3813 h 336322"/>
              <a:gd name="connsiteX3" fmla="*/ 1328302 w 1328302"/>
              <a:gd name="connsiteY3" fmla="*/ 336322 h 336322"/>
              <a:gd name="connsiteX4" fmla="*/ 1328302 w 1328302"/>
              <a:gd name="connsiteY4" fmla="*/ 336322 h 33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8302" h="336322">
                <a:moveTo>
                  <a:pt x="10141" y="193818"/>
                </a:moveTo>
                <a:cubicBezTo>
                  <a:pt x="-5693" y="191838"/>
                  <a:pt x="-21527" y="189859"/>
                  <a:pt x="117019" y="158192"/>
                </a:cubicBezTo>
                <a:cubicBezTo>
                  <a:pt x="255565" y="126524"/>
                  <a:pt x="639534" y="-25875"/>
                  <a:pt x="841414" y="3813"/>
                </a:cubicBezTo>
                <a:cubicBezTo>
                  <a:pt x="1043295" y="33501"/>
                  <a:pt x="1328302" y="336322"/>
                  <a:pt x="1328302" y="336322"/>
                </a:cubicBezTo>
                <a:lnTo>
                  <a:pt x="1328302" y="336322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livre 12"/>
          <p:cNvSpPr/>
          <p:nvPr/>
        </p:nvSpPr>
        <p:spPr>
          <a:xfrm>
            <a:off x="3552945" y="3420094"/>
            <a:ext cx="555917" cy="860625"/>
          </a:xfrm>
          <a:custGeom>
            <a:avLst/>
            <a:gdLst>
              <a:gd name="connsiteX0" fmla="*/ 555917 w 555917"/>
              <a:gd name="connsiteY0" fmla="*/ 0 h 860625"/>
              <a:gd name="connsiteX1" fmla="*/ 425289 w 555917"/>
              <a:gd name="connsiteY1" fmla="*/ 570015 h 860625"/>
              <a:gd name="connsiteX2" fmla="*/ 45278 w 555917"/>
              <a:gd name="connsiteY2" fmla="*/ 831272 h 860625"/>
              <a:gd name="connsiteX3" fmla="*/ 21528 w 555917"/>
              <a:gd name="connsiteY3" fmla="*/ 843148 h 86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917" h="860625">
                <a:moveTo>
                  <a:pt x="555917" y="0"/>
                </a:moveTo>
                <a:cubicBezTo>
                  <a:pt x="533156" y="215735"/>
                  <a:pt x="510395" y="431470"/>
                  <a:pt x="425289" y="570015"/>
                </a:cubicBezTo>
                <a:cubicBezTo>
                  <a:pt x="340183" y="708560"/>
                  <a:pt x="112571" y="785750"/>
                  <a:pt x="45278" y="831272"/>
                </a:cubicBezTo>
                <a:cubicBezTo>
                  <a:pt x="-22015" y="876794"/>
                  <a:pt x="-244" y="859971"/>
                  <a:pt x="21528" y="8431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 14"/>
          <p:cNvSpPr/>
          <p:nvPr/>
        </p:nvSpPr>
        <p:spPr>
          <a:xfrm rot="661862">
            <a:off x="3624752" y="2983360"/>
            <a:ext cx="688769" cy="390541"/>
          </a:xfrm>
          <a:custGeom>
            <a:avLst/>
            <a:gdLst>
              <a:gd name="connsiteX0" fmla="*/ 688769 w 688769"/>
              <a:gd name="connsiteY0" fmla="*/ 390541 h 390541"/>
              <a:gd name="connsiteX1" fmla="*/ 546265 w 688769"/>
              <a:gd name="connsiteY1" fmla="*/ 34281 h 390541"/>
              <a:gd name="connsiteX2" fmla="*/ 0 w 688769"/>
              <a:gd name="connsiteY2" fmla="*/ 34281 h 390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8769" h="390541">
                <a:moveTo>
                  <a:pt x="688769" y="390541"/>
                </a:moveTo>
                <a:cubicBezTo>
                  <a:pt x="674914" y="242099"/>
                  <a:pt x="661060" y="93658"/>
                  <a:pt x="546265" y="34281"/>
                </a:cubicBezTo>
                <a:cubicBezTo>
                  <a:pt x="431470" y="-25096"/>
                  <a:pt x="215735" y="4592"/>
                  <a:pt x="0" y="3428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Forma livre 83"/>
          <p:cNvSpPr/>
          <p:nvPr/>
        </p:nvSpPr>
        <p:spPr>
          <a:xfrm>
            <a:off x="5176721" y="2752912"/>
            <a:ext cx="1594756" cy="336322"/>
          </a:xfrm>
          <a:custGeom>
            <a:avLst/>
            <a:gdLst>
              <a:gd name="connsiteX0" fmla="*/ 10141 w 1328302"/>
              <a:gd name="connsiteY0" fmla="*/ 193818 h 336322"/>
              <a:gd name="connsiteX1" fmla="*/ 117019 w 1328302"/>
              <a:gd name="connsiteY1" fmla="*/ 158192 h 336322"/>
              <a:gd name="connsiteX2" fmla="*/ 841414 w 1328302"/>
              <a:gd name="connsiteY2" fmla="*/ 3813 h 336322"/>
              <a:gd name="connsiteX3" fmla="*/ 1328302 w 1328302"/>
              <a:gd name="connsiteY3" fmla="*/ 336322 h 336322"/>
              <a:gd name="connsiteX4" fmla="*/ 1328302 w 1328302"/>
              <a:gd name="connsiteY4" fmla="*/ 336322 h 33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8302" h="336322">
                <a:moveTo>
                  <a:pt x="10141" y="193818"/>
                </a:moveTo>
                <a:cubicBezTo>
                  <a:pt x="-5693" y="191838"/>
                  <a:pt x="-21527" y="189859"/>
                  <a:pt x="117019" y="158192"/>
                </a:cubicBezTo>
                <a:cubicBezTo>
                  <a:pt x="255565" y="126524"/>
                  <a:pt x="639534" y="-25875"/>
                  <a:pt x="841414" y="3813"/>
                </a:cubicBezTo>
                <a:cubicBezTo>
                  <a:pt x="1043295" y="33501"/>
                  <a:pt x="1328302" y="336322"/>
                  <a:pt x="1328302" y="336322"/>
                </a:cubicBezTo>
                <a:lnTo>
                  <a:pt x="1328302" y="336322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Forma livre 84"/>
          <p:cNvSpPr/>
          <p:nvPr/>
        </p:nvSpPr>
        <p:spPr>
          <a:xfrm rot="6548172">
            <a:off x="5607541" y="4760446"/>
            <a:ext cx="181171" cy="541941"/>
          </a:xfrm>
          <a:custGeom>
            <a:avLst/>
            <a:gdLst>
              <a:gd name="connsiteX0" fmla="*/ 555917 w 555917"/>
              <a:gd name="connsiteY0" fmla="*/ 0 h 860625"/>
              <a:gd name="connsiteX1" fmla="*/ 425289 w 555917"/>
              <a:gd name="connsiteY1" fmla="*/ 570015 h 860625"/>
              <a:gd name="connsiteX2" fmla="*/ 45278 w 555917"/>
              <a:gd name="connsiteY2" fmla="*/ 831272 h 860625"/>
              <a:gd name="connsiteX3" fmla="*/ 21528 w 555917"/>
              <a:gd name="connsiteY3" fmla="*/ 843148 h 86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917" h="860625">
                <a:moveTo>
                  <a:pt x="555917" y="0"/>
                </a:moveTo>
                <a:cubicBezTo>
                  <a:pt x="533156" y="215735"/>
                  <a:pt x="510395" y="431470"/>
                  <a:pt x="425289" y="570015"/>
                </a:cubicBezTo>
                <a:cubicBezTo>
                  <a:pt x="340183" y="708560"/>
                  <a:pt x="112571" y="785750"/>
                  <a:pt x="45278" y="831272"/>
                </a:cubicBezTo>
                <a:cubicBezTo>
                  <a:pt x="-22015" y="876794"/>
                  <a:pt x="-244" y="859971"/>
                  <a:pt x="21528" y="8431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orma livre 18"/>
          <p:cNvSpPr/>
          <p:nvPr/>
        </p:nvSpPr>
        <p:spPr>
          <a:xfrm>
            <a:off x="5563633" y="2158069"/>
            <a:ext cx="820931" cy="675283"/>
          </a:xfrm>
          <a:custGeom>
            <a:avLst/>
            <a:gdLst>
              <a:gd name="connsiteX0" fmla="*/ 0 w 820931"/>
              <a:gd name="connsiteY0" fmla="*/ 675283 h 675283"/>
              <a:gd name="connsiteX1" fmla="*/ 570016 w 820931"/>
              <a:gd name="connsiteY1" fmla="*/ 532779 h 675283"/>
              <a:gd name="connsiteX2" fmla="*/ 783772 w 820931"/>
              <a:gd name="connsiteY2" fmla="*/ 69642 h 675283"/>
              <a:gd name="connsiteX3" fmla="*/ 819398 w 820931"/>
              <a:gd name="connsiteY3" fmla="*/ 10265 h 67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931" h="675283">
                <a:moveTo>
                  <a:pt x="0" y="675283"/>
                </a:moveTo>
                <a:cubicBezTo>
                  <a:pt x="219693" y="654501"/>
                  <a:pt x="439387" y="633719"/>
                  <a:pt x="570016" y="532779"/>
                </a:cubicBezTo>
                <a:cubicBezTo>
                  <a:pt x="700645" y="431839"/>
                  <a:pt x="742208" y="156728"/>
                  <a:pt x="783772" y="69642"/>
                </a:cubicBezTo>
                <a:cubicBezTo>
                  <a:pt x="825336" y="-17444"/>
                  <a:pt x="822367" y="-3590"/>
                  <a:pt x="819398" y="1026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7" name="Forma livre 86"/>
          <p:cNvSpPr/>
          <p:nvPr/>
        </p:nvSpPr>
        <p:spPr>
          <a:xfrm>
            <a:off x="5270297" y="4751523"/>
            <a:ext cx="899161" cy="210969"/>
          </a:xfrm>
          <a:custGeom>
            <a:avLst/>
            <a:gdLst>
              <a:gd name="connsiteX0" fmla="*/ 10141 w 1328302"/>
              <a:gd name="connsiteY0" fmla="*/ 193818 h 336322"/>
              <a:gd name="connsiteX1" fmla="*/ 117019 w 1328302"/>
              <a:gd name="connsiteY1" fmla="*/ 158192 h 336322"/>
              <a:gd name="connsiteX2" fmla="*/ 841414 w 1328302"/>
              <a:gd name="connsiteY2" fmla="*/ 3813 h 336322"/>
              <a:gd name="connsiteX3" fmla="*/ 1328302 w 1328302"/>
              <a:gd name="connsiteY3" fmla="*/ 336322 h 336322"/>
              <a:gd name="connsiteX4" fmla="*/ 1328302 w 1328302"/>
              <a:gd name="connsiteY4" fmla="*/ 336322 h 33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8302" h="336322">
                <a:moveTo>
                  <a:pt x="10141" y="193818"/>
                </a:moveTo>
                <a:cubicBezTo>
                  <a:pt x="-5693" y="191838"/>
                  <a:pt x="-21527" y="189859"/>
                  <a:pt x="117019" y="158192"/>
                </a:cubicBezTo>
                <a:cubicBezTo>
                  <a:pt x="255565" y="126524"/>
                  <a:pt x="639534" y="-25875"/>
                  <a:pt x="841414" y="3813"/>
                </a:cubicBezTo>
                <a:cubicBezTo>
                  <a:pt x="1043295" y="33501"/>
                  <a:pt x="1328302" y="336322"/>
                  <a:pt x="1328302" y="336322"/>
                </a:cubicBezTo>
                <a:lnTo>
                  <a:pt x="1328302" y="336322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8" name="Forma livre 87"/>
          <p:cNvSpPr/>
          <p:nvPr/>
        </p:nvSpPr>
        <p:spPr>
          <a:xfrm>
            <a:off x="5273407" y="4323527"/>
            <a:ext cx="573579" cy="524080"/>
          </a:xfrm>
          <a:custGeom>
            <a:avLst/>
            <a:gdLst>
              <a:gd name="connsiteX0" fmla="*/ 0 w 820931"/>
              <a:gd name="connsiteY0" fmla="*/ 675283 h 675283"/>
              <a:gd name="connsiteX1" fmla="*/ 570016 w 820931"/>
              <a:gd name="connsiteY1" fmla="*/ 532779 h 675283"/>
              <a:gd name="connsiteX2" fmla="*/ 783772 w 820931"/>
              <a:gd name="connsiteY2" fmla="*/ 69642 h 675283"/>
              <a:gd name="connsiteX3" fmla="*/ 819398 w 820931"/>
              <a:gd name="connsiteY3" fmla="*/ 10265 h 67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931" h="675283">
                <a:moveTo>
                  <a:pt x="0" y="675283"/>
                </a:moveTo>
                <a:cubicBezTo>
                  <a:pt x="219693" y="654501"/>
                  <a:pt x="439387" y="633719"/>
                  <a:pt x="570016" y="532779"/>
                </a:cubicBezTo>
                <a:cubicBezTo>
                  <a:pt x="700645" y="431839"/>
                  <a:pt x="742208" y="156728"/>
                  <a:pt x="783772" y="69642"/>
                </a:cubicBezTo>
                <a:cubicBezTo>
                  <a:pt x="825336" y="-17444"/>
                  <a:pt x="822367" y="-3590"/>
                  <a:pt x="819398" y="1026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9" name="Forma livre 88"/>
          <p:cNvSpPr/>
          <p:nvPr/>
        </p:nvSpPr>
        <p:spPr>
          <a:xfrm rot="6548172">
            <a:off x="5846822" y="2744462"/>
            <a:ext cx="536306" cy="952491"/>
          </a:xfrm>
          <a:custGeom>
            <a:avLst/>
            <a:gdLst>
              <a:gd name="connsiteX0" fmla="*/ 555917 w 555917"/>
              <a:gd name="connsiteY0" fmla="*/ 0 h 860625"/>
              <a:gd name="connsiteX1" fmla="*/ 425289 w 555917"/>
              <a:gd name="connsiteY1" fmla="*/ 570015 h 860625"/>
              <a:gd name="connsiteX2" fmla="*/ 45278 w 555917"/>
              <a:gd name="connsiteY2" fmla="*/ 831272 h 860625"/>
              <a:gd name="connsiteX3" fmla="*/ 21528 w 555917"/>
              <a:gd name="connsiteY3" fmla="*/ 843148 h 86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917" h="860625">
                <a:moveTo>
                  <a:pt x="555917" y="0"/>
                </a:moveTo>
                <a:cubicBezTo>
                  <a:pt x="533156" y="215735"/>
                  <a:pt x="510395" y="431470"/>
                  <a:pt x="425289" y="570015"/>
                </a:cubicBezTo>
                <a:cubicBezTo>
                  <a:pt x="340183" y="708560"/>
                  <a:pt x="112571" y="785750"/>
                  <a:pt x="45278" y="831272"/>
                </a:cubicBezTo>
                <a:cubicBezTo>
                  <a:pt x="-22015" y="876794"/>
                  <a:pt x="-244" y="859971"/>
                  <a:pt x="21528" y="843148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Forma livre 22"/>
          <p:cNvSpPr/>
          <p:nvPr/>
        </p:nvSpPr>
        <p:spPr>
          <a:xfrm>
            <a:off x="2478441" y="1769423"/>
            <a:ext cx="2514373" cy="2184772"/>
          </a:xfrm>
          <a:custGeom>
            <a:avLst/>
            <a:gdLst>
              <a:gd name="connsiteX0" fmla="*/ 2363190 w 2363190"/>
              <a:gd name="connsiteY0" fmla="*/ 0 h 2113807"/>
              <a:gd name="connsiteX1" fmla="*/ 1935678 w 2363190"/>
              <a:gd name="connsiteY1" fmla="*/ 819397 h 2113807"/>
              <a:gd name="connsiteX2" fmla="*/ 1021278 w 2363190"/>
              <a:gd name="connsiteY2" fmla="*/ 831272 h 2113807"/>
              <a:gd name="connsiteX3" fmla="*/ 581891 w 2363190"/>
              <a:gd name="connsiteY3" fmla="*/ 1626919 h 2113807"/>
              <a:gd name="connsiteX4" fmla="*/ 0 w 2363190"/>
              <a:gd name="connsiteY4" fmla="*/ 2113807 h 211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3190" h="2113807">
                <a:moveTo>
                  <a:pt x="2363190" y="0"/>
                </a:moveTo>
                <a:cubicBezTo>
                  <a:pt x="2261260" y="340426"/>
                  <a:pt x="2159330" y="680852"/>
                  <a:pt x="1935678" y="819397"/>
                </a:cubicBezTo>
                <a:cubicBezTo>
                  <a:pt x="1712026" y="957942"/>
                  <a:pt x="1246909" y="696685"/>
                  <a:pt x="1021278" y="831272"/>
                </a:cubicBezTo>
                <a:cubicBezTo>
                  <a:pt x="795647" y="965859"/>
                  <a:pt x="752104" y="1413163"/>
                  <a:pt x="581891" y="1626919"/>
                </a:cubicBezTo>
                <a:cubicBezTo>
                  <a:pt x="411678" y="1840675"/>
                  <a:pt x="205839" y="1977241"/>
                  <a:pt x="0" y="211380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 2"/>
          <p:cNvSpPr/>
          <p:nvPr/>
        </p:nvSpPr>
        <p:spPr>
          <a:xfrm>
            <a:off x="4009529" y="1805049"/>
            <a:ext cx="3000871" cy="4370120"/>
          </a:xfrm>
          <a:custGeom>
            <a:avLst/>
            <a:gdLst>
              <a:gd name="connsiteX0" fmla="*/ 0 w 3000871"/>
              <a:gd name="connsiteY0" fmla="*/ 4370120 h 4370120"/>
              <a:gd name="connsiteX1" fmla="*/ 1163782 w 3000871"/>
              <a:gd name="connsiteY1" fmla="*/ 3788229 h 4370120"/>
              <a:gd name="connsiteX2" fmla="*/ 1460665 w 3000871"/>
              <a:gd name="connsiteY2" fmla="*/ 3313216 h 4370120"/>
              <a:gd name="connsiteX3" fmla="*/ 1888177 w 3000871"/>
              <a:gd name="connsiteY3" fmla="*/ 3574473 h 4370120"/>
              <a:gd name="connsiteX4" fmla="*/ 2196935 w 3000871"/>
              <a:gd name="connsiteY4" fmla="*/ 3443845 h 4370120"/>
              <a:gd name="connsiteX5" fmla="*/ 2078182 w 3000871"/>
              <a:gd name="connsiteY5" fmla="*/ 3325091 h 4370120"/>
              <a:gd name="connsiteX6" fmla="*/ 2303813 w 3000871"/>
              <a:gd name="connsiteY6" fmla="*/ 3313216 h 4370120"/>
              <a:gd name="connsiteX7" fmla="*/ 2410691 w 3000871"/>
              <a:gd name="connsiteY7" fmla="*/ 3063834 h 4370120"/>
              <a:gd name="connsiteX8" fmla="*/ 1959429 w 3000871"/>
              <a:gd name="connsiteY8" fmla="*/ 2790702 h 4370120"/>
              <a:gd name="connsiteX9" fmla="*/ 2054431 w 3000871"/>
              <a:gd name="connsiteY9" fmla="*/ 2386941 h 4370120"/>
              <a:gd name="connsiteX10" fmla="*/ 1781299 w 3000871"/>
              <a:gd name="connsiteY10" fmla="*/ 2291938 h 4370120"/>
              <a:gd name="connsiteX11" fmla="*/ 1603169 w 3000871"/>
              <a:gd name="connsiteY11" fmla="*/ 2671948 h 4370120"/>
              <a:gd name="connsiteX12" fmla="*/ 1579418 w 3000871"/>
              <a:gd name="connsiteY12" fmla="*/ 2185060 h 4370120"/>
              <a:gd name="connsiteX13" fmla="*/ 1377538 w 3000871"/>
              <a:gd name="connsiteY13" fmla="*/ 1389413 h 4370120"/>
              <a:gd name="connsiteX14" fmla="*/ 1662546 w 3000871"/>
              <a:gd name="connsiteY14" fmla="*/ 1282535 h 4370120"/>
              <a:gd name="connsiteX15" fmla="*/ 1745673 w 3000871"/>
              <a:gd name="connsiteY15" fmla="*/ 1638795 h 4370120"/>
              <a:gd name="connsiteX16" fmla="*/ 2481943 w 3000871"/>
              <a:gd name="connsiteY16" fmla="*/ 2030681 h 4370120"/>
              <a:gd name="connsiteX17" fmla="*/ 2576946 w 3000871"/>
              <a:gd name="connsiteY17" fmla="*/ 1710047 h 4370120"/>
              <a:gd name="connsiteX18" fmla="*/ 2196935 w 3000871"/>
              <a:gd name="connsiteY18" fmla="*/ 1496291 h 4370120"/>
              <a:gd name="connsiteX19" fmla="*/ 1983179 w 3000871"/>
              <a:gd name="connsiteY19" fmla="*/ 1116281 h 4370120"/>
              <a:gd name="connsiteX20" fmla="*/ 2446317 w 3000871"/>
              <a:gd name="connsiteY20" fmla="*/ 1235034 h 4370120"/>
              <a:gd name="connsiteX21" fmla="*/ 2731325 w 3000871"/>
              <a:gd name="connsiteY21" fmla="*/ 1484416 h 4370120"/>
              <a:gd name="connsiteX22" fmla="*/ 2956956 w 3000871"/>
              <a:gd name="connsiteY22" fmla="*/ 1425039 h 4370120"/>
              <a:gd name="connsiteX23" fmla="*/ 2945081 w 3000871"/>
              <a:gd name="connsiteY23" fmla="*/ 1163782 h 4370120"/>
              <a:gd name="connsiteX24" fmla="*/ 2386940 w 3000871"/>
              <a:gd name="connsiteY24" fmla="*/ 807522 h 4370120"/>
              <a:gd name="connsiteX25" fmla="*/ 2458192 w 3000871"/>
              <a:gd name="connsiteY25" fmla="*/ 403761 h 4370120"/>
              <a:gd name="connsiteX26" fmla="*/ 2517569 w 3000871"/>
              <a:gd name="connsiteY26" fmla="*/ 273133 h 4370120"/>
              <a:gd name="connsiteX27" fmla="*/ 2291938 w 3000871"/>
              <a:gd name="connsiteY27" fmla="*/ 249382 h 4370120"/>
              <a:gd name="connsiteX28" fmla="*/ 2137559 w 3000871"/>
              <a:gd name="connsiteY28" fmla="*/ 783772 h 4370120"/>
              <a:gd name="connsiteX29" fmla="*/ 2078182 w 3000871"/>
              <a:gd name="connsiteY29" fmla="*/ 831273 h 4370120"/>
              <a:gd name="connsiteX30" fmla="*/ 1460665 w 3000871"/>
              <a:gd name="connsiteY30" fmla="*/ 914400 h 4370120"/>
              <a:gd name="connsiteX31" fmla="*/ 2101933 w 3000871"/>
              <a:gd name="connsiteY31" fmla="*/ 0 h 437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000871" h="4370120">
                <a:moveTo>
                  <a:pt x="0" y="4370120"/>
                </a:moveTo>
                <a:cubicBezTo>
                  <a:pt x="460169" y="4167250"/>
                  <a:pt x="920338" y="3964380"/>
                  <a:pt x="1163782" y="3788229"/>
                </a:cubicBezTo>
                <a:cubicBezTo>
                  <a:pt x="1407226" y="3612078"/>
                  <a:pt x="1339932" y="3348842"/>
                  <a:pt x="1460665" y="3313216"/>
                </a:cubicBezTo>
                <a:cubicBezTo>
                  <a:pt x="1581398" y="3277590"/>
                  <a:pt x="1765465" y="3552701"/>
                  <a:pt x="1888177" y="3574473"/>
                </a:cubicBezTo>
                <a:cubicBezTo>
                  <a:pt x="2010889" y="3596244"/>
                  <a:pt x="2165268" y="3485409"/>
                  <a:pt x="2196935" y="3443845"/>
                </a:cubicBezTo>
                <a:cubicBezTo>
                  <a:pt x="2228603" y="3402281"/>
                  <a:pt x="2060369" y="3346862"/>
                  <a:pt x="2078182" y="3325091"/>
                </a:cubicBezTo>
                <a:cubicBezTo>
                  <a:pt x="2095995" y="3303319"/>
                  <a:pt x="2248395" y="3356759"/>
                  <a:pt x="2303813" y="3313216"/>
                </a:cubicBezTo>
                <a:cubicBezTo>
                  <a:pt x="2359231" y="3269673"/>
                  <a:pt x="2468088" y="3150920"/>
                  <a:pt x="2410691" y="3063834"/>
                </a:cubicBezTo>
                <a:cubicBezTo>
                  <a:pt x="2353294" y="2976748"/>
                  <a:pt x="2018806" y="2903517"/>
                  <a:pt x="1959429" y="2790702"/>
                </a:cubicBezTo>
                <a:cubicBezTo>
                  <a:pt x="1900052" y="2677887"/>
                  <a:pt x="2084119" y="2470068"/>
                  <a:pt x="2054431" y="2386941"/>
                </a:cubicBezTo>
                <a:cubicBezTo>
                  <a:pt x="2024743" y="2303814"/>
                  <a:pt x="1856509" y="2244437"/>
                  <a:pt x="1781299" y="2291938"/>
                </a:cubicBezTo>
                <a:cubicBezTo>
                  <a:pt x="1706089" y="2339439"/>
                  <a:pt x="1636816" y="2689761"/>
                  <a:pt x="1603169" y="2671948"/>
                </a:cubicBezTo>
                <a:cubicBezTo>
                  <a:pt x="1569522" y="2654135"/>
                  <a:pt x="1617023" y="2398816"/>
                  <a:pt x="1579418" y="2185060"/>
                </a:cubicBezTo>
                <a:cubicBezTo>
                  <a:pt x="1541813" y="1971304"/>
                  <a:pt x="1363683" y="1539834"/>
                  <a:pt x="1377538" y="1389413"/>
                </a:cubicBezTo>
                <a:cubicBezTo>
                  <a:pt x="1391393" y="1238992"/>
                  <a:pt x="1601190" y="1240971"/>
                  <a:pt x="1662546" y="1282535"/>
                </a:cubicBezTo>
                <a:cubicBezTo>
                  <a:pt x="1723902" y="1324099"/>
                  <a:pt x="1609107" y="1514104"/>
                  <a:pt x="1745673" y="1638795"/>
                </a:cubicBezTo>
                <a:cubicBezTo>
                  <a:pt x="1882239" y="1763486"/>
                  <a:pt x="2343398" y="2018806"/>
                  <a:pt x="2481943" y="2030681"/>
                </a:cubicBezTo>
                <a:cubicBezTo>
                  <a:pt x="2620488" y="2042556"/>
                  <a:pt x="2624447" y="1799112"/>
                  <a:pt x="2576946" y="1710047"/>
                </a:cubicBezTo>
                <a:cubicBezTo>
                  <a:pt x="2529445" y="1620982"/>
                  <a:pt x="2295896" y="1595252"/>
                  <a:pt x="2196935" y="1496291"/>
                </a:cubicBezTo>
                <a:cubicBezTo>
                  <a:pt x="2097974" y="1397330"/>
                  <a:pt x="1941616" y="1159824"/>
                  <a:pt x="1983179" y="1116281"/>
                </a:cubicBezTo>
                <a:cubicBezTo>
                  <a:pt x="2024742" y="1072738"/>
                  <a:pt x="2321626" y="1173678"/>
                  <a:pt x="2446317" y="1235034"/>
                </a:cubicBezTo>
                <a:cubicBezTo>
                  <a:pt x="2571008" y="1296390"/>
                  <a:pt x="2646219" y="1452749"/>
                  <a:pt x="2731325" y="1484416"/>
                </a:cubicBezTo>
                <a:cubicBezTo>
                  <a:pt x="2816431" y="1516083"/>
                  <a:pt x="2921330" y="1478478"/>
                  <a:pt x="2956956" y="1425039"/>
                </a:cubicBezTo>
                <a:cubicBezTo>
                  <a:pt x="2992582" y="1371600"/>
                  <a:pt x="3040084" y="1266701"/>
                  <a:pt x="2945081" y="1163782"/>
                </a:cubicBezTo>
                <a:cubicBezTo>
                  <a:pt x="2850078" y="1060862"/>
                  <a:pt x="2468088" y="934192"/>
                  <a:pt x="2386940" y="807522"/>
                </a:cubicBezTo>
                <a:cubicBezTo>
                  <a:pt x="2305792" y="680852"/>
                  <a:pt x="2436421" y="492826"/>
                  <a:pt x="2458192" y="403761"/>
                </a:cubicBezTo>
                <a:cubicBezTo>
                  <a:pt x="2479963" y="314696"/>
                  <a:pt x="2545278" y="298863"/>
                  <a:pt x="2517569" y="273133"/>
                </a:cubicBezTo>
                <a:cubicBezTo>
                  <a:pt x="2489860" y="247403"/>
                  <a:pt x="2355273" y="164276"/>
                  <a:pt x="2291938" y="249382"/>
                </a:cubicBezTo>
                <a:cubicBezTo>
                  <a:pt x="2228603" y="334488"/>
                  <a:pt x="2173185" y="686790"/>
                  <a:pt x="2137559" y="783772"/>
                </a:cubicBezTo>
                <a:cubicBezTo>
                  <a:pt x="2101933" y="880754"/>
                  <a:pt x="2190998" y="809502"/>
                  <a:pt x="2078182" y="831273"/>
                </a:cubicBezTo>
                <a:cubicBezTo>
                  <a:pt x="1965366" y="853044"/>
                  <a:pt x="1456707" y="1052945"/>
                  <a:pt x="1460665" y="914400"/>
                </a:cubicBezTo>
                <a:cubicBezTo>
                  <a:pt x="1464623" y="775855"/>
                  <a:pt x="1783278" y="387927"/>
                  <a:pt x="2101933" y="0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orma livre 7"/>
          <p:cNvSpPr/>
          <p:nvPr/>
        </p:nvSpPr>
        <p:spPr>
          <a:xfrm>
            <a:off x="2850078" y="1757548"/>
            <a:ext cx="2327564" cy="4417621"/>
          </a:xfrm>
          <a:custGeom>
            <a:avLst/>
            <a:gdLst>
              <a:gd name="connsiteX0" fmla="*/ 2327564 w 2327564"/>
              <a:gd name="connsiteY0" fmla="*/ 0 h 4417621"/>
              <a:gd name="connsiteX1" fmla="*/ 1888177 w 2327564"/>
              <a:gd name="connsiteY1" fmla="*/ 748146 h 4417621"/>
              <a:gd name="connsiteX2" fmla="*/ 1828800 w 2327564"/>
              <a:gd name="connsiteY2" fmla="*/ 1543792 h 4417621"/>
              <a:gd name="connsiteX3" fmla="*/ 1579418 w 2327564"/>
              <a:gd name="connsiteY3" fmla="*/ 1472540 h 4417621"/>
              <a:gd name="connsiteX4" fmla="*/ 1520041 w 2327564"/>
              <a:gd name="connsiteY4" fmla="*/ 1235034 h 4417621"/>
              <a:gd name="connsiteX5" fmla="*/ 760021 w 2327564"/>
              <a:gd name="connsiteY5" fmla="*/ 1080655 h 4417621"/>
              <a:gd name="connsiteX6" fmla="*/ 736270 w 2327564"/>
              <a:gd name="connsiteY6" fmla="*/ 1330036 h 4417621"/>
              <a:gd name="connsiteX7" fmla="*/ 1223158 w 2327564"/>
              <a:gd name="connsiteY7" fmla="*/ 1401288 h 4417621"/>
              <a:gd name="connsiteX8" fmla="*/ 1246909 w 2327564"/>
              <a:gd name="connsiteY8" fmla="*/ 1531917 h 4417621"/>
              <a:gd name="connsiteX9" fmla="*/ 439387 w 2327564"/>
              <a:gd name="connsiteY9" fmla="*/ 1757548 h 4417621"/>
              <a:gd name="connsiteX10" fmla="*/ 427512 w 2327564"/>
              <a:gd name="connsiteY10" fmla="*/ 1983179 h 4417621"/>
              <a:gd name="connsiteX11" fmla="*/ 1116280 w 2327564"/>
              <a:gd name="connsiteY11" fmla="*/ 1864426 h 4417621"/>
              <a:gd name="connsiteX12" fmla="*/ 997527 w 2327564"/>
              <a:gd name="connsiteY12" fmla="*/ 2185060 h 4417621"/>
              <a:gd name="connsiteX13" fmla="*/ 558140 w 2327564"/>
              <a:gd name="connsiteY13" fmla="*/ 2481943 h 4417621"/>
              <a:gd name="connsiteX14" fmla="*/ 653143 w 2327564"/>
              <a:gd name="connsiteY14" fmla="*/ 2671948 h 4417621"/>
              <a:gd name="connsiteX15" fmla="*/ 1187532 w 2327564"/>
              <a:gd name="connsiteY15" fmla="*/ 2410691 h 4417621"/>
              <a:gd name="connsiteX16" fmla="*/ 1389413 w 2327564"/>
              <a:gd name="connsiteY16" fmla="*/ 1805049 h 4417621"/>
              <a:gd name="connsiteX17" fmla="*/ 1923803 w 2327564"/>
              <a:gd name="connsiteY17" fmla="*/ 2054431 h 4417621"/>
              <a:gd name="connsiteX18" fmla="*/ 1959428 w 2327564"/>
              <a:gd name="connsiteY18" fmla="*/ 2648197 h 4417621"/>
              <a:gd name="connsiteX19" fmla="*/ 1828800 w 2327564"/>
              <a:gd name="connsiteY19" fmla="*/ 3230088 h 4417621"/>
              <a:gd name="connsiteX20" fmla="*/ 1223158 w 2327564"/>
              <a:gd name="connsiteY20" fmla="*/ 3728852 h 4417621"/>
              <a:gd name="connsiteX21" fmla="*/ 0 w 2327564"/>
              <a:gd name="connsiteY21" fmla="*/ 4417621 h 44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27564" h="4417621">
                <a:moveTo>
                  <a:pt x="2327564" y="0"/>
                </a:moveTo>
                <a:cubicBezTo>
                  <a:pt x="2149434" y="245423"/>
                  <a:pt x="1971304" y="490847"/>
                  <a:pt x="1888177" y="748146"/>
                </a:cubicBezTo>
                <a:cubicBezTo>
                  <a:pt x="1805050" y="1005445"/>
                  <a:pt x="1880260" y="1423060"/>
                  <a:pt x="1828800" y="1543792"/>
                </a:cubicBezTo>
                <a:cubicBezTo>
                  <a:pt x="1777340" y="1664524"/>
                  <a:pt x="1630878" y="1524000"/>
                  <a:pt x="1579418" y="1472540"/>
                </a:cubicBezTo>
                <a:cubicBezTo>
                  <a:pt x="1527958" y="1421080"/>
                  <a:pt x="1656607" y="1300348"/>
                  <a:pt x="1520041" y="1235034"/>
                </a:cubicBezTo>
                <a:cubicBezTo>
                  <a:pt x="1383475" y="1169720"/>
                  <a:pt x="890649" y="1064821"/>
                  <a:pt x="760021" y="1080655"/>
                </a:cubicBezTo>
                <a:cubicBezTo>
                  <a:pt x="629393" y="1096489"/>
                  <a:pt x="659081" y="1276597"/>
                  <a:pt x="736270" y="1330036"/>
                </a:cubicBezTo>
                <a:cubicBezTo>
                  <a:pt x="813459" y="1383475"/>
                  <a:pt x="1138051" y="1367641"/>
                  <a:pt x="1223158" y="1401288"/>
                </a:cubicBezTo>
                <a:cubicBezTo>
                  <a:pt x="1308264" y="1434935"/>
                  <a:pt x="1377537" y="1472540"/>
                  <a:pt x="1246909" y="1531917"/>
                </a:cubicBezTo>
                <a:cubicBezTo>
                  <a:pt x="1116281" y="1591294"/>
                  <a:pt x="575953" y="1682338"/>
                  <a:pt x="439387" y="1757548"/>
                </a:cubicBezTo>
                <a:cubicBezTo>
                  <a:pt x="302821" y="1832758"/>
                  <a:pt x="314696" y="1965366"/>
                  <a:pt x="427512" y="1983179"/>
                </a:cubicBezTo>
                <a:cubicBezTo>
                  <a:pt x="540327" y="2000992"/>
                  <a:pt x="1021277" y="1830779"/>
                  <a:pt x="1116280" y="1864426"/>
                </a:cubicBezTo>
                <a:cubicBezTo>
                  <a:pt x="1211282" y="1898073"/>
                  <a:pt x="1090550" y="2082141"/>
                  <a:pt x="997527" y="2185060"/>
                </a:cubicBezTo>
                <a:cubicBezTo>
                  <a:pt x="904504" y="2287979"/>
                  <a:pt x="615537" y="2400795"/>
                  <a:pt x="558140" y="2481943"/>
                </a:cubicBezTo>
                <a:cubicBezTo>
                  <a:pt x="500743" y="2563091"/>
                  <a:pt x="548244" y="2683823"/>
                  <a:pt x="653143" y="2671948"/>
                </a:cubicBezTo>
                <a:cubicBezTo>
                  <a:pt x="758042" y="2660073"/>
                  <a:pt x="1064820" y="2555174"/>
                  <a:pt x="1187532" y="2410691"/>
                </a:cubicBezTo>
                <a:cubicBezTo>
                  <a:pt x="1310244" y="2266208"/>
                  <a:pt x="1266701" y="1864426"/>
                  <a:pt x="1389413" y="1805049"/>
                </a:cubicBezTo>
                <a:cubicBezTo>
                  <a:pt x="1512125" y="1745672"/>
                  <a:pt x="1828801" y="1913906"/>
                  <a:pt x="1923803" y="2054431"/>
                </a:cubicBezTo>
                <a:cubicBezTo>
                  <a:pt x="2018805" y="2194956"/>
                  <a:pt x="1975262" y="2452254"/>
                  <a:pt x="1959428" y="2648197"/>
                </a:cubicBezTo>
                <a:cubicBezTo>
                  <a:pt x="1943594" y="2844140"/>
                  <a:pt x="1951512" y="3049979"/>
                  <a:pt x="1828800" y="3230088"/>
                </a:cubicBezTo>
                <a:cubicBezTo>
                  <a:pt x="1706088" y="3410197"/>
                  <a:pt x="1527958" y="3530930"/>
                  <a:pt x="1223158" y="3728852"/>
                </a:cubicBezTo>
                <a:cubicBezTo>
                  <a:pt x="918358" y="3926774"/>
                  <a:pt x="459179" y="4172197"/>
                  <a:pt x="0" y="4417621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7" name="Grupo 56"/>
          <p:cNvGrpSpPr/>
          <p:nvPr/>
        </p:nvGrpSpPr>
        <p:grpSpPr>
          <a:xfrm>
            <a:off x="4317174" y="5798022"/>
            <a:ext cx="751477" cy="386053"/>
            <a:chOff x="4317174" y="5715000"/>
            <a:chExt cx="751477" cy="469075"/>
          </a:xfrm>
        </p:grpSpPr>
        <p:cxnSp>
          <p:nvCxnSpPr>
            <p:cNvPr id="58" name="Conector reto 57"/>
            <p:cNvCxnSpPr/>
            <p:nvPr/>
          </p:nvCxnSpPr>
          <p:spPr>
            <a:xfrm flipH="1">
              <a:off x="4850082" y="5715000"/>
              <a:ext cx="125679" cy="457199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 flipH="1">
              <a:off x="4583875" y="5796146"/>
              <a:ext cx="111331" cy="367148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 flipH="1">
              <a:off x="4724400" y="5717268"/>
              <a:ext cx="125683" cy="454932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 flipH="1">
              <a:off x="4975761" y="5796146"/>
              <a:ext cx="92890" cy="343397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 flipH="1">
              <a:off x="4432783" y="5884370"/>
              <a:ext cx="111333" cy="299705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/>
            <p:cNvCxnSpPr/>
            <p:nvPr/>
          </p:nvCxnSpPr>
          <p:spPr>
            <a:xfrm flipH="1">
              <a:off x="4317174" y="5979720"/>
              <a:ext cx="55668" cy="183574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o 63"/>
          <p:cNvGrpSpPr/>
          <p:nvPr/>
        </p:nvGrpSpPr>
        <p:grpSpPr>
          <a:xfrm>
            <a:off x="1618142" y="5133884"/>
            <a:ext cx="630648" cy="1054588"/>
            <a:chOff x="1618142" y="5133884"/>
            <a:chExt cx="630648" cy="1054588"/>
          </a:xfrm>
        </p:grpSpPr>
        <p:cxnSp>
          <p:nvCxnSpPr>
            <p:cNvPr id="65" name="Conector reto 64"/>
            <p:cNvCxnSpPr/>
            <p:nvPr/>
          </p:nvCxnSpPr>
          <p:spPr>
            <a:xfrm flipH="1">
              <a:off x="1618142" y="5197929"/>
              <a:ext cx="630648" cy="829197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/>
            <p:cNvCxnSpPr/>
            <p:nvPr/>
          </p:nvCxnSpPr>
          <p:spPr>
            <a:xfrm flipH="1">
              <a:off x="1661566" y="5133884"/>
              <a:ext cx="472034" cy="654759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/>
            <p:cNvCxnSpPr/>
            <p:nvPr/>
          </p:nvCxnSpPr>
          <p:spPr>
            <a:xfrm flipH="1">
              <a:off x="1640329" y="5205826"/>
              <a:ext cx="345146" cy="454034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/>
            <p:cNvCxnSpPr/>
            <p:nvPr/>
          </p:nvCxnSpPr>
          <p:spPr>
            <a:xfrm flipH="1">
              <a:off x="1640328" y="5227857"/>
              <a:ext cx="211396" cy="257565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to 68"/>
            <p:cNvCxnSpPr/>
            <p:nvPr/>
          </p:nvCxnSpPr>
          <p:spPr>
            <a:xfrm flipH="1">
              <a:off x="1670151" y="5575158"/>
              <a:ext cx="463449" cy="59704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to 69"/>
            <p:cNvCxnSpPr/>
            <p:nvPr/>
          </p:nvCxnSpPr>
          <p:spPr>
            <a:xfrm flipH="1">
              <a:off x="1812904" y="5965555"/>
              <a:ext cx="172571" cy="222917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o 24"/>
          <p:cNvGrpSpPr/>
          <p:nvPr/>
        </p:nvGrpSpPr>
        <p:grpSpPr>
          <a:xfrm>
            <a:off x="4529676" y="4042699"/>
            <a:ext cx="289065" cy="819752"/>
            <a:chOff x="4529676" y="4042699"/>
            <a:chExt cx="289065" cy="819752"/>
          </a:xfrm>
        </p:grpSpPr>
        <p:cxnSp>
          <p:nvCxnSpPr>
            <p:cNvPr id="72" name="Conector reto 71"/>
            <p:cNvCxnSpPr/>
            <p:nvPr/>
          </p:nvCxnSpPr>
          <p:spPr>
            <a:xfrm flipH="1">
              <a:off x="4634725" y="4690753"/>
              <a:ext cx="177750" cy="171698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/>
            <p:cNvCxnSpPr/>
            <p:nvPr/>
          </p:nvCxnSpPr>
          <p:spPr>
            <a:xfrm flipH="1">
              <a:off x="4610824" y="4572000"/>
              <a:ext cx="189776" cy="165956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to 73"/>
            <p:cNvCxnSpPr/>
            <p:nvPr/>
          </p:nvCxnSpPr>
          <p:spPr>
            <a:xfrm flipH="1">
              <a:off x="4568774" y="4377304"/>
              <a:ext cx="232131" cy="21595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/>
            <p:cNvCxnSpPr/>
            <p:nvPr/>
          </p:nvCxnSpPr>
          <p:spPr>
            <a:xfrm flipH="1">
              <a:off x="4529676" y="4220629"/>
              <a:ext cx="289065" cy="285458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to 75"/>
            <p:cNvCxnSpPr/>
            <p:nvPr/>
          </p:nvCxnSpPr>
          <p:spPr>
            <a:xfrm flipH="1">
              <a:off x="4583875" y="4042699"/>
              <a:ext cx="211397" cy="257565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o 49"/>
          <p:cNvGrpSpPr/>
          <p:nvPr/>
        </p:nvGrpSpPr>
        <p:grpSpPr>
          <a:xfrm>
            <a:off x="5486400" y="1790700"/>
            <a:ext cx="869973" cy="914400"/>
            <a:chOff x="5486400" y="1790700"/>
            <a:chExt cx="869973" cy="914400"/>
          </a:xfrm>
        </p:grpSpPr>
        <p:cxnSp>
          <p:nvCxnSpPr>
            <p:cNvPr id="43" name="Conector reto 42"/>
            <p:cNvCxnSpPr/>
            <p:nvPr/>
          </p:nvCxnSpPr>
          <p:spPr>
            <a:xfrm flipV="1">
              <a:off x="6027224" y="1790700"/>
              <a:ext cx="329149" cy="7620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to 99"/>
            <p:cNvCxnSpPr/>
            <p:nvPr/>
          </p:nvCxnSpPr>
          <p:spPr>
            <a:xfrm flipV="1">
              <a:off x="5912398" y="1961407"/>
              <a:ext cx="329149" cy="7620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to 100"/>
            <p:cNvCxnSpPr/>
            <p:nvPr/>
          </p:nvCxnSpPr>
          <p:spPr>
            <a:xfrm flipV="1">
              <a:off x="5819244" y="2060353"/>
              <a:ext cx="278551" cy="7620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/>
            <p:cNvCxnSpPr/>
            <p:nvPr/>
          </p:nvCxnSpPr>
          <p:spPr>
            <a:xfrm flipV="1">
              <a:off x="5713264" y="2173625"/>
              <a:ext cx="278551" cy="7620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/>
            <p:cNvCxnSpPr/>
            <p:nvPr/>
          </p:nvCxnSpPr>
          <p:spPr>
            <a:xfrm flipV="1">
              <a:off x="5633847" y="2284163"/>
              <a:ext cx="278551" cy="7620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/>
            <p:cNvCxnSpPr/>
            <p:nvPr/>
          </p:nvCxnSpPr>
          <p:spPr>
            <a:xfrm flipV="1">
              <a:off x="5956127" y="1866900"/>
              <a:ext cx="329149" cy="7620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to 105"/>
            <p:cNvCxnSpPr/>
            <p:nvPr/>
          </p:nvCxnSpPr>
          <p:spPr>
            <a:xfrm flipV="1">
              <a:off x="5555302" y="2390862"/>
              <a:ext cx="263942" cy="7620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/>
            <p:cNvCxnSpPr/>
            <p:nvPr/>
          </p:nvCxnSpPr>
          <p:spPr>
            <a:xfrm flipV="1">
              <a:off x="5509964" y="2480321"/>
              <a:ext cx="263942" cy="7620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/>
            <p:nvPr/>
          </p:nvCxnSpPr>
          <p:spPr>
            <a:xfrm flipV="1">
              <a:off x="5509964" y="2590800"/>
              <a:ext cx="203300" cy="3810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/>
            <p:cNvCxnSpPr/>
            <p:nvPr/>
          </p:nvCxnSpPr>
          <p:spPr>
            <a:xfrm flipV="1">
              <a:off x="5486400" y="2667000"/>
              <a:ext cx="203300" cy="3810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CaixaDeTexto 115"/>
          <p:cNvSpPr txBox="1"/>
          <p:nvPr/>
        </p:nvSpPr>
        <p:spPr>
          <a:xfrm>
            <a:off x="6069362" y="6300995"/>
            <a:ext cx="2777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latin typeface="Arial" pitchFamily="34" charset="0"/>
                <a:cs typeface="Arial" pitchFamily="34" charset="0"/>
              </a:rPr>
              <a:t>Reserva legal </a:t>
            </a:r>
          </a:p>
          <a:p>
            <a:r>
              <a:rPr lang="pt-BR" sz="1400" b="1" dirty="0">
                <a:latin typeface="Arial" pitchFamily="34" charset="0"/>
                <a:cs typeface="Arial" pitchFamily="34" charset="0"/>
              </a:rPr>
              <a:t>(Sugestão de alocação)</a:t>
            </a:r>
          </a:p>
        </p:txBody>
      </p:sp>
      <p:sp>
        <p:nvSpPr>
          <p:cNvPr id="90" name="Triângulo isósceles 89"/>
          <p:cNvSpPr/>
          <p:nvPr/>
        </p:nvSpPr>
        <p:spPr>
          <a:xfrm>
            <a:off x="7696200" y="4724400"/>
            <a:ext cx="304800" cy="457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Igual 90"/>
          <p:cNvSpPr/>
          <p:nvPr/>
        </p:nvSpPr>
        <p:spPr>
          <a:xfrm rot="20826542">
            <a:off x="4604767" y="3634251"/>
            <a:ext cx="1205471" cy="42992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2" name="Forma livre 91"/>
          <p:cNvSpPr/>
          <p:nvPr/>
        </p:nvSpPr>
        <p:spPr>
          <a:xfrm>
            <a:off x="5145206" y="1784180"/>
            <a:ext cx="2661313" cy="4316369"/>
          </a:xfrm>
          <a:custGeom>
            <a:avLst/>
            <a:gdLst>
              <a:gd name="connsiteX0" fmla="*/ 2661313 w 2661313"/>
              <a:gd name="connsiteY0" fmla="*/ 2883354 h 4316369"/>
              <a:gd name="connsiteX1" fmla="*/ 2647666 w 2661313"/>
              <a:gd name="connsiteY1" fmla="*/ 2774172 h 4316369"/>
              <a:gd name="connsiteX2" fmla="*/ 2634018 w 2661313"/>
              <a:gd name="connsiteY2" fmla="*/ 2719581 h 4316369"/>
              <a:gd name="connsiteX3" fmla="*/ 2620370 w 2661313"/>
              <a:gd name="connsiteY3" fmla="*/ 2542160 h 4316369"/>
              <a:gd name="connsiteX4" fmla="*/ 2606722 w 2661313"/>
              <a:gd name="connsiteY4" fmla="*/ 904429 h 4316369"/>
              <a:gd name="connsiteX5" fmla="*/ 2593075 w 2661313"/>
              <a:gd name="connsiteY5" fmla="*/ 99211 h 4316369"/>
              <a:gd name="connsiteX6" fmla="*/ 2511188 w 2661313"/>
              <a:gd name="connsiteY6" fmla="*/ 71916 h 4316369"/>
              <a:gd name="connsiteX7" fmla="*/ 2333767 w 2661313"/>
              <a:gd name="connsiteY7" fmla="*/ 44620 h 4316369"/>
              <a:gd name="connsiteX8" fmla="*/ 2088107 w 2661313"/>
              <a:gd name="connsiteY8" fmla="*/ 3677 h 4316369"/>
              <a:gd name="connsiteX9" fmla="*/ 1665027 w 2661313"/>
              <a:gd name="connsiteY9" fmla="*/ 17324 h 4316369"/>
              <a:gd name="connsiteX10" fmla="*/ 1282890 w 2661313"/>
              <a:gd name="connsiteY10" fmla="*/ 30972 h 4316369"/>
              <a:gd name="connsiteX11" fmla="*/ 1255594 w 2661313"/>
              <a:gd name="connsiteY11" fmla="*/ 71916 h 4316369"/>
              <a:gd name="connsiteX12" fmla="*/ 1269242 w 2661313"/>
              <a:gd name="connsiteY12" fmla="*/ 153802 h 4316369"/>
              <a:gd name="connsiteX13" fmla="*/ 1351128 w 2661313"/>
              <a:gd name="connsiteY13" fmla="*/ 194745 h 4316369"/>
              <a:gd name="connsiteX14" fmla="*/ 1392072 w 2661313"/>
              <a:gd name="connsiteY14" fmla="*/ 222041 h 4316369"/>
              <a:gd name="connsiteX15" fmla="*/ 1419367 w 2661313"/>
              <a:gd name="connsiteY15" fmla="*/ 303927 h 4316369"/>
              <a:gd name="connsiteX16" fmla="*/ 1405719 w 2661313"/>
              <a:gd name="connsiteY16" fmla="*/ 508644 h 4316369"/>
              <a:gd name="connsiteX17" fmla="*/ 1392072 w 2661313"/>
              <a:gd name="connsiteY17" fmla="*/ 549587 h 4316369"/>
              <a:gd name="connsiteX18" fmla="*/ 1351128 w 2661313"/>
              <a:gd name="connsiteY18" fmla="*/ 576883 h 4316369"/>
              <a:gd name="connsiteX19" fmla="*/ 1337481 w 2661313"/>
              <a:gd name="connsiteY19" fmla="*/ 617826 h 4316369"/>
              <a:gd name="connsiteX20" fmla="*/ 1337481 w 2661313"/>
              <a:gd name="connsiteY20" fmla="*/ 836190 h 4316369"/>
              <a:gd name="connsiteX21" fmla="*/ 1419367 w 2661313"/>
              <a:gd name="connsiteY21" fmla="*/ 877133 h 4316369"/>
              <a:gd name="connsiteX22" fmla="*/ 1460310 w 2661313"/>
              <a:gd name="connsiteY22" fmla="*/ 904429 h 4316369"/>
              <a:gd name="connsiteX23" fmla="*/ 1542197 w 2661313"/>
              <a:gd name="connsiteY23" fmla="*/ 931724 h 4316369"/>
              <a:gd name="connsiteX24" fmla="*/ 1555845 w 2661313"/>
              <a:gd name="connsiteY24" fmla="*/ 972668 h 4316369"/>
              <a:gd name="connsiteX25" fmla="*/ 1637731 w 2661313"/>
              <a:gd name="connsiteY25" fmla="*/ 986316 h 4316369"/>
              <a:gd name="connsiteX26" fmla="*/ 1678675 w 2661313"/>
              <a:gd name="connsiteY26" fmla="*/ 999963 h 4316369"/>
              <a:gd name="connsiteX27" fmla="*/ 1705970 w 2661313"/>
              <a:gd name="connsiteY27" fmla="*/ 1040907 h 4316369"/>
              <a:gd name="connsiteX28" fmla="*/ 1787857 w 2661313"/>
              <a:gd name="connsiteY28" fmla="*/ 1068202 h 4316369"/>
              <a:gd name="connsiteX29" fmla="*/ 1828800 w 2661313"/>
              <a:gd name="connsiteY29" fmla="*/ 1095498 h 4316369"/>
              <a:gd name="connsiteX30" fmla="*/ 1842448 w 2661313"/>
              <a:gd name="connsiteY30" fmla="*/ 1136441 h 4316369"/>
              <a:gd name="connsiteX31" fmla="*/ 1910687 w 2661313"/>
              <a:gd name="connsiteY31" fmla="*/ 1204680 h 4316369"/>
              <a:gd name="connsiteX32" fmla="*/ 1937982 w 2661313"/>
              <a:gd name="connsiteY32" fmla="*/ 1286566 h 4316369"/>
              <a:gd name="connsiteX33" fmla="*/ 1910687 w 2661313"/>
              <a:gd name="connsiteY33" fmla="*/ 1436692 h 4316369"/>
              <a:gd name="connsiteX34" fmla="*/ 1856095 w 2661313"/>
              <a:gd name="connsiteY34" fmla="*/ 1518578 h 4316369"/>
              <a:gd name="connsiteX35" fmla="*/ 1815152 w 2661313"/>
              <a:gd name="connsiteY35" fmla="*/ 1532226 h 4316369"/>
              <a:gd name="connsiteX36" fmla="*/ 1787857 w 2661313"/>
              <a:gd name="connsiteY36" fmla="*/ 1573169 h 4316369"/>
              <a:gd name="connsiteX37" fmla="*/ 1705970 w 2661313"/>
              <a:gd name="connsiteY37" fmla="*/ 1586817 h 4316369"/>
              <a:gd name="connsiteX38" fmla="*/ 1665027 w 2661313"/>
              <a:gd name="connsiteY38" fmla="*/ 1600465 h 4316369"/>
              <a:gd name="connsiteX39" fmla="*/ 1596788 w 2661313"/>
              <a:gd name="connsiteY39" fmla="*/ 1614113 h 4316369"/>
              <a:gd name="connsiteX40" fmla="*/ 1528549 w 2661313"/>
              <a:gd name="connsiteY40" fmla="*/ 1736942 h 4316369"/>
              <a:gd name="connsiteX41" fmla="*/ 1514901 w 2661313"/>
              <a:gd name="connsiteY41" fmla="*/ 1777886 h 4316369"/>
              <a:gd name="connsiteX42" fmla="*/ 1473958 w 2661313"/>
              <a:gd name="connsiteY42" fmla="*/ 2064489 h 4316369"/>
              <a:gd name="connsiteX43" fmla="*/ 1419367 w 2661313"/>
              <a:gd name="connsiteY43" fmla="*/ 2146375 h 4316369"/>
              <a:gd name="connsiteX44" fmla="*/ 1337481 w 2661313"/>
              <a:gd name="connsiteY44" fmla="*/ 2200966 h 4316369"/>
              <a:gd name="connsiteX45" fmla="*/ 1132764 w 2661313"/>
              <a:gd name="connsiteY45" fmla="*/ 2160023 h 4316369"/>
              <a:gd name="connsiteX46" fmla="*/ 1091821 w 2661313"/>
              <a:gd name="connsiteY46" fmla="*/ 2146375 h 4316369"/>
              <a:gd name="connsiteX47" fmla="*/ 1050878 w 2661313"/>
              <a:gd name="connsiteY47" fmla="*/ 2132727 h 4316369"/>
              <a:gd name="connsiteX48" fmla="*/ 982639 w 2661313"/>
              <a:gd name="connsiteY48" fmla="*/ 2064489 h 4316369"/>
              <a:gd name="connsiteX49" fmla="*/ 955343 w 2661313"/>
              <a:gd name="connsiteY49" fmla="*/ 2023545 h 4316369"/>
              <a:gd name="connsiteX50" fmla="*/ 873457 w 2661313"/>
              <a:gd name="connsiteY50" fmla="*/ 1968954 h 4316369"/>
              <a:gd name="connsiteX51" fmla="*/ 832513 w 2661313"/>
              <a:gd name="connsiteY51" fmla="*/ 1941659 h 4316369"/>
              <a:gd name="connsiteX52" fmla="*/ 764275 w 2661313"/>
              <a:gd name="connsiteY52" fmla="*/ 1887068 h 4316369"/>
              <a:gd name="connsiteX53" fmla="*/ 682388 w 2661313"/>
              <a:gd name="connsiteY53" fmla="*/ 1832477 h 4316369"/>
              <a:gd name="connsiteX54" fmla="*/ 655093 w 2661313"/>
              <a:gd name="connsiteY54" fmla="*/ 1791533 h 4316369"/>
              <a:gd name="connsiteX55" fmla="*/ 573206 w 2661313"/>
              <a:gd name="connsiteY55" fmla="*/ 1736942 h 4316369"/>
              <a:gd name="connsiteX56" fmla="*/ 464024 w 2661313"/>
              <a:gd name="connsiteY56" fmla="*/ 1668704 h 4316369"/>
              <a:gd name="connsiteX57" fmla="*/ 464024 w 2661313"/>
              <a:gd name="connsiteY57" fmla="*/ 1914363 h 4316369"/>
              <a:gd name="connsiteX58" fmla="*/ 477672 w 2661313"/>
              <a:gd name="connsiteY58" fmla="*/ 2009898 h 4316369"/>
              <a:gd name="connsiteX59" fmla="*/ 491319 w 2661313"/>
              <a:gd name="connsiteY59" fmla="*/ 2050841 h 4316369"/>
              <a:gd name="connsiteX60" fmla="*/ 518615 w 2661313"/>
              <a:gd name="connsiteY60" fmla="*/ 2200966 h 4316369"/>
              <a:gd name="connsiteX61" fmla="*/ 627797 w 2661313"/>
              <a:gd name="connsiteY61" fmla="*/ 2241910 h 4316369"/>
              <a:gd name="connsiteX62" fmla="*/ 887104 w 2661313"/>
              <a:gd name="connsiteY62" fmla="*/ 2241910 h 4316369"/>
              <a:gd name="connsiteX63" fmla="*/ 941695 w 2661313"/>
              <a:gd name="connsiteY63" fmla="*/ 2323796 h 4316369"/>
              <a:gd name="connsiteX64" fmla="*/ 968991 w 2661313"/>
              <a:gd name="connsiteY64" fmla="*/ 2364739 h 4316369"/>
              <a:gd name="connsiteX65" fmla="*/ 982639 w 2661313"/>
              <a:gd name="connsiteY65" fmla="*/ 2405683 h 4316369"/>
              <a:gd name="connsiteX66" fmla="*/ 955343 w 2661313"/>
              <a:gd name="connsiteY66" fmla="*/ 2651342 h 4316369"/>
              <a:gd name="connsiteX67" fmla="*/ 968991 w 2661313"/>
              <a:gd name="connsiteY67" fmla="*/ 2801468 h 4316369"/>
              <a:gd name="connsiteX68" fmla="*/ 1119116 w 2661313"/>
              <a:gd name="connsiteY68" fmla="*/ 2869707 h 4316369"/>
              <a:gd name="connsiteX69" fmla="*/ 1160060 w 2661313"/>
              <a:gd name="connsiteY69" fmla="*/ 2883354 h 4316369"/>
              <a:gd name="connsiteX70" fmla="*/ 1241946 w 2661313"/>
              <a:gd name="connsiteY70" fmla="*/ 2937945 h 4316369"/>
              <a:gd name="connsiteX71" fmla="*/ 1310185 w 2661313"/>
              <a:gd name="connsiteY71" fmla="*/ 3019832 h 4316369"/>
              <a:gd name="connsiteX72" fmla="*/ 1337481 w 2661313"/>
              <a:gd name="connsiteY72" fmla="*/ 3169957 h 4316369"/>
              <a:gd name="connsiteX73" fmla="*/ 1296537 w 2661313"/>
              <a:gd name="connsiteY73" fmla="*/ 3333730 h 4316369"/>
              <a:gd name="connsiteX74" fmla="*/ 1255594 w 2661313"/>
              <a:gd name="connsiteY74" fmla="*/ 3361026 h 4316369"/>
              <a:gd name="connsiteX75" fmla="*/ 1228298 w 2661313"/>
              <a:gd name="connsiteY75" fmla="*/ 3401969 h 4316369"/>
              <a:gd name="connsiteX76" fmla="*/ 1187355 w 2661313"/>
              <a:gd name="connsiteY76" fmla="*/ 3429265 h 4316369"/>
              <a:gd name="connsiteX77" fmla="*/ 1173707 w 2661313"/>
              <a:gd name="connsiteY77" fmla="*/ 3470208 h 4316369"/>
              <a:gd name="connsiteX78" fmla="*/ 1132764 w 2661313"/>
              <a:gd name="connsiteY78" fmla="*/ 3511151 h 4316369"/>
              <a:gd name="connsiteX79" fmla="*/ 996287 w 2661313"/>
              <a:gd name="connsiteY79" fmla="*/ 3647629 h 4316369"/>
              <a:gd name="connsiteX80" fmla="*/ 873457 w 2661313"/>
              <a:gd name="connsiteY80" fmla="*/ 3688572 h 4316369"/>
              <a:gd name="connsiteX81" fmla="*/ 832513 w 2661313"/>
              <a:gd name="connsiteY81" fmla="*/ 3702220 h 4316369"/>
              <a:gd name="connsiteX82" fmla="*/ 723331 w 2661313"/>
              <a:gd name="connsiteY82" fmla="*/ 3688572 h 4316369"/>
              <a:gd name="connsiteX83" fmla="*/ 682388 w 2661313"/>
              <a:gd name="connsiteY83" fmla="*/ 3661277 h 4316369"/>
              <a:gd name="connsiteX84" fmla="*/ 614149 w 2661313"/>
              <a:gd name="connsiteY84" fmla="*/ 3647629 h 4316369"/>
              <a:gd name="connsiteX85" fmla="*/ 573206 w 2661313"/>
              <a:gd name="connsiteY85" fmla="*/ 3620333 h 4316369"/>
              <a:gd name="connsiteX86" fmla="*/ 545910 w 2661313"/>
              <a:gd name="connsiteY86" fmla="*/ 3579390 h 4316369"/>
              <a:gd name="connsiteX87" fmla="*/ 464024 w 2661313"/>
              <a:gd name="connsiteY87" fmla="*/ 3524799 h 4316369"/>
              <a:gd name="connsiteX88" fmla="*/ 423081 w 2661313"/>
              <a:gd name="connsiteY88" fmla="*/ 3497504 h 4316369"/>
              <a:gd name="connsiteX89" fmla="*/ 341194 w 2661313"/>
              <a:gd name="connsiteY89" fmla="*/ 3511151 h 4316369"/>
              <a:gd name="connsiteX90" fmla="*/ 300251 w 2661313"/>
              <a:gd name="connsiteY90" fmla="*/ 3593038 h 4316369"/>
              <a:gd name="connsiteX91" fmla="*/ 272955 w 2661313"/>
              <a:gd name="connsiteY91" fmla="*/ 3633981 h 4316369"/>
              <a:gd name="connsiteX92" fmla="*/ 245660 w 2661313"/>
              <a:gd name="connsiteY92" fmla="*/ 3729516 h 4316369"/>
              <a:gd name="connsiteX93" fmla="*/ 150125 w 2661313"/>
              <a:gd name="connsiteY93" fmla="*/ 3852345 h 4316369"/>
              <a:gd name="connsiteX94" fmla="*/ 68239 w 2661313"/>
              <a:gd name="connsiteY94" fmla="*/ 3906936 h 4316369"/>
              <a:gd name="connsiteX95" fmla="*/ 27295 w 2661313"/>
              <a:gd name="connsiteY95" fmla="*/ 3934232 h 4316369"/>
              <a:gd name="connsiteX96" fmla="*/ 0 w 2661313"/>
              <a:gd name="connsiteY96" fmla="*/ 4029766 h 4316369"/>
              <a:gd name="connsiteX97" fmla="*/ 13648 w 2661313"/>
              <a:gd name="connsiteY97" fmla="*/ 4248130 h 4316369"/>
              <a:gd name="connsiteX98" fmla="*/ 27295 w 2661313"/>
              <a:gd name="connsiteY98" fmla="*/ 4289074 h 4316369"/>
              <a:gd name="connsiteX99" fmla="*/ 68239 w 2661313"/>
              <a:gd name="connsiteY99" fmla="*/ 4316369 h 4316369"/>
              <a:gd name="connsiteX100" fmla="*/ 163773 w 2661313"/>
              <a:gd name="connsiteY100" fmla="*/ 4302721 h 4316369"/>
              <a:gd name="connsiteX101" fmla="*/ 204716 w 2661313"/>
              <a:gd name="connsiteY101" fmla="*/ 4289074 h 4316369"/>
              <a:gd name="connsiteX102" fmla="*/ 409433 w 2661313"/>
              <a:gd name="connsiteY102" fmla="*/ 4302721 h 4316369"/>
              <a:gd name="connsiteX103" fmla="*/ 450376 w 2661313"/>
              <a:gd name="connsiteY103" fmla="*/ 4316369 h 4316369"/>
              <a:gd name="connsiteX104" fmla="*/ 655093 w 2661313"/>
              <a:gd name="connsiteY104" fmla="*/ 4289074 h 4316369"/>
              <a:gd name="connsiteX105" fmla="*/ 750627 w 2661313"/>
              <a:gd name="connsiteY105" fmla="*/ 4275426 h 4316369"/>
              <a:gd name="connsiteX106" fmla="*/ 1023582 w 2661313"/>
              <a:gd name="connsiteY106" fmla="*/ 4316369 h 4316369"/>
              <a:gd name="connsiteX107" fmla="*/ 1610436 w 2661313"/>
              <a:gd name="connsiteY107" fmla="*/ 4302721 h 4316369"/>
              <a:gd name="connsiteX108" fmla="*/ 1801504 w 2661313"/>
              <a:gd name="connsiteY108" fmla="*/ 4302721 h 4316369"/>
              <a:gd name="connsiteX109" fmla="*/ 2074460 w 2661313"/>
              <a:gd name="connsiteY109" fmla="*/ 4275426 h 4316369"/>
              <a:gd name="connsiteX110" fmla="*/ 2142698 w 2661313"/>
              <a:gd name="connsiteY110" fmla="*/ 4207187 h 4316369"/>
              <a:gd name="connsiteX111" fmla="*/ 2183642 w 2661313"/>
              <a:gd name="connsiteY111" fmla="*/ 4193539 h 4316369"/>
              <a:gd name="connsiteX112" fmla="*/ 2306472 w 2661313"/>
              <a:gd name="connsiteY112" fmla="*/ 4207187 h 4316369"/>
              <a:gd name="connsiteX113" fmla="*/ 2388358 w 2661313"/>
              <a:gd name="connsiteY113" fmla="*/ 4234483 h 4316369"/>
              <a:gd name="connsiteX114" fmla="*/ 2429301 w 2661313"/>
              <a:gd name="connsiteY114" fmla="*/ 4248130 h 4316369"/>
              <a:gd name="connsiteX115" fmla="*/ 2593075 w 2661313"/>
              <a:gd name="connsiteY115" fmla="*/ 4234483 h 4316369"/>
              <a:gd name="connsiteX116" fmla="*/ 2606722 w 2661313"/>
              <a:gd name="connsiteY116" fmla="*/ 3633981 h 4316369"/>
              <a:gd name="connsiteX117" fmla="*/ 2620370 w 2661313"/>
              <a:gd name="connsiteY117" fmla="*/ 3593038 h 4316369"/>
              <a:gd name="connsiteX118" fmla="*/ 2634018 w 2661313"/>
              <a:gd name="connsiteY118" fmla="*/ 3429265 h 4316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2661313" h="4316369">
                <a:moveTo>
                  <a:pt x="2661313" y="2883354"/>
                </a:moveTo>
                <a:cubicBezTo>
                  <a:pt x="2656764" y="2846960"/>
                  <a:pt x="2653696" y="2810350"/>
                  <a:pt x="2647666" y="2774172"/>
                </a:cubicBezTo>
                <a:cubicBezTo>
                  <a:pt x="2644582" y="2755670"/>
                  <a:pt x="2636210" y="2738210"/>
                  <a:pt x="2634018" y="2719581"/>
                </a:cubicBezTo>
                <a:cubicBezTo>
                  <a:pt x="2627087" y="2660672"/>
                  <a:pt x="2624919" y="2601300"/>
                  <a:pt x="2620370" y="2542160"/>
                </a:cubicBezTo>
                <a:cubicBezTo>
                  <a:pt x="2615821" y="1996250"/>
                  <a:pt x="2612821" y="1450324"/>
                  <a:pt x="2606722" y="904429"/>
                </a:cubicBezTo>
                <a:cubicBezTo>
                  <a:pt x="2603723" y="636001"/>
                  <a:pt x="2623679" y="365905"/>
                  <a:pt x="2593075" y="99211"/>
                </a:cubicBezTo>
                <a:cubicBezTo>
                  <a:pt x="2589795" y="70627"/>
                  <a:pt x="2538484" y="81014"/>
                  <a:pt x="2511188" y="71916"/>
                </a:cubicBezTo>
                <a:cubicBezTo>
                  <a:pt x="2426868" y="43809"/>
                  <a:pt x="2484572" y="59701"/>
                  <a:pt x="2333767" y="44620"/>
                </a:cubicBezTo>
                <a:cubicBezTo>
                  <a:pt x="2199912" y="0"/>
                  <a:pt x="2280554" y="19713"/>
                  <a:pt x="2088107" y="3677"/>
                </a:cubicBezTo>
                <a:lnTo>
                  <a:pt x="1665027" y="17324"/>
                </a:lnTo>
                <a:cubicBezTo>
                  <a:pt x="1537640" y="21642"/>
                  <a:pt x="1409232" y="14126"/>
                  <a:pt x="1282890" y="30972"/>
                </a:cubicBezTo>
                <a:cubicBezTo>
                  <a:pt x="1266631" y="33140"/>
                  <a:pt x="1264693" y="58268"/>
                  <a:pt x="1255594" y="71916"/>
                </a:cubicBezTo>
                <a:cubicBezTo>
                  <a:pt x="1260143" y="99211"/>
                  <a:pt x="1256867" y="129052"/>
                  <a:pt x="1269242" y="153802"/>
                </a:cubicBezTo>
                <a:cubicBezTo>
                  <a:pt x="1279825" y="174969"/>
                  <a:pt x="1331749" y="188286"/>
                  <a:pt x="1351128" y="194745"/>
                </a:cubicBezTo>
                <a:cubicBezTo>
                  <a:pt x="1364776" y="203844"/>
                  <a:pt x="1383378" y="208131"/>
                  <a:pt x="1392072" y="222041"/>
                </a:cubicBezTo>
                <a:cubicBezTo>
                  <a:pt x="1407321" y="246439"/>
                  <a:pt x="1419367" y="303927"/>
                  <a:pt x="1419367" y="303927"/>
                </a:cubicBezTo>
                <a:cubicBezTo>
                  <a:pt x="1414818" y="372166"/>
                  <a:pt x="1413271" y="440672"/>
                  <a:pt x="1405719" y="508644"/>
                </a:cubicBezTo>
                <a:cubicBezTo>
                  <a:pt x="1404130" y="522942"/>
                  <a:pt x="1401059" y="538354"/>
                  <a:pt x="1392072" y="549587"/>
                </a:cubicBezTo>
                <a:cubicBezTo>
                  <a:pt x="1381825" y="562395"/>
                  <a:pt x="1364776" y="567784"/>
                  <a:pt x="1351128" y="576883"/>
                </a:cubicBezTo>
                <a:cubicBezTo>
                  <a:pt x="1346579" y="590531"/>
                  <a:pt x="1341433" y="603994"/>
                  <a:pt x="1337481" y="617826"/>
                </a:cubicBezTo>
                <a:cubicBezTo>
                  <a:pt x="1314945" y="696702"/>
                  <a:pt x="1309429" y="738008"/>
                  <a:pt x="1337481" y="836190"/>
                </a:cubicBezTo>
                <a:cubicBezTo>
                  <a:pt x="1343051" y="855686"/>
                  <a:pt x="1404385" y="872139"/>
                  <a:pt x="1419367" y="877133"/>
                </a:cubicBezTo>
                <a:cubicBezTo>
                  <a:pt x="1433015" y="886232"/>
                  <a:pt x="1445321" y="897767"/>
                  <a:pt x="1460310" y="904429"/>
                </a:cubicBezTo>
                <a:cubicBezTo>
                  <a:pt x="1486602" y="916114"/>
                  <a:pt x="1542197" y="931724"/>
                  <a:pt x="1542197" y="931724"/>
                </a:cubicBezTo>
                <a:cubicBezTo>
                  <a:pt x="1546746" y="945372"/>
                  <a:pt x="1543354" y="965530"/>
                  <a:pt x="1555845" y="972668"/>
                </a:cubicBezTo>
                <a:cubicBezTo>
                  <a:pt x="1579871" y="986397"/>
                  <a:pt x="1610718" y="980313"/>
                  <a:pt x="1637731" y="986316"/>
                </a:cubicBezTo>
                <a:cubicBezTo>
                  <a:pt x="1651775" y="989437"/>
                  <a:pt x="1665027" y="995414"/>
                  <a:pt x="1678675" y="999963"/>
                </a:cubicBezTo>
                <a:cubicBezTo>
                  <a:pt x="1687773" y="1013611"/>
                  <a:pt x="1692061" y="1032214"/>
                  <a:pt x="1705970" y="1040907"/>
                </a:cubicBezTo>
                <a:cubicBezTo>
                  <a:pt x="1730369" y="1056156"/>
                  <a:pt x="1787857" y="1068202"/>
                  <a:pt x="1787857" y="1068202"/>
                </a:cubicBezTo>
                <a:cubicBezTo>
                  <a:pt x="1801505" y="1077301"/>
                  <a:pt x="1818553" y="1082690"/>
                  <a:pt x="1828800" y="1095498"/>
                </a:cubicBezTo>
                <a:cubicBezTo>
                  <a:pt x="1837787" y="1106732"/>
                  <a:pt x="1836014" y="1123574"/>
                  <a:pt x="1842448" y="1136441"/>
                </a:cubicBezTo>
                <a:cubicBezTo>
                  <a:pt x="1865194" y="1181934"/>
                  <a:pt x="1869743" y="1177384"/>
                  <a:pt x="1910687" y="1204680"/>
                </a:cubicBezTo>
                <a:cubicBezTo>
                  <a:pt x="1919785" y="1231975"/>
                  <a:pt x="1941551" y="1258016"/>
                  <a:pt x="1937982" y="1286566"/>
                </a:cubicBezTo>
                <a:cubicBezTo>
                  <a:pt x="1935009" y="1310349"/>
                  <a:pt x="1931045" y="1400049"/>
                  <a:pt x="1910687" y="1436692"/>
                </a:cubicBezTo>
                <a:cubicBezTo>
                  <a:pt x="1894755" y="1465369"/>
                  <a:pt x="1887217" y="1508204"/>
                  <a:pt x="1856095" y="1518578"/>
                </a:cubicBezTo>
                <a:lnTo>
                  <a:pt x="1815152" y="1532226"/>
                </a:lnTo>
                <a:cubicBezTo>
                  <a:pt x="1806054" y="1545874"/>
                  <a:pt x="1802528" y="1565834"/>
                  <a:pt x="1787857" y="1573169"/>
                </a:cubicBezTo>
                <a:cubicBezTo>
                  <a:pt x="1763106" y="1585544"/>
                  <a:pt x="1732983" y="1580814"/>
                  <a:pt x="1705970" y="1586817"/>
                </a:cubicBezTo>
                <a:cubicBezTo>
                  <a:pt x="1691927" y="1589938"/>
                  <a:pt x="1678983" y="1596976"/>
                  <a:pt x="1665027" y="1600465"/>
                </a:cubicBezTo>
                <a:cubicBezTo>
                  <a:pt x="1642523" y="1606091"/>
                  <a:pt x="1619534" y="1609564"/>
                  <a:pt x="1596788" y="1614113"/>
                </a:cubicBezTo>
                <a:cubicBezTo>
                  <a:pt x="1535500" y="1675401"/>
                  <a:pt x="1561948" y="1636746"/>
                  <a:pt x="1528549" y="1736942"/>
                </a:cubicBezTo>
                <a:lnTo>
                  <a:pt x="1514901" y="1777886"/>
                </a:lnTo>
                <a:cubicBezTo>
                  <a:pt x="1512260" y="1817502"/>
                  <a:pt x="1517446" y="1999258"/>
                  <a:pt x="1473958" y="2064489"/>
                </a:cubicBezTo>
                <a:cubicBezTo>
                  <a:pt x="1455761" y="2091784"/>
                  <a:pt x="1446662" y="2128178"/>
                  <a:pt x="1419367" y="2146375"/>
                </a:cubicBezTo>
                <a:lnTo>
                  <a:pt x="1337481" y="2200966"/>
                </a:lnTo>
                <a:cubicBezTo>
                  <a:pt x="1186056" y="2184142"/>
                  <a:pt x="1253731" y="2200346"/>
                  <a:pt x="1132764" y="2160023"/>
                </a:cubicBezTo>
                <a:lnTo>
                  <a:pt x="1091821" y="2146375"/>
                </a:lnTo>
                <a:lnTo>
                  <a:pt x="1050878" y="2132727"/>
                </a:lnTo>
                <a:cubicBezTo>
                  <a:pt x="978086" y="2023541"/>
                  <a:pt x="1073627" y="2155477"/>
                  <a:pt x="982639" y="2064489"/>
                </a:cubicBezTo>
                <a:cubicBezTo>
                  <a:pt x="971040" y="2052890"/>
                  <a:pt x="967687" y="2034346"/>
                  <a:pt x="955343" y="2023545"/>
                </a:cubicBezTo>
                <a:cubicBezTo>
                  <a:pt x="930655" y="2001943"/>
                  <a:pt x="900752" y="1987151"/>
                  <a:pt x="873457" y="1968954"/>
                </a:cubicBezTo>
                <a:lnTo>
                  <a:pt x="832513" y="1941659"/>
                </a:lnTo>
                <a:cubicBezTo>
                  <a:pt x="782080" y="1866009"/>
                  <a:pt x="834073" y="1925845"/>
                  <a:pt x="764275" y="1887068"/>
                </a:cubicBezTo>
                <a:cubicBezTo>
                  <a:pt x="735598" y="1871136"/>
                  <a:pt x="682388" y="1832477"/>
                  <a:pt x="682388" y="1832477"/>
                </a:cubicBezTo>
                <a:cubicBezTo>
                  <a:pt x="673290" y="1818829"/>
                  <a:pt x="667437" y="1802334"/>
                  <a:pt x="655093" y="1791533"/>
                </a:cubicBezTo>
                <a:cubicBezTo>
                  <a:pt x="630405" y="1769930"/>
                  <a:pt x="573206" y="1736942"/>
                  <a:pt x="573206" y="1736942"/>
                </a:cubicBezTo>
                <a:cubicBezTo>
                  <a:pt x="537159" y="1628804"/>
                  <a:pt x="574290" y="1650326"/>
                  <a:pt x="464024" y="1668704"/>
                </a:cubicBezTo>
                <a:cubicBezTo>
                  <a:pt x="429626" y="1771894"/>
                  <a:pt x="445246" y="1707811"/>
                  <a:pt x="464024" y="1914363"/>
                </a:cubicBezTo>
                <a:cubicBezTo>
                  <a:pt x="466936" y="1946399"/>
                  <a:pt x="471363" y="1978354"/>
                  <a:pt x="477672" y="2009898"/>
                </a:cubicBezTo>
                <a:cubicBezTo>
                  <a:pt x="480493" y="2024004"/>
                  <a:pt x="488198" y="2036798"/>
                  <a:pt x="491319" y="2050841"/>
                </a:cubicBezTo>
                <a:cubicBezTo>
                  <a:pt x="491413" y="2051263"/>
                  <a:pt x="514099" y="2193063"/>
                  <a:pt x="518615" y="2200966"/>
                </a:cubicBezTo>
                <a:cubicBezTo>
                  <a:pt x="536753" y="2232708"/>
                  <a:pt x="603020" y="2236955"/>
                  <a:pt x="627797" y="2241910"/>
                </a:cubicBezTo>
                <a:cubicBezTo>
                  <a:pt x="718836" y="2219150"/>
                  <a:pt x="772693" y="2199759"/>
                  <a:pt x="887104" y="2241910"/>
                </a:cubicBezTo>
                <a:cubicBezTo>
                  <a:pt x="917886" y="2253251"/>
                  <a:pt x="923498" y="2296501"/>
                  <a:pt x="941695" y="2323796"/>
                </a:cubicBezTo>
                <a:lnTo>
                  <a:pt x="968991" y="2364739"/>
                </a:lnTo>
                <a:cubicBezTo>
                  <a:pt x="973540" y="2378387"/>
                  <a:pt x="982639" y="2391297"/>
                  <a:pt x="982639" y="2405683"/>
                </a:cubicBezTo>
                <a:cubicBezTo>
                  <a:pt x="982639" y="2555524"/>
                  <a:pt x="980076" y="2552413"/>
                  <a:pt x="955343" y="2651342"/>
                </a:cubicBezTo>
                <a:cubicBezTo>
                  <a:pt x="959892" y="2701384"/>
                  <a:pt x="947742" y="2755934"/>
                  <a:pt x="968991" y="2801468"/>
                </a:cubicBezTo>
                <a:cubicBezTo>
                  <a:pt x="995015" y="2857234"/>
                  <a:pt x="1071858" y="2857893"/>
                  <a:pt x="1119116" y="2869707"/>
                </a:cubicBezTo>
                <a:cubicBezTo>
                  <a:pt x="1133073" y="2873196"/>
                  <a:pt x="1146412" y="2878805"/>
                  <a:pt x="1160060" y="2883354"/>
                </a:cubicBezTo>
                <a:cubicBezTo>
                  <a:pt x="1187355" y="2901551"/>
                  <a:pt x="1223749" y="2910650"/>
                  <a:pt x="1241946" y="2937945"/>
                </a:cubicBezTo>
                <a:cubicBezTo>
                  <a:pt x="1279948" y="2994948"/>
                  <a:pt x="1257643" y="2967290"/>
                  <a:pt x="1310185" y="3019832"/>
                </a:cubicBezTo>
                <a:cubicBezTo>
                  <a:pt x="1329379" y="3077411"/>
                  <a:pt x="1337481" y="3092796"/>
                  <a:pt x="1337481" y="3169957"/>
                </a:cubicBezTo>
                <a:cubicBezTo>
                  <a:pt x="1337481" y="3230661"/>
                  <a:pt x="1340529" y="3289738"/>
                  <a:pt x="1296537" y="3333730"/>
                </a:cubicBezTo>
                <a:cubicBezTo>
                  <a:pt x="1284939" y="3345328"/>
                  <a:pt x="1269242" y="3351927"/>
                  <a:pt x="1255594" y="3361026"/>
                </a:cubicBezTo>
                <a:cubicBezTo>
                  <a:pt x="1246495" y="3374674"/>
                  <a:pt x="1239896" y="3390371"/>
                  <a:pt x="1228298" y="3401969"/>
                </a:cubicBezTo>
                <a:cubicBezTo>
                  <a:pt x="1216700" y="3413567"/>
                  <a:pt x="1197602" y="3416457"/>
                  <a:pt x="1187355" y="3429265"/>
                </a:cubicBezTo>
                <a:cubicBezTo>
                  <a:pt x="1178368" y="3440499"/>
                  <a:pt x="1181687" y="3458238"/>
                  <a:pt x="1173707" y="3470208"/>
                </a:cubicBezTo>
                <a:cubicBezTo>
                  <a:pt x="1163001" y="3486267"/>
                  <a:pt x="1144613" y="3495916"/>
                  <a:pt x="1132764" y="3511151"/>
                </a:cubicBezTo>
                <a:cubicBezTo>
                  <a:pt x="1081814" y="3576659"/>
                  <a:pt x="1083631" y="3618515"/>
                  <a:pt x="996287" y="3647629"/>
                </a:cubicBezTo>
                <a:lnTo>
                  <a:pt x="873457" y="3688572"/>
                </a:lnTo>
                <a:lnTo>
                  <a:pt x="832513" y="3702220"/>
                </a:lnTo>
                <a:cubicBezTo>
                  <a:pt x="796119" y="3697671"/>
                  <a:pt x="758716" y="3698222"/>
                  <a:pt x="723331" y="3688572"/>
                </a:cubicBezTo>
                <a:cubicBezTo>
                  <a:pt x="707507" y="3684256"/>
                  <a:pt x="697746" y="3667036"/>
                  <a:pt x="682388" y="3661277"/>
                </a:cubicBezTo>
                <a:cubicBezTo>
                  <a:pt x="660668" y="3653132"/>
                  <a:pt x="636895" y="3652178"/>
                  <a:pt x="614149" y="3647629"/>
                </a:cubicBezTo>
                <a:cubicBezTo>
                  <a:pt x="600501" y="3638530"/>
                  <a:pt x="584804" y="3631931"/>
                  <a:pt x="573206" y="3620333"/>
                </a:cubicBezTo>
                <a:cubicBezTo>
                  <a:pt x="561608" y="3608735"/>
                  <a:pt x="558254" y="3590191"/>
                  <a:pt x="545910" y="3579390"/>
                </a:cubicBezTo>
                <a:cubicBezTo>
                  <a:pt x="521222" y="3557788"/>
                  <a:pt x="491319" y="3542996"/>
                  <a:pt x="464024" y="3524799"/>
                </a:cubicBezTo>
                <a:lnTo>
                  <a:pt x="423081" y="3497504"/>
                </a:lnTo>
                <a:cubicBezTo>
                  <a:pt x="395785" y="3502053"/>
                  <a:pt x="365945" y="3498776"/>
                  <a:pt x="341194" y="3511151"/>
                </a:cubicBezTo>
                <a:cubicBezTo>
                  <a:pt x="315117" y="3524189"/>
                  <a:pt x="311017" y="3571506"/>
                  <a:pt x="300251" y="3593038"/>
                </a:cubicBezTo>
                <a:cubicBezTo>
                  <a:pt x="292916" y="3607709"/>
                  <a:pt x="282054" y="3620333"/>
                  <a:pt x="272955" y="3633981"/>
                </a:cubicBezTo>
                <a:cubicBezTo>
                  <a:pt x="269744" y="3646824"/>
                  <a:pt x="254557" y="3713501"/>
                  <a:pt x="245660" y="3729516"/>
                </a:cubicBezTo>
                <a:cubicBezTo>
                  <a:pt x="223224" y="3769901"/>
                  <a:pt x="189048" y="3822072"/>
                  <a:pt x="150125" y="3852345"/>
                </a:cubicBezTo>
                <a:cubicBezTo>
                  <a:pt x="124230" y="3872485"/>
                  <a:pt x="95534" y="3888739"/>
                  <a:pt x="68239" y="3906936"/>
                </a:cubicBezTo>
                <a:lnTo>
                  <a:pt x="27295" y="3934232"/>
                </a:lnTo>
                <a:cubicBezTo>
                  <a:pt x="20860" y="3953537"/>
                  <a:pt x="0" y="4012633"/>
                  <a:pt x="0" y="4029766"/>
                </a:cubicBezTo>
                <a:cubicBezTo>
                  <a:pt x="0" y="4102696"/>
                  <a:pt x="6013" y="4175601"/>
                  <a:pt x="13648" y="4248130"/>
                </a:cubicBezTo>
                <a:cubicBezTo>
                  <a:pt x="15154" y="4262437"/>
                  <a:pt x="18308" y="4277840"/>
                  <a:pt x="27295" y="4289074"/>
                </a:cubicBezTo>
                <a:cubicBezTo>
                  <a:pt x="37542" y="4301882"/>
                  <a:pt x="54591" y="4307271"/>
                  <a:pt x="68239" y="4316369"/>
                </a:cubicBezTo>
                <a:cubicBezTo>
                  <a:pt x="100084" y="4311820"/>
                  <a:pt x="132230" y="4309030"/>
                  <a:pt x="163773" y="4302721"/>
                </a:cubicBezTo>
                <a:cubicBezTo>
                  <a:pt x="177879" y="4299900"/>
                  <a:pt x="190330" y="4289074"/>
                  <a:pt x="204716" y="4289074"/>
                </a:cubicBezTo>
                <a:cubicBezTo>
                  <a:pt x="273106" y="4289074"/>
                  <a:pt x="341194" y="4298172"/>
                  <a:pt x="409433" y="4302721"/>
                </a:cubicBezTo>
                <a:cubicBezTo>
                  <a:pt x="423081" y="4307270"/>
                  <a:pt x="435990" y="4316369"/>
                  <a:pt x="450376" y="4316369"/>
                </a:cubicBezTo>
                <a:cubicBezTo>
                  <a:pt x="638568" y="4316369"/>
                  <a:pt x="544516" y="4309178"/>
                  <a:pt x="655093" y="4289074"/>
                </a:cubicBezTo>
                <a:cubicBezTo>
                  <a:pt x="686742" y="4283320"/>
                  <a:pt x="718782" y="4279975"/>
                  <a:pt x="750627" y="4275426"/>
                </a:cubicBezTo>
                <a:cubicBezTo>
                  <a:pt x="987603" y="4305047"/>
                  <a:pt x="897827" y="4284930"/>
                  <a:pt x="1023582" y="4316369"/>
                </a:cubicBezTo>
                <a:lnTo>
                  <a:pt x="1610436" y="4302721"/>
                </a:lnTo>
                <a:cubicBezTo>
                  <a:pt x="1809464" y="4294760"/>
                  <a:pt x="1602476" y="4274290"/>
                  <a:pt x="1801504" y="4302721"/>
                </a:cubicBezTo>
                <a:cubicBezTo>
                  <a:pt x="1892489" y="4293623"/>
                  <a:pt x="1984373" y="4291093"/>
                  <a:pt x="2074460" y="4275426"/>
                </a:cubicBezTo>
                <a:cubicBezTo>
                  <a:pt x="2126776" y="4266328"/>
                  <a:pt x="2108579" y="4234482"/>
                  <a:pt x="2142698" y="4207187"/>
                </a:cubicBezTo>
                <a:cubicBezTo>
                  <a:pt x="2153932" y="4198200"/>
                  <a:pt x="2169994" y="4198088"/>
                  <a:pt x="2183642" y="4193539"/>
                </a:cubicBezTo>
                <a:cubicBezTo>
                  <a:pt x="2224585" y="4198088"/>
                  <a:pt x="2266077" y="4199108"/>
                  <a:pt x="2306472" y="4207187"/>
                </a:cubicBezTo>
                <a:cubicBezTo>
                  <a:pt x="2334685" y="4212830"/>
                  <a:pt x="2361063" y="4225385"/>
                  <a:pt x="2388358" y="4234483"/>
                </a:cubicBezTo>
                <a:lnTo>
                  <a:pt x="2429301" y="4248130"/>
                </a:lnTo>
                <a:cubicBezTo>
                  <a:pt x="2483892" y="4243581"/>
                  <a:pt x="2577871" y="4287111"/>
                  <a:pt x="2593075" y="4234483"/>
                </a:cubicBezTo>
                <a:cubicBezTo>
                  <a:pt x="2648644" y="4042130"/>
                  <a:pt x="2598210" y="3834019"/>
                  <a:pt x="2606722" y="3633981"/>
                </a:cubicBezTo>
                <a:cubicBezTo>
                  <a:pt x="2607334" y="3619608"/>
                  <a:pt x="2615821" y="3606686"/>
                  <a:pt x="2620370" y="3593038"/>
                </a:cubicBezTo>
                <a:cubicBezTo>
                  <a:pt x="2636275" y="3465800"/>
                  <a:pt x="2634018" y="3520533"/>
                  <a:pt x="2634018" y="342926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Forma livre 92"/>
          <p:cNvSpPr/>
          <p:nvPr/>
        </p:nvSpPr>
        <p:spPr>
          <a:xfrm>
            <a:off x="1651379" y="1795202"/>
            <a:ext cx="3384645" cy="4324673"/>
          </a:xfrm>
          <a:custGeom>
            <a:avLst/>
            <a:gdLst>
              <a:gd name="connsiteX0" fmla="*/ 3384645 w 3384645"/>
              <a:gd name="connsiteY0" fmla="*/ 33598 h 4324673"/>
              <a:gd name="connsiteX1" fmla="*/ 2729552 w 3384645"/>
              <a:gd name="connsiteY1" fmla="*/ 33598 h 4324673"/>
              <a:gd name="connsiteX2" fmla="*/ 2047164 w 3384645"/>
              <a:gd name="connsiteY2" fmla="*/ 47246 h 4324673"/>
              <a:gd name="connsiteX3" fmla="*/ 1091821 w 3384645"/>
              <a:gd name="connsiteY3" fmla="*/ 47246 h 4324673"/>
              <a:gd name="connsiteX4" fmla="*/ 996287 w 3384645"/>
              <a:gd name="connsiteY4" fmla="*/ 33598 h 4324673"/>
              <a:gd name="connsiteX5" fmla="*/ 750627 w 3384645"/>
              <a:gd name="connsiteY5" fmla="*/ 47246 h 4324673"/>
              <a:gd name="connsiteX6" fmla="*/ 709684 w 3384645"/>
              <a:gd name="connsiteY6" fmla="*/ 60894 h 4324673"/>
              <a:gd name="connsiteX7" fmla="*/ 40943 w 3384645"/>
              <a:gd name="connsiteY7" fmla="*/ 74541 h 4324673"/>
              <a:gd name="connsiteX8" fmla="*/ 13648 w 3384645"/>
              <a:gd name="connsiteY8" fmla="*/ 224667 h 4324673"/>
              <a:gd name="connsiteX9" fmla="*/ 0 w 3384645"/>
              <a:gd name="connsiteY9" fmla="*/ 279258 h 4324673"/>
              <a:gd name="connsiteX10" fmla="*/ 13648 w 3384645"/>
              <a:gd name="connsiteY10" fmla="*/ 770577 h 4324673"/>
              <a:gd name="connsiteX11" fmla="*/ 27296 w 3384645"/>
              <a:gd name="connsiteY11" fmla="*/ 947998 h 4324673"/>
              <a:gd name="connsiteX12" fmla="*/ 13648 w 3384645"/>
              <a:gd name="connsiteY12" fmla="*/ 1493908 h 4324673"/>
              <a:gd name="connsiteX13" fmla="*/ 27296 w 3384645"/>
              <a:gd name="connsiteY13" fmla="*/ 2572082 h 4324673"/>
              <a:gd name="connsiteX14" fmla="*/ 40943 w 3384645"/>
              <a:gd name="connsiteY14" fmla="*/ 3336356 h 4324673"/>
              <a:gd name="connsiteX15" fmla="*/ 109182 w 3384645"/>
              <a:gd name="connsiteY15" fmla="*/ 3390947 h 4324673"/>
              <a:gd name="connsiteX16" fmla="*/ 191069 w 3384645"/>
              <a:gd name="connsiteY16" fmla="*/ 3336356 h 4324673"/>
              <a:gd name="connsiteX17" fmla="*/ 368490 w 3384645"/>
              <a:gd name="connsiteY17" fmla="*/ 3295413 h 4324673"/>
              <a:gd name="connsiteX18" fmla="*/ 627797 w 3384645"/>
              <a:gd name="connsiteY18" fmla="*/ 3309061 h 4324673"/>
              <a:gd name="connsiteX19" fmla="*/ 655093 w 3384645"/>
              <a:gd name="connsiteY19" fmla="*/ 3350004 h 4324673"/>
              <a:gd name="connsiteX20" fmla="*/ 682388 w 3384645"/>
              <a:gd name="connsiteY20" fmla="*/ 3431891 h 4324673"/>
              <a:gd name="connsiteX21" fmla="*/ 655093 w 3384645"/>
              <a:gd name="connsiteY21" fmla="*/ 3527425 h 4324673"/>
              <a:gd name="connsiteX22" fmla="*/ 627797 w 3384645"/>
              <a:gd name="connsiteY22" fmla="*/ 3568368 h 4324673"/>
              <a:gd name="connsiteX23" fmla="*/ 614149 w 3384645"/>
              <a:gd name="connsiteY23" fmla="*/ 3609311 h 4324673"/>
              <a:gd name="connsiteX24" fmla="*/ 573206 w 3384645"/>
              <a:gd name="connsiteY24" fmla="*/ 3650255 h 4324673"/>
              <a:gd name="connsiteX25" fmla="*/ 545911 w 3384645"/>
              <a:gd name="connsiteY25" fmla="*/ 3732141 h 4324673"/>
              <a:gd name="connsiteX26" fmla="*/ 532263 w 3384645"/>
              <a:gd name="connsiteY26" fmla="*/ 3773085 h 4324673"/>
              <a:gd name="connsiteX27" fmla="*/ 518615 w 3384645"/>
              <a:gd name="connsiteY27" fmla="*/ 3909562 h 4324673"/>
              <a:gd name="connsiteX28" fmla="*/ 491320 w 3384645"/>
              <a:gd name="connsiteY28" fmla="*/ 4018744 h 4324673"/>
              <a:gd name="connsiteX29" fmla="*/ 464024 w 3384645"/>
              <a:gd name="connsiteY29" fmla="*/ 4114279 h 4324673"/>
              <a:gd name="connsiteX30" fmla="*/ 450376 w 3384645"/>
              <a:gd name="connsiteY30" fmla="*/ 4223461 h 4324673"/>
              <a:gd name="connsiteX31" fmla="*/ 464024 w 3384645"/>
              <a:gd name="connsiteY31" fmla="*/ 4305347 h 4324673"/>
              <a:gd name="connsiteX32" fmla="*/ 614149 w 3384645"/>
              <a:gd name="connsiteY32" fmla="*/ 4291699 h 4324673"/>
              <a:gd name="connsiteX33" fmla="*/ 655093 w 3384645"/>
              <a:gd name="connsiteY33" fmla="*/ 4305347 h 4324673"/>
              <a:gd name="connsiteX34" fmla="*/ 846161 w 3384645"/>
              <a:gd name="connsiteY34" fmla="*/ 4318995 h 4324673"/>
              <a:gd name="connsiteX35" fmla="*/ 1187355 w 3384645"/>
              <a:gd name="connsiteY35" fmla="*/ 4305347 h 4324673"/>
              <a:gd name="connsiteX36" fmla="*/ 1269242 w 3384645"/>
              <a:gd name="connsiteY36" fmla="*/ 4278052 h 4324673"/>
              <a:gd name="connsiteX37" fmla="*/ 1392072 w 3384645"/>
              <a:gd name="connsiteY37" fmla="*/ 4196165 h 4324673"/>
              <a:gd name="connsiteX38" fmla="*/ 1433015 w 3384645"/>
              <a:gd name="connsiteY38" fmla="*/ 4168870 h 4324673"/>
              <a:gd name="connsiteX39" fmla="*/ 1501254 w 3384645"/>
              <a:gd name="connsiteY39" fmla="*/ 4114279 h 4324673"/>
              <a:gd name="connsiteX40" fmla="*/ 1665027 w 3384645"/>
              <a:gd name="connsiteY40" fmla="*/ 4032392 h 4324673"/>
              <a:gd name="connsiteX41" fmla="*/ 1746914 w 3384645"/>
              <a:gd name="connsiteY41" fmla="*/ 4005097 h 4324673"/>
              <a:gd name="connsiteX42" fmla="*/ 1787857 w 3384645"/>
              <a:gd name="connsiteY42" fmla="*/ 3991449 h 4324673"/>
              <a:gd name="connsiteX43" fmla="*/ 1856096 w 3384645"/>
              <a:gd name="connsiteY43" fmla="*/ 3936858 h 4324673"/>
              <a:gd name="connsiteX44" fmla="*/ 1924334 w 3384645"/>
              <a:gd name="connsiteY44" fmla="*/ 3882267 h 4324673"/>
              <a:gd name="connsiteX45" fmla="*/ 1951630 w 3384645"/>
              <a:gd name="connsiteY45" fmla="*/ 3841323 h 4324673"/>
              <a:gd name="connsiteX46" fmla="*/ 1992573 w 3384645"/>
              <a:gd name="connsiteY46" fmla="*/ 3827676 h 4324673"/>
              <a:gd name="connsiteX47" fmla="*/ 2033517 w 3384645"/>
              <a:gd name="connsiteY47" fmla="*/ 3800380 h 4324673"/>
              <a:gd name="connsiteX48" fmla="*/ 2088108 w 3384645"/>
              <a:gd name="connsiteY48" fmla="*/ 3773085 h 4324673"/>
              <a:gd name="connsiteX49" fmla="*/ 2169994 w 3384645"/>
              <a:gd name="connsiteY49" fmla="*/ 3718494 h 4324673"/>
              <a:gd name="connsiteX50" fmla="*/ 2224585 w 3384645"/>
              <a:gd name="connsiteY50" fmla="*/ 3691198 h 4324673"/>
              <a:gd name="connsiteX51" fmla="*/ 2347415 w 3384645"/>
              <a:gd name="connsiteY51" fmla="*/ 3622959 h 4324673"/>
              <a:gd name="connsiteX52" fmla="*/ 2429302 w 3384645"/>
              <a:gd name="connsiteY52" fmla="*/ 3568368 h 4324673"/>
              <a:gd name="connsiteX53" fmla="*/ 2470245 w 3384645"/>
              <a:gd name="connsiteY53" fmla="*/ 3541073 h 4324673"/>
              <a:gd name="connsiteX54" fmla="*/ 2511188 w 3384645"/>
              <a:gd name="connsiteY54" fmla="*/ 3500129 h 4324673"/>
              <a:gd name="connsiteX55" fmla="*/ 2593075 w 3384645"/>
              <a:gd name="connsiteY55" fmla="*/ 3472834 h 4324673"/>
              <a:gd name="connsiteX56" fmla="*/ 2634018 w 3384645"/>
              <a:gd name="connsiteY56" fmla="*/ 3459186 h 4324673"/>
              <a:gd name="connsiteX57" fmla="*/ 2715905 w 3384645"/>
              <a:gd name="connsiteY57" fmla="*/ 3404595 h 4324673"/>
              <a:gd name="connsiteX58" fmla="*/ 2743200 w 3384645"/>
              <a:gd name="connsiteY58" fmla="*/ 3363652 h 4324673"/>
              <a:gd name="connsiteX59" fmla="*/ 2825087 w 3384645"/>
              <a:gd name="connsiteY59" fmla="*/ 3309061 h 4324673"/>
              <a:gd name="connsiteX60" fmla="*/ 2852382 w 3384645"/>
              <a:gd name="connsiteY60" fmla="*/ 3227174 h 4324673"/>
              <a:gd name="connsiteX61" fmla="*/ 2866030 w 3384645"/>
              <a:gd name="connsiteY61" fmla="*/ 3186231 h 4324673"/>
              <a:gd name="connsiteX62" fmla="*/ 2852382 w 3384645"/>
              <a:gd name="connsiteY62" fmla="*/ 2817741 h 4324673"/>
              <a:gd name="connsiteX63" fmla="*/ 2825087 w 3384645"/>
              <a:gd name="connsiteY63" fmla="*/ 2735855 h 4324673"/>
              <a:gd name="connsiteX64" fmla="*/ 2866030 w 3384645"/>
              <a:gd name="connsiteY64" fmla="*/ 2462899 h 4324673"/>
              <a:gd name="connsiteX65" fmla="*/ 2906973 w 3384645"/>
              <a:gd name="connsiteY65" fmla="*/ 2435604 h 4324673"/>
              <a:gd name="connsiteX66" fmla="*/ 2920621 w 3384645"/>
              <a:gd name="connsiteY66" fmla="*/ 2394661 h 4324673"/>
              <a:gd name="connsiteX67" fmla="*/ 2961564 w 3384645"/>
              <a:gd name="connsiteY67" fmla="*/ 2367365 h 4324673"/>
              <a:gd name="connsiteX68" fmla="*/ 2988860 w 3384645"/>
              <a:gd name="connsiteY68" fmla="*/ 2285479 h 4324673"/>
              <a:gd name="connsiteX69" fmla="*/ 3016155 w 3384645"/>
              <a:gd name="connsiteY69" fmla="*/ 2244535 h 4324673"/>
              <a:gd name="connsiteX70" fmla="*/ 3002508 w 3384645"/>
              <a:gd name="connsiteY70" fmla="*/ 2067114 h 4324673"/>
              <a:gd name="connsiteX71" fmla="*/ 2920621 w 3384645"/>
              <a:gd name="connsiteY71" fmla="*/ 2039819 h 4324673"/>
              <a:gd name="connsiteX72" fmla="*/ 2879678 w 3384645"/>
              <a:gd name="connsiteY72" fmla="*/ 2026171 h 4324673"/>
              <a:gd name="connsiteX73" fmla="*/ 2838734 w 3384645"/>
              <a:gd name="connsiteY73" fmla="*/ 2012523 h 4324673"/>
              <a:gd name="connsiteX74" fmla="*/ 2756848 w 3384645"/>
              <a:gd name="connsiteY74" fmla="*/ 1957932 h 4324673"/>
              <a:gd name="connsiteX75" fmla="*/ 2661314 w 3384645"/>
              <a:gd name="connsiteY75" fmla="*/ 1971580 h 4324673"/>
              <a:gd name="connsiteX76" fmla="*/ 2593075 w 3384645"/>
              <a:gd name="connsiteY76" fmla="*/ 2080762 h 4324673"/>
              <a:gd name="connsiteX77" fmla="*/ 2565779 w 3384645"/>
              <a:gd name="connsiteY77" fmla="*/ 2121705 h 4324673"/>
              <a:gd name="connsiteX78" fmla="*/ 2511188 w 3384645"/>
              <a:gd name="connsiteY78" fmla="*/ 2285479 h 4324673"/>
              <a:gd name="connsiteX79" fmla="*/ 2497540 w 3384645"/>
              <a:gd name="connsiteY79" fmla="*/ 2326422 h 4324673"/>
              <a:gd name="connsiteX80" fmla="*/ 2442949 w 3384645"/>
              <a:gd name="connsiteY80" fmla="*/ 2408308 h 4324673"/>
              <a:gd name="connsiteX81" fmla="*/ 2415654 w 3384645"/>
              <a:gd name="connsiteY81" fmla="*/ 2449252 h 4324673"/>
              <a:gd name="connsiteX82" fmla="*/ 2361063 w 3384645"/>
              <a:gd name="connsiteY82" fmla="*/ 2531138 h 4324673"/>
              <a:gd name="connsiteX83" fmla="*/ 2251881 w 3384645"/>
              <a:gd name="connsiteY83" fmla="*/ 2544786 h 4324673"/>
              <a:gd name="connsiteX84" fmla="*/ 2210937 w 3384645"/>
              <a:gd name="connsiteY84" fmla="*/ 2572082 h 4324673"/>
              <a:gd name="connsiteX85" fmla="*/ 2156346 w 3384645"/>
              <a:gd name="connsiteY85" fmla="*/ 2653968 h 4324673"/>
              <a:gd name="connsiteX86" fmla="*/ 2074460 w 3384645"/>
              <a:gd name="connsiteY86" fmla="*/ 2694911 h 4324673"/>
              <a:gd name="connsiteX87" fmla="*/ 1992573 w 3384645"/>
              <a:gd name="connsiteY87" fmla="*/ 2735855 h 4324673"/>
              <a:gd name="connsiteX88" fmla="*/ 1815152 w 3384645"/>
              <a:gd name="connsiteY88" fmla="*/ 2722207 h 4324673"/>
              <a:gd name="connsiteX89" fmla="*/ 1733266 w 3384645"/>
              <a:gd name="connsiteY89" fmla="*/ 2667616 h 4324673"/>
              <a:gd name="connsiteX90" fmla="*/ 1719618 w 3384645"/>
              <a:gd name="connsiteY90" fmla="*/ 2626673 h 4324673"/>
              <a:gd name="connsiteX91" fmla="*/ 1692322 w 3384645"/>
              <a:gd name="connsiteY91" fmla="*/ 2585729 h 4324673"/>
              <a:gd name="connsiteX92" fmla="*/ 1705970 w 3384645"/>
              <a:gd name="connsiteY92" fmla="*/ 2462899 h 4324673"/>
              <a:gd name="connsiteX93" fmla="*/ 1719618 w 3384645"/>
              <a:gd name="connsiteY93" fmla="*/ 2421956 h 4324673"/>
              <a:gd name="connsiteX94" fmla="*/ 1801505 w 3384645"/>
              <a:gd name="connsiteY94" fmla="*/ 2367365 h 4324673"/>
              <a:gd name="connsiteX95" fmla="*/ 1828800 w 3384645"/>
              <a:gd name="connsiteY95" fmla="*/ 2326422 h 4324673"/>
              <a:gd name="connsiteX96" fmla="*/ 1869743 w 3384645"/>
              <a:gd name="connsiteY96" fmla="*/ 2312774 h 4324673"/>
              <a:gd name="connsiteX97" fmla="*/ 1951630 w 3384645"/>
              <a:gd name="connsiteY97" fmla="*/ 2271831 h 4324673"/>
              <a:gd name="connsiteX98" fmla="*/ 2019869 w 3384645"/>
              <a:gd name="connsiteY98" fmla="*/ 2217240 h 4324673"/>
              <a:gd name="connsiteX99" fmla="*/ 2101755 w 3384645"/>
              <a:gd name="connsiteY99" fmla="*/ 2162649 h 4324673"/>
              <a:gd name="connsiteX100" fmla="*/ 2142699 w 3384645"/>
              <a:gd name="connsiteY100" fmla="*/ 2135353 h 4324673"/>
              <a:gd name="connsiteX101" fmla="*/ 2210937 w 3384645"/>
              <a:gd name="connsiteY101" fmla="*/ 2053467 h 4324673"/>
              <a:gd name="connsiteX102" fmla="*/ 2224585 w 3384645"/>
              <a:gd name="connsiteY102" fmla="*/ 2012523 h 4324673"/>
              <a:gd name="connsiteX103" fmla="*/ 2210937 w 3384645"/>
              <a:gd name="connsiteY103" fmla="*/ 1971580 h 4324673"/>
              <a:gd name="connsiteX104" fmla="*/ 2047164 w 3384645"/>
              <a:gd name="connsiteY104" fmla="*/ 1957932 h 4324673"/>
              <a:gd name="connsiteX105" fmla="*/ 1828800 w 3384645"/>
              <a:gd name="connsiteY105" fmla="*/ 1971580 h 4324673"/>
              <a:gd name="connsiteX106" fmla="*/ 1787857 w 3384645"/>
              <a:gd name="connsiteY106" fmla="*/ 1985228 h 4324673"/>
              <a:gd name="connsiteX107" fmla="*/ 1746914 w 3384645"/>
              <a:gd name="connsiteY107" fmla="*/ 2012523 h 4324673"/>
              <a:gd name="connsiteX108" fmla="*/ 1692322 w 3384645"/>
              <a:gd name="connsiteY108" fmla="*/ 2026171 h 4324673"/>
              <a:gd name="connsiteX109" fmla="*/ 1610436 w 3384645"/>
              <a:gd name="connsiteY109" fmla="*/ 2053467 h 4324673"/>
              <a:gd name="connsiteX110" fmla="*/ 1528549 w 3384645"/>
              <a:gd name="connsiteY110" fmla="*/ 2012523 h 4324673"/>
              <a:gd name="connsiteX111" fmla="*/ 1501254 w 3384645"/>
              <a:gd name="connsiteY111" fmla="*/ 1930637 h 4324673"/>
              <a:gd name="connsiteX112" fmla="*/ 1514902 w 3384645"/>
              <a:gd name="connsiteY112" fmla="*/ 1766864 h 4324673"/>
              <a:gd name="connsiteX113" fmla="*/ 1528549 w 3384645"/>
              <a:gd name="connsiteY113" fmla="*/ 1725920 h 4324673"/>
              <a:gd name="connsiteX114" fmla="*/ 1569493 w 3384645"/>
              <a:gd name="connsiteY114" fmla="*/ 1698625 h 4324673"/>
              <a:gd name="connsiteX115" fmla="*/ 1637731 w 3384645"/>
              <a:gd name="connsiteY115" fmla="*/ 1684977 h 4324673"/>
              <a:gd name="connsiteX116" fmla="*/ 1678675 w 3384645"/>
              <a:gd name="connsiteY116" fmla="*/ 1657682 h 4324673"/>
              <a:gd name="connsiteX117" fmla="*/ 1719618 w 3384645"/>
              <a:gd name="connsiteY117" fmla="*/ 1644034 h 4324673"/>
              <a:gd name="connsiteX118" fmla="*/ 1801505 w 3384645"/>
              <a:gd name="connsiteY118" fmla="*/ 1589443 h 4324673"/>
              <a:gd name="connsiteX119" fmla="*/ 1842448 w 3384645"/>
              <a:gd name="connsiteY119" fmla="*/ 1562147 h 4324673"/>
              <a:gd name="connsiteX120" fmla="*/ 1978925 w 3384645"/>
              <a:gd name="connsiteY120" fmla="*/ 1534852 h 4324673"/>
              <a:gd name="connsiteX121" fmla="*/ 2115403 w 3384645"/>
              <a:gd name="connsiteY121" fmla="*/ 1521204 h 4324673"/>
              <a:gd name="connsiteX122" fmla="*/ 2142699 w 3384645"/>
              <a:gd name="connsiteY122" fmla="*/ 1480261 h 4324673"/>
              <a:gd name="connsiteX123" fmla="*/ 1842448 w 3384645"/>
              <a:gd name="connsiteY123" fmla="*/ 1398374 h 4324673"/>
              <a:gd name="connsiteX124" fmla="*/ 1815152 w 3384645"/>
              <a:gd name="connsiteY124" fmla="*/ 1316488 h 4324673"/>
              <a:gd name="connsiteX125" fmla="*/ 1801505 w 3384645"/>
              <a:gd name="connsiteY125" fmla="*/ 1275544 h 4324673"/>
              <a:gd name="connsiteX126" fmla="*/ 1815152 w 3384645"/>
              <a:gd name="connsiteY126" fmla="*/ 1111771 h 4324673"/>
              <a:gd name="connsiteX127" fmla="*/ 1842448 w 3384645"/>
              <a:gd name="connsiteY127" fmla="*/ 1070828 h 4324673"/>
              <a:gd name="connsiteX128" fmla="*/ 1883391 w 3384645"/>
              <a:gd name="connsiteY128" fmla="*/ 1057180 h 4324673"/>
              <a:gd name="connsiteX129" fmla="*/ 2006221 w 3384645"/>
              <a:gd name="connsiteY129" fmla="*/ 1043532 h 4324673"/>
              <a:gd name="connsiteX130" fmla="*/ 2197290 w 3384645"/>
              <a:gd name="connsiteY130" fmla="*/ 1002589 h 4324673"/>
              <a:gd name="connsiteX131" fmla="*/ 2388358 w 3384645"/>
              <a:gd name="connsiteY131" fmla="*/ 1016237 h 4324673"/>
              <a:gd name="connsiteX132" fmla="*/ 2524836 w 3384645"/>
              <a:gd name="connsiteY132" fmla="*/ 1057180 h 4324673"/>
              <a:gd name="connsiteX133" fmla="*/ 2565779 w 3384645"/>
              <a:gd name="connsiteY133" fmla="*/ 1070828 h 4324673"/>
              <a:gd name="connsiteX134" fmla="*/ 2674961 w 3384645"/>
              <a:gd name="connsiteY134" fmla="*/ 1098123 h 4324673"/>
              <a:gd name="connsiteX135" fmla="*/ 2770496 w 3384645"/>
              <a:gd name="connsiteY135" fmla="*/ 1152714 h 4324673"/>
              <a:gd name="connsiteX136" fmla="*/ 2797791 w 3384645"/>
              <a:gd name="connsiteY136" fmla="*/ 1234601 h 4324673"/>
              <a:gd name="connsiteX137" fmla="*/ 2811439 w 3384645"/>
              <a:gd name="connsiteY137" fmla="*/ 1275544 h 4324673"/>
              <a:gd name="connsiteX138" fmla="*/ 2838734 w 3384645"/>
              <a:gd name="connsiteY138" fmla="*/ 1371079 h 4324673"/>
              <a:gd name="connsiteX139" fmla="*/ 2866030 w 3384645"/>
              <a:gd name="connsiteY139" fmla="*/ 1412022 h 4324673"/>
              <a:gd name="connsiteX140" fmla="*/ 2961564 w 3384645"/>
              <a:gd name="connsiteY140" fmla="*/ 1398374 h 4324673"/>
              <a:gd name="connsiteX141" fmla="*/ 2975212 w 3384645"/>
              <a:gd name="connsiteY141" fmla="*/ 1043532 h 4324673"/>
              <a:gd name="connsiteX142" fmla="*/ 3002508 w 3384645"/>
              <a:gd name="connsiteY142" fmla="*/ 893407 h 4324673"/>
              <a:gd name="connsiteX143" fmla="*/ 3016155 w 3384645"/>
              <a:gd name="connsiteY143" fmla="*/ 770577 h 4324673"/>
              <a:gd name="connsiteX144" fmla="*/ 3029803 w 3384645"/>
              <a:gd name="connsiteY144" fmla="*/ 729634 h 4324673"/>
              <a:gd name="connsiteX145" fmla="*/ 3043451 w 3384645"/>
              <a:gd name="connsiteY145" fmla="*/ 675043 h 4324673"/>
              <a:gd name="connsiteX146" fmla="*/ 3057099 w 3384645"/>
              <a:gd name="connsiteY146" fmla="*/ 579508 h 4324673"/>
              <a:gd name="connsiteX147" fmla="*/ 3138985 w 3384645"/>
              <a:gd name="connsiteY147" fmla="*/ 497622 h 4324673"/>
              <a:gd name="connsiteX148" fmla="*/ 3234520 w 3384645"/>
              <a:gd name="connsiteY148" fmla="*/ 402088 h 4324673"/>
              <a:gd name="connsiteX149" fmla="*/ 3248167 w 3384645"/>
              <a:gd name="connsiteY149" fmla="*/ 361144 h 4324673"/>
              <a:gd name="connsiteX150" fmla="*/ 3302758 w 3384645"/>
              <a:gd name="connsiteY150" fmla="*/ 279258 h 4324673"/>
              <a:gd name="connsiteX151" fmla="*/ 3330054 w 3384645"/>
              <a:gd name="connsiteY151" fmla="*/ 238314 h 4324673"/>
              <a:gd name="connsiteX152" fmla="*/ 3357349 w 3384645"/>
              <a:gd name="connsiteY152" fmla="*/ 197371 h 4324673"/>
              <a:gd name="connsiteX153" fmla="*/ 3384645 w 3384645"/>
              <a:gd name="connsiteY153" fmla="*/ 156428 h 4324673"/>
              <a:gd name="connsiteX154" fmla="*/ 3384645 w 3384645"/>
              <a:gd name="connsiteY154" fmla="*/ 33598 h 4324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3384645" h="4324673">
                <a:moveTo>
                  <a:pt x="3384645" y="33598"/>
                </a:moveTo>
                <a:cubicBezTo>
                  <a:pt x="3082263" y="0"/>
                  <a:pt x="3316601" y="20406"/>
                  <a:pt x="2729552" y="33598"/>
                </a:cubicBezTo>
                <a:lnTo>
                  <a:pt x="2047164" y="47246"/>
                </a:lnTo>
                <a:cubicBezTo>
                  <a:pt x="1598078" y="68631"/>
                  <a:pt x="1715790" y="69531"/>
                  <a:pt x="1091821" y="47246"/>
                </a:cubicBezTo>
                <a:cubicBezTo>
                  <a:pt x="1059674" y="46098"/>
                  <a:pt x="1028132" y="38147"/>
                  <a:pt x="996287" y="33598"/>
                </a:cubicBezTo>
                <a:cubicBezTo>
                  <a:pt x="914400" y="38147"/>
                  <a:pt x="832270" y="39470"/>
                  <a:pt x="750627" y="47246"/>
                </a:cubicBezTo>
                <a:cubicBezTo>
                  <a:pt x="736306" y="48610"/>
                  <a:pt x="724059" y="60341"/>
                  <a:pt x="709684" y="60894"/>
                </a:cubicBezTo>
                <a:cubicBezTo>
                  <a:pt x="486889" y="69463"/>
                  <a:pt x="263857" y="69992"/>
                  <a:pt x="40943" y="74541"/>
                </a:cubicBezTo>
                <a:cubicBezTo>
                  <a:pt x="11663" y="162389"/>
                  <a:pt x="39370" y="70340"/>
                  <a:pt x="13648" y="224667"/>
                </a:cubicBezTo>
                <a:cubicBezTo>
                  <a:pt x="10564" y="243169"/>
                  <a:pt x="4549" y="261061"/>
                  <a:pt x="0" y="279258"/>
                </a:cubicBezTo>
                <a:cubicBezTo>
                  <a:pt x="4549" y="443031"/>
                  <a:pt x="6966" y="606877"/>
                  <a:pt x="13648" y="770577"/>
                </a:cubicBezTo>
                <a:cubicBezTo>
                  <a:pt x="16067" y="829843"/>
                  <a:pt x="27296" y="888683"/>
                  <a:pt x="27296" y="947998"/>
                </a:cubicBezTo>
                <a:cubicBezTo>
                  <a:pt x="27296" y="1130025"/>
                  <a:pt x="18197" y="1311938"/>
                  <a:pt x="13648" y="1493908"/>
                </a:cubicBezTo>
                <a:cubicBezTo>
                  <a:pt x="18197" y="1853299"/>
                  <a:pt x="21972" y="2212701"/>
                  <a:pt x="27296" y="2572082"/>
                </a:cubicBezTo>
                <a:cubicBezTo>
                  <a:pt x="31070" y="2826853"/>
                  <a:pt x="28004" y="3081886"/>
                  <a:pt x="40943" y="3336356"/>
                </a:cubicBezTo>
                <a:cubicBezTo>
                  <a:pt x="43072" y="3378219"/>
                  <a:pt x="81750" y="3381803"/>
                  <a:pt x="109182" y="3390947"/>
                </a:cubicBezTo>
                <a:lnTo>
                  <a:pt x="191069" y="3336356"/>
                </a:lnTo>
                <a:cubicBezTo>
                  <a:pt x="270053" y="3283701"/>
                  <a:pt x="215692" y="3310693"/>
                  <a:pt x="368490" y="3295413"/>
                </a:cubicBezTo>
                <a:cubicBezTo>
                  <a:pt x="454926" y="3299962"/>
                  <a:pt x="542770" y="3292865"/>
                  <a:pt x="627797" y="3309061"/>
                </a:cubicBezTo>
                <a:cubicBezTo>
                  <a:pt x="643910" y="3312130"/>
                  <a:pt x="648431" y="3335015"/>
                  <a:pt x="655093" y="3350004"/>
                </a:cubicBezTo>
                <a:cubicBezTo>
                  <a:pt x="666778" y="3376296"/>
                  <a:pt x="682388" y="3431891"/>
                  <a:pt x="682388" y="3431891"/>
                </a:cubicBezTo>
                <a:cubicBezTo>
                  <a:pt x="678017" y="3449375"/>
                  <a:pt x="664880" y="3507850"/>
                  <a:pt x="655093" y="3527425"/>
                </a:cubicBezTo>
                <a:cubicBezTo>
                  <a:pt x="647758" y="3542096"/>
                  <a:pt x="635133" y="3553697"/>
                  <a:pt x="627797" y="3568368"/>
                </a:cubicBezTo>
                <a:cubicBezTo>
                  <a:pt x="621363" y="3581235"/>
                  <a:pt x="622129" y="3597341"/>
                  <a:pt x="614149" y="3609311"/>
                </a:cubicBezTo>
                <a:cubicBezTo>
                  <a:pt x="603443" y="3625370"/>
                  <a:pt x="586854" y="3636607"/>
                  <a:pt x="573206" y="3650255"/>
                </a:cubicBezTo>
                <a:lnTo>
                  <a:pt x="545911" y="3732141"/>
                </a:lnTo>
                <a:lnTo>
                  <a:pt x="532263" y="3773085"/>
                </a:lnTo>
                <a:cubicBezTo>
                  <a:pt x="527714" y="3818577"/>
                  <a:pt x="526131" y="3864465"/>
                  <a:pt x="518615" y="3909562"/>
                </a:cubicBezTo>
                <a:cubicBezTo>
                  <a:pt x="512448" y="3946566"/>
                  <a:pt x="503183" y="3983155"/>
                  <a:pt x="491320" y="4018744"/>
                </a:cubicBezTo>
                <a:cubicBezTo>
                  <a:pt x="480503" y="4051194"/>
                  <a:pt x="469736" y="4080006"/>
                  <a:pt x="464024" y="4114279"/>
                </a:cubicBezTo>
                <a:cubicBezTo>
                  <a:pt x="457994" y="4150457"/>
                  <a:pt x="454925" y="4187067"/>
                  <a:pt x="450376" y="4223461"/>
                </a:cubicBezTo>
                <a:cubicBezTo>
                  <a:pt x="454925" y="4250756"/>
                  <a:pt x="438481" y="4294704"/>
                  <a:pt x="464024" y="4305347"/>
                </a:cubicBezTo>
                <a:cubicBezTo>
                  <a:pt x="510407" y="4324673"/>
                  <a:pt x="563901" y="4291699"/>
                  <a:pt x="614149" y="4291699"/>
                </a:cubicBezTo>
                <a:cubicBezTo>
                  <a:pt x="628535" y="4291699"/>
                  <a:pt x="640805" y="4303666"/>
                  <a:pt x="655093" y="4305347"/>
                </a:cubicBezTo>
                <a:cubicBezTo>
                  <a:pt x="718507" y="4312808"/>
                  <a:pt x="782472" y="4314446"/>
                  <a:pt x="846161" y="4318995"/>
                </a:cubicBezTo>
                <a:cubicBezTo>
                  <a:pt x="959892" y="4314446"/>
                  <a:pt x="1074062" y="4316311"/>
                  <a:pt x="1187355" y="4305347"/>
                </a:cubicBezTo>
                <a:cubicBezTo>
                  <a:pt x="1215993" y="4302576"/>
                  <a:pt x="1269242" y="4278052"/>
                  <a:pt x="1269242" y="4278052"/>
                </a:cubicBezTo>
                <a:lnTo>
                  <a:pt x="1392072" y="4196165"/>
                </a:lnTo>
                <a:lnTo>
                  <a:pt x="1433015" y="4168870"/>
                </a:lnTo>
                <a:cubicBezTo>
                  <a:pt x="1483451" y="4093216"/>
                  <a:pt x="1431454" y="4153057"/>
                  <a:pt x="1501254" y="4114279"/>
                </a:cubicBezTo>
                <a:cubicBezTo>
                  <a:pt x="1659999" y="4026088"/>
                  <a:pt x="1505605" y="4085534"/>
                  <a:pt x="1665027" y="4032392"/>
                </a:cubicBezTo>
                <a:lnTo>
                  <a:pt x="1746914" y="4005097"/>
                </a:lnTo>
                <a:lnTo>
                  <a:pt x="1787857" y="3991449"/>
                </a:lnTo>
                <a:cubicBezTo>
                  <a:pt x="1866081" y="3874109"/>
                  <a:pt x="1761922" y="4012197"/>
                  <a:pt x="1856096" y="3936858"/>
                </a:cubicBezTo>
                <a:cubicBezTo>
                  <a:pt x="1944285" y="3866307"/>
                  <a:pt x="1821421" y="3916569"/>
                  <a:pt x="1924334" y="3882267"/>
                </a:cubicBezTo>
                <a:cubicBezTo>
                  <a:pt x="1933433" y="3868619"/>
                  <a:pt x="1938822" y="3851570"/>
                  <a:pt x="1951630" y="3841323"/>
                </a:cubicBezTo>
                <a:cubicBezTo>
                  <a:pt x="1962863" y="3832336"/>
                  <a:pt x="1979706" y="3834109"/>
                  <a:pt x="1992573" y="3827676"/>
                </a:cubicBezTo>
                <a:cubicBezTo>
                  <a:pt x="2007244" y="3820340"/>
                  <a:pt x="2019275" y="3808518"/>
                  <a:pt x="2033517" y="3800380"/>
                </a:cubicBezTo>
                <a:cubicBezTo>
                  <a:pt x="2051181" y="3790286"/>
                  <a:pt x="2070662" y="3783552"/>
                  <a:pt x="2088108" y="3773085"/>
                </a:cubicBezTo>
                <a:cubicBezTo>
                  <a:pt x="2116238" y="3756207"/>
                  <a:pt x="2140652" y="3733165"/>
                  <a:pt x="2169994" y="3718494"/>
                </a:cubicBezTo>
                <a:cubicBezTo>
                  <a:pt x="2188191" y="3709395"/>
                  <a:pt x="2207139" y="3701665"/>
                  <a:pt x="2224585" y="3691198"/>
                </a:cubicBezTo>
                <a:cubicBezTo>
                  <a:pt x="2341905" y="3620806"/>
                  <a:pt x="2265061" y="3650411"/>
                  <a:pt x="2347415" y="3622959"/>
                </a:cubicBezTo>
                <a:cubicBezTo>
                  <a:pt x="2425028" y="3545346"/>
                  <a:pt x="2350297" y="3607870"/>
                  <a:pt x="2429302" y="3568368"/>
                </a:cubicBezTo>
                <a:cubicBezTo>
                  <a:pt x="2443973" y="3561033"/>
                  <a:pt x="2457644" y="3551574"/>
                  <a:pt x="2470245" y="3541073"/>
                </a:cubicBezTo>
                <a:cubicBezTo>
                  <a:pt x="2485072" y="3528717"/>
                  <a:pt x="2494316" y="3509502"/>
                  <a:pt x="2511188" y="3500129"/>
                </a:cubicBezTo>
                <a:cubicBezTo>
                  <a:pt x="2536339" y="3486156"/>
                  <a:pt x="2565779" y="3481932"/>
                  <a:pt x="2593075" y="3472834"/>
                </a:cubicBezTo>
                <a:cubicBezTo>
                  <a:pt x="2606723" y="3468285"/>
                  <a:pt x="2622048" y="3467166"/>
                  <a:pt x="2634018" y="3459186"/>
                </a:cubicBezTo>
                <a:lnTo>
                  <a:pt x="2715905" y="3404595"/>
                </a:lnTo>
                <a:cubicBezTo>
                  <a:pt x="2725003" y="3390947"/>
                  <a:pt x="2730856" y="3374453"/>
                  <a:pt x="2743200" y="3363652"/>
                </a:cubicBezTo>
                <a:cubicBezTo>
                  <a:pt x="2767888" y="3342050"/>
                  <a:pt x="2825087" y="3309061"/>
                  <a:pt x="2825087" y="3309061"/>
                </a:cubicBezTo>
                <a:lnTo>
                  <a:pt x="2852382" y="3227174"/>
                </a:lnTo>
                <a:lnTo>
                  <a:pt x="2866030" y="3186231"/>
                </a:lnTo>
                <a:cubicBezTo>
                  <a:pt x="2861481" y="3063401"/>
                  <a:pt x="2863510" y="2940150"/>
                  <a:pt x="2852382" y="2817741"/>
                </a:cubicBezTo>
                <a:cubicBezTo>
                  <a:pt x="2849777" y="2789087"/>
                  <a:pt x="2825087" y="2735855"/>
                  <a:pt x="2825087" y="2735855"/>
                </a:cubicBezTo>
                <a:cubicBezTo>
                  <a:pt x="2829326" y="2663781"/>
                  <a:pt x="2797957" y="2530972"/>
                  <a:pt x="2866030" y="2462899"/>
                </a:cubicBezTo>
                <a:cubicBezTo>
                  <a:pt x="2877628" y="2451301"/>
                  <a:pt x="2893325" y="2444702"/>
                  <a:pt x="2906973" y="2435604"/>
                </a:cubicBezTo>
                <a:cubicBezTo>
                  <a:pt x="2911522" y="2421956"/>
                  <a:pt x="2911634" y="2405895"/>
                  <a:pt x="2920621" y="2394661"/>
                </a:cubicBezTo>
                <a:cubicBezTo>
                  <a:pt x="2930868" y="2381853"/>
                  <a:pt x="2952871" y="2381274"/>
                  <a:pt x="2961564" y="2367365"/>
                </a:cubicBezTo>
                <a:cubicBezTo>
                  <a:pt x="2976813" y="2342967"/>
                  <a:pt x="2972901" y="2309419"/>
                  <a:pt x="2988860" y="2285479"/>
                </a:cubicBezTo>
                <a:lnTo>
                  <a:pt x="3016155" y="2244535"/>
                </a:lnTo>
                <a:cubicBezTo>
                  <a:pt x="3011606" y="2185395"/>
                  <a:pt x="3027591" y="2120864"/>
                  <a:pt x="3002508" y="2067114"/>
                </a:cubicBezTo>
                <a:cubicBezTo>
                  <a:pt x="2990341" y="2041041"/>
                  <a:pt x="2947917" y="2048917"/>
                  <a:pt x="2920621" y="2039819"/>
                </a:cubicBezTo>
                <a:lnTo>
                  <a:pt x="2879678" y="2026171"/>
                </a:lnTo>
                <a:cubicBezTo>
                  <a:pt x="2866030" y="2021622"/>
                  <a:pt x="2850704" y="2020503"/>
                  <a:pt x="2838734" y="2012523"/>
                </a:cubicBezTo>
                <a:lnTo>
                  <a:pt x="2756848" y="1957932"/>
                </a:lnTo>
                <a:cubicBezTo>
                  <a:pt x="2725003" y="1962481"/>
                  <a:pt x="2692125" y="1962336"/>
                  <a:pt x="2661314" y="1971580"/>
                </a:cubicBezTo>
                <a:cubicBezTo>
                  <a:pt x="2593107" y="1992042"/>
                  <a:pt x="2631387" y="2023296"/>
                  <a:pt x="2593075" y="2080762"/>
                </a:cubicBezTo>
                <a:lnTo>
                  <a:pt x="2565779" y="2121705"/>
                </a:lnTo>
                <a:lnTo>
                  <a:pt x="2511188" y="2285479"/>
                </a:lnTo>
                <a:cubicBezTo>
                  <a:pt x="2506639" y="2299127"/>
                  <a:pt x="2505520" y="2314452"/>
                  <a:pt x="2497540" y="2326422"/>
                </a:cubicBezTo>
                <a:lnTo>
                  <a:pt x="2442949" y="2408308"/>
                </a:lnTo>
                <a:cubicBezTo>
                  <a:pt x="2433850" y="2421956"/>
                  <a:pt x="2420841" y="2433691"/>
                  <a:pt x="2415654" y="2449252"/>
                </a:cubicBezTo>
                <a:cubicBezTo>
                  <a:pt x="2405099" y="2480916"/>
                  <a:pt x="2399840" y="2517037"/>
                  <a:pt x="2361063" y="2531138"/>
                </a:cubicBezTo>
                <a:cubicBezTo>
                  <a:pt x="2326594" y="2543672"/>
                  <a:pt x="2288275" y="2540237"/>
                  <a:pt x="2251881" y="2544786"/>
                </a:cubicBezTo>
                <a:cubicBezTo>
                  <a:pt x="2238233" y="2553885"/>
                  <a:pt x="2221738" y="2559738"/>
                  <a:pt x="2210937" y="2572082"/>
                </a:cubicBezTo>
                <a:cubicBezTo>
                  <a:pt x="2189335" y="2596770"/>
                  <a:pt x="2187467" y="2643594"/>
                  <a:pt x="2156346" y="2653968"/>
                </a:cubicBezTo>
                <a:cubicBezTo>
                  <a:pt x="2053434" y="2688273"/>
                  <a:pt x="2180286" y="2641998"/>
                  <a:pt x="2074460" y="2694911"/>
                </a:cubicBezTo>
                <a:cubicBezTo>
                  <a:pt x="1961455" y="2751414"/>
                  <a:pt x="2109910" y="2657631"/>
                  <a:pt x="1992573" y="2735855"/>
                </a:cubicBezTo>
                <a:cubicBezTo>
                  <a:pt x="1933433" y="2731306"/>
                  <a:pt x="1872514" y="2737302"/>
                  <a:pt x="1815152" y="2722207"/>
                </a:cubicBezTo>
                <a:cubicBezTo>
                  <a:pt x="1783427" y="2713858"/>
                  <a:pt x="1733266" y="2667616"/>
                  <a:pt x="1733266" y="2667616"/>
                </a:cubicBezTo>
                <a:cubicBezTo>
                  <a:pt x="1728717" y="2653968"/>
                  <a:pt x="1726052" y="2639540"/>
                  <a:pt x="1719618" y="2626673"/>
                </a:cubicBezTo>
                <a:cubicBezTo>
                  <a:pt x="1712282" y="2612002"/>
                  <a:pt x="1693684" y="2602075"/>
                  <a:pt x="1692322" y="2585729"/>
                </a:cubicBezTo>
                <a:cubicBezTo>
                  <a:pt x="1688901" y="2544676"/>
                  <a:pt x="1699197" y="2503534"/>
                  <a:pt x="1705970" y="2462899"/>
                </a:cubicBezTo>
                <a:cubicBezTo>
                  <a:pt x="1708335" y="2448709"/>
                  <a:pt x="1709446" y="2432128"/>
                  <a:pt x="1719618" y="2421956"/>
                </a:cubicBezTo>
                <a:cubicBezTo>
                  <a:pt x="1742815" y="2398759"/>
                  <a:pt x="1801505" y="2367365"/>
                  <a:pt x="1801505" y="2367365"/>
                </a:cubicBezTo>
                <a:cubicBezTo>
                  <a:pt x="1810603" y="2353717"/>
                  <a:pt x="1815992" y="2336669"/>
                  <a:pt x="1828800" y="2326422"/>
                </a:cubicBezTo>
                <a:cubicBezTo>
                  <a:pt x="1840033" y="2317435"/>
                  <a:pt x="1856876" y="2319208"/>
                  <a:pt x="1869743" y="2312774"/>
                </a:cubicBezTo>
                <a:cubicBezTo>
                  <a:pt x="1975570" y="2259861"/>
                  <a:pt x="1848719" y="2306135"/>
                  <a:pt x="1951630" y="2271831"/>
                </a:cubicBezTo>
                <a:cubicBezTo>
                  <a:pt x="2002063" y="2196180"/>
                  <a:pt x="1950069" y="2256018"/>
                  <a:pt x="2019869" y="2217240"/>
                </a:cubicBezTo>
                <a:cubicBezTo>
                  <a:pt x="2048546" y="2201308"/>
                  <a:pt x="2074460" y="2180846"/>
                  <a:pt x="2101755" y="2162649"/>
                </a:cubicBezTo>
                <a:cubicBezTo>
                  <a:pt x="2115403" y="2153550"/>
                  <a:pt x="2131100" y="2146952"/>
                  <a:pt x="2142699" y="2135353"/>
                </a:cubicBezTo>
                <a:cubicBezTo>
                  <a:pt x="2172883" y="2105169"/>
                  <a:pt x="2191936" y="2091469"/>
                  <a:pt x="2210937" y="2053467"/>
                </a:cubicBezTo>
                <a:cubicBezTo>
                  <a:pt x="2217371" y="2040600"/>
                  <a:pt x="2220036" y="2026171"/>
                  <a:pt x="2224585" y="2012523"/>
                </a:cubicBezTo>
                <a:cubicBezTo>
                  <a:pt x="2220036" y="1998875"/>
                  <a:pt x="2219924" y="1982813"/>
                  <a:pt x="2210937" y="1971580"/>
                </a:cubicBezTo>
                <a:cubicBezTo>
                  <a:pt x="2167413" y="1917175"/>
                  <a:pt x="2106692" y="1953170"/>
                  <a:pt x="2047164" y="1957932"/>
                </a:cubicBezTo>
                <a:cubicBezTo>
                  <a:pt x="1974466" y="1963748"/>
                  <a:pt x="1901588" y="1967031"/>
                  <a:pt x="1828800" y="1971580"/>
                </a:cubicBezTo>
                <a:cubicBezTo>
                  <a:pt x="1815152" y="1976129"/>
                  <a:pt x="1800724" y="1978794"/>
                  <a:pt x="1787857" y="1985228"/>
                </a:cubicBezTo>
                <a:cubicBezTo>
                  <a:pt x="1773186" y="1992563"/>
                  <a:pt x="1761990" y="2006062"/>
                  <a:pt x="1746914" y="2012523"/>
                </a:cubicBezTo>
                <a:cubicBezTo>
                  <a:pt x="1729673" y="2019912"/>
                  <a:pt x="1710288" y="2020781"/>
                  <a:pt x="1692322" y="2026171"/>
                </a:cubicBezTo>
                <a:cubicBezTo>
                  <a:pt x="1664764" y="2034439"/>
                  <a:pt x="1610436" y="2053467"/>
                  <a:pt x="1610436" y="2053467"/>
                </a:cubicBezTo>
                <a:cubicBezTo>
                  <a:pt x="1588127" y="2046031"/>
                  <a:pt x="1542474" y="2034802"/>
                  <a:pt x="1528549" y="2012523"/>
                </a:cubicBezTo>
                <a:cubicBezTo>
                  <a:pt x="1513300" y="1988125"/>
                  <a:pt x="1501254" y="1930637"/>
                  <a:pt x="1501254" y="1930637"/>
                </a:cubicBezTo>
                <a:cubicBezTo>
                  <a:pt x="1505803" y="1876046"/>
                  <a:pt x="1507662" y="1821164"/>
                  <a:pt x="1514902" y="1766864"/>
                </a:cubicBezTo>
                <a:cubicBezTo>
                  <a:pt x="1516803" y="1752604"/>
                  <a:pt x="1519562" y="1737154"/>
                  <a:pt x="1528549" y="1725920"/>
                </a:cubicBezTo>
                <a:cubicBezTo>
                  <a:pt x="1538796" y="1713112"/>
                  <a:pt x="1554135" y="1704384"/>
                  <a:pt x="1569493" y="1698625"/>
                </a:cubicBezTo>
                <a:cubicBezTo>
                  <a:pt x="1591213" y="1690480"/>
                  <a:pt x="1614985" y="1689526"/>
                  <a:pt x="1637731" y="1684977"/>
                </a:cubicBezTo>
                <a:cubicBezTo>
                  <a:pt x="1651379" y="1675879"/>
                  <a:pt x="1664004" y="1665017"/>
                  <a:pt x="1678675" y="1657682"/>
                </a:cubicBezTo>
                <a:cubicBezTo>
                  <a:pt x="1691542" y="1651248"/>
                  <a:pt x="1707648" y="1652014"/>
                  <a:pt x="1719618" y="1644034"/>
                </a:cubicBezTo>
                <a:cubicBezTo>
                  <a:pt x="1821848" y="1575880"/>
                  <a:pt x="1704151" y="1621894"/>
                  <a:pt x="1801505" y="1589443"/>
                </a:cubicBezTo>
                <a:cubicBezTo>
                  <a:pt x="1815153" y="1580344"/>
                  <a:pt x="1827777" y="1569483"/>
                  <a:pt x="1842448" y="1562147"/>
                </a:cubicBezTo>
                <a:cubicBezTo>
                  <a:pt x="1879523" y="1543609"/>
                  <a:pt x="1946037" y="1538721"/>
                  <a:pt x="1978925" y="1534852"/>
                </a:cubicBezTo>
                <a:cubicBezTo>
                  <a:pt x="2024331" y="1529510"/>
                  <a:pt x="2069910" y="1525753"/>
                  <a:pt x="2115403" y="1521204"/>
                </a:cubicBezTo>
                <a:cubicBezTo>
                  <a:pt x="2124502" y="1507556"/>
                  <a:pt x="2140664" y="1496537"/>
                  <a:pt x="2142699" y="1480261"/>
                </a:cubicBezTo>
                <a:cubicBezTo>
                  <a:pt x="2162641" y="1320730"/>
                  <a:pt x="1936390" y="1402847"/>
                  <a:pt x="1842448" y="1398374"/>
                </a:cubicBezTo>
                <a:lnTo>
                  <a:pt x="1815152" y="1316488"/>
                </a:lnTo>
                <a:lnTo>
                  <a:pt x="1801505" y="1275544"/>
                </a:lnTo>
                <a:cubicBezTo>
                  <a:pt x="1806054" y="1220953"/>
                  <a:pt x="1804409" y="1165487"/>
                  <a:pt x="1815152" y="1111771"/>
                </a:cubicBezTo>
                <a:cubicBezTo>
                  <a:pt x="1818369" y="1095687"/>
                  <a:pt x="1829640" y="1081075"/>
                  <a:pt x="1842448" y="1070828"/>
                </a:cubicBezTo>
                <a:cubicBezTo>
                  <a:pt x="1853682" y="1061841"/>
                  <a:pt x="1869201" y="1059545"/>
                  <a:pt x="1883391" y="1057180"/>
                </a:cubicBezTo>
                <a:cubicBezTo>
                  <a:pt x="1924026" y="1050407"/>
                  <a:pt x="1965278" y="1048081"/>
                  <a:pt x="2006221" y="1043532"/>
                </a:cubicBezTo>
                <a:cubicBezTo>
                  <a:pt x="2122903" y="1004639"/>
                  <a:pt x="2059558" y="1019806"/>
                  <a:pt x="2197290" y="1002589"/>
                </a:cubicBezTo>
                <a:cubicBezTo>
                  <a:pt x="2260979" y="1007138"/>
                  <a:pt x="2324897" y="1009186"/>
                  <a:pt x="2388358" y="1016237"/>
                </a:cubicBezTo>
                <a:cubicBezTo>
                  <a:pt x="2419293" y="1019674"/>
                  <a:pt x="2504257" y="1050320"/>
                  <a:pt x="2524836" y="1057180"/>
                </a:cubicBezTo>
                <a:cubicBezTo>
                  <a:pt x="2538484" y="1061729"/>
                  <a:pt x="2551672" y="1068007"/>
                  <a:pt x="2565779" y="1070828"/>
                </a:cubicBezTo>
                <a:cubicBezTo>
                  <a:pt x="2648124" y="1087297"/>
                  <a:pt x="2612011" y="1077141"/>
                  <a:pt x="2674961" y="1098123"/>
                </a:cubicBezTo>
                <a:cubicBezTo>
                  <a:pt x="2714010" y="1215269"/>
                  <a:pt x="2642392" y="1040624"/>
                  <a:pt x="2770496" y="1152714"/>
                </a:cubicBezTo>
                <a:cubicBezTo>
                  <a:pt x="2792149" y="1171661"/>
                  <a:pt x="2788693" y="1207305"/>
                  <a:pt x="2797791" y="1234601"/>
                </a:cubicBezTo>
                <a:cubicBezTo>
                  <a:pt x="2802340" y="1248249"/>
                  <a:pt x="2807950" y="1261588"/>
                  <a:pt x="2811439" y="1275544"/>
                </a:cubicBezTo>
                <a:cubicBezTo>
                  <a:pt x="2815810" y="1293027"/>
                  <a:pt x="2828947" y="1351505"/>
                  <a:pt x="2838734" y="1371079"/>
                </a:cubicBezTo>
                <a:cubicBezTo>
                  <a:pt x="2846069" y="1385750"/>
                  <a:pt x="2856931" y="1398374"/>
                  <a:pt x="2866030" y="1412022"/>
                </a:cubicBezTo>
                <a:cubicBezTo>
                  <a:pt x="2897875" y="1407473"/>
                  <a:pt x="2952425" y="1429217"/>
                  <a:pt x="2961564" y="1398374"/>
                </a:cubicBezTo>
                <a:cubicBezTo>
                  <a:pt x="2995191" y="1284883"/>
                  <a:pt x="2968051" y="1161683"/>
                  <a:pt x="2975212" y="1043532"/>
                </a:cubicBezTo>
                <a:cubicBezTo>
                  <a:pt x="2979124" y="978983"/>
                  <a:pt x="2988282" y="950311"/>
                  <a:pt x="3002508" y="893407"/>
                </a:cubicBezTo>
                <a:cubicBezTo>
                  <a:pt x="3007057" y="852464"/>
                  <a:pt x="3009383" y="811212"/>
                  <a:pt x="3016155" y="770577"/>
                </a:cubicBezTo>
                <a:cubicBezTo>
                  <a:pt x="3018520" y="756387"/>
                  <a:pt x="3025851" y="743466"/>
                  <a:pt x="3029803" y="729634"/>
                </a:cubicBezTo>
                <a:cubicBezTo>
                  <a:pt x="3034956" y="711599"/>
                  <a:pt x="3040096" y="693497"/>
                  <a:pt x="3043451" y="675043"/>
                </a:cubicBezTo>
                <a:cubicBezTo>
                  <a:pt x="3049206" y="643394"/>
                  <a:pt x="3041848" y="607831"/>
                  <a:pt x="3057099" y="579508"/>
                </a:cubicBezTo>
                <a:cubicBezTo>
                  <a:pt x="3075400" y="545521"/>
                  <a:pt x="3117573" y="529740"/>
                  <a:pt x="3138985" y="497622"/>
                </a:cubicBezTo>
                <a:cubicBezTo>
                  <a:pt x="3201556" y="403765"/>
                  <a:pt x="3162454" y="426108"/>
                  <a:pt x="3234520" y="402088"/>
                </a:cubicBezTo>
                <a:cubicBezTo>
                  <a:pt x="3239069" y="388440"/>
                  <a:pt x="3241181" y="373720"/>
                  <a:pt x="3248167" y="361144"/>
                </a:cubicBezTo>
                <a:cubicBezTo>
                  <a:pt x="3264098" y="332467"/>
                  <a:pt x="3284561" y="306553"/>
                  <a:pt x="3302758" y="279258"/>
                </a:cubicBezTo>
                <a:lnTo>
                  <a:pt x="3330054" y="238314"/>
                </a:lnTo>
                <a:lnTo>
                  <a:pt x="3357349" y="197371"/>
                </a:lnTo>
                <a:cubicBezTo>
                  <a:pt x="3366448" y="183723"/>
                  <a:pt x="3384645" y="172831"/>
                  <a:pt x="3384645" y="156428"/>
                </a:cubicBezTo>
                <a:lnTo>
                  <a:pt x="3384645" y="33598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Forma livre 93"/>
          <p:cNvSpPr/>
          <p:nvPr/>
        </p:nvSpPr>
        <p:spPr>
          <a:xfrm>
            <a:off x="4681182" y="3794078"/>
            <a:ext cx="941696" cy="163773"/>
          </a:xfrm>
          <a:custGeom>
            <a:avLst/>
            <a:gdLst>
              <a:gd name="connsiteX0" fmla="*/ 0 w 941696"/>
              <a:gd name="connsiteY0" fmla="*/ 163773 h 163773"/>
              <a:gd name="connsiteX1" fmla="*/ 163773 w 941696"/>
              <a:gd name="connsiteY1" fmla="*/ 150125 h 163773"/>
              <a:gd name="connsiteX2" fmla="*/ 204717 w 941696"/>
              <a:gd name="connsiteY2" fmla="*/ 136477 h 163773"/>
              <a:gd name="connsiteX3" fmla="*/ 327546 w 941696"/>
              <a:gd name="connsiteY3" fmla="*/ 68238 h 163773"/>
              <a:gd name="connsiteX4" fmla="*/ 504967 w 941696"/>
              <a:gd name="connsiteY4" fmla="*/ 54591 h 163773"/>
              <a:gd name="connsiteX5" fmla="*/ 627797 w 941696"/>
              <a:gd name="connsiteY5" fmla="*/ 13647 h 163773"/>
              <a:gd name="connsiteX6" fmla="*/ 668740 w 941696"/>
              <a:gd name="connsiteY6" fmla="*/ 0 h 163773"/>
              <a:gd name="connsiteX7" fmla="*/ 941696 w 941696"/>
              <a:gd name="connsiteY7" fmla="*/ 0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1696" h="163773">
                <a:moveTo>
                  <a:pt x="0" y="163773"/>
                </a:moveTo>
                <a:cubicBezTo>
                  <a:pt x="54591" y="159224"/>
                  <a:pt x="109473" y="157365"/>
                  <a:pt x="163773" y="150125"/>
                </a:cubicBezTo>
                <a:cubicBezTo>
                  <a:pt x="178033" y="148224"/>
                  <a:pt x="192747" y="144457"/>
                  <a:pt x="204717" y="136477"/>
                </a:cubicBezTo>
                <a:cubicBezTo>
                  <a:pt x="271421" y="92008"/>
                  <a:pt x="219275" y="76566"/>
                  <a:pt x="327546" y="68238"/>
                </a:cubicBezTo>
                <a:lnTo>
                  <a:pt x="504967" y="54591"/>
                </a:lnTo>
                <a:lnTo>
                  <a:pt x="627797" y="13647"/>
                </a:lnTo>
                <a:cubicBezTo>
                  <a:pt x="641445" y="9098"/>
                  <a:pt x="654354" y="0"/>
                  <a:pt x="668740" y="0"/>
                </a:cubicBezTo>
                <a:lnTo>
                  <a:pt x="941696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/>
          <p:cNvSpPr/>
          <p:nvPr/>
        </p:nvSpPr>
        <p:spPr>
          <a:xfrm>
            <a:off x="6629400" y="4267200"/>
            <a:ext cx="457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7" name="Conector reto 96"/>
          <p:cNvCxnSpPr>
            <a:stCxn id="90" idx="1"/>
          </p:cNvCxnSpPr>
          <p:nvPr/>
        </p:nvCxnSpPr>
        <p:spPr>
          <a:xfrm flipH="1" flipV="1">
            <a:off x="7086600" y="4572000"/>
            <a:ext cx="6858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to 97"/>
          <p:cNvCxnSpPr>
            <a:endCxn id="92" idx="57"/>
          </p:cNvCxnSpPr>
          <p:nvPr/>
        </p:nvCxnSpPr>
        <p:spPr>
          <a:xfrm flipH="1" flipV="1">
            <a:off x="5609230" y="3698543"/>
            <a:ext cx="1020170" cy="5686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to 106"/>
          <p:cNvCxnSpPr/>
          <p:nvPr/>
        </p:nvCxnSpPr>
        <p:spPr>
          <a:xfrm flipH="1" flipV="1">
            <a:off x="6324600" y="5257801"/>
            <a:ext cx="762000" cy="761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reto 110"/>
          <p:cNvCxnSpPr>
            <a:stCxn id="90" idx="2"/>
          </p:cNvCxnSpPr>
          <p:nvPr/>
        </p:nvCxnSpPr>
        <p:spPr>
          <a:xfrm flipH="1">
            <a:off x="7086600" y="5181600"/>
            <a:ext cx="60960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ector reto 114"/>
          <p:cNvCxnSpPr>
            <a:endCxn id="92" idx="106"/>
          </p:cNvCxnSpPr>
          <p:nvPr/>
        </p:nvCxnSpPr>
        <p:spPr>
          <a:xfrm flipH="1">
            <a:off x="6168788" y="5334000"/>
            <a:ext cx="994012" cy="7665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reto 118"/>
          <p:cNvCxnSpPr>
            <a:endCxn id="92" idx="31"/>
          </p:cNvCxnSpPr>
          <p:nvPr/>
        </p:nvCxnSpPr>
        <p:spPr>
          <a:xfrm flipH="1" flipV="1">
            <a:off x="7055894" y="2988860"/>
            <a:ext cx="716506" cy="2115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reto 122"/>
          <p:cNvCxnSpPr/>
          <p:nvPr/>
        </p:nvCxnSpPr>
        <p:spPr>
          <a:xfrm flipV="1">
            <a:off x="2438400" y="1752600"/>
            <a:ext cx="609600" cy="2209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ector reto 126"/>
          <p:cNvCxnSpPr>
            <a:endCxn id="11" idx="3"/>
          </p:cNvCxnSpPr>
          <p:nvPr/>
        </p:nvCxnSpPr>
        <p:spPr>
          <a:xfrm flipH="1" flipV="1">
            <a:off x="2518001" y="4004459"/>
            <a:ext cx="987199" cy="16343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ector reto 129"/>
          <p:cNvCxnSpPr>
            <a:stCxn id="93" idx="62"/>
            <a:endCxn id="93" idx="86"/>
          </p:cNvCxnSpPr>
          <p:nvPr/>
        </p:nvCxnSpPr>
        <p:spPr>
          <a:xfrm flipH="1" flipV="1">
            <a:off x="3725840" y="4490112"/>
            <a:ext cx="777922" cy="1228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ector reto 132"/>
          <p:cNvCxnSpPr>
            <a:stCxn id="93" idx="88"/>
          </p:cNvCxnSpPr>
          <p:nvPr/>
        </p:nvCxnSpPr>
        <p:spPr>
          <a:xfrm flipH="1">
            <a:off x="2895600" y="4517408"/>
            <a:ext cx="570932" cy="545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ector reto 135"/>
          <p:cNvCxnSpPr>
            <a:endCxn id="93" idx="19"/>
          </p:cNvCxnSpPr>
          <p:nvPr/>
        </p:nvCxnSpPr>
        <p:spPr>
          <a:xfrm flipH="1">
            <a:off x="2306472" y="4572000"/>
            <a:ext cx="512928" cy="5732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reto 140"/>
          <p:cNvCxnSpPr/>
          <p:nvPr/>
        </p:nvCxnSpPr>
        <p:spPr>
          <a:xfrm flipV="1">
            <a:off x="2743200" y="2866030"/>
            <a:ext cx="674428" cy="1057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ector reto 144"/>
          <p:cNvCxnSpPr>
            <a:stCxn id="23" idx="4"/>
          </p:cNvCxnSpPr>
          <p:nvPr/>
        </p:nvCxnSpPr>
        <p:spPr>
          <a:xfrm flipH="1" flipV="1">
            <a:off x="1676400" y="3733800"/>
            <a:ext cx="802041" cy="2203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CaixaDeTexto 147"/>
          <p:cNvSpPr txBox="1"/>
          <p:nvPr/>
        </p:nvSpPr>
        <p:spPr>
          <a:xfrm>
            <a:off x="457200" y="914400"/>
            <a:ext cx="28787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itchFamily="34" charset="0"/>
                <a:cs typeface="Arial" pitchFamily="34" charset="0"/>
              </a:rPr>
              <a:t>Inserir mapa curvas de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nivel</a:t>
            </a:r>
            <a:endParaRPr lang="pt-BR" dirty="0">
              <a:latin typeface="Arial" pitchFamily="34" charset="0"/>
              <a:cs typeface="Arial" pitchFamily="34" charset="0"/>
            </a:endParaRP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Mapa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declividade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Mapa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pedologico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Mapa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capacidade</a:t>
            </a:r>
            <a:r>
              <a:rPr lang="en-US" dirty="0">
                <a:latin typeface="Arial" pitchFamily="34" charset="0"/>
                <a:cs typeface="Arial" pitchFamily="34" charset="0"/>
              </a:rPr>
              <a:t> de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uso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Saida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veiculo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estradas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26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/>
      <p:bldP spid="3" grpId="0" animBg="1"/>
      <p:bldP spid="8" grpId="0" animBg="1"/>
      <p:bldP spid="116" grpId="0"/>
      <p:bldP spid="90" grpId="0" animBg="1"/>
      <p:bldP spid="91" grpId="0" animBg="1"/>
      <p:bldP spid="92" grpId="0" animBg="1"/>
      <p:bldP spid="93" grpId="0" animBg="1"/>
      <p:bldP spid="9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" y="1295400"/>
            <a:ext cx="9062391" cy="3810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0"/>
            <a:ext cx="4420170" cy="654367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943600" y="5410200"/>
            <a:ext cx="181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Nome = </a:t>
            </a:r>
            <a:r>
              <a:rPr lang="pt-BR" dirty="0" err="1"/>
              <a:t>latossolo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343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</a:rPr>
              <a:t>Considera somente o mapa de solos </a:t>
            </a:r>
            <a:r>
              <a:rPr lang="pt-B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(nível regional)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304800"/>
            <a:ext cx="8229600" cy="914400"/>
          </a:xfrm>
          <a:prstGeom prst="rect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400" b="1" dirty="0">
                <a:latin typeface="Arial" pitchFamily="34" charset="0"/>
                <a:cs typeface="Arial" pitchFamily="34" charset="0"/>
              </a:rPr>
              <a:t>2) Aptidão agrícola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00019"/>
            <a:ext cx="4876800" cy="359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18" y="3582909"/>
            <a:ext cx="4408894" cy="326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eta em curva para baixo 5"/>
          <p:cNvSpPr/>
          <p:nvPr/>
        </p:nvSpPr>
        <p:spPr>
          <a:xfrm rot="3066231">
            <a:off x="4810818" y="2513462"/>
            <a:ext cx="1524000" cy="914400"/>
          </a:xfrm>
          <a:prstGeom prst="curved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1981200" y="2819400"/>
            <a:ext cx="6858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6257165" y="4038600"/>
            <a:ext cx="1210435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804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2362200"/>
          </a:xfrm>
          <a:ln w="5715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BR" sz="4000" b="1" dirty="0">
                <a:latin typeface="Arial" pitchFamily="34" charset="0"/>
                <a:cs typeface="Arial" pitchFamily="34" charset="0"/>
              </a:rPr>
              <a:t>Fontes de informações complementares para auxiliar o  estudo e aprendizagem</a:t>
            </a:r>
          </a:p>
        </p:txBody>
      </p:sp>
    </p:spTree>
    <p:extLst>
      <p:ext uri="{BB962C8B-B14F-4D97-AF65-F5344CB8AC3E}">
        <p14:creationId xmlns:p14="http://schemas.microsoft.com/office/powerpoint/2010/main" val="905734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743200" y="-13809"/>
            <a:ext cx="472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latin typeface="Arial" pitchFamily="34" charset="0"/>
                <a:cs typeface="Arial" pitchFamily="34" charset="0"/>
              </a:rPr>
              <a:t>Fontes de Informações</a:t>
            </a:r>
          </a:p>
        </p:txBody>
      </p:sp>
      <p:pic>
        <p:nvPicPr>
          <p:cNvPr id="9" name="Picture 2" descr="http://2.bp.blogspot.com/-WGT_51RK5e4/Uim253dC4YI/AAAAAAAABh4/hqUlQbSG87I/s1600/Livro_Proj_Rad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324100"/>
            <a:ext cx="459987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524000" y="1143000"/>
            <a:ext cx="6305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atin typeface="Arial" pitchFamily="34" charset="0"/>
                <a:cs typeface="Arial" pitchFamily="34" charset="0"/>
              </a:rPr>
              <a:t>Volumes do Projeto </a:t>
            </a:r>
            <a:r>
              <a:rPr lang="pt-BR" sz="2800" b="1" u="sng" dirty="0">
                <a:latin typeface="Arial" pitchFamily="34" charset="0"/>
                <a:cs typeface="Arial" pitchFamily="34" charset="0"/>
              </a:rPr>
              <a:t>RADAMBRASIL</a:t>
            </a:r>
          </a:p>
        </p:txBody>
      </p:sp>
    </p:spTree>
    <p:extLst>
      <p:ext uri="{BB962C8B-B14F-4D97-AF65-F5344CB8AC3E}">
        <p14:creationId xmlns:p14="http://schemas.microsoft.com/office/powerpoint/2010/main" val="2201100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914400"/>
            <a:ext cx="9220200" cy="597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743200" y="-13809"/>
            <a:ext cx="472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latin typeface="Arial" pitchFamily="34" charset="0"/>
                <a:cs typeface="Arial" pitchFamily="34" charset="0"/>
              </a:rPr>
              <a:t>Fontes de Informações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3352800" y="2133600"/>
            <a:ext cx="1193800" cy="304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 rot="3390891">
            <a:off x="4770419" y="1073172"/>
            <a:ext cx="457200" cy="1266541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257799" y="6296055"/>
            <a:ext cx="34680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latin typeface="Arial" pitchFamily="34" charset="0"/>
                <a:cs typeface="Arial" pitchFamily="34" charset="0"/>
              </a:rPr>
              <a:t>http://www.ibge.gov.br/home/</a:t>
            </a:r>
          </a:p>
        </p:txBody>
      </p:sp>
    </p:spTree>
    <p:extLst>
      <p:ext uri="{BB962C8B-B14F-4D97-AF65-F5344CB8AC3E}">
        <p14:creationId xmlns:p14="http://schemas.microsoft.com/office/powerpoint/2010/main" val="3259419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10206"/>
            <a:ext cx="776287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438400" y="61586"/>
            <a:ext cx="472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latin typeface="Arial" pitchFamily="34" charset="0"/>
                <a:cs typeface="Arial" pitchFamily="34" charset="0"/>
              </a:rPr>
              <a:t>Fontes de Informações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5651914" y="6444558"/>
            <a:ext cx="24865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latin typeface="Arial" pitchFamily="34" charset="0"/>
                <a:cs typeface="Arial" pitchFamily="34" charset="0"/>
              </a:rPr>
              <a:t>http://srtm.usgs.gov/</a:t>
            </a:r>
          </a:p>
        </p:txBody>
      </p:sp>
      <p:sp>
        <p:nvSpPr>
          <p:cNvPr id="7" name="Retângulo 6"/>
          <p:cNvSpPr/>
          <p:nvPr/>
        </p:nvSpPr>
        <p:spPr>
          <a:xfrm>
            <a:off x="2282706" y="6488316"/>
            <a:ext cx="9078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latin typeface="Arial" pitchFamily="34" charset="0"/>
                <a:cs typeface="Arial" pitchFamily="34" charset="0"/>
              </a:rPr>
              <a:t>SRTM</a:t>
            </a:r>
          </a:p>
        </p:txBody>
      </p:sp>
    </p:spTree>
    <p:extLst>
      <p:ext uri="{BB962C8B-B14F-4D97-AF65-F5344CB8AC3E}">
        <p14:creationId xmlns:p14="http://schemas.microsoft.com/office/powerpoint/2010/main" val="1339317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733801" y="6541661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http://www.relevobr.cnpm.embrapa.br/</a:t>
            </a:r>
          </a:p>
        </p:txBody>
      </p:sp>
      <p:sp>
        <p:nvSpPr>
          <p:cNvPr id="7" name="Retângulo 6"/>
          <p:cNvSpPr/>
          <p:nvPr/>
        </p:nvSpPr>
        <p:spPr>
          <a:xfrm>
            <a:off x="2743200" y="-13809"/>
            <a:ext cx="472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latin typeface="Arial" pitchFamily="34" charset="0"/>
                <a:cs typeface="Arial" pitchFamily="34" charset="0"/>
              </a:rPr>
              <a:t>Fontes de Informações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33954"/>
            <a:ext cx="7086599" cy="590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880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8">
            <a:extLst>
              <a:ext uri="{FF2B5EF4-FFF2-40B4-BE49-F238E27FC236}">
                <a16:creationId xmlns:a16="http://schemas.microsoft.com/office/drawing/2014/main" id="{C07AAE7D-5158-BF1F-F0B8-C4EF679505CE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88913"/>
            <a:ext cx="8569325" cy="6283325"/>
            <a:chOff x="158" y="119"/>
            <a:chExt cx="5398" cy="3958"/>
          </a:xfrm>
        </p:grpSpPr>
        <p:sp>
          <p:nvSpPr>
            <p:cNvPr id="16387" name="Text Box 3">
              <a:extLst>
                <a:ext uri="{FF2B5EF4-FFF2-40B4-BE49-F238E27FC236}">
                  <a16:creationId xmlns:a16="http://schemas.microsoft.com/office/drawing/2014/main" id="{CD436A02-17F4-CBA9-4D69-66F049159D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" y="119"/>
              <a:ext cx="5398" cy="3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lang="pt-BR" altLang="pt-BR" b="1" u="sng">
                  <a:latin typeface="Times New Roman" panose="02020603050405020304" pitchFamily="18" charset="0"/>
                </a:rPr>
                <a:t>CULTIVO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pt-BR" altLang="pt-BR" b="1" u="sng">
                  <a:latin typeface="Times New Roman" panose="02020603050405020304" pitchFamily="18" charset="0"/>
                </a:rPr>
                <a:t>(A)</a:t>
              </a:r>
              <a:r>
                <a:rPr lang="pt-BR" altLang="pt-BR" u="sng">
                  <a:latin typeface="Times New Roman" panose="02020603050405020304" pitchFamily="18" charset="0"/>
                </a:rPr>
                <a:t> Cultivo Moderado</a:t>
              </a:r>
              <a:endParaRPr lang="pt-BR" altLang="pt-BR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150000"/>
                </a:lnSpc>
                <a:buFontTx/>
                <a:buChar char="-"/>
              </a:pPr>
              <a:r>
                <a:rPr lang="pt-BR" altLang="pt-BR">
                  <a:latin typeface="Times New Roman" panose="02020603050405020304" pitchFamily="18" charset="0"/>
                </a:rPr>
                <a:t> 1cultivo por ano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pt-BR" altLang="pt-BR">
                  <a:latin typeface="Times New Roman" panose="02020603050405020304" pitchFamily="18" charset="0"/>
                </a:rPr>
                <a:t>ex: soja </a:t>
              </a:r>
            </a:p>
            <a:p>
              <a:pPr eaLnBrk="1" hangingPunct="1">
                <a:lnSpc>
                  <a:spcPct val="150000"/>
                </a:lnSpc>
              </a:pPr>
              <a:endParaRPr lang="pt-BR" altLang="pt-BR">
                <a:latin typeface="Times New Roman" panose="02020603050405020304" pitchFamily="18" charset="0"/>
              </a:endParaRPr>
            </a:p>
            <a:p>
              <a:pPr algn="just" eaLnBrk="1" hangingPunct="1">
                <a:lnSpc>
                  <a:spcPct val="150000"/>
                </a:lnSpc>
              </a:pPr>
              <a:r>
                <a:rPr lang="pt-BR" altLang="pt-BR" b="1" u="sng">
                  <a:latin typeface="Times New Roman" panose="02020603050405020304" pitchFamily="18" charset="0"/>
                </a:rPr>
                <a:t>(B)</a:t>
              </a:r>
              <a:r>
                <a:rPr lang="pt-BR" altLang="pt-BR" u="sng">
                  <a:latin typeface="Times New Roman" panose="02020603050405020304" pitchFamily="18" charset="0"/>
                </a:rPr>
                <a:t> Cultivo Intensivo</a:t>
              </a:r>
              <a:endParaRPr lang="pt-BR" altLang="pt-BR">
                <a:latin typeface="Times New Roman" panose="02020603050405020304" pitchFamily="18" charset="0"/>
              </a:endParaRPr>
            </a:p>
            <a:p>
              <a:pPr algn="just" eaLnBrk="1" hangingPunct="1">
                <a:lnSpc>
                  <a:spcPct val="150000"/>
                </a:lnSpc>
                <a:buFontTx/>
                <a:buChar char="-"/>
              </a:pPr>
              <a:r>
                <a:rPr lang="pt-BR" altLang="pt-BR">
                  <a:latin typeface="Times New Roman" panose="02020603050405020304" pitchFamily="18" charset="0"/>
                </a:rPr>
                <a:t> 2 culturas</a:t>
              </a:r>
            </a:p>
            <a:p>
              <a:pPr algn="just" eaLnBrk="1" hangingPunct="1">
                <a:lnSpc>
                  <a:spcPct val="150000"/>
                </a:lnSpc>
              </a:pPr>
              <a:r>
                <a:rPr lang="pt-BR" altLang="pt-BR">
                  <a:latin typeface="Times New Roman" panose="02020603050405020304" pitchFamily="18" charset="0"/>
                </a:rPr>
                <a:t>ex: soja                                          ex: milho </a:t>
              </a:r>
            </a:p>
            <a:p>
              <a:pPr algn="just" eaLnBrk="1" hangingPunct="1">
                <a:lnSpc>
                  <a:spcPct val="150000"/>
                </a:lnSpc>
              </a:pPr>
              <a:endParaRPr lang="pt-BR" altLang="pt-BR">
                <a:latin typeface="Times New Roman" panose="02020603050405020304" pitchFamily="18" charset="0"/>
              </a:endParaRPr>
            </a:p>
            <a:p>
              <a:pPr algn="just" eaLnBrk="1" hangingPunct="1">
                <a:lnSpc>
                  <a:spcPct val="150000"/>
                </a:lnSpc>
              </a:pPr>
              <a:endParaRPr lang="pt-BR" altLang="pt-BR" b="1" u="sng">
                <a:latin typeface="Times New Roman" panose="02020603050405020304" pitchFamily="18" charset="0"/>
              </a:endParaRPr>
            </a:p>
            <a:p>
              <a:pPr algn="just" eaLnBrk="1" hangingPunct="1">
                <a:lnSpc>
                  <a:spcPct val="150000"/>
                </a:lnSpc>
              </a:pPr>
              <a:r>
                <a:rPr lang="pt-BR" altLang="pt-BR" b="1" u="sng">
                  <a:latin typeface="Times New Roman" panose="02020603050405020304" pitchFamily="18" charset="0"/>
                </a:rPr>
                <a:t>(C)</a:t>
              </a:r>
              <a:r>
                <a:rPr lang="pt-BR" altLang="pt-BR" u="sng">
                  <a:latin typeface="Times New Roman" panose="02020603050405020304" pitchFamily="18" charset="0"/>
                </a:rPr>
                <a:t> Cultivo Muito Intensivo (com irrigação)</a:t>
              </a:r>
              <a:endParaRPr lang="pt-BR" altLang="pt-BR">
                <a:latin typeface="Times New Roman" panose="02020603050405020304" pitchFamily="18" charset="0"/>
              </a:endParaRPr>
            </a:p>
            <a:p>
              <a:pPr algn="just" eaLnBrk="1" hangingPunct="1">
                <a:lnSpc>
                  <a:spcPct val="150000"/>
                </a:lnSpc>
                <a:buFontTx/>
                <a:buChar char="-"/>
              </a:pPr>
              <a:r>
                <a:rPr lang="pt-BR" altLang="pt-BR">
                  <a:latin typeface="Times New Roman" panose="02020603050405020304" pitchFamily="18" charset="0"/>
                </a:rPr>
                <a:t> 2 culturas</a:t>
              </a:r>
            </a:p>
            <a:p>
              <a:pPr algn="just" eaLnBrk="1" hangingPunct="1">
                <a:lnSpc>
                  <a:spcPct val="150000"/>
                </a:lnSpc>
              </a:pPr>
              <a:r>
                <a:rPr lang="pt-BR" altLang="pt-BR">
                  <a:latin typeface="Times New Roman" panose="02020603050405020304" pitchFamily="18" charset="0"/>
                </a:rPr>
                <a:t>ex: soja                                 ex: milho                                  ex: feijão</a:t>
              </a:r>
            </a:p>
            <a:p>
              <a:pPr algn="just" eaLnBrk="1" hangingPunct="1">
                <a:lnSpc>
                  <a:spcPct val="150000"/>
                </a:lnSpc>
              </a:pPr>
              <a:endParaRPr lang="pt-BR" altLang="pt-BR">
                <a:latin typeface="Times New Roman" panose="02020603050405020304" pitchFamily="18" charset="0"/>
              </a:endParaRPr>
            </a:p>
            <a:p>
              <a:pPr algn="just" eaLnBrk="1" hangingPunct="1">
                <a:lnSpc>
                  <a:spcPct val="150000"/>
                </a:lnSpc>
              </a:pPr>
              <a:endParaRPr lang="pt-BR" altLang="pt-BR">
                <a:latin typeface="Times New Roman" panose="02020603050405020304" pitchFamily="18" charset="0"/>
              </a:endParaRPr>
            </a:p>
          </p:txBody>
        </p:sp>
        <p:grpSp>
          <p:nvGrpSpPr>
            <p:cNvPr id="16388" name="Group 10">
              <a:extLst>
                <a:ext uri="{FF2B5EF4-FFF2-40B4-BE49-F238E27FC236}">
                  <a16:creationId xmlns:a16="http://schemas.microsoft.com/office/drawing/2014/main" id="{A22C1DC4-283B-6C82-76B1-959574FD49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4" y="936"/>
              <a:ext cx="1363" cy="510"/>
              <a:chOff x="1472" y="1287"/>
              <a:chExt cx="1363" cy="510"/>
            </a:xfrm>
          </p:grpSpPr>
          <p:sp>
            <p:nvSpPr>
              <p:cNvPr id="16403" name="AutoShape 8">
                <a:extLst>
                  <a:ext uri="{FF2B5EF4-FFF2-40B4-BE49-F238E27FC236}">
                    <a16:creationId xmlns:a16="http://schemas.microsoft.com/office/drawing/2014/main" id="{7DDC8472-534A-6108-E29F-6EEA6F5DC3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1287"/>
                <a:ext cx="97" cy="510"/>
              </a:xfrm>
              <a:prstGeom prst="leftBrace">
                <a:avLst>
                  <a:gd name="adj1" fmla="val 43814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pt-BR"/>
              </a:p>
            </p:txBody>
          </p:sp>
          <p:sp>
            <p:nvSpPr>
              <p:cNvPr id="16404" name="Text Box 9">
                <a:extLst>
                  <a:ext uri="{FF2B5EF4-FFF2-40B4-BE49-F238E27FC236}">
                    <a16:creationId xmlns:a16="http://schemas.microsoft.com/office/drawing/2014/main" id="{E976F6C4-6FD5-D5FE-15F9-E37C34819C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9" y="1344"/>
                <a:ext cx="1266" cy="4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>
                    <a:latin typeface="Times New Roman" panose="02020603050405020304" pitchFamily="18" charset="0"/>
                  </a:rPr>
                  <a:t>plantio out</a:t>
                </a:r>
              </a:p>
              <a:p>
                <a:pPr eaLnBrk="1" hangingPunct="1"/>
                <a:r>
                  <a:rPr lang="pt-BR" altLang="pt-BR">
                    <a:latin typeface="Times New Roman" panose="02020603050405020304" pitchFamily="18" charset="0"/>
                  </a:rPr>
                  <a:t>colheita fev</a:t>
                </a:r>
              </a:p>
            </p:txBody>
          </p:sp>
        </p:grpSp>
        <p:grpSp>
          <p:nvGrpSpPr>
            <p:cNvPr id="16389" name="Group 11">
              <a:extLst>
                <a:ext uri="{FF2B5EF4-FFF2-40B4-BE49-F238E27FC236}">
                  <a16:creationId xmlns:a16="http://schemas.microsoft.com/office/drawing/2014/main" id="{92274736-C7F1-62F5-51CE-295EEE17FD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9" y="1979"/>
              <a:ext cx="1088" cy="510"/>
              <a:chOff x="1472" y="1287"/>
              <a:chExt cx="1363" cy="510"/>
            </a:xfrm>
          </p:grpSpPr>
          <p:sp>
            <p:nvSpPr>
              <p:cNvPr id="16401" name="AutoShape 12">
                <a:extLst>
                  <a:ext uri="{FF2B5EF4-FFF2-40B4-BE49-F238E27FC236}">
                    <a16:creationId xmlns:a16="http://schemas.microsoft.com/office/drawing/2014/main" id="{4F5C8462-1C45-7499-43F9-26280EDAF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1287"/>
                <a:ext cx="97" cy="510"/>
              </a:xfrm>
              <a:prstGeom prst="leftBrace">
                <a:avLst>
                  <a:gd name="adj1" fmla="val 43814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pt-BR"/>
              </a:p>
            </p:txBody>
          </p:sp>
          <p:sp>
            <p:nvSpPr>
              <p:cNvPr id="16402" name="Text Box 13">
                <a:extLst>
                  <a:ext uri="{FF2B5EF4-FFF2-40B4-BE49-F238E27FC236}">
                    <a16:creationId xmlns:a16="http://schemas.microsoft.com/office/drawing/2014/main" id="{2B4B6379-5C40-464B-68E3-44CEF24B18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9" y="1344"/>
                <a:ext cx="1266" cy="4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>
                    <a:latin typeface="Times New Roman" panose="02020603050405020304" pitchFamily="18" charset="0"/>
                  </a:rPr>
                  <a:t>plantio out</a:t>
                </a:r>
              </a:p>
              <a:p>
                <a:pPr eaLnBrk="1" hangingPunct="1"/>
                <a:r>
                  <a:rPr lang="pt-BR" altLang="pt-BR">
                    <a:latin typeface="Times New Roman" panose="02020603050405020304" pitchFamily="18" charset="0"/>
                  </a:rPr>
                  <a:t>colheita fev</a:t>
                </a:r>
              </a:p>
            </p:txBody>
          </p:sp>
        </p:grpSp>
        <p:grpSp>
          <p:nvGrpSpPr>
            <p:cNvPr id="16390" name="Group 15">
              <a:extLst>
                <a:ext uri="{FF2B5EF4-FFF2-40B4-BE49-F238E27FC236}">
                  <a16:creationId xmlns:a16="http://schemas.microsoft.com/office/drawing/2014/main" id="{C4544E0F-75AE-378F-D7B0-EF9F3C3A61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5" y="1934"/>
              <a:ext cx="1363" cy="510"/>
              <a:chOff x="1472" y="1287"/>
              <a:chExt cx="1363" cy="510"/>
            </a:xfrm>
          </p:grpSpPr>
          <p:sp>
            <p:nvSpPr>
              <p:cNvPr id="16399" name="AutoShape 16">
                <a:extLst>
                  <a:ext uri="{FF2B5EF4-FFF2-40B4-BE49-F238E27FC236}">
                    <a16:creationId xmlns:a16="http://schemas.microsoft.com/office/drawing/2014/main" id="{31A1D032-E50E-2BE8-B937-05E5AEBBB7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1287"/>
                <a:ext cx="97" cy="510"/>
              </a:xfrm>
              <a:prstGeom prst="leftBrace">
                <a:avLst>
                  <a:gd name="adj1" fmla="val 43814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pt-BR"/>
              </a:p>
            </p:txBody>
          </p:sp>
          <p:sp>
            <p:nvSpPr>
              <p:cNvPr id="16400" name="Text Box 17">
                <a:extLst>
                  <a:ext uri="{FF2B5EF4-FFF2-40B4-BE49-F238E27FC236}">
                    <a16:creationId xmlns:a16="http://schemas.microsoft.com/office/drawing/2014/main" id="{FC46ECAD-CD3D-7367-AB74-B93FE4F082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9" y="1344"/>
                <a:ext cx="1266" cy="4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>
                    <a:latin typeface="Times New Roman" panose="02020603050405020304" pitchFamily="18" charset="0"/>
                  </a:rPr>
                  <a:t>plantio março</a:t>
                </a:r>
              </a:p>
              <a:p>
                <a:pPr eaLnBrk="1" hangingPunct="1"/>
                <a:r>
                  <a:rPr lang="pt-BR" altLang="pt-BR">
                    <a:latin typeface="Times New Roman" panose="02020603050405020304" pitchFamily="18" charset="0"/>
                  </a:rPr>
                  <a:t>colheita maio</a:t>
                </a:r>
              </a:p>
            </p:txBody>
          </p:sp>
        </p:grpSp>
        <p:grpSp>
          <p:nvGrpSpPr>
            <p:cNvPr id="16391" name="Group 18">
              <a:extLst>
                <a:ext uri="{FF2B5EF4-FFF2-40B4-BE49-F238E27FC236}">
                  <a16:creationId xmlns:a16="http://schemas.microsoft.com/office/drawing/2014/main" id="{AD6732FF-AF5E-13BA-748F-01CDAC8C21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8" y="3283"/>
              <a:ext cx="907" cy="510"/>
              <a:chOff x="1472" y="1287"/>
              <a:chExt cx="1363" cy="510"/>
            </a:xfrm>
          </p:grpSpPr>
          <p:sp>
            <p:nvSpPr>
              <p:cNvPr id="16397" name="AutoShape 19">
                <a:extLst>
                  <a:ext uri="{FF2B5EF4-FFF2-40B4-BE49-F238E27FC236}">
                    <a16:creationId xmlns:a16="http://schemas.microsoft.com/office/drawing/2014/main" id="{3EF26775-CE56-54C9-62D2-F161761640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1287"/>
                <a:ext cx="97" cy="510"/>
              </a:xfrm>
              <a:prstGeom prst="leftBrace">
                <a:avLst>
                  <a:gd name="adj1" fmla="val 43814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pt-BR"/>
              </a:p>
            </p:txBody>
          </p:sp>
          <p:sp>
            <p:nvSpPr>
              <p:cNvPr id="16398" name="Text Box 20">
                <a:extLst>
                  <a:ext uri="{FF2B5EF4-FFF2-40B4-BE49-F238E27FC236}">
                    <a16:creationId xmlns:a16="http://schemas.microsoft.com/office/drawing/2014/main" id="{C214DB5B-1326-3768-8758-1F6CE7C19B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9" y="1344"/>
                <a:ext cx="1266" cy="4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>
                    <a:latin typeface="Times New Roman" panose="02020603050405020304" pitchFamily="18" charset="0"/>
                  </a:rPr>
                  <a:t>plantio out</a:t>
                </a:r>
              </a:p>
              <a:p>
                <a:pPr eaLnBrk="1" hangingPunct="1"/>
                <a:r>
                  <a:rPr lang="pt-BR" altLang="pt-BR">
                    <a:latin typeface="Times New Roman" panose="02020603050405020304" pitchFamily="18" charset="0"/>
                  </a:rPr>
                  <a:t>colheita fev</a:t>
                </a:r>
              </a:p>
            </p:txBody>
          </p:sp>
        </p:grpSp>
        <p:grpSp>
          <p:nvGrpSpPr>
            <p:cNvPr id="16392" name="Group 21">
              <a:extLst>
                <a:ext uri="{FF2B5EF4-FFF2-40B4-BE49-F238E27FC236}">
                  <a16:creationId xmlns:a16="http://schemas.microsoft.com/office/drawing/2014/main" id="{6699C4F1-C080-5190-F5BC-9C4AE39017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26" y="3283"/>
              <a:ext cx="1044" cy="510"/>
              <a:chOff x="1472" y="1287"/>
              <a:chExt cx="1363" cy="510"/>
            </a:xfrm>
          </p:grpSpPr>
          <p:sp>
            <p:nvSpPr>
              <p:cNvPr id="16395" name="AutoShape 22">
                <a:extLst>
                  <a:ext uri="{FF2B5EF4-FFF2-40B4-BE49-F238E27FC236}">
                    <a16:creationId xmlns:a16="http://schemas.microsoft.com/office/drawing/2014/main" id="{C21CB475-1031-7BCE-F8CE-055A33DAD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1287"/>
                <a:ext cx="97" cy="510"/>
              </a:xfrm>
              <a:prstGeom prst="leftBrace">
                <a:avLst>
                  <a:gd name="adj1" fmla="val 43814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pt-BR"/>
              </a:p>
            </p:txBody>
          </p:sp>
          <p:sp>
            <p:nvSpPr>
              <p:cNvPr id="16396" name="Text Box 23">
                <a:extLst>
                  <a:ext uri="{FF2B5EF4-FFF2-40B4-BE49-F238E27FC236}">
                    <a16:creationId xmlns:a16="http://schemas.microsoft.com/office/drawing/2014/main" id="{588802C5-2197-921C-02E2-2265E2E4DB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9" y="1344"/>
                <a:ext cx="1266" cy="4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>
                    <a:latin typeface="Times New Roman" panose="02020603050405020304" pitchFamily="18" charset="0"/>
                  </a:rPr>
                  <a:t>plantio março</a:t>
                </a:r>
              </a:p>
              <a:p>
                <a:pPr eaLnBrk="1" hangingPunct="1"/>
                <a:r>
                  <a:rPr lang="pt-BR" altLang="pt-BR">
                    <a:latin typeface="Times New Roman" panose="02020603050405020304" pitchFamily="18" charset="0"/>
                  </a:rPr>
                  <a:t>colheita maio</a:t>
                </a:r>
              </a:p>
            </p:txBody>
          </p:sp>
        </p:grpSp>
        <p:sp>
          <p:nvSpPr>
            <p:cNvPr id="16393" name="AutoShape 25">
              <a:extLst>
                <a:ext uri="{FF2B5EF4-FFF2-40B4-BE49-F238E27FC236}">
                  <a16:creationId xmlns:a16="http://schemas.microsoft.com/office/drawing/2014/main" id="{C1F8FC4F-7470-8440-1E8B-02425EFFB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" y="3238"/>
              <a:ext cx="85" cy="623"/>
            </a:xfrm>
            <a:prstGeom prst="leftBrace">
              <a:avLst>
                <a:gd name="adj1" fmla="val 6107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pt-BR"/>
            </a:p>
          </p:txBody>
        </p:sp>
        <p:sp>
          <p:nvSpPr>
            <p:cNvPr id="16394" name="Text Box 26">
              <a:extLst>
                <a:ext uri="{FF2B5EF4-FFF2-40B4-BE49-F238E27FC236}">
                  <a16:creationId xmlns:a16="http://schemas.microsoft.com/office/drawing/2014/main" id="{D7B62BF9-50C3-0DC1-08AE-CB30451D9A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" y="3295"/>
              <a:ext cx="1270" cy="4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>
                  <a:latin typeface="Times New Roman" panose="02020603050405020304" pitchFamily="18" charset="0"/>
                </a:rPr>
                <a:t>plantio junho</a:t>
              </a:r>
            </a:p>
            <a:p>
              <a:pPr eaLnBrk="1" hangingPunct="1"/>
              <a:r>
                <a:rPr lang="pt-BR" altLang="pt-BR">
                  <a:latin typeface="Times New Roman" panose="02020603050405020304" pitchFamily="18" charset="0"/>
                </a:rPr>
                <a:t>colheita ago/set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12">
            <a:extLst>
              <a:ext uri="{FF2B5EF4-FFF2-40B4-BE49-F238E27FC236}">
                <a16:creationId xmlns:a16="http://schemas.microsoft.com/office/drawing/2014/main" id="{04B04924-E538-615D-0D55-B5642FE836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25550" y="1644650"/>
            <a:ext cx="29337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grpSp>
        <p:nvGrpSpPr>
          <p:cNvPr id="17411" name="Group 13">
            <a:extLst>
              <a:ext uri="{FF2B5EF4-FFF2-40B4-BE49-F238E27FC236}">
                <a16:creationId xmlns:a16="http://schemas.microsoft.com/office/drawing/2014/main" id="{EF36A3C1-7980-BD62-50AC-E38EC7B6A20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17613" y="260350"/>
            <a:ext cx="5540375" cy="6597650"/>
            <a:chOff x="2396" y="5674"/>
            <a:chExt cx="8815" cy="10497"/>
          </a:xfrm>
        </p:grpSpPr>
        <p:sp>
          <p:nvSpPr>
            <p:cNvPr id="17414" name="AutoShape 21">
              <a:extLst>
                <a:ext uri="{FF2B5EF4-FFF2-40B4-BE49-F238E27FC236}">
                  <a16:creationId xmlns:a16="http://schemas.microsoft.com/office/drawing/2014/main" id="{E16288E6-1952-8CF9-A552-EA30A628272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96" y="5674"/>
              <a:ext cx="8815" cy="10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pic>
          <p:nvPicPr>
            <p:cNvPr id="17415" name="Picture 20">
              <a:extLst>
                <a:ext uri="{FF2B5EF4-FFF2-40B4-BE49-F238E27FC236}">
                  <a16:creationId xmlns:a16="http://schemas.microsoft.com/office/drawing/2014/main" id="{49DA9D3D-CF1E-7152-928D-BF031B9137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" y="5674"/>
              <a:ext cx="8815" cy="5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19">
              <a:extLst>
                <a:ext uri="{FF2B5EF4-FFF2-40B4-BE49-F238E27FC236}">
                  <a16:creationId xmlns:a16="http://schemas.microsoft.com/office/drawing/2014/main" id="{CE85476B-0E24-890D-9760-52E8EF820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" y="11634"/>
              <a:ext cx="3400" cy="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7" name="Oval 18">
              <a:extLst>
                <a:ext uri="{FF2B5EF4-FFF2-40B4-BE49-F238E27FC236}">
                  <a16:creationId xmlns:a16="http://schemas.microsoft.com/office/drawing/2014/main" id="{D15503FD-BEB1-201F-E9EE-F22020CD157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194" y="12542"/>
              <a:ext cx="65" cy="6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pt-BR"/>
            </a:p>
          </p:txBody>
        </p:sp>
        <p:sp>
          <p:nvSpPr>
            <p:cNvPr id="17418" name="Oval 17">
              <a:extLst>
                <a:ext uri="{FF2B5EF4-FFF2-40B4-BE49-F238E27FC236}">
                  <a16:creationId xmlns:a16="http://schemas.microsoft.com/office/drawing/2014/main" id="{93C74850-7577-05C0-AC70-290BC4206EA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36" y="11051"/>
              <a:ext cx="66" cy="6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pt-BR"/>
            </a:p>
          </p:txBody>
        </p:sp>
        <p:sp>
          <p:nvSpPr>
            <p:cNvPr id="17419" name="Line 16">
              <a:extLst>
                <a:ext uri="{FF2B5EF4-FFF2-40B4-BE49-F238E27FC236}">
                  <a16:creationId xmlns:a16="http://schemas.microsoft.com/office/drawing/2014/main" id="{929B633C-809A-21B2-77B0-02C0EE698F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90" y="8914"/>
              <a:ext cx="1297" cy="31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pic>
          <p:nvPicPr>
            <p:cNvPr id="17420" name="Picture 15" descr="MVC-010F">
              <a:extLst>
                <a:ext uri="{FF2B5EF4-FFF2-40B4-BE49-F238E27FC236}">
                  <a16:creationId xmlns:a16="http://schemas.microsoft.com/office/drawing/2014/main" id="{37801277-9CA9-D309-EB16-E757435FE8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2" y="11640"/>
              <a:ext cx="3400" cy="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1" name="Line 14">
              <a:extLst>
                <a:ext uri="{FF2B5EF4-FFF2-40B4-BE49-F238E27FC236}">
                  <a16:creationId xmlns:a16="http://schemas.microsoft.com/office/drawing/2014/main" id="{07E3EE7D-33B9-5023-C2B3-6D118AABC1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68" y="10340"/>
              <a:ext cx="128" cy="15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412" name="Rectangle 22">
            <a:extLst>
              <a:ext uri="{FF2B5EF4-FFF2-40B4-BE49-F238E27FC236}">
                <a16:creationId xmlns:a16="http://schemas.microsoft.com/office/drawing/2014/main" id="{F4851F5A-2AB6-D997-878F-1E5C7D129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5550" y="1644650"/>
            <a:ext cx="4243388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17413" name="Rectangle 25">
            <a:extLst>
              <a:ext uri="{FF2B5EF4-FFF2-40B4-BE49-F238E27FC236}">
                <a16:creationId xmlns:a16="http://schemas.microsoft.com/office/drawing/2014/main" id="{FF1B82B9-0BC0-D8CB-D00B-E82DFB02D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5550" y="1598613"/>
            <a:ext cx="2012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pt-BR" altLang="pt-B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4">
            <a:extLst>
              <a:ext uri="{FF2B5EF4-FFF2-40B4-BE49-F238E27FC236}">
                <a16:creationId xmlns:a16="http://schemas.microsoft.com/office/drawing/2014/main" id="{742C5980-37AE-A2BC-2B58-B5417721A6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92275" y="44450"/>
            <a:ext cx="5256213" cy="6597650"/>
            <a:chOff x="2396" y="9319"/>
            <a:chExt cx="8571" cy="10757"/>
          </a:xfrm>
        </p:grpSpPr>
        <p:sp>
          <p:nvSpPr>
            <p:cNvPr id="18435" name="AutoShape 5">
              <a:extLst>
                <a:ext uri="{FF2B5EF4-FFF2-40B4-BE49-F238E27FC236}">
                  <a16:creationId xmlns:a16="http://schemas.microsoft.com/office/drawing/2014/main" id="{DA6F5AF0-0555-A4D2-4B5F-E58FB374AC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96" y="9319"/>
              <a:ext cx="8571" cy="1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pic>
          <p:nvPicPr>
            <p:cNvPr id="18436" name="Picture 6">
              <a:extLst>
                <a:ext uri="{FF2B5EF4-FFF2-40B4-BE49-F238E27FC236}">
                  <a16:creationId xmlns:a16="http://schemas.microsoft.com/office/drawing/2014/main" id="{B6D1CDE9-641E-EB6B-5DDE-FBC693E9A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" y="9319"/>
              <a:ext cx="8534" cy="5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7" name="Picture 7" descr="pv abruptico">
              <a:extLst>
                <a:ext uri="{FF2B5EF4-FFF2-40B4-BE49-F238E27FC236}">
                  <a16:creationId xmlns:a16="http://schemas.microsoft.com/office/drawing/2014/main" id="{FBF8315A-EB46-C6C1-0108-6B0402BEB6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" y="15539"/>
              <a:ext cx="3383" cy="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8" name="Picture 8" descr="PV">
              <a:extLst>
                <a:ext uri="{FF2B5EF4-FFF2-40B4-BE49-F238E27FC236}">
                  <a16:creationId xmlns:a16="http://schemas.microsoft.com/office/drawing/2014/main" id="{266630F6-A3F4-FA99-1948-A7872E66B9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0" y="15539"/>
              <a:ext cx="3257" cy="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9" name="Line 9">
              <a:extLst>
                <a:ext uri="{FF2B5EF4-FFF2-40B4-BE49-F238E27FC236}">
                  <a16:creationId xmlns:a16="http://schemas.microsoft.com/office/drawing/2014/main" id="{363B5344-264E-ED99-F841-484C9B4381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27" y="13076"/>
              <a:ext cx="649" cy="22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440" name="Line 10">
              <a:extLst>
                <a:ext uri="{FF2B5EF4-FFF2-40B4-BE49-F238E27FC236}">
                  <a16:creationId xmlns:a16="http://schemas.microsoft.com/office/drawing/2014/main" id="{667C4EDC-85A5-E60D-BC52-72081BFDFE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93" y="13464"/>
              <a:ext cx="260" cy="19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5">
            <a:extLst>
              <a:ext uri="{FF2B5EF4-FFF2-40B4-BE49-F238E27FC236}">
                <a16:creationId xmlns:a16="http://schemas.microsoft.com/office/drawing/2014/main" id="{38C996ED-0513-24F1-987F-3D9B432DD21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84300" y="260350"/>
            <a:ext cx="5995988" cy="6337300"/>
            <a:chOff x="2396" y="3289"/>
            <a:chExt cx="10387" cy="11200"/>
          </a:xfrm>
        </p:grpSpPr>
        <p:sp>
          <p:nvSpPr>
            <p:cNvPr id="19461" name="AutoShape 11">
              <a:extLst>
                <a:ext uri="{FF2B5EF4-FFF2-40B4-BE49-F238E27FC236}">
                  <a16:creationId xmlns:a16="http://schemas.microsoft.com/office/drawing/2014/main" id="{0E54A23F-D3F0-FF47-8691-4472057B935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96" y="3289"/>
              <a:ext cx="10387" cy="1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pic>
          <p:nvPicPr>
            <p:cNvPr id="19462" name="Picture 10">
              <a:extLst>
                <a:ext uri="{FF2B5EF4-FFF2-40B4-BE49-F238E27FC236}">
                  <a16:creationId xmlns:a16="http://schemas.microsoft.com/office/drawing/2014/main" id="{5F99F531-1B25-F7E9-19A4-00FDE5671C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" y="3289"/>
              <a:ext cx="10387" cy="6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Picture 9" descr="cambissolo eutrófico">
              <a:extLst>
                <a:ext uri="{FF2B5EF4-FFF2-40B4-BE49-F238E27FC236}">
                  <a16:creationId xmlns:a16="http://schemas.microsoft.com/office/drawing/2014/main" id="{59808930-17E2-55EE-4AE6-7DC65095B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8" y="9727"/>
              <a:ext cx="6220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4" name="Line 8">
              <a:extLst>
                <a:ext uri="{FF2B5EF4-FFF2-40B4-BE49-F238E27FC236}">
                  <a16:creationId xmlns:a16="http://schemas.microsoft.com/office/drawing/2014/main" id="{42CD67BD-02DE-1403-D862-7EA44A6A49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30" y="8231"/>
              <a:ext cx="1604" cy="12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465" name="Line 7">
              <a:extLst>
                <a:ext uri="{FF2B5EF4-FFF2-40B4-BE49-F238E27FC236}">
                  <a16:creationId xmlns:a16="http://schemas.microsoft.com/office/drawing/2014/main" id="{7928FCB7-EA8D-2AB8-7BB0-8D64C66E99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6" y="6869"/>
              <a:ext cx="800" cy="2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pic>
          <p:nvPicPr>
            <p:cNvPr id="19466" name="Picture 6" descr="MVC-003F">
              <a:extLst>
                <a:ext uri="{FF2B5EF4-FFF2-40B4-BE49-F238E27FC236}">
                  <a16:creationId xmlns:a16="http://schemas.microsoft.com/office/drawing/2014/main" id="{CD9C78A3-84DD-9EEE-DA72-F89458936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8" y="9727"/>
              <a:ext cx="3500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9" name="Rectangle 12">
            <a:extLst>
              <a:ext uri="{FF2B5EF4-FFF2-40B4-BE49-F238E27FC236}">
                <a16:creationId xmlns:a16="http://schemas.microsoft.com/office/drawing/2014/main" id="{FDAAE247-DC5C-766A-10E1-BEADBAE85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0" y="-147638"/>
            <a:ext cx="3119438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19460" name="Rectangle 16">
            <a:extLst>
              <a:ext uri="{FF2B5EF4-FFF2-40B4-BE49-F238E27FC236}">
                <a16:creationId xmlns:a16="http://schemas.microsoft.com/office/drawing/2014/main" id="{6ABBCD08-0615-FDAB-EDE8-71278672A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0" y="-147638"/>
            <a:ext cx="3119438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3400" y="1828800"/>
            <a:ext cx="8229600" cy="914400"/>
          </a:xfrm>
          <a:ln w="7620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pt-BR" sz="4400" b="1" dirty="0">
                <a:latin typeface="Arial" pitchFamily="34" charset="0"/>
                <a:cs typeface="Arial" pitchFamily="34" charset="0"/>
              </a:rPr>
              <a:t>1) Capacidade de uso da terra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181100" y="607367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i="1" dirty="0">
                <a:latin typeface="Arial" pitchFamily="34" charset="0"/>
                <a:cs typeface="Arial" pitchFamily="34" charset="0"/>
              </a:rPr>
              <a:t>Sistemas de Avaliação de Terra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533400" y="4191000"/>
            <a:ext cx="8229600" cy="914400"/>
          </a:xfrm>
          <a:prstGeom prst="rect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400" b="1" dirty="0">
                <a:latin typeface="Arial" pitchFamily="34" charset="0"/>
                <a:cs typeface="Arial" pitchFamily="34" charset="0"/>
              </a:rPr>
              <a:t>2) Aptidão agrícola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124200" y="2896358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itchFamily="34" charset="0"/>
                <a:cs typeface="Arial" pitchFamily="34" charset="0"/>
              </a:rPr>
              <a:t>Nível de propriedade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429000" y="5410199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itchFamily="34" charset="0"/>
                <a:cs typeface="Arial" pitchFamily="34" charset="0"/>
              </a:rPr>
              <a:t>Nível de região</a:t>
            </a:r>
          </a:p>
        </p:txBody>
      </p:sp>
    </p:spTree>
    <p:extLst>
      <p:ext uri="{BB962C8B-B14F-4D97-AF65-F5344CB8AC3E}">
        <p14:creationId xmlns:p14="http://schemas.microsoft.com/office/powerpoint/2010/main" val="207385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animBg="1"/>
      <p:bldP spid="2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>
            <a:extLst>
              <a:ext uri="{FF2B5EF4-FFF2-40B4-BE49-F238E27FC236}">
                <a16:creationId xmlns:a16="http://schemas.microsoft.com/office/drawing/2014/main" id="{8003BFB4-7A31-B929-CC21-6103D97B5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"/>
          <a:stretch>
            <a:fillRect/>
          </a:stretch>
        </p:blipFill>
        <p:spPr bwMode="auto">
          <a:xfrm>
            <a:off x="1054100" y="44450"/>
            <a:ext cx="6110288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g06">
            <a:extLst>
              <a:ext uri="{FF2B5EF4-FFF2-40B4-BE49-F238E27FC236}">
                <a16:creationId xmlns:a16="http://schemas.microsoft.com/office/drawing/2014/main" id="{5E3CA037-3C66-0B4D-28C5-39722FB89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25500"/>
            <a:ext cx="7239000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>
            <a:extLst>
              <a:ext uri="{FF2B5EF4-FFF2-40B4-BE49-F238E27FC236}">
                <a16:creationId xmlns:a16="http://schemas.microsoft.com/office/drawing/2014/main" id="{66238270-EE72-AAF7-7474-5B4D9D924C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o Photo Editor" r:id="rId2" imgW="17209524" imgH="11247619" progId="MSPhotoEd.3">
                  <p:embed/>
                </p:oleObj>
              </mc:Choice>
              <mc:Fallback>
                <p:oleObj name="Foto do Photo Editor" r:id="rId2" imgW="17209524" imgH="11247619" progId="MSPhotoEd.3">
                  <p:embed/>
                  <p:pic>
                    <p:nvPicPr>
                      <p:cNvPr id="1026" name="Object 4">
                        <a:extLst>
                          <a:ext uri="{FF2B5EF4-FFF2-40B4-BE49-F238E27FC236}">
                            <a16:creationId xmlns:a16="http://schemas.microsoft.com/office/drawing/2014/main" id="{66238270-EE72-AAF7-7474-5B4D9D924C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Box 5">
            <a:extLst>
              <a:ext uri="{FF2B5EF4-FFF2-40B4-BE49-F238E27FC236}">
                <a16:creationId xmlns:a16="http://schemas.microsoft.com/office/drawing/2014/main" id="{AF2FA1A8-F6A8-B2B5-CC5B-8897E683A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125538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2400">
                <a:latin typeface="Times New Roman" panose="02020603050405020304" pitchFamily="18" charset="0"/>
              </a:rPr>
              <a:t>Classe I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028" name="Text Box 6">
            <a:extLst>
              <a:ext uri="{FF2B5EF4-FFF2-40B4-BE49-F238E27FC236}">
                <a16:creationId xmlns:a16="http://schemas.microsoft.com/office/drawing/2014/main" id="{0FB35F80-EE41-4D77-8BE7-4BCA7ADE3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2205038"/>
            <a:ext cx="1360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2400">
                <a:latin typeface="Times New Roman" panose="02020603050405020304" pitchFamily="18" charset="0"/>
              </a:rPr>
              <a:t>Classe III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029" name="Text Box 7">
            <a:extLst>
              <a:ext uri="{FF2B5EF4-FFF2-40B4-BE49-F238E27FC236}">
                <a16:creationId xmlns:a16="http://schemas.microsoft.com/office/drawing/2014/main" id="{F7E69C8F-E6B6-0A88-6786-76845EB95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27813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2400">
                <a:latin typeface="Times New Roman" panose="02020603050405020304" pitchFamily="18" charset="0"/>
              </a:rPr>
              <a:t>Classe IV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030" name="Text Box 8">
            <a:extLst>
              <a:ext uri="{FF2B5EF4-FFF2-40B4-BE49-F238E27FC236}">
                <a16:creationId xmlns:a16="http://schemas.microsoft.com/office/drawing/2014/main" id="{5F7A0C64-0574-8B88-E910-54E9F0C3C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975" y="3332163"/>
            <a:ext cx="1276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2400">
                <a:latin typeface="Times New Roman" panose="02020603050405020304" pitchFamily="18" charset="0"/>
              </a:rPr>
              <a:t>Classe V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031" name="Text Box 9">
            <a:extLst>
              <a:ext uri="{FF2B5EF4-FFF2-40B4-BE49-F238E27FC236}">
                <a16:creationId xmlns:a16="http://schemas.microsoft.com/office/drawing/2014/main" id="{2EA8BC76-FEC0-2E20-4B07-C4F0C0F14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153988"/>
            <a:ext cx="50466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2400" b="1" u="sng">
                <a:latin typeface="Times New Roman" panose="02020603050405020304" pitchFamily="18" charset="0"/>
              </a:rPr>
              <a:t>Capacidade de Uso das Terras</a:t>
            </a:r>
          </a:p>
          <a:p>
            <a:pPr eaLnBrk="1" hangingPunct="1"/>
            <a:r>
              <a:rPr lang="en-US" altLang="pt-BR" sz="2400" b="1">
                <a:latin typeface="Times New Roman" panose="02020603050405020304" pitchFamily="18" charset="0"/>
              </a:rPr>
              <a:t>Sistema de avaliação de terras</a:t>
            </a:r>
          </a:p>
          <a:p>
            <a:pPr eaLnBrk="1" hangingPunct="1"/>
            <a:r>
              <a:rPr lang="en-US" altLang="pt-BR" sz="2400" b="1">
                <a:latin typeface="Times New Roman" panose="02020603050405020304" pitchFamily="18" charset="0"/>
              </a:rPr>
              <a:t>Composto por 8 classes e 4 subclasses</a:t>
            </a:r>
            <a:endParaRPr lang="pt-BR" altLang="pt-BR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>
            <a:extLst>
              <a:ext uri="{FF2B5EF4-FFF2-40B4-BE49-F238E27FC236}">
                <a16:creationId xmlns:a16="http://schemas.microsoft.com/office/drawing/2014/main" id="{1CFBFC5B-AB9C-B421-5CF8-1B20D7EDC5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o Photo Editor" r:id="rId2" imgW="17152381" imgH="11580952" progId="MSPhotoEd.3">
                  <p:embed/>
                </p:oleObj>
              </mc:Choice>
              <mc:Fallback>
                <p:oleObj name="Foto do Photo Editor" r:id="rId2" imgW="17152381" imgH="11580952" progId="MSPhotoEd.3">
                  <p:embed/>
                  <p:pic>
                    <p:nvPicPr>
                      <p:cNvPr id="2050" name="Object 4">
                        <a:extLst>
                          <a:ext uri="{FF2B5EF4-FFF2-40B4-BE49-F238E27FC236}">
                            <a16:creationId xmlns:a16="http://schemas.microsoft.com/office/drawing/2014/main" id="{1CFBFC5B-AB9C-B421-5CF8-1B20D7EDC5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solo profundo1">
            <a:extLst>
              <a:ext uri="{FF2B5EF4-FFF2-40B4-BE49-F238E27FC236}">
                <a16:creationId xmlns:a16="http://schemas.microsoft.com/office/drawing/2014/main" id="{9244FA68-7939-BC56-DB3B-F69FF5F74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12875"/>
            <a:ext cx="2928938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solo raso">
            <a:extLst>
              <a:ext uri="{FF2B5EF4-FFF2-40B4-BE49-F238E27FC236}">
                <a16:creationId xmlns:a16="http://schemas.microsoft.com/office/drawing/2014/main" id="{D7495871-4BCD-9034-5CF4-E9864F4D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875"/>
            <a:ext cx="38449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6">
            <a:extLst>
              <a:ext uri="{FF2B5EF4-FFF2-40B4-BE49-F238E27FC236}">
                <a16:creationId xmlns:a16="http://schemas.microsoft.com/office/drawing/2014/main" id="{9DDEA13A-2AD5-05FA-2EB6-3DE63BC77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650" y="2071688"/>
            <a:ext cx="2641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22533" name="Rectangle 8">
            <a:extLst>
              <a:ext uri="{FF2B5EF4-FFF2-40B4-BE49-F238E27FC236}">
                <a16:creationId xmlns:a16="http://schemas.microsoft.com/office/drawing/2014/main" id="{1C622048-1E9B-B886-DA2E-70E52C91C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650" y="2071688"/>
            <a:ext cx="27051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graphicFrame>
        <p:nvGraphicFramePr>
          <p:cNvPr id="39960" name="Group 24">
            <a:extLst>
              <a:ext uri="{FF2B5EF4-FFF2-40B4-BE49-F238E27FC236}">
                <a16:creationId xmlns:a16="http://schemas.microsoft.com/office/drawing/2014/main" id="{6881880D-666B-9DF8-5FFC-1D2AFDC5AA8E}"/>
              </a:ext>
            </a:extLst>
          </p:cNvPr>
          <p:cNvGraphicFramePr>
            <a:graphicFrameLocks noGrp="1"/>
          </p:cNvGraphicFramePr>
          <p:nvPr/>
        </p:nvGraphicFramePr>
        <p:xfrm>
          <a:off x="1763713" y="476250"/>
          <a:ext cx="5346700" cy="792408"/>
        </p:xfrm>
        <a:graphic>
          <a:graphicData uri="http://schemas.openxmlformats.org/drawingml/2006/table">
            <a:tbl>
              <a:tblPr/>
              <a:tblGrid>
                <a:gridCol w="264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Alta profundidade</a:t>
                      </a:r>
                      <a:endParaRPr kumimoji="0" 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Baixa profundidade</a:t>
                      </a:r>
                      <a:endParaRPr kumimoji="0" 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solo raso e pedregoso">
            <a:extLst>
              <a:ext uri="{FF2B5EF4-FFF2-40B4-BE49-F238E27FC236}">
                <a16:creationId xmlns:a16="http://schemas.microsoft.com/office/drawing/2014/main" id="{7BC062B9-0AC9-3EC8-A3F0-6932B714C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692150"/>
            <a:ext cx="312261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solo profundo">
            <a:extLst>
              <a:ext uri="{FF2B5EF4-FFF2-40B4-BE49-F238E27FC236}">
                <a16:creationId xmlns:a16="http://schemas.microsoft.com/office/drawing/2014/main" id="{0E3633AF-E845-EE46-A4E8-E1FCADC55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763588"/>
            <a:ext cx="3506788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6">
            <a:extLst>
              <a:ext uri="{FF2B5EF4-FFF2-40B4-BE49-F238E27FC236}">
                <a16:creationId xmlns:a16="http://schemas.microsoft.com/office/drawing/2014/main" id="{38A46D8C-22A3-2BCB-088D-6538E924F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173163"/>
            <a:ext cx="2641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23557" name="Rectangle 8">
            <a:extLst>
              <a:ext uri="{FF2B5EF4-FFF2-40B4-BE49-F238E27FC236}">
                <a16:creationId xmlns:a16="http://schemas.microsoft.com/office/drawing/2014/main" id="{11C0686A-1B53-2A93-38A3-4DC0BE39D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173163"/>
            <a:ext cx="27051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graphicFrame>
        <p:nvGraphicFramePr>
          <p:cNvPr id="37912" name="Group 24">
            <a:extLst>
              <a:ext uri="{FF2B5EF4-FFF2-40B4-BE49-F238E27FC236}">
                <a16:creationId xmlns:a16="http://schemas.microsoft.com/office/drawing/2014/main" id="{CDBBBBC1-BFC4-8BD6-971D-FBB96BAC2D68}"/>
              </a:ext>
            </a:extLst>
          </p:cNvPr>
          <p:cNvGraphicFramePr>
            <a:graphicFrameLocks noGrp="1"/>
          </p:cNvGraphicFramePr>
          <p:nvPr/>
        </p:nvGraphicFramePr>
        <p:xfrm>
          <a:off x="1712913" y="-314325"/>
          <a:ext cx="5346700" cy="792408"/>
        </p:xfrm>
        <a:graphic>
          <a:graphicData uri="http://schemas.openxmlformats.org/drawingml/2006/table">
            <a:tbl>
              <a:tblPr/>
              <a:tblGrid>
                <a:gridCol w="264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Alta pedregosidade</a:t>
                      </a:r>
                      <a:endParaRPr kumimoji="0" 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Baixa pedregosidade</a:t>
                      </a:r>
                      <a:endParaRPr kumimoji="0" 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>
            <a:extLst>
              <a:ext uri="{FF2B5EF4-FFF2-40B4-BE49-F238E27FC236}">
                <a16:creationId xmlns:a16="http://schemas.microsoft.com/office/drawing/2014/main" id="{2B68AB67-4AC3-F9FA-F009-6525042FD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3290888"/>
            <a:ext cx="4535487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>
            <a:extLst>
              <a:ext uri="{FF2B5EF4-FFF2-40B4-BE49-F238E27FC236}">
                <a16:creationId xmlns:a16="http://schemas.microsoft.com/office/drawing/2014/main" id="{A7195E34-D54D-B19E-B722-A34588B22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67691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solo profundo1">
            <a:extLst>
              <a:ext uri="{FF2B5EF4-FFF2-40B4-BE49-F238E27FC236}">
                <a16:creationId xmlns:a16="http://schemas.microsoft.com/office/drawing/2014/main" id="{79E93F48-6338-81EC-09D9-2135018BE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12875"/>
            <a:ext cx="28844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 descr="solo raso">
            <a:extLst>
              <a:ext uri="{FF2B5EF4-FFF2-40B4-BE49-F238E27FC236}">
                <a16:creationId xmlns:a16="http://schemas.microsoft.com/office/drawing/2014/main" id="{EDC0DFFD-5F63-97FE-3317-5F9C73432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484313"/>
            <a:ext cx="3732212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6">
            <a:extLst>
              <a:ext uri="{FF2B5EF4-FFF2-40B4-BE49-F238E27FC236}">
                <a16:creationId xmlns:a16="http://schemas.microsoft.com/office/drawing/2014/main" id="{70BD2EAA-C621-DEDE-676B-028D6F233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71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25605" name="Rectangle 7">
            <a:extLst>
              <a:ext uri="{FF2B5EF4-FFF2-40B4-BE49-F238E27FC236}">
                <a16:creationId xmlns:a16="http://schemas.microsoft.com/office/drawing/2014/main" id="{A649A3CA-78DB-7FBB-8583-088484C59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71688"/>
            <a:ext cx="2641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25606" name="Rectangle 9">
            <a:extLst>
              <a:ext uri="{FF2B5EF4-FFF2-40B4-BE49-F238E27FC236}">
                <a16:creationId xmlns:a16="http://schemas.microsoft.com/office/drawing/2014/main" id="{643F40A5-B75D-F124-AFF3-B1CEF563B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71688"/>
            <a:ext cx="27051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graphicFrame>
        <p:nvGraphicFramePr>
          <p:cNvPr id="38938" name="Group 26">
            <a:extLst>
              <a:ext uri="{FF2B5EF4-FFF2-40B4-BE49-F238E27FC236}">
                <a16:creationId xmlns:a16="http://schemas.microsoft.com/office/drawing/2014/main" id="{C73B65B3-A549-70E3-F324-02062E0CCB4F}"/>
              </a:ext>
            </a:extLst>
          </p:cNvPr>
          <p:cNvGraphicFramePr>
            <a:graphicFrameLocks noGrp="1"/>
          </p:cNvGraphicFramePr>
          <p:nvPr/>
        </p:nvGraphicFramePr>
        <p:xfrm>
          <a:off x="1331913" y="620713"/>
          <a:ext cx="5346700" cy="792408"/>
        </p:xfrm>
        <a:graphic>
          <a:graphicData uri="http://schemas.openxmlformats.org/drawingml/2006/table">
            <a:tbl>
              <a:tblPr/>
              <a:tblGrid>
                <a:gridCol w="264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0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Alta profundidade</a:t>
                      </a:r>
                      <a:endParaRPr kumimoji="0" 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Baixa profundidade</a:t>
                      </a:r>
                      <a:endParaRPr kumimoji="0" 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612" name="Rectangle 25">
            <a:extLst>
              <a:ext uri="{FF2B5EF4-FFF2-40B4-BE49-F238E27FC236}">
                <a16:creationId xmlns:a16="http://schemas.microsoft.com/office/drawing/2014/main" id="{C11C0876-AFF2-AC56-96CA-9137612E5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38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3-Compactação">
            <a:extLst>
              <a:ext uri="{FF2B5EF4-FFF2-40B4-BE49-F238E27FC236}">
                <a16:creationId xmlns:a16="http://schemas.microsoft.com/office/drawing/2014/main" id="{04116FD2-6B62-8F9A-360F-C04F5A78D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2513"/>
            <a:ext cx="379253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sulcação">
            <a:extLst>
              <a:ext uri="{FF2B5EF4-FFF2-40B4-BE49-F238E27FC236}">
                <a16:creationId xmlns:a16="http://schemas.microsoft.com/office/drawing/2014/main" id="{03478550-E77E-A980-4185-0D1306C2F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3238"/>
            <a:ext cx="42846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6">
            <a:extLst>
              <a:ext uri="{FF2B5EF4-FFF2-40B4-BE49-F238E27FC236}">
                <a16:creationId xmlns:a16="http://schemas.microsoft.com/office/drawing/2014/main" id="{C48228EF-756E-C985-B60C-CAAD56F58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650" y="2500313"/>
            <a:ext cx="2641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26629" name="Rectangle 8">
            <a:extLst>
              <a:ext uri="{FF2B5EF4-FFF2-40B4-BE49-F238E27FC236}">
                <a16:creationId xmlns:a16="http://schemas.microsoft.com/office/drawing/2014/main" id="{6A8A4281-DD83-EA3F-6768-82056D22C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650" y="2500313"/>
            <a:ext cx="27051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graphicFrame>
        <p:nvGraphicFramePr>
          <p:cNvPr id="42007" name="Group 23">
            <a:extLst>
              <a:ext uri="{FF2B5EF4-FFF2-40B4-BE49-F238E27FC236}">
                <a16:creationId xmlns:a16="http://schemas.microsoft.com/office/drawing/2014/main" id="{FCA7E3C0-45A6-8D81-6C6D-80F6F946957F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8748713" cy="914400"/>
        </p:xfrm>
        <a:graphic>
          <a:graphicData uri="http://schemas.openxmlformats.org/drawingml/2006/table">
            <a:tbl>
              <a:tblPr/>
              <a:tblGrid>
                <a:gridCol w="4322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5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kumimoji="0" lang="pt-B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kumimoji="0" lang="pt-B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Comparação entre um solo compactado (a) e não compactado (b)</a:t>
                      </a:r>
                      <a:endParaRPr kumimoji="0" lang="pt-B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sem erosão">
            <a:extLst>
              <a:ext uri="{FF2B5EF4-FFF2-40B4-BE49-F238E27FC236}">
                <a16:creationId xmlns:a16="http://schemas.microsoft.com/office/drawing/2014/main" id="{27F76146-1140-0688-96BA-D17C263A1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3743325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6">
            <a:extLst>
              <a:ext uri="{FF2B5EF4-FFF2-40B4-BE49-F238E27FC236}">
                <a16:creationId xmlns:a16="http://schemas.microsoft.com/office/drawing/2014/main" id="{7638BFB7-7812-B3F9-0965-9B855659C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924175"/>
            <a:ext cx="2951162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>
            <a:extLst>
              <a:ext uri="{FF2B5EF4-FFF2-40B4-BE49-F238E27FC236}">
                <a16:creationId xmlns:a16="http://schemas.microsoft.com/office/drawing/2014/main" id="{C89214BA-B289-EF4D-B6C8-5C8D05AF2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132138"/>
            <a:ext cx="4787900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8">
            <a:extLst>
              <a:ext uri="{FF2B5EF4-FFF2-40B4-BE49-F238E27FC236}">
                <a16:creationId xmlns:a16="http://schemas.microsoft.com/office/drawing/2014/main" id="{A180DD97-6E9B-5660-D94C-11016ABDE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338" y="1319213"/>
            <a:ext cx="27781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27654" name="Rectangle 10">
            <a:extLst>
              <a:ext uri="{FF2B5EF4-FFF2-40B4-BE49-F238E27FC236}">
                <a16:creationId xmlns:a16="http://schemas.microsoft.com/office/drawing/2014/main" id="{065832FB-DC5E-9B15-57B5-2D1F5199B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338" y="1319213"/>
            <a:ext cx="27432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27655" name="Rectangle 16">
            <a:extLst>
              <a:ext uri="{FF2B5EF4-FFF2-40B4-BE49-F238E27FC236}">
                <a16:creationId xmlns:a16="http://schemas.microsoft.com/office/drawing/2014/main" id="{0D6D1319-999E-E0CA-AA51-FDBC11678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338" y="1319213"/>
            <a:ext cx="27781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27656" name="Rectangle 18">
            <a:extLst>
              <a:ext uri="{FF2B5EF4-FFF2-40B4-BE49-F238E27FC236}">
                <a16:creationId xmlns:a16="http://schemas.microsoft.com/office/drawing/2014/main" id="{1519A960-FD82-FB07-8AD3-1DE73B6AC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338" y="1319213"/>
            <a:ext cx="27432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pic>
        <p:nvPicPr>
          <p:cNvPr id="27657" name="Picture 39" descr="erosão laminar severa">
            <a:extLst>
              <a:ext uri="{FF2B5EF4-FFF2-40B4-BE49-F238E27FC236}">
                <a16:creationId xmlns:a16="http://schemas.microsoft.com/office/drawing/2014/main" id="{F65CB296-B67A-88AB-F1EA-AD0B6A8B5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60350"/>
            <a:ext cx="4392613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  <a:ln w="5715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4000" b="1" dirty="0">
                <a:latin typeface="Arial" pitchFamily="34" charset="0"/>
                <a:cs typeface="Arial" pitchFamily="34" charset="0"/>
              </a:rPr>
              <a:t>Capacidade de uso da terra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0418" y="2895600"/>
            <a:ext cx="8085161" cy="2971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Avaliar e indicar o potencial de uso da terra para as diversas finalidades (agricultura, pastagem, preservação...).</a:t>
            </a:r>
          </a:p>
          <a:p>
            <a:pPr marL="0" indent="0" algn="just">
              <a:buNone/>
            </a:pPr>
            <a:endParaRPr lang="pt-BR" sz="2000" b="1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Planejar práticas de conservação do solo ao nível de propriedades ou empresas agrícolas, ou para pequenas bacias hidrográfica.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533400" y="1885666"/>
            <a:ext cx="1943161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pt-BR" sz="2800" b="1" u="sng" dirty="0">
                <a:latin typeface="Arial" pitchFamily="34" charset="0"/>
                <a:cs typeface="Arial" pitchFamily="34" charset="0"/>
              </a:rPr>
              <a:t>Objetivos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556768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>
            <a:extLst>
              <a:ext uri="{FF2B5EF4-FFF2-40B4-BE49-F238E27FC236}">
                <a16:creationId xmlns:a16="http://schemas.microsoft.com/office/drawing/2014/main" id="{5F1E6324-4177-E48A-C866-97CA6F8D1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76250"/>
            <a:ext cx="4284663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aridisols79">
            <a:extLst>
              <a:ext uri="{FF2B5EF4-FFF2-40B4-BE49-F238E27FC236}">
                <a16:creationId xmlns:a16="http://schemas.microsoft.com/office/drawing/2014/main" id="{446DF055-3380-C638-5A23-A046E27C0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4321175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6">
            <a:extLst>
              <a:ext uri="{FF2B5EF4-FFF2-40B4-BE49-F238E27FC236}">
                <a16:creationId xmlns:a16="http://schemas.microsoft.com/office/drawing/2014/main" id="{B66A8E7F-55D9-3A46-B72F-B806724FD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063" y="2552700"/>
            <a:ext cx="28035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28677" name="Rectangle 8">
            <a:extLst>
              <a:ext uri="{FF2B5EF4-FFF2-40B4-BE49-F238E27FC236}">
                <a16:creationId xmlns:a16="http://schemas.microsoft.com/office/drawing/2014/main" id="{9DBEC41A-3D10-D614-7CA1-AF53F42F6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063" y="2552700"/>
            <a:ext cx="28003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graphicFrame>
        <p:nvGraphicFramePr>
          <p:cNvPr id="44055" name="Group 23">
            <a:extLst>
              <a:ext uri="{FF2B5EF4-FFF2-40B4-BE49-F238E27FC236}">
                <a16:creationId xmlns:a16="http://schemas.microsoft.com/office/drawing/2014/main" id="{14BFCC48-CBDB-828D-F360-8B34B101CCF6}"/>
              </a:ext>
            </a:extLst>
          </p:cNvPr>
          <p:cNvGraphicFramePr>
            <a:graphicFrameLocks noGrp="1"/>
          </p:cNvGraphicFramePr>
          <p:nvPr/>
        </p:nvGraphicFramePr>
        <p:xfrm>
          <a:off x="4067175" y="4076700"/>
          <a:ext cx="5603875" cy="914400"/>
        </p:xfrm>
        <a:graphic>
          <a:graphicData uri="http://schemas.openxmlformats.org/drawingml/2006/table">
            <a:tbl>
              <a:tblPr/>
              <a:tblGrid>
                <a:gridCol w="2803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0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Solos altamente salinos</a:t>
                      </a:r>
                      <a:endParaRPr kumimoji="0" 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682" name="Picture 24">
            <a:extLst>
              <a:ext uri="{FF2B5EF4-FFF2-40B4-BE49-F238E27FC236}">
                <a16:creationId xmlns:a16="http://schemas.microsoft.com/office/drawing/2014/main" id="{5BB192B5-E92A-CC7A-6987-0B7F61EC3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57563"/>
            <a:ext cx="4535488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declividade2">
            <a:extLst>
              <a:ext uri="{FF2B5EF4-FFF2-40B4-BE49-F238E27FC236}">
                <a16:creationId xmlns:a16="http://schemas.microsoft.com/office/drawing/2014/main" id="{ED1BA3D3-4EDB-C4FA-7D5F-E60824B1C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4319588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plano2">
            <a:extLst>
              <a:ext uri="{FF2B5EF4-FFF2-40B4-BE49-F238E27FC236}">
                <a16:creationId xmlns:a16="http://schemas.microsoft.com/office/drawing/2014/main" id="{EB78A45E-2908-C749-5333-C22FDED8A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3960813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6">
            <a:extLst>
              <a:ext uri="{FF2B5EF4-FFF2-40B4-BE49-F238E27FC236}">
                <a16:creationId xmlns:a16="http://schemas.microsoft.com/office/drawing/2014/main" id="{7B34E9E1-42DF-4FE2-7ED5-C80A88877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0" y="2628900"/>
            <a:ext cx="26289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29701" name="Rectangle 8">
            <a:extLst>
              <a:ext uri="{FF2B5EF4-FFF2-40B4-BE49-F238E27FC236}">
                <a16:creationId xmlns:a16="http://schemas.microsoft.com/office/drawing/2014/main" id="{014DCCCC-3F27-2420-A5CE-097EF14AE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0" y="2628900"/>
            <a:ext cx="27432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graphicFrame>
        <p:nvGraphicFramePr>
          <p:cNvPr id="45080" name="Group 24">
            <a:extLst>
              <a:ext uri="{FF2B5EF4-FFF2-40B4-BE49-F238E27FC236}">
                <a16:creationId xmlns:a16="http://schemas.microsoft.com/office/drawing/2014/main" id="{DA70D726-6F93-58A1-87B2-637EBA9B184A}"/>
              </a:ext>
            </a:extLst>
          </p:cNvPr>
          <p:cNvGraphicFramePr>
            <a:graphicFrameLocks noGrp="1"/>
          </p:cNvGraphicFramePr>
          <p:nvPr/>
        </p:nvGraphicFramePr>
        <p:xfrm>
          <a:off x="1692275" y="476250"/>
          <a:ext cx="5372100" cy="792163"/>
        </p:xfrm>
        <a:graphic>
          <a:graphicData uri="http://schemas.openxmlformats.org/drawingml/2006/table">
            <a:tbl>
              <a:tblPr/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Alta declividade</a:t>
                      </a:r>
                      <a:endParaRPr kumimoji="0" 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Baixa declividade</a:t>
                      </a:r>
                      <a:endParaRPr kumimoji="0" 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>
            <a:extLst>
              <a:ext uri="{FF2B5EF4-FFF2-40B4-BE49-F238E27FC236}">
                <a16:creationId xmlns:a16="http://schemas.microsoft.com/office/drawing/2014/main" id="{D907D345-9B65-50F7-32EB-7A783D948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188" y="1392238"/>
            <a:ext cx="416401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pic>
        <p:nvPicPr>
          <p:cNvPr id="30723" name="Picture 4">
            <a:extLst>
              <a:ext uri="{FF2B5EF4-FFF2-40B4-BE49-F238E27FC236}">
                <a16:creationId xmlns:a16="http://schemas.microsoft.com/office/drawing/2014/main" id="{381427D7-8D3A-5D71-E3E4-4D8F6438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"/>
          <a:stretch>
            <a:fillRect/>
          </a:stretch>
        </p:blipFill>
        <p:spPr bwMode="auto">
          <a:xfrm>
            <a:off x="-36513" y="188913"/>
            <a:ext cx="6840538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>
            <a:extLst>
              <a:ext uri="{FF2B5EF4-FFF2-40B4-BE49-F238E27FC236}">
                <a16:creationId xmlns:a16="http://schemas.microsoft.com/office/drawing/2014/main" id="{FBADACC6-A5FA-3616-BBD4-D4394CED6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3617912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6">
            <a:extLst>
              <a:ext uri="{FF2B5EF4-FFF2-40B4-BE49-F238E27FC236}">
                <a16:creationId xmlns:a16="http://schemas.microsoft.com/office/drawing/2014/main" id="{1928E105-23C2-BBBE-0332-5C11F6866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688" y="2035175"/>
            <a:ext cx="246221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31748" name="Rectangle 8">
            <a:extLst>
              <a:ext uri="{FF2B5EF4-FFF2-40B4-BE49-F238E27FC236}">
                <a16:creationId xmlns:a16="http://schemas.microsoft.com/office/drawing/2014/main" id="{E1329036-DA55-BABC-CC1B-1DD204CAB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688" y="2035175"/>
            <a:ext cx="24638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>
            <a:extLst>
              <a:ext uri="{FF2B5EF4-FFF2-40B4-BE49-F238E27FC236}">
                <a16:creationId xmlns:a16="http://schemas.microsoft.com/office/drawing/2014/main" id="{5B0B08E1-02E8-EA53-933A-F51CE668E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314325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>
            <a:extLst>
              <a:ext uri="{FF2B5EF4-FFF2-40B4-BE49-F238E27FC236}">
                <a16:creationId xmlns:a16="http://schemas.microsoft.com/office/drawing/2014/main" id="{83271763-5DDA-06A7-127B-B3F8E8D6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557338"/>
            <a:ext cx="3254375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6">
            <a:extLst>
              <a:ext uri="{FF2B5EF4-FFF2-40B4-BE49-F238E27FC236}">
                <a16:creationId xmlns:a16="http://schemas.microsoft.com/office/drawing/2014/main" id="{B792BFED-B3E7-A2E6-C3E4-DA9C5C880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688" y="1819275"/>
            <a:ext cx="246221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32773" name="Rectangle 8">
            <a:extLst>
              <a:ext uri="{FF2B5EF4-FFF2-40B4-BE49-F238E27FC236}">
                <a16:creationId xmlns:a16="http://schemas.microsoft.com/office/drawing/2014/main" id="{ED911E14-0379-9BBC-A6BD-758C676AB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688" y="1819275"/>
            <a:ext cx="24638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graphicFrame>
        <p:nvGraphicFramePr>
          <p:cNvPr id="48153" name="Group 25">
            <a:extLst>
              <a:ext uri="{FF2B5EF4-FFF2-40B4-BE49-F238E27FC236}">
                <a16:creationId xmlns:a16="http://schemas.microsoft.com/office/drawing/2014/main" id="{E61107D8-0A08-5AEF-F5C9-F2E1F82A67CB}"/>
              </a:ext>
            </a:extLst>
          </p:cNvPr>
          <p:cNvGraphicFramePr>
            <a:graphicFrameLocks noGrp="1"/>
          </p:cNvGraphicFramePr>
          <p:nvPr/>
        </p:nvGraphicFramePr>
        <p:xfrm>
          <a:off x="395288" y="333375"/>
          <a:ext cx="8748712" cy="792163"/>
        </p:xfrm>
        <a:graphic>
          <a:graphicData uri="http://schemas.openxmlformats.org/drawingml/2006/table">
            <a:tbl>
              <a:tblPr/>
              <a:tblGrid>
                <a:gridCol w="4371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76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Risco de inundacao</a:t>
                      </a:r>
                      <a:endParaRPr kumimoji="0" 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>
            <a:extLst>
              <a:ext uri="{FF2B5EF4-FFF2-40B4-BE49-F238E27FC236}">
                <a16:creationId xmlns:a16="http://schemas.microsoft.com/office/drawing/2014/main" id="{8D33D60B-606F-C67B-EC75-C19045C6A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763" y="1489075"/>
            <a:ext cx="50609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FFF63017-CE14-717F-9DA6-0C144492C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7885113" cy="677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172" name="Group 20">
            <a:extLst>
              <a:ext uri="{FF2B5EF4-FFF2-40B4-BE49-F238E27FC236}">
                <a16:creationId xmlns:a16="http://schemas.microsoft.com/office/drawing/2014/main" id="{67100D18-C09B-D262-925D-C6DC5F20333B}"/>
              </a:ext>
            </a:extLst>
          </p:cNvPr>
          <p:cNvGraphicFramePr>
            <a:graphicFrameLocks noGrp="1"/>
          </p:cNvGraphicFramePr>
          <p:nvPr/>
        </p:nvGraphicFramePr>
        <p:xfrm>
          <a:off x="6135688" y="-26988"/>
          <a:ext cx="5060950" cy="1096963"/>
        </p:xfrm>
        <a:graphic>
          <a:graphicData uri="http://schemas.openxmlformats.org/drawingml/2006/table">
            <a:tbl>
              <a:tblPr/>
              <a:tblGrid>
                <a:gridCol w="5060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61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8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Comportamento da água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no solo</a:t>
                      </a:r>
                      <a:endParaRPr kumimoji="0" 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>
            <a:extLst>
              <a:ext uri="{FF2B5EF4-FFF2-40B4-BE49-F238E27FC236}">
                <a16:creationId xmlns:a16="http://schemas.microsoft.com/office/drawing/2014/main" id="{D4E3CDB2-7438-E566-4A3C-02D328343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0663"/>
            <a:ext cx="76327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6">
            <a:extLst>
              <a:ext uri="{FF2B5EF4-FFF2-40B4-BE49-F238E27FC236}">
                <a16:creationId xmlns:a16="http://schemas.microsoft.com/office/drawing/2014/main" id="{8BF16974-947D-B808-4C4D-DD93BAFCE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375" y="2490788"/>
            <a:ext cx="45497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pic>
        <p:nvPicPr>
          <p:cNvPr id="34820" name="Picture 5">
            <a:extLst>
              <a:ext uri="{FF2B5EF4-FFF2-40B4-BE49-F238E27FC236}">
                <a16:creationId xmlns:a16="http://schemas.microsoft.com/office/drawing/2014/main" id="{A93B08BD-FFA4-6E84-3B7B-D65B1C89E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57563"/>
            <a:ext cx="8280400" cy="333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38" y="2362200"/>
            <a:ext cx="9144000" cy="6096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</a:rPr>
              <a:t>Sistemas de Avaliação de Terras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31640" y="5715000"/>
            <a:ext cx="6400800" cy="762000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José Alexandre Demattê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550438" y="158013"/>
            <a:ext cx="8077200" cy="1551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>
              <a:latin typeface="Arial" pitchFamily="34" charset="0"/>
              <a:cs typeface="Arial" pitchFamily="34" charset="0"/>
            </a:endParaRPr>
          </a:p>
          <a:p>
            <a:r>
              <a:rPr lang="pt-BR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UNIVERSIDADE DE SÃO PAULO</a:t>
            </a:r>
          </a:p>
          <a:p>
            <a:r>
              <a:rPr lang="pt-BR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Escola Superior de Agricultura Luiz de Queiroz</a:t>
            </a:r>
          </a:p>
          <a:p>
            <a:endParaRPr lang="pt-BR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ttp://wiki.stoa.usp.br/images/d/d4/Logo_esal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61459"/>
            <a:ext cx="1008112" cy="14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esalq.usp.br/instituicao/images/brasao_usp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09" y="331913"/>
            <a:ext cx="1153931" cy="165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216055" y="3657600"/>
            <a:ext cx="4688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itchFamily="34" charset="0"/>
                <a:cs typeface="Arial" pitchFamily="34" charset="0"/>
              </a:rPr>
              <a:t>Muito obrigado pela atenção</a:t>
            </a:r>
          </a:p>
        </p:txBody>
      </p:sp>
    </p:spTree>
    <p:extLst>
      <p:ext uri="{BB962C8B-B14F-4D97-AF65-F5344CB8AC3E}">
        <p14:creationId xmlns:p14="http://schemas.microsoft.com/office/powerpoint/2010/main" val="327206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  <a:ln w="5715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4000" b="1" dirty="0">
                <a:latin typeface="Arial" pitchFamily="34" charset="0"/>
                <a:cs typeface="Arial" pitchFamily="34" charset="0"/>
              </a:rPr>
              <a:t>Capacidade de uso da terra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81000" y="1404971"/>
            <a:ext cx="8305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u="sng" dirty="0">
                <a:latin typeface="Arial" pitchFamily="34" charset="0"/>
                <a:cs typeface="Arial" pitchFamily="34" charset="0"/>
              </a:rPr>
              <a:t>Categorias do sistema</a:t>
            </a:r>
          </a:p>
          <a:p>
            <a:pPr algn="just"/>
            <a:endParaRPr lang="pt-BR" b="1" u="sng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b="1" dirty="0">
                <a:latin typeface="Arial" pitchFamily="34" charset="0"/>
                <a:cs typeface="Arial" pitchFamily="34" charset="0"/>
              </a:rPr>
              <a:t>Grupos:</a:t>
            </a: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A, B, C</a:t>
            </a: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pt-BR" dirty="0">
                <a:latin typeface="Arial" pitchFamily="34" charset="0"/>
                <a:cs typeface="Arial" pitchFamily="34" charset="0"/>
              </a:rPr>
              <a:t>estabelecidos com base nos tipos de intensidade de uso das terras;</a:t>
            </a:r>
          </a:p>
          <a:p>
            <a:pPr algn="just"/>
            <a:endParaRPr lang="pt-BR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b="1" dirty="0">
                <a:latin typeface="Arial" pitchFamily="34" charset="0"/>
                <a:cs typeface="Arial" pitchFamily="34" charset="0"/>
              </a:rPr>
              <a:t>Classes </a:t>
            </a:r>
            <a:r>
              <a:rPr lang="pt-BR" dirty="0">
                <a:latin typeface="Arial" pitchFamily="34" charset="0"/>
                <a:cs typeface="Arial" pitchFamily="34" charset="0"/>
              </a:rPr>
              <a:t>: </a:t>
            </a:r>
            <a:r>
              <a:rPr lang="pt-BR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a</a:t>
            </a:r>
            <a:r>
              <a:rPr lang="pt-BR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VIII</a:t>
            </a:r>
          </a:p>
          <a:p>
            <a:pPr algn="just"/>
            <a:r>
              <a:rPr lang="pt-BR" dirty="0">
                <a:latin typeface="Arial" pitchFamily="34" charset="0"/>
                <a:cs typeface="Arial" pitchFamily="34" charset="0"/>
              </a:rPr>
              <a:t>baseada no grau de limitação do uso</a:t>
            </a:r>
          </a:p>
          <a:p>
            <a:pPr algn="just"/>
            <a:endParaRPr lang="pt-BR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b="1" dirty="0">
                <a:latin typeface="Arial" pitchFamily="34" charset="0"/>
                <a:cs typeface="Arial" pitchFamily="34" charset="0"/>
              </a:rPr>
              <a:t>Subclasses</a:t>
            </a:r>
            <a:r>
              <a:rPr lang="pt-BR" dirty="0">
                <a:latin typeface="Arial" pitchFamily="34" charset="0"/>
                <a:cs typeface="Arial" pitchFamily="34" charset="0"/>
              </a:rPr>
              <a:t>: </a:t>
            </a:r>
            <a:r>
              <a:rPr lang="pt-BR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e, s, a, c</a:t>
            </a:r>
            <a:r>
              <a:rPr lang="pt-BR" dirty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/>
            <a:r>
              <a:rPr lang="pt-BR" dirty="0">
                <a:latin typeface="Arial" pitchFamily="34" charset="0"/>
                <a:cs typeface="Arial" pitchFamily="34" charset="0"/>
              </a:rPr>
              <a:t>baseadas na natureza da limitação de uso</a:t>
            </a:r>
          </a:p>
          <a:p>
            <a:pPr algn="just"/>
            <a:endParaRPr lang="pt-BR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b="1" dirty="0">
                <a:latin typeface="Arial" pitchFamily="34" charset="0"/>
                <a:cs typeface="Arial" pitchFamily="34" charset="0"/>
              </a:rPr>
              <a:t>Unidade de capacidade de uso</a:t>
            </a:r>
            <a:r>
              <a:rPr lang="pt-BR" dirty="0">
                <a:latin typeface="Arial" pitchFamily="34" charset="0"/>
                <a:cs typeface="Arial" pitchFamily="34" charset="0"/>
              </a:rPr>
              <a:t>: </a:t>
            </a:r>
            <a:r>
              <a:rPr lang="pt-BR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1, 2, 3...</a:t>
            </a:r>
          </a:p>
          <a:p>
            <a:pPr algn="just"/>
            <a:r>
              <a:rPr lang="pt-BR" dirty="0">
                <a:latin typeface="Arial" pitchFamily="34" charset="0"/>
                <a:cs typeface="Arial" pitchFamily="34" charset="0"/>
              </a:rPr>
              <a:t>baseadas em condições específicas que afetam o uso ou manejo da terra</a:t>
            </a:r>
          </a:p>
          <a:p>
            <a:pPr algn="just"/>
            <a:endParaRPr lang="pt-BR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b="1" dirty="0">
                <a:latin typeface="Arial" pitchFamily="34" charset="0"/>
                <a:cs typeface="Arial" pitchFamily="34" charset="0"/>
              </a:rPr>
              <a:t>Grupos de manejo</a:t>
            </a:r>
            <a:r>
              <a:rPr lang="pt-BR" dirty="0">
                <a:latin typeface="Arial" pitchFamily="34" charset="0"/>
                <a:cs typeface="Arial" pitchFamily="34" charset="0"/>
              </a:rPr>
              <a:t>: </a:t>
            </a:r>
            <a:r>
              <a:rPr lang="pt-BR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1, 2, 3 ...</a:t>
            </a:r>
          </a:p>
          <a:p>
            <a:pPr algn="just"/>
            <a:r>
              <a:rPr lang="pt-BR" dirty="0">
                <a:latin typeface="Arial" pitchFamily="34" charset="0"/>
                <a:cs typeface="Arial" pitchFamily="34" charset="0"/>
              </a:rPr>
              <a:t>baseados nas culturas a instalar numa área mapeada</a:t>
            </a:r>
          </a:p>
          <a:p>
            <a:pPr algn="just"/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220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  <a:ln w="5715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4000" b="1" dirty="0">
                <a:latin typeface="Arial" pitchFamily="34" charset="0"/>
                <a:cs typeface="Arial" pitchFamily="34" charset="0"/>
              </a:rPr>
              <a:t>Capacidade de uso da terra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81000" y="1404971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Arial" pitchFamily="34" charset="0"/>
                <a:cs typeface="Arial" pitchFamily="34" charset="0"/>
              </a:rPr>
              <a:t>Grupos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743200" y="1905000"/>
            <a:ext cx="60960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rial" pitchFamily="34" charset="0"/>
                <a:cs typeface="Arial" pitchFamily="34" charset="0"/>
              </a:rPr>
              <a:t>Considera as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terras próprias para lavouras, pastagens e/ou reflorestamento</a:t>
            </a:r>
            <a:r>
              <a:rPr lang="pt-BR" dirty="0">
                <a:latin typeface="Arial" pitchFamily="34" charset="0"/>
                <a:cs typeface="Arial" pitchFamily="34" charset="0"/>
              </a:rPr>
              <a:t> abrangendo quatro classes: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743200" y="3172683"/>
            <a:ext cx="60960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rial" pitchFamily="34" charset="0"/>
                <a:cs typeface="Arial" pitchFamily="34" charset="0"/>
              </a:rPr>
              <a:t>Inclui as terras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impróprias para lavouras</a:t>
            </a:r>
            <a:r>
              <a:rPr lang="pt-BR" dirty="0">
                <a:latin typeface="Arial" pitchFamily="34" charset="0"/>
                <a:cs typeface="Arial" pitchFamily="34" charset="0"/>
              </a:rPr>
              <a:t>, mas adaptáveis para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pastagens, silvicultura e refúgio da vida silvestre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743199" y="4700516"/>
            <a:ext cx="6096001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rial" pitchFamily="34" charset="0"/>
                <a:cs typeface="Arial" pitchFamily="34" charset="0"/>
              </a:rPr>
              <a:t>Engloba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terras impróprias</a:t>
            </a:r>
            <a:r>
              <a:rPr lang="pt-BR" dirty="0">
                <a:latin typeface="Arial" pitchFamily="34" charset="0"/>
                <a:cs typeface="Arial" pitchFamily="34" charset="0"/>
              </a:rPr>
              <a:t> para exploração econômica, servindo para recreação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52543" y="1905000"/>
            <a:ext cx="2090054" cy="64633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rial" pitchFamily="34" charset="0"/>
                <a:cs typeface="Arial" pitchFamily="34" charset="0"/>
              </a:rPr>
              <a:t>A                  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24546" y="3311182"/>
            <a:ext cx="2090054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24546" y="4687669"/>
            <a:ext cx="2090054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rial" pitchFamily="34" charset="0"/>
                <a:cs typeface="Arial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18129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  <a:ln w="5715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4000" b="1" dirty="0">
                <a:latin typeface="Arial" pitchFamily="34" charset="0"/>
                <a:cs typeface="Arial" pitchFamily="34" charset="0"/>
              </a:rPr>
              <a:t>Capacidade de uso da terra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81000" y="1404971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Arial" pitchFamily="34" charset="0"/>
                <a:cs typeface="Arial" pitchFamily="34" charset="0"/>
              </a:rPr>
              <a:t>Grupos e Classes: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17286" y="1905000"/>
            <a:ext cx="8421914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Grupo A: </a:t>
            </a:r>
            <a:r>
              <a:rPr lang="pt-BR" dirty="0">
                <a:latin typeface="Arial" pitchFamily="34" charset="0"/>
                <a:cs typeface="Arial" pitchFamily="34" charset="0"/>
              </a:rPr>
              <a:t>considera as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terras próprias para lavouras, pastagens e/ou reflorestamento</a:t>
            </a:r>
            <a:r>
              <a:rPr lang="pt-BR" dirty="0">
                <a:latin typeface="Arial" pitchFamily="34" charset="0"/>
                <a:cs typeface="Arial" pitchFamily="34" charset="0"/>
              </a:rPr>
              <a:t> abrangendo quatro classes:</a:t>
            </a:r>
          </a:p>
        </p:txBody>
      </p:sp>
      <p:sp>
        <p:nvSpPr>
          <p:cNvPr id="2" name="Retângulo 1"/>
          <p:cNvSpPr/>
          <p:nvPr/>
        </p:nvSpPr>
        <p:spPr>
          <a:xfrm>
            <a:off x="685800" y="2971800"/>
            <a:ext cx="810259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itchFamily="34" charset="0"/>
                <a:cs typeface="Arial" pitchFamily="34" charset="0"/>
              </a:rPr>
              <a:t>Classe I: </a:t>
            </a:r>
            <a:r>
              <a:rPr lang="pt-BR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Sem problemas especiais de conservação 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-</a:t>
            </a:r>
            <a:r>
              <a:rPr lang="pt-BR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terras passíveis de cultivos intensivos;</a:t>
            </a:r>
          </a:p>
        </p:txBody>
      </p:sp>
      <p:sp>
        <p:nvSpPr>
          <p:cNvPr id="3" name="Retângulo 2"/>
          <p:cNvSpPr/>
          <p:nvPr/>
        </p:nvSpPr>
        <p:spPr>
          <a:xfrm>
            <a:off x="685800" y="3834825"/>
            <a:ext cx="8088086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itchFamily="34" charset="0"/>
                <a:cs typeface="Arial" pitchFamily="34" charset="0"/>
              </a:rPr>
              <a:t>Classe II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: </a:t>
            </a:r>
            <a:r>
              <a:rPr lang="pt-BR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Problemas simples de conservação 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- terras com pequenas limitações de cultivo;</a:t>
            </a:r>
          </a:p>
        </p:txBody>
      </p:sp>
      <p:sp>
        <p:nvSpPr>
          <p:cNvPr id="7" name="Retângulo 6"/>
          <p:cNvSpPr/>
          <p:nvPr/>
        </p:nvSpPr>
        <p:spPr>
          <a:xfrm>
            <a:off x="685800" y="4673025"/>
            <a:ext cx="810259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itchFamily="34" charset="0"/>
                <a:cs typeface="Arial" pitchFamily="34" charset="0"/>
              </a:rPr>
              <a:t>Classe III: </a:t>
            </a:r>
            <a:r>
              <a:rPr lang="pt-BR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Problemas complexos de conservação</a:t>
            </a:r>
            <a:r>
              <a:rPr lang="pt-BR" sz="16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- terras com limitações tais que reduzem a escolha dos cultivos;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85799" y="5509974"/>
            <a:ext cx="8088087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itchFamily="34" charset="0"/>
                <a:cs typeface="Arial" pitchFamily="34" charset="0"/>
              </a:rPr>
              <a:t>Classe IV: </a:t>
            </a:r>
            <a:r>
              <a:rPr lang="pt-BR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Problemas sérios </a:t>
            </a:r>
            <a:r>
              <a:rPr lang="pt-BR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para cultivos intensivos 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- terras cultivadas com lavouras anuais ocasionalmente e com cultivos perenes protetoras quanto a conservação do solo.</a:t>
            </a:r>
          </a:p>
        </p:txBody>
      </p:sp>
      <p:sp>
        <p:nvSpPr>
          <p:cNvPr id="9" name="Chave esquerda 8"/>
          <p:cNvSpPr/>
          <p:nvPr/>
        </p:nvSpPr>
        <p:spPr>
          <a:xfrm>
            <a:off x="275772" y="3182272"/>
            <a:ext cx="188686" cy="2743200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05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  <a:ln w="5715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4000" b="1" dirty="0">
                <a:latin typeface="Arial" pitchFamily="34" charset="0"/>
                <a:cs typeface="Arial" pitchFamily="34" charset="0"/>
              </a:rPr>
              <a:t>Capacidade de uso da terra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81000" y="1404971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Arial" pitchFamily="34" charset="0"/>
                <a:cs typeface="Arial" pitchFamily="34" charset="0"/>
              </a:rPr>
              <a:t>Grupos e Classes: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17286" y="1905000"/>
            <a:ext cx="8421914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Grupo B: </a:t>
            </a:r>
            <a:r>
              <a:rPr lang="pt-BR" dirty="0">
                <a:latin typeface="Arial" pitchFamily="34" charset="0"/>
                <a:cs typeface="Arial" pitchFamily="34" charset="0"/>
              </a:rPr>
              <a:t>inclui as terras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impróprias para lavouras</a:t>
            </a:r>
            <a:r>
              <a:rPr lang="pt-BR" dirty="0">
                <a:latin typeface="Arial" pitchFamily="34" charset="0"/>
                <a:cs typeface="Arial" pitchFamily="34" charset="0"/>
              </a:rPr>
              <a:t>, mas adaptáveis para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pastagens, silvicultura e refúgio da vida silvestre</a:t>
            </a:r>
          </a:p>
        </p:txBody>
      </p:sp>
      <p:sp>
        <p:nvSpPr>
          <p:cNvPr id="2" name="Retângulo 1"/>
          <p:cNvSpPr/>
          <p:nvPr/>
        </p:nvSpPr>
        <p:spPr>
          <a:xfrm>
            <a:off x="685800" y="2971800"/>
            <a:ext cx="8102599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itchFamily="34" charset="0"/>
                <a:cs typeface="Arial" pitchFamily="34" charset="0"/>
              </a:rPr>
              <a:t>Classe V: </a:t>
            </a:r>
            <a:r>
              <a:rPr lang="pt-BR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Sem problemas de conservação 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- terras sem práticas especiais de conservação, mas com outras limitações porque possuem risco de inundação frequente devido ao </a:t>
            </a:r>
            <a:r>
              <a:rPr lang="pt-BR" sz="1600" dirty="0" err="1">
                <a:latin typeface="Arial" pitchFamily="34" charset="0"/>
                <a:cs typeface="Arial" pitchFamily="34" charset="0"/>
              </a:rPr>
              <a:t>encharcamento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. Pastagens e reflorestamento são seus principais usos após a drenagem.</a:t>
            </a:r>
          </a:p>
        </p:txBody>
      </p:sp>
      <p:sp>
        <p:nvSpPr>
          <p:cNvPr id="9" name="Chave esquerda 8"/>
          <p:cNvSpPr/>
          <p:nvPr/>
        </p:nvSpPr>
        <p:spPr>
          <a:xfrm>
            <a:off x="275772" y="3182272"/>
            <a:ext cx="188686" cy="2743200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685800" y="4267200"/>
            <a:ext cx="8088086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itchFamily="34" charset="0"/>
                <a:cs typeface="Arial" pitchFamily="34" charset="0"/>
              </a:rPr>
              <a:t>Classe VI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: </a:t>
            </a:r>
            <a:r>
              <a:rPr lang="pt-BR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Problemas simples de conservação 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- terras com limitações tão severas quanto a degradação que são impróprias para cultivos, por isso pastagens e reflorestamento são os usos recomendados.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85800" y="5417403"/>
            <a:ext cx="810259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itchFamily="34" charset="0"/>
                <a:cs typeface="Arial" pitchFamily="34" charset="0"/>
              </a:rPr>
              <a:t>Classe VII: </a:t>
            </a:r>
            <a:r>
              <a:rPr lang="pt-BR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Problemas complexos de conservação - 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terras com limitações</a:t>
            </a:r>
            <a:r>
              <a:rPr lang="pt-BR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de solos e impróprias para culturas, sendo pastagens e reflorestamentos os usos indicados.</a:t>
            </a:r>
          </a:p>
        </p:txBody>
      </p:sp>
    </p:spTree>
    <p:extLst>
      <p:ext uri="{BB962C8B-B14F-4D97-AF65-F5344CB8AC3E}">
        <p14:creationId xmlns:p14="http://schemas.microsoft.com/office/powerpoint/2010/main" val="343529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  <a:ln w="5715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4000" b="1" dirty="0">
                <a:latin typeface="Arial" pitchFamily="34" charset="0"/>
                <a:cs typeface="Arial" pitchFamily="34" charset="0"/>
              </a:rPr>
              <a:t>Capacidade de uso da terra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81000" y="1404971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Arial" pitchFamily="34" charset="0"/>
                <a:cs typeface="Arial" pitchFamily="34" charset="0"/>
              </a:rPr>
              <a:t>Grupos e Classes: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17286" y="1905000"/>
            <a:ext cx="8421914" cy="6155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Grupo C:</a:t>
            </a:r>
            <a:r>
              <a:rPr lang="pt-BR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engloba </a:t>
            </a:r>
            <a:r>
              <a:rPr lang="pt-BR" sz="1600" b="1" dirty="0">
                <a:latin typeface="Arial" pitchFamily="34" charset="0"/>
                <a:cs typeface="Arial" pitchFamily="34" charset="0"/>
              </a:rPr>
              <a:t>terras impróprias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 para exploração econômica, servindo para recreação</a:t>
            </a:r>
          </a:p>
        </p:txBody>
      </p:sp>
      <p:sp>
        <p:nvSpPr>
          <p:cNvPr id="2" name="Retângulo 1"/>
          <p:cNvSpPr/>
          <p:nvPr/>
        </p:nvSpPr>
        <p:spPr>
          <a:xfrm>
            <a:off x="633186" y="3279948"/>
            <a:ext cx="810259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itchFamily="34" charset="0"/>
                <a:cs typeface="Arial" pitchFamily="34" charset="0"/>
              </a:rPr>
              <a:t>Classe VIII: 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Terras </a:t>
            </a:r>
            <a:r>
              <a:rPr lang="pt-BR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impróprias para lavouras, pastagens e reflorestamento 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servindo apenas para a fauna e flora.</a:t>
            </a:r>
          </a:p>
        </p:txBody>
      </p:sp>
      <p:sp>
        <p:nvSpPr>
          <p:cNvPr id="9" name="Chave esquerda 8"/>
          <p:cNvSpPr/>
          <p:nvPr/>
        </p:nvSpPr>
        <p:spPr>
          <a:xfrm>
            <a:off x="275772" y="3273281"/>
            <a:ext cx="188686" cy="780128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169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1198</Words>
  <Application>Microsoft Office PowerPoint</Application>
  <PresentationFormat>Apresentação na tela (4:3)</PresentationFormat>
  <Paragraphs>302</Paragraphs>
  <Slides>47</Slides>
  <Notes>3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47</vt:i4>
      </vt:variant>
    </vt:vector>
  </HeadingPairs>
  <TitlesOfParts>
    <vt:vector size="54" baseType="lpstr">
      <vt:lpstr>Arial</vt:lpstr>
      <vt:lpstr>Calibri</vt:lpstr>
      <vt:lpstr>Times New Roman</vt:lpstr>
      <vt:lpstr>Wingdings</vt:lpstr>
      <vt:lpstr>Tema do Office</vt:lpstr>
      <vt:lpstr>Slide</vt:lpstr>
      <vt:lpstr>Foto do Photo Editor</vt:lpstr>
      <vt:lpstr>Sistemas de Avaliação de Terras</vt:lpstr>
      <vt:lpstr>Apresentação do PowerPoint</vt:lpstr>
      <vt:lpstr>Apresentação do PowerPoint</vt:lpstr>
      <vt:lpstr>Capacidade de uso da terra</vt:lpstr>
      <vt:lpstr>Capacidade de uso da terra</vt:lpstr>
      <vt:lpstr>Capacidade de uso da terra</vt:lpstr>
      <vt:lpstr>Capacidade de uso da terra</vt:lpstr>
      <vt:lpstr>Capacidade de uso da terra</vt:lpstr>
      <vt:lpstr>Capacidade de uso da terra</vt:lpstr>
      <vt:lpstr>Capacidade de uso da terra</vt:lpstr>
      <vt:lpstr>Apresentação do PowerPoint</vt:lpstr>
      <vt:lpstr>Capacidade de uso da terra</vt:lpstr>
      <vt:lpstr>Capacidade de uso da terra</vt:lpstr>
      <vt:lpstr>Capacidade de uso da terra</vt:lpstr>
      <vt:lpstr>Capacidade de uso da terra</vt:lpstr>
      <vt:lpstr>Capacidade de uso da terra</vt:lpstr>
      <vt:lpstr>Apresentação do PowerPoint</vt:lpstr>
      <vt:lpstr>Apresentação do PowerPoint</vt:lpstr>
      <vt:lpstr>Apresentação do PowerPoint</vt:lpstr>
      <vt:lpstr>Apresentação do PowerPoint</vt:lpstr>
      <vt:lpstr>Fontes de informações complementares para auxiliar o  estudo e aprendizagem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Sistemas de Avaliação de Terras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Sistemas de Avaliação de Terras</dc:title>
  <dc:creator>Mauricio</dc:creator>
  <cp:lastModifiedBy>Computador</cp:lastModifiedBy>
  <cp:revision>89</cp:revision>
  <dcterms:created xsi:type="dcterms:W3CDTF">2014-08-19T12:53:28Z</dcterms:created>
  <dcterms:modified xsi:type="dcterms:W3CDTF">2023-08-14T21:11:50Z</dcterms:modified>
</cp:coreProperties>
</file>