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8" r:id="rId4"/>
    <p:sldId id="269" r:id="rId5"/>
    <p:sldId id="271" r:id="rId6"/>
    <p:sldId id="272" r:id="rId7"/>
    <p:sldId id="270" r:id="rId8"/>
    <p:sldId id="273" r:id="rId9"/>
    <p:sldId id="277" r:id="rId10"/>
    <p:sldId id="278" r:id="rId11"/>
    <p:sldId id="274" r:id="rId12"/>
    <p:sldId id="279" r:id="rId13"/>
    <p:sldId id="281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FF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37016-029A-4247-B1ED-B85C29B9F6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96A2-608E-4730-AD64-472F6D2A701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815DA-08A6-4AD3-8890-5D4F0E59E1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14816E-D9A8-4EA1-8ED9-E51B03ECEB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BEDA-9D2F-4A64-AC0A-C48721C563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BDE1-6BB4-441B-9071-BB276C4614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476F-87C5-46F6-93B9-521DAFCB93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2D88-7FC0-415A-996A-B8EA06CF312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7F28-602F-43E3-86FF-DE37487595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B4592-3B27-46B4-A86A-6C9ABCDD6C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52D1-CD66-4C16-B387-BB06656C39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ACCCB-9634-4669-B196-7F7AA5B81D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CC84EF-EC8B-42FA-A5EB-4650AE1B065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908720"/>
            <a:ext cx="8352928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ESALQ-USP-Departamento de </a:t>
            </a:r>
            <a:r>
              <a:rPr lang="pt-BR" b="1" dirty="0" err="1" smtClean="0">
                <a:latin typeface="Times New Roman" panose="02020603050405020304" pitchFamily="18" charset="0"/>
                <a:ea typeface="Batang" panose="02030600000101010101" pitchFamily="18" charset="-127"/>
              </a:rPr>
              <a:t>Ciencia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do solo</a:t>
            </a:r>
          </a:p>
          <a:p>
            <a:pPr algn="ctr">
              <a:spcAft>
                <a:spcPts val="0"/>
              </a:spcAft>
            </a:pPr>
            <a:endParaRPr lang="pt-BR" b="1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Disciplina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: LSO660 – Tecnologia do 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solo</a:t>
            </a:r>
          </a:p>
          <a:p>
            <a:pPr algn="ctr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Ao salvar seu exercício renomeie o arquivo da seguinte forma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:</a:t>
            </a:r>
          </a:p>
          <a:p>
            <a:pPr algn="ctr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Aula 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numero-exercício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numero-nome completo-numero </a:t>
            </a:r>
            <a:r>
              <a:rPr lang="pt-BR" b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usp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Exemplo: A1-E1-joao da silva-7503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Submeta o arquivo com esta nomenclatura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Aula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3</a:t>
            </a:r>
            <a:r>
              <a:rPr lang="pt-BR" b="1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-Exercicio 1</a:t>
            </a:r>
            <a:r>
              <a:rPr lang="pt-BR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– avaliação terras 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Prof. José Alexandre</a:t>
            </a:r>
            <a:r>
              <a:rPr lang="pt-BR" b="1" i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Demattê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NOME: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Nº USP: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ctr"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Estudo dirigido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 </a:t>
            </a:r>
            <a:endParaRPr lang="pt-BR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Assista 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às </a:t>
            </a:r>
            <a:r>
              <a:rPr lang="pt-BR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Videoaulas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  </a:t>
            </a:r>
            <a:r>
              <a:rPr lang="pt-BR" b="1" dirty="0">
                <a:latin typeface="Times New Roman" panose="02020603050405020304" pitchFamily="18" charset="0"/>
                <a:ea typeface="Batang" panose="02030600000101010101" pitchFamily="18" charset="-127"/>
              </a:rPr>
              <a:t>Assista </a:t>
            </a:r>
            <a:r>
              <a:rPr lang="pt-BR" dirty="0">
                <a:latin typeface="Times New Roman" panose="02020603050405020304" pitchFamily="18" charset="0"/>
                <a:ea typeface="Batang" panose="02030600000101010101" pitchFamily="18" charset="-127"/>
              </a:rPr>
              <a:t>os Tutoriais dos exercícios Leia a Apostila</a:t>
            </a:r>
            <a:endParaRPr lang="pt-BR" sz="1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13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323527" y="143062"/>
            <a:ext cx="7438141" cy="6923621"/>
            <a:chOff x="323527" y="143062"/>
            <a:chExt cx="7438141" cy="692362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1105071" y="-638481"/>
              <a:ext cx="3756258" cy="53193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299007" y="1036561"/>
              <a:ext cx="2806523" cy="2118793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709908" y="3931940"/>
              <a:ext cx="3554699" cy="254882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245760" y="2894104"/>
              <a:ext cx="3250346" cy="5094812"/>
            </a:xfrm>
            <a:prstGeom prst="rect">
              <a:avLst/>
            </a:prstGeom>
          </p:spPr>
        </p:pic>
      </p:grpSp>
      <p:sp>
        <p:nvSpPr>
          <p:cNvPr id="9" name="CaixaDeTexto 8"/>
          <p:cNvSpPr txBox="1"/>
          <p:nvPr/>
        </p:nvSpPr>
        <p:spPr>
          <a:xfrm>
            <a:off x="293765" y="4494798"/>
            <a:ext cx="37021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Onde:</a:t>
            </a:r>
          </a:p>
          <a:p>
            <a:r>
              <a:rPr lang="pt-BR" sz="1200" dirty="0" smtClean="0"/>
              <a:t>Vermelho: Predominam solos argilosos planos a </a:t>
            </a:r>
          </a:p>
          <a:p>
            <a:r>
              <a:rPr lang="pt-BR" sz="1200" dirty="0" smtClean="0"/>
              <a:t>suave ondulados (</a:t>
            </a:r>
            <a:r>
              <a:rPr lang="pt-BR" sz="1200" dirty="0" err="1" smtClean="0"/>
              <a:t>Latossolos</a:t>
            </a:r>
            <a:r>
              <a:rPr lang="pt-BR" sz="1200" dirty="0"/>
              <a:t> </a:t>
            </a:r>
            <a:r>
              <a:rPr lang="pt-BR" sz="1200" dirty="0" smtClean="0"/>
              <a:t>e </a:t>
            </a:r>
            <a:r>
              <a:rPr lang="pt-BR" sz="1200" dirty="0" err="1" smtClean="0"/>
              <a:t>Nitossolos</a:t>
            </a:r>
            <a:r>
              <a:rPr lang="pt-BR" sz="1200" dirty="0" smtClean="0"/>
              <a:t>)</a:t>
            </a:r>
          </a:p>
          <a:p>
            <a:endParaRPr lang="pt-BR" sz="1200" dirty="0" smtClean="0"/>
          </a:p>
          <a:p>
            <a:r>
              <a:rPr lang="pt-BR" sz="1200" dirty="0" smtClean="0"/>
              <a:t>Laranja: Predominam </a:t>
            </a:r>
            <a:r>
              <a:rPr lang="pt-BR" sz="1200" dirty="0" err="1" smtClean="0"/>
              <a:t>latossolos</a:t>
            </a:r>
            <a:r>
              <a:rPr lang="pt-BR" sz="1200" dirty="0" smtClean="0"/>
              <a:t> médio arenosos</a:t>
            </a:r>
          </a:p>
          <a:p>
            <a:endParaRPr lang="pt-BR" sz="1200" dirty="0"/>
          </a:p>
          <a:p>
            <a:r>
              <a:rPr lang="pt-BR" sz="1200" dirty="0" smtClean="0"/>
              <a:t>(maiores detalhes ver original)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3765" y="116632"/>
            <a:ext cx="37021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Mapa </a:t>
            </a:r>
            <a:r>
              <a:rPr lang="pt-BR" sz="1200" dirty="0" err="1" smtClean="0"/>
              <a:t>Pedologico</a:t>
            </a:r>
            <a:r>
              <a:rPr lang="pt-BR" sz="1200" dirty="0" smtClean="0"/>
              <a:t> compilado nível Reconhecimento do Estado de São Paulo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45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47" y="116632"/>
            <a:ext cx="7554328" cy="66247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7504" y="1340768"/>
            <a:ext cx="4299575" cy="34163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/>
              <a:t>Dica</a:t>
            </a:r>
          </a:p>
          <a:p>
            <a:endParaRPr lang="pt-BR" sz="1200" dirty="0"/>
          </a:p>
          <a:p>
            <a:r>
              <a:rPr lang="pt-BR" sz="1200" dirty="0" smtClean="0"/>
              <a:t>O sistema de </a:t>
            </a:r>
            <a:r>
              <a:rPr lang="pt-BR" sz="1200" dirty="0" err="1" smtClean="0"/>
              <a:t>Aptidao</a:t>
            </a:r>
            <a:r>
              <a:rPr lang="pt-BR" sz="1200" dirty="0" smtClean="0"/>
              <a:t> </a:t>
            </a:r>
            <a:r>
              <a:rPr lang="pt-BR" sz="1200" dirty="0" err="1" smtClean="0"/>
              <a:t>Agricola</a:t>
            </a:r>
            <a:r>
              <a:rPr lang="pt-BR" sz="1200" dirty="0" smtClean="0"/>
              <a:t> </a:t>
            </a:r>
          </a:p>
          <a:p>
            <a:r>
              <a:rPr lang="pt-BR" sz="1200" dirty="0" smtClean="0"/>
              <a:t>Desenvolvido neste mapa</a:t>
            </a:r>
          </a:p>
          <a:p>
            <a:r>
              <a:rPr lang="pt-BR" sz="1200" dirty="0" smtClean="0"/>
              <a:t>Avalia as terras de dois pontos de vista:</a:t>
            </a:r>
          </a:p>
          <a:p>
            <a:endParaRPr lang="pt-BR" sz="1200" dirty="0"/>
          </a:p>
          <a:p>
            <a:r>
              <a:rPr lang="pt-BR" sz="1200" b="1" dirty="0" smtClean="0"/>
              <a:t>Se o sistema de manejo for primitivo</a:t>
            </a:r>
          </a:p>
          <a:p>
            <a:r>
              <a:rPr lang="pt-BR" sz="1200" dirty="0" smtClean="0"/>
              <a:t>Ou seja, se não houver </a:t>
            </a:r>
            <a:r>
              <a:rPr lang="pt-BR" sz="1200" dirty="0" err="1" smtClean="0"/>
              <a:t>tecnificacao</a:t>
            </a:r>
            <a:r>
              <a:rPr lang="pt-BR" sz="1200" dirty="0" smtClean="0"/>
              <a:t>. Logo haverá mais </a:t>
            </a:r>
          </a:p>
          <a:p>
            <a:r>
              <a:rPr lang="pt-BR" sz="1200" dirty="0" smtClean="0"/>
              <a:t>dificuldades em produzir nesta terra. Mesmo assim ela </a:t>
            </a:r>
          </a:p>
          <a:p>
            <a:r>
              <a:rPr lang="pt-BR" sz="1200" dirty="0" smtClean="0"/>
              <a:t>tem um potencial. A terra é portanto, </a:t>
            </a:r>
            <a:r>
              <a:rPr lang="pt-BR" sz="1200" dirty="0" err="1" smtClean="0"/>
              <a:t>avaliuada</a:t>
            </a:r>
            <a:r>
              <a:rPr lang="pt-BR" sz="1200" dirty="0" smtClean="0"/>
              <a:t> sabendo </a:t>
            </a:r>
          </a:p>
          <a:p>
            <a:r>
              <a:rPr lang="pt-BR" sz="1200" dirty="0" smtClean="0"/>
              <a:t>que não haverá recursos e inserção tecnológica</a:t>
            </a:r>
          </a:p>
          <a:p>
            <a:endParaRPr lang="pt-BR" sz="1200" dirty="0"/>
          </a:p>
          <a:p>
            <a:r>
              <a:rPr lang="pt-BR" sz="1200" b="1" dirty="0" smtClean="0"/>
              <a:t>Se o sistema de manejo for desenvolvido</a:t>
            </a:r>
            <a:r>
              <a:rPr lang="pt-BR" sz="1200" dirty="0" smtClean="0"/>
              <a:t>, </a:t>
            </a:r>
          </a:p>
          <a:p>
            <a:r>
              <a:rPr lang="pt-BR" sz="1200" dirty="0" smtClean="0"/>
              <a:t>ou seja, se utiliza de tecnologia, mas sem nível </a:t>
            </a:r>
            <a:r>
              <a:rPr lang="pt-BR" sz="1200" dirty="0" err="1" smtClean="0"/>
              <a:t>irrigacao</a:t>
            </a:r>
            <a:r>
              <a:rPr lang="pt-BR" sz="1200" dirty="0" smtClean="0"/>
              <a:t>.</a:t>
            </a:r>
          </a:p>
          <a:p>
            <a:r>
              <a:rPr lang="pt-BR" sz="1200" dirty="0" smtClean="0"/>
              <a:t>Neste caso, uma mesma terra pode ter duas classificações. </a:t>
            </a:r>
          </a:p>
          <a:p>
            <a:r>
              <a:rPr lang="pt-BR" sz="1200" dirty="0" smtClean="0"/>
              <a:t>A diferenciação esta na forma de representação no mapa.</a:t>
            </a:r>
          </a:p>
          <a:p>
            <a:endParaRPr lang="pt-BR" sz="1200" dirty="0"/>
          </a:p>
          <a:p>
            <a:r>
              <a:rPr lang="pt-BR" sz="1200" dirty="0" smtClean="0"/>
              <a:t>Faca os exercícios na pagina seguinte para entendimento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4925"/>
            <a:ext cx="467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Interpretacao</a:t>
            </a:r>
            <a:r>
              <a:rPr lang="pt-BR" sz="1200" dirty="0" smtClean="0"/>
              <a:t> de mapa APTIDAO AGRICOLA DO RADAMBRASIL</a:t>
            </a:r>
          </a:p>
          <a:p>
            <a:r>
              <a:rPr lang="pt-BR" sz="1200" dirty="0" err="1" smtClean="0"/>
              <a:t>Regiao</a:t>
            </a:r>
            <a:r>
              <a:rPr lang="pt-BR" sz="1200" dirty="0" smtClean="0"/>
              <a:t>: Tocantins</a:t>
            </a:r>
          </a:p>
        </p:txBody>
      </p:sp>
    </p:spTree>
    <p:extLst>
      <p:ext uri="{BB962C8B-B14F-4D97-AF65-F5344CB8AC3E}">
        <p14:creationId xmlns:p14="http://schemas.microsoft.com/office/powerpoint/2010/main" val="2511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-19040"/>
            <a:ext cx="2581275" cy="57951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27" y="-7113"/>
            <a:ext cx="2496501" cy="58022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8640"/>
            <a:ext cx="3079622" cy="19920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86" y="2276872"/>
            <a:ext cx="1849607" cy="16561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40566" y="188640"/>
            <a:ext cx="263084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100" dirty="0" smtClean="0"/>
              <a:t>FIGURA 1- região ao Sul de </a:t>
            </a:r>
            <a:r>
              <a:rPr lang="pt-BR" sz="1100" dirty="0" err="1" smtClean="0"/>
              <a:t>Araguaina</a:t>
            </a:r>
            <a:endParaRPr lang="pt-BR" sz="1100" dirty="0" smtClean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2276872"/>
            <a:ext cx="2877711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1100" dirty="0" smtClean="0"/>
              <a:t>FIGURA 2: </a:t>
            </a:r>
            <a:r>
              <a:rPr lang="pt-BR" sz="1100" dirty="0" err="1" smtClean="0"/>
              <a:t>long</a:t>
            </a:r>
            <a:r>
              <a:rPr lang="pt-BR" sz="1100" dirty="0" smtClean="0"/>
              <a:t> 49,5 </a:t>
            </a:r>
            <a:r>
              <a:rPr lang="pt-BR" sz="1100" dirty="0" err="1" smtClean="0"/>
              <a:t>gaus</a:t>
            </a:r>
            <a:r>
              <a:rPr lang="pt-BR" sz="1100" dirty="0" smtClean="0"/>
              <a:t>, latitude 6 graus</a:t>
            </a:r>
          </a:p>
        </p:txBody>
      </p:sp>
    </p:spTree>
    <p:extLst>
      <p:ext uri="{BB962C8B-B14F-4D97-AF65-F5344CB8AC3E}">
        <p14:creationId xmlns:p14="http://schemas.microsoft.com/office/powerpoint/2010/main" val="1538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76672"/>
            <a:ext cx="7488832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Perguntas:</a:t>
            </a:r>
          </a:p>
          <a:p>
            <a:endParaRPr lang="pt-BR" sz="1100" dirty="0" smtClean="0"/>
          </a:p>
          <a:p>
            <a:pPr marL="228600" indent="-228600">
              <a:buAutoNum type="alphaLcParenR"/>
            </a:pPr>
            <a:r>
              <a:rPr lang="pt-BR" sz="1100" dirty="0" smtClean="0"/>
              <a:t>Interprete significado da região denominada </a:t>
            </a:r>
            <a:r>
              <a:rPr lang="pt-BR" sz="1100" dirty="0" err="1" smtClean="0"/>
              <a:t>IIIa</a:t>
            </a:r>
            <a:r>
              <a:rPr lang="pt-BR" sz="1100" dirty="0" smtClean="0"/>
              <a:t> na figura 1.</a:t>
            </a:r>
          </a:p>
          <a:p>
            <a:r>
              <a:rPr lang="pt-BR" sz="1100" dirty="0" smtClean="0"/>
              <a:t>Qual o provável solo?</a:t>
            </a:r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b) Interprete significado da região denominada </a:t>
            </a:r>
            <a:r>
              <a:rPr lang="pt-BR" sz="1100" dirty="0" err="1" smtClean="0"/>
              <a:t>IVa</a:t>
            </a:r>
            <a:r>
              <a:rPr lang="pt-BR" sz="1100" dirty="0" smtClean="0"/>
              <a:t> FIGURA 1.</a:t>
            </a:r>
          </a:p>
          <a:p>
            <a:r>
              <a:rPr lang="pt-BR" sz="1100" dirty="0" smtClean="0"/>
              <a:t>Qual provável solo da área?</a:t>
            </a:r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c) </a:t>
            </a:r>
            <a:r>
              <a:rPr lang="pt-BR" sz="1100" dirty="0"/>
              <a:t>Interprete significado da região denominada </a:t>
            </a:r>
            <a:r>
              <a:rPr lang="pt-BR" sz="1100" dirty="0" err="1"/>
              <a:t>IIIa</a:t>
            </a:r>
            <a:r>
              <a:rPr lang="pt-BR" sz="1100" dirty="0"/>
              <a:t> na figura </a:t>
            </a:r>
            <a:r>
              <a:rPr lang="pt-BR" sz="1100" dirty="0" smtClean="0"/>
              <a:t>2.</a:t>
            </a:r>
          </a:p>
          <a:p>
            <a:r>
              <a:rPr lang="pt-BR" sz="1100" dirty="0" smtClean="0"/>
              <a:t>Qual o provável solo?</a:t>
            </a:r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/>
          </a:p>
          <a:p>
            <a:endParaRPr lang="pt-BR" sz="1100" dirty="0" smtClean="0"/>
          </a:p>
          <a:p>
            <a:r>
              <a:rPr lang="pt-BR" sz="1100" dirty="0" smtClean="0"/>
              <a:t>d) Interprete </a:t>
            </a:r>
            <a:r>
              <a:rPr lang="pt-BR" sz="1100" dirty="0"/>
              <a:t>significado da região denominada </a:t>
            </a:r>
            <a:r>
              <a:rPr lang="pt-BR" sz="1100" dirty="0" err="1" smtClean="0"/>
              <a:t>IVb</a:t>
            </a:r>
            <a:r>
              <a:rPr lang="pt-BR" sz="1100" dirty="0" smtClean="0"/>
              <a:t> figura 2. De exemplo de solos que possa ocorrer nessa área</a:t>
            </a:r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  <a:p>
            <a:endParaRPr lang="pt-BR" sz="1100" dirty="0"/>
          </a:p>
          <a:p>
            <a:endParaRPr lang="pt-BR" sz="11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8201" y="17604"/>
            <a:ext cx="8855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Complemento das respostas.  PARTA CHEGAR NOS SOLOS, VOCE PODE LOCALIZAR A FOLHA DE TOCANTINS DO VOLUME DO RADAMBRASIL, FOLHA ARAGUAIA/TOCANTINS, VOLUME 4. Tem na biblioteca ou na internet.</a:t>
            </a:r>
          </a:p>
        </p:txBody>
      </p:sp>
    </p:spTree>
    <p:extLst>
      <p:ext uri="{BB962C8B-B14F-4D97-AF65-F5344CB8AC3E}">
        <p14:creationId xmlns:p14="http://schemas.microsoft.com/office/powerpoint/2010/main" val="39615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oogle_Santa_Rita"/>
          <p:cNvPicPr>
            <a:picLocks noChangeAspect="1" noChangeArrowheads="1"/>
          </p:cNvPicPr>
          <p:nvPr/>
        </p:nvPicPr>
        <p:blipFill>
          <a:blip r:embed="rId2"/>
          <a:srcRect l="14987" t="7317" r="12920" b="10078"/>
          <a:stretch>
            <a:fillRect/>
          </a:stretch>
        </p:blipFill>
        <p:spPr bwMode="auto">
          <a:xfrm>
            <a:off x="900113" y="147638"/>
            <a:ext cx="7632700" cy="654208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FFCC66"/>
                </a:solidFill>
              </a:rPr>
              <a:t>Tecnologia do solo</a:t>
            </a:r>
            <a:br>
              <a:rPr lang="pt-BR" sz="4000" dirty="0" smtClean="0">
                <a:solidFill>
                  <a:srgbClr val="FFCC66"/>
                </a:solidFill>
              </a:rPr>
            </a:br>
            <a:r>
              <a:rPr lang="pt-BR" sz="4000" dirty="0" smtClean="0">
                <a:solidFill>
                  <a:srgbClr val="FFCC66"/>
                </a:solidFill>
              </a:rPr>
              <a:t>Jose </a:t>
            </a:r>
            <a:r>
              <a:rPr lang="pt-BR" sz="4000" dirty="0" err="1" smtClean="0">
                <a:solidFill>
                  <a:srgbClr val="FFCC66"/>
                </a:solidFill>
              </a:rPr>
              <a:t>alexandre</a:t>
            </a:r>
            <a:r>
              <a:rPr lang="pt-BR" sz="4000" dirty="0" smtClean="0">
                <a:solidFill>
                  <a:srgbClr val="FFCC66"/>
                </a:solidFill>
              </a:rPr>
              <a:t> </a:t>
            </a:r>
            <a:r>
              <a:rPr lang="pt-BR" sz="4000" dirty="0" err="1" smtClean="0">
                <a:solidFill>
                  <a:srgbClr val="FFCC66"/>
                </a:solidFill>
              </a:rPr>
              <a:t>dematte</a:t>
            </a:r>
            <a:r>
              <a:rPr lang="pt-BR" sz="4000" dirty="0" smtClean="0">
                <a:solidFill>
                  <a:srgbClr val="FFCC66"/>
                </a:solidFill>
              </a:rPr>
              <a:t/>
            </a:r>
            <a:br>
              <a:rPr lang="pt-BR" sz="4000" dirty="0" smtClean="0">
                <a:solidFill>
                  <a:srgbClr val="FFCC66"/>
                </a:solidFill>
              </a:rPr>
            </a:br>
            <a:r>
              <a:rPr lang="pt-BR" sz="4000" dirty="0">
                <a:solidFill>
                  <a:srgbClr val="FFCC66"/>
                </a:solidFill>
              </a:rPr>
              <a:t/>
            </a:r>
            <a:br>
              <a:rPr lang="pt-BR" sz="4000" dirty="0">
                <a:solidFill>
                  <a:srgbClr val="FFCC66"/>
                </a:solidFill>
              </a:rPr>
            </a:br>
            <a:r>
              <a:rPr lang="pt-BR" sz="4000" dirty="0" smtClean="0">
                <a:solidFill>
                  <a:srgbClr val="FFCC66"/>
                </a:solidFill>
              </a:rPr>
              <a:t>Pratica: </a:t>
            </a:r>
            <a:r>
              <a:rPr lang="pt-BR" sz="4000" dirty="0" err="1" smtClean="0">
                <a:solidFill>
                  <a:srgbClr val="FFCC66"/>
                </a:solidFill>
              </a:rPr>
              <a:t>Determinacao</a:t>
            </a:r>
            <a:r>
              <a:rPr lang="pt-BR" sz="4000" dirty="0" smtClean="0">
                <a:solidFill>
                  <a:srgbClr val="FFCC66"/>
                </a:solidFill>
              </a:rPr>
              <a:t> da Capacidade </a:t>
            </a:r>
            <a:r>
              <a:rPr lang="pt-BR" sz="4000" dirty="0">
                <a:solidFill>
                  <a:srgbClr val="FFCC66"/>
                </a:solidFill>
              </a:rPr>
              <a:t>de uso da terra </a:t>
            </a:r>
            <a:br>
              <a:rPr lang="pt-BR" sz="4000" dirty="0">
                <a:solidFill>
                  <a:srgbClr val="FFCC66"/>
                </a:solidFill>
              </a:rPr>
            </a:br>
            <a:r>
              <a:rPr lang="pt-BR" sz="4000" dirty="0">
                <a:solidFill>
                  <a:srgbClr val="FFCC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624" y="1196752"/>
            <a:ext cx="684076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sym typeface="Wingdings" pitchFamily="2" charset="2"/>
              </a:rPr>
              <a:t>O objetivo é conseguir avaliar uma área com determinadas características e classifica-la quanto a sua capacidade de uso da terra.</a:t>
            </a:r>
          </a:p>
          <a:p>
            <a:pPr algn="just"/>
            <a:endParaRPr lang="pt-BR" sz="1600" dirty="0" smtClean="0">
              <a:sym typeface="Wingdings" pitchFamily="2" charset="2"/>
            </a:endParaRPr>
          </a:p>
          <a:p>
            <a:pPr algn="just"/>
            <a:endParaRPr lang="pt-BR" sz="1600" dirty="0">
              <a:sym typeface="Wingdings" pitchFamily="2" charset="2"/>
            </a:endParaRPr>
          </a:p>
          <a:p>
            <a:pPr algn="just"/>
            <a:r>
              <a:rPr lang="pt-BR" sz="1600" dirty="0" smtClean="0">
                <a:sym typeface="Wingdings" pitchFamily="2" charset="2"/>
              </a:rPr>
              <a:t>Para realização do exercício tenha em mãos a apostila capitulo 3, a partir da pagina 156.</a:t>
            </a:r>
          </a:p>
          <a:p>
            <a:pPr algn="just"/>
            <a:endParaRPr lang="pt-BR" sz="1600" dirty="0">
              <a:sym typeface="Wingdings" pitchFamily="2" charset="2"/>
            </a:endParaRPr>
          </a:p>
          <a:p>
            <a:pPr algn="just"/>
            <a:r>
              <a:rPr lang="pt-BR" sz="1600" dirty="0" smtClean="0">
                <a:sym typeface="Wingdings" pitchFamily="2" charset="2"/>
              </a:rPr>
              <a:t>Realize os exercícios das paginas 156, 157, 158. </a:t>
            </a:r>
          </a:p>
          <a:p>
            <a:pPr algn="just"/>
            <a:r>
              <a:rPr lang="pt-BR" sz="1600" dirty="0" smtClean="0">
                <a:sym typeface="Wingdings" pitchFamily="2" charset="2"/>
              </a:rPr>
              <a:t>Determine, para cada classe de solo, sua respectiva classe de capacidade de uso da terra.</a:t>
            </a:r>
          </a:p>
          <a:p>
            <a:pPr algn="just"/>
            <a:endParaRPr lang="pt-BR" sz="1600" dirty="0">
              <a:sym typeface="Wingdings" pitchFamily="2" charset="2"/>
            </a:endParaRPr>
          </a:p>
          <a:p>
            <a:pPr algn="just"/>
            <a:r>
              <a:rPr lang="pt-BR" sz="1600" dirty="0" smtClean="0">
                <a:sym typeface="Wingdings" pitchFamily="2" charset="2"/>
              </a:rPr>
              <a:t>O primeiro </a:t>
            </a:r>
            <a:r>
              <a:rPr lang="pt-BR" sz="1600" dirty="0" err="1" smtClean="0">
                <a:sym typeface="Wingdings" pitchFamily="2" charset="2"/>
              </a:rPr>
              <a:t>slyde</a:t>
            </a:r>
            <a:r>
              <a:rPr lang="pt-BR" sz="1600" dirty="0" smtClean="0">
                <a:sym typeface="Wingdings" pitchFamily="2" charset="2"/>
              </a:rPr>
              <a:t> explica o procedimento. Depois repita a operação par os demais.</a:t>
            </a:r>
            <a:endParaRPr lang="pt-BR" sz="1600" dirty="0">
              <a:sym typeface="Wingdings" pitchFamily="2" charset="2"/>
            </a:endParaRPr>
          </a:p>
          <a:p>
            <a:pPr algn="just">
              <a:spcBef>
                <a:spcPct val="5000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0601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392488" cy="65768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548" y="4961659"/>
            <a:ext cx="3340993" cy="17713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44008" y="-27384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Abra na pagina 156 </a:t>
            </a:r>
            <a:r>
              <a:rPr lang="pt-BR" sz="900" dirty="0" smtClean="0"/>
              <a:t>e observe esta tabela.</a:t>
            </a:r>
          </a:p>
          <a:p>
            <a:r>
              <a:rPr lang="pt-BR" sz="900" dirty="0" smtClean="0"/>
              <a:t>Trata-se de uma tabela paramétrica, ou seja,</a:t>
            </a:r>
          </a:p>
          <a:p>
            <a:r>
              <a:rPr lang="pt-BR" sz="900" dirty="0" smtClean="0"/>
              <a:t>Foi montada para, através de regras, todos chegarem ao mesmo</a:t>
            </a:r>
          </a:p>
          <a:p>
            <a:r>
              <a:rPr lang="pt-BR" sz="900" dirty="0" smtClean="0"/>
              <a:t> resultado. </a:t>
            </a:r>
          </a:p>
          <a:p>
            <a:r>
              <a:rPr lang="pt-BR" sz="900" dirty="0" smtClean="0"/>
              <a:t>O método de avaliação da terra pode também ser não paramétrico. </a:t>
            </a:r>
          </a:p>
          <a:p>
            <a:r>
              <a:rPr lang="pt-BR" sz="900" dirty="0" smtClean="0"/>
              <a:t>Neste segundo caso, recorrer a apostila. O </a:t>
            </a:r>
            <a:r>
              <a:rPr lang="pt-BR" sz="900" dirty="0" err="1" smtClean="0"/>
              <a:t>usuartio</a:t>
            </a:r>
            <a:r>
              <a:rPr lang="pt-BR" sz="900" dirty="0" smtClean="0"/>
              <a:t> faz a observação </a:t>
            </a:r>
          </a:p>
          <a:p>
            <a:r>
              <a:rPr lang="pt-BR" sz="900" dirty="0" smtClean="0"/>
              <a:t>da área</a:t>
            </a:r>
          </a:p>
          <a:p>
            <a:r>
              <a:rPr lang="pt-BR" sz="900" dirty="0" smtClean="0"/>
              <a:t>E dá pesos aos fatores limitantes da terra de maneira subjetiva </a:t>
            </a:r>
          </a:p>
          <a:p>
            <a:r>
              <a:rPr lang="pt-BR" sz="900" dirty="0" smtClean="0"/>
              <a:t>(por exemplo, olha a área e diz se tem muita ou pouca </a:t>
            </a:r>
            <a:r>
              <a:rPr lang="pt-BR" sz="900" dirty="0" err="1" smtClean="0"/>
              <a:t>pedregosidade</a:t>
            </a:r>
            <a:r>
              <a:rPr lang="pt-BR" sz="900" dirty="0" smtClean="0"/>
              <a:t>).</a:t>
            </a:r>
          </a:p>
          <a:p>
            <a:r>
              <a:rPr lang="pt-BR" sz="900" dirty="0" smtClean="0"/>
              <a:t>O método paramétrico já criou uma tabela para isso.</a:t>
            </a:r>
          </a:p>
          <a:p>
            <a:r>
              <a:rPr lang="pt-BR" sz="900" dirty="0" smtClean="0"/>
              <a:t>Esta tabela é para fins didáticos, e pode ser alterada conforme </a:t>
            </a:r>
          </a:p>
          <a:p>
            <a:r>
              <a:rPr lang="pt-BR" sz="900" dirty="0" smtClean="0"/>
              <a:t>a necessidade do usuário.</a:t>
            </a:r>
          </a:p>
          <a:p>
            <a:r>
              <a:rPr lang="pt-BR" sz="900" dirty="0" smtClean="0"/>
              <a:t>O resultado final, também pode ser alterado conforme a experiência </a:t>
            </a:r>
          </a:p>
          <a:p>
            <a:r>
              <a:rPr lang="pt-BR" sz="900" dirty="0" smtClean="0"/>
              <a:t>do interprete.</a:t>
            </a:r>
          </a:p>
          <a:p>
            <a:endParaRPr lang="pt-BR" sz="900" dirty="0"/>
          </a:p>
          <a:p>
            <a:r>
              <a:rPr lang="pt-BR" sz="900" dirty="0" smtClean="0"/>
              <a:t>Como iniciantes, usaremos o método paramétrico.</a:t>
            </a:r>
          </a:p>
          <a:p>
            <a:r>
              <a:rPr lang="pt-BR" sz="900" dirty="0" smtClean="0"/>
              <a:t>Vamos iniciar pelo exemplo abaixo. O usuário foi numa fazenda e observou as características indicadas.</a:t>
            </a:r>
          </a:p>
          <a:p>
            <a:r>
              <a:rPr lang="pt-BR" sz="900" dirty="0" smtClean="0"/>
              <a:t>Para cada característica, ele deve dar um peso, baseado na tabela ao lado para enfim, chegar num resultado de classe de capacidade de uso da terra da fazenda.</a:t>
            </a:r>
          </a:p>
          <a:p>
            <a:endParaRPr lang="pt-BR" sz="900" dirty="0"/>
          </a:p>
          <a:p>
            <a:r>
              <a:rPr lang="pt-BR" sz="900" dirty="0" smtClean="0"/>
              <a:t>A técnica é simples. Para cada característica abaixo, classificar a capacidade de uso de I a VIII. A declividade apresenta nível 8%. Entre na tabela ao lado em declividade 8%. Vera que cai na classe C. Na frente entre parêntesis, esta a classe correspondente, III. Coloque o III na frente de declividade.</a:t>
            </a:r>
          </a:p>
          <a:p>
            <a:r>
              <a:rPr lang="pt-BR" sz="900" dirty="0" smtClean="0"/>
              <a:t>Depois vem a profundidade. O solo é ´profundo´. Entrando na tabela, profundo e entre 1 e 2 m. entre parêntesis PEGUE SEMPRE A PRIMEIRA CLASSE QUE APARECER, no caso I. logo na frente de profundo, observe que ficou o I. Faca isso para todas as categorias.</a:t>
            </a:r>
          </a:p>
          <a:p>
            <a:r>
              <a:rPr lang="pt-BR" sz="900" dirty="0" smtClean="0"/>
              <a:t>Ao final, olhe todas as classes. A maior classe </a:t>
            </a:r>
            <a:r>
              <a:rPr lang="pt-BR" sz="900" dirty="0" err="1" smtClean="0"/>
              <a:t>sera</a:t>
            </a:r>
            <a:r>
              <a:rPr lang="pt-BR" sz="900" dirty="0" smtClean="0"/>
              <a:t> a do local. Neste caso, é a classe III. Depois veja qual a subclasse e unidade de capacidade de uso correspondente, que aparecem nas colunas ao lado do parâmetro observado. No caso da declividade (que foi a maior classe apresentada no exemplo, a subclasse é ´e´´ e unidade de capacidade de uso ´1 ´´  Logo a classificação final </a:t>
            </a:r>
            <a:r>
              <a:rPr lang="pt-BR" sz="900" dirty="0" err="1" smtClean="0"/>
              <a:t>sera</a:t>
            </a:r>
            <a:r>
              <a:rPr lang="pt-BR" sz="900" dirty="0" smtClean="0"/>
              <a:t> IIIe1. A subclasse.   </a:t>
            </a:r>
            <a:endParaRPr lang="pt-BR" sz="900" dirty="0"/>
          </a:p>
        </p:txBody>
      </p:sp>
      <p:sp>
        <p:nvSpPr>
          <p:cNvPr id="7" name="Elipse 6"/>
          <p:cNvSpPr/>
          <p:nvPr/>
        </p:nvSpPr>
        <p:spPr>
          <a:xfrm>
            <a:off x="5868144" y="3477070"/>
            <a:ext cx="288032" cy="311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7668344" y="5301208"/>
            <a:ext cx="288032" cy="1679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763688" y="836712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7812360" y="5517232"/>
            <a:ext cx="792088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2339752" y="1628800"/>
            <a:ext cx="6264696" cy="3960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796136" y="6515109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IIIe1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927812" y="5646283"/>
            <a:ext cx="1077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Vale a maior </a:t>
            </a:r>
          </a:p>
          <a:p>
            <a:r>
              <a:rPr lang="pt-BR" sz="1200" dirty="0" smtClean="0"/>
              <a:t>classe!</a:t>
            </a:r>
          </a:p>
          <a:p>
            <a:r>
              <a:rPr lang="pt-BR" sz="1200" dirty="0" smtClean="0"/>
              <a:t>Nesse caso </a:t>
            </a:r>
          </a:p>
          <a:p>
            <a:r>
              <a:rPr lang="pt-BR" sz="1200" dirty="0" smtClean="0"/>
              <a:t>é a III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1666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0074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Dicas 1</a:t>
            </a: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6792"/>
            <a:ext cx="4359569" cy="45874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2856"/>
            <a:ext cx="4074512" cy="2160240"/>
          </a:xfrm>
          <a:prstGeom prst="rect">
            <a:avLst/>
          </a:prstGeom>
        </p:spPr>
      </p:pic>
      <p:sp>
        <p:nvSpPr>
          <p:cNvPr id="11" name="Forma Livre 10"/>
          <p:cNvSpPr/>
          <p:nvPr/>
        </p:nvSpPr>
        <p:spPr>
          <a:xfrm>
            <a:off x="3121269" y="1797025"/>
            <a:ext cx="1907931" cy="919965"/>
          </a:xfrm>
          <a:custGeom>
            <a:avLst/>
            <a:gdLst>
              <a:gd name="connsiteX0" fmla="*/ 1907931 w 1907931"/>
              <a:gd name="connsiteY0" fmla="*/ 911006 h 919965"/>
              <a:gd name="connsiteX1" fmla="*/ 1863969 w 1907931"/>
              <a:gd name="connsiteY1" fmla="*/ 919798 h 919965"/>
              <a:gd name="connsiteX2" fmla="*/ 1784839 w 1907931"/>
              <a:gd name="connsiteY2" fmla="*/ 884629 h 919965"/>
              <a:gd name="connsiteX3" fmla="*/ 1732085 w 1907931"/>
              <a:gd name="connsiteY3" fmla="*/ 831875 h 919965"/>
              <a:gd name="connsiteX4" fmla="*/ 1714500 w 1907931"/>
              <a:gd name="connsiteY4" fmla="*/ 805498 h 919965"/>
              <a:gd name="connsiteX5" fmla="*/ 1688123 w 1907931"/>
              <a:gd name="connsiteY5" fmla="*/ 638444 h 919965"/>
              <a:gd name="connsiteX6" fmla="*/ 1670539 w 1907931"/>
              <a:gd name="connsiteY6" fmla="*/ 233998 h 919965"/>
              <a:gd name="connsiteX7" fmla="*/ 1661746 w 1907931"/>
              <a:gd name="connsiteY7" fmla="*/ 207621 h 919965"/>
              <a:gd name="connsiteX8" fmla="*/ 1635369 w 1907931"/>
              <a:gd name="connsiteY8" fmla="*/ 146075 h 919965"/>
              <a:gd name="connsiteX9" fmla="*/ 1608993 w 1907931"/>
              <a:gd name="connsiteY9" fmla="*/ 93321 h 919965"/>
              <a:gd name="connsiteX10" fmla="*/ 1582616 w 1907931"/>
              <a:gd name="connsiteY10" fmla="*/ 75737 h 919965"/>
              <a:gd name="connsiteX11" fmla="*/ 1556239 w 1907931"/>
              <a:gd name="connsiteY11" fmla="*/ 66944 h 919965"/>
              <a:gd name="connsiteX12" fmla="*/ 1529862 w 1907931"/>
              <a:gd name="connsiteY12" fmla="*/ 49360 h 919965"/>
              <a:gd name="connsiteX13" fmla="*/ 1503485 w 1907931"/>
              <a:gd name="connsiteY13" fmla="*/ 40567 h 919965"/>
              <a:gd name="connsiteX14" fmla="*/ 1274885 w 1907931"/>
              <a:gd name="connsiteY14" fmla="*/ 31775 h 919965"/>
              <a:gd name="connsiteX15" fmla="*/ 1160585 w 1907931"/>
              <a:gd name="connsiteY15" fmla="*/ 22983 h 919965"/>
              <a:gd name="connsiteX16" fmla="*/ 659423 w 1907931"/>
              <a:gd name="connsiteY16" fmla="*/ 14190 h 919965"/>
              <a:gd name="connsiteX17" fmla="*/ 509954 w 1907931"/>
              <a:gd name="connsiteY17" fmla="*/ 40567 h 919965"/>
              <a:gd name="connsiteX18" fmla="*/ 474785 w 1907931"/>
              <a:gd name="connsiteY18" fmla="*/ 49360 h 919965"/>
              <a:gd name="connsiteX19" fmla="*/ 0 w 1907931"/>
              <a:gd name="connsiteY19" fmla="*/ 49360 h 91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07931" h="919965">
                <a:moveTo>
                  <a:pt x="1907931" y="911006"/>
                </a:moveTo>
                <a:cubicBezTo>
                  <a:pt x="1893277" y="913937"/>
                  <a:pt x="1878852" y="921151"/>
                  <a:pt x="1863969" y="919798"/>
                </a:cubicBezTo>
                <a:cubicBezTo>
                  <a:pt x="1840684" y="917681"/>
                  <a:pt x="1804124" y="901771"/>
                  <a:pt x="1784839" y="884629"/>
                </a:cubicBezTo>
                <a:cubicBezTo>
                  <a:pt x="1766252" y="868107"/>
                  <a:pt x="1745880" y="852567"/>
                  <a:pt x="1732085" y="831875"/>
                </a:cubicBezTo>
                <a:lnTo>
                  <a:pt x="1714500" y="805498"/>
                </a:lnTo>
                <a:cubicBezTo>
                  <a:pt x="1684833" y="716492"/>
                  <a:pt x="1698338" y="771225"/>
                  <a:pt x="1688123" y="638444"/>
                </a:cubicBezTo>
                <a:cubicBezTo>
                  <a:pt x="1684160" y="472005"/>
                  <a:pt x="1708691" y="367526"/>
                  <a:pt x="1670539" y="233998"/>
                </a:cubicBezTo>
                <a:cubicBezTo>
                  <a:pt x="1667993" y="225087"/>
                  <a:pt x="1664292" y="216532"/>
                  <a:pt x="1661746" y="207621"/>
                </a:cubicBezTo>
                <a:cubicBezTo>
                  <a:pt x="1647551" y="157941"/>
                  <a:pt x="1662140" y="186231"/>
                  <a:pt x="1635369" y="146075"/>
                </a:cubicBezTo>
                <a:cubicBezTo>
                  <a:pt x="1628219" y="124623"/>
                  <a:pt x="1626036" y="110364"/>
                  <a:pt x="1608993" y="93321"/>
                </a:cubicBezTo>
                <a:cubicBezTo>
                  <a:pt x="1601521" y="85849"/>
                  <a:pt x="1592067" y="80463"/>
                  <a:pt x="1582616" y="75737"/>
                </a:cubicBezTo>
                <a:cubicBezTo>
                  <a:pt x="1574326" y="71592"/>
                  <a:pt x="1564529" y="71089"/>
                  <a:pt x="1556239" y="66944"/>
                </a:cubicBezTo>
                <a:cubicBezTo>
                  <a:pt x="1546788" y="62218"/>
                  <a:pt x="1539313" y="54086"/>
                  <a:pt x="1529862" y="49360"/>
                </a:cubicBezTo>
                <a:cubicBezTo>
                  <a:pt x="1521572" y="45215"/>
                  <a:pt x="1512731" y="41205"/>
                  <a:pt x="1503485" y="40567"/>
                </a:cubicBezTo>
                <a:cubicBezTo>
                  <a:pt x="1427409" y="35320"/>
                  <a:pt x="1351041" y="35680"/>
                  <a:pt x="1274885" y="31775"/>
                </a:cubicBezTo>
                <a:cubicBezTo>
                  <a:pt x="1236723" y="29818"/>
                  <a:pt x="1198685" y="25914"/>
                  <a:pt x="1160585" y="22983"/>
                </a:cubicBezTo>
                <a:cubicBezTo>
                  <a:pt x="924955" y="-16289"/>
                  <a:pt x="1090723" y="4606"/>
                  <a:pt x="659423" y="14190"/>
                </a:cubicBezTo>
                <a:cubicBezTo>
                  <a:pt x="614540" y="21671"/>
                  <a:pt x="557289" y="30048"/>
                  <a:pt x="509954" y="40567"/>
                </a:cubicBezTo>
                <a:cubicBezTo>
                  <a:pt x="498158" y="43188"/>
                  <a:pt x="486867" y="49152"/>
                  <a:pt x="474785" y="49360"/>
                </a:cubicBezTo>
                <a:cubicBezTo>
                  <a:pt x="316547" y="52088"/>
                  <a:pt x="158262" y="49360"/>
                  <a:pt x="0" y="49360"/>
                </a:cubicBezTo>
              </a:path>
            </a:pathLst>
          </a:cu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854379" y="1772816"/>
            <a:ext cx="277461" cy="216024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3068515" y="1582615"/>
            <a:ext cx="5530609" cy="1011116"/>
          </a:xfrm>
          <a:custGeom>
            <a:avLst/>
            <a:gdLst>
              <a:gd name="connsiteX0" fmla="*/ 0 w 5530609"/>
              <a:gd name="connsiteY0" fmla="*/ 228600 h 1011116"/>
              <a:gd name="connsiteX1" fmla="*/ 70339 w 5530609"/>
              <a:gd name="connsiteY1" fmla="*/ 167054 h 1011116"/>
              <a:gd name="connsiteX2" fmla="*/ 149470 w 5530609"/>
              <a:gd name="connsiteY2" fmla="*/ 149470 h 1011116"/>
              <a:gd name="connsiteX3" fmla="*/ 193431 w 5530609"/>
              <a:gd name="connsiteY3" fmla="*/ 131885 h 1011116"/>
              <a:gd name="connsiteX4" fmla="*/ 228600 w 5530609"/>
              <a:gd name="connsiteY4" fmla="*/ 123093 h 1011116"/>
              <a:gd name="connsiteX5" fmla="*/ 254977 w 5530609"/>
              <a:gd name="connsiteY5" fmla="*/ 114300 h 1011116"/>
              <a:gd name="connsiteX6" fmla="*/ 325316 w 5530609"/>
              <a:gd name="connsiteY6" fmla="*/ 96716 h 1011116"/>
              <a:gd name="connsiteX7" fmla="*/ 351693 w 5530609"/>
              <a:gd name="connsiteY7" fmla="*/ 87923 h 1011116"/>
              <a:gd name="connsiteX8" fmla="*/ 536331 w 5530609"/>
              <a:gd name="connsiteY8" fmla="*/ 70339 h 1011116"/>
              <a:gd name="connsiteX9" fmla="*/ 624254 w 5530609"/>
              <a:gd name="connsiteY9" fmla="*/ 61547 h 1011116"/>
              <a:gd name="connsiteX10" fmla="*/ 729762 w 5530609"/>
              <a:gd name="connsiteY10" fmla="*/ 43962 h 1011116"/>
              <a:gd name="connsiteX11" fmla="*/ 782516 w 5530609"/>
              <a:gd name="connsiteY11" fmla="*/ 35170 h 1011116"/>
              <a:gd name="connsiteX12" fmla="*/ 852854 w 5530609"/>
              <a:gd name="connsiteY12" fmla="*/ 26377 h 1011116"/>
              <a:gd name="connsiteX13" fmla="*/ 931985 w 5530609"/>
              <a:gd name="connsiteY13" fmla="*/ 17585 h 1011116"/>
              <a:gd name="connsiteX14" fmla="*/ 975947 w 5530609"/>
              <a:gd name="connsiteY14" fmla="*/ 8793 h 1011116"/>
              <a:gd name="connsiteX15" fmla="*/ 1345223 w 5530609"/>
              <a:gd name="connsiteY15" fmla="*/ 0 h 1011116"/>
              <a:gd name="connsiteX16" fmla="*/ 1776047 w 5530609"/>
              <a:gd name="connsiteY16" fmla="*/ 8793 h 1011116"/>
              <a:gd name="connsiteX17" fmla="*/ 1943100 w 5530609"/>
              <a:gd name="connsiteY17" fmla="*/ 35170 h 1011116"/>
              <a:gd name="connsiteX18" fmla="*/ 1978270 w 5530609"/>
              <a:gd name="connsiteY18" fmla="*/ 43962 h 1011116"/>
              <a:gd name="connsiteX19" fmla="*/ 2004647 w 5530609"/>
              <a:gd name="connsiteY19" fmla="*/ 52754 h 1011116"/>
              <a:gd name="connsiteX20" fmla="*/ 2162908 w 5530609"/>
              <a:gd name="connsiteY20" fmla="*/ 70339 h 1011116"/>
              <a:gd name="connsiteX21" fmla="*/ 2347547 w 5530609"/>
              <a:gd name="connsiteY21" fmla="*/ 96716 h 1011116"/>
              <a:gd name="connsiteX22" fmla="*/ 2373923 w 5530609"/>
              <a:gd name="connsiteY22" fmla="*/ 105508 h 1011116"/>
              <a:gd name="connsiteX23" fmla="*/ 2540977 w 5530609"/>
              <a:gd name="connsiteY23" fmla="*/ 114300 h 1011116"/>
              <a:gd name="connsiteX24" fmla="*/ 2716823 w 5530609"/>
              <a:gd name="connsiteY24" fmla="*/ 131885 h 1011116"/>
              <a:gd name="connsiteX25" fmla="*/ 2778370 w 5530609"/>
              <a:gd name="connsiteY25" fmla="*/ 140677 h 1011116"/>
              <a:gd name="connsiteX26" fmla="*/ 2831123 w 5530609"/>
              <a:gd name="connsiteY26" fmla="*/ 149470 h 1011116"/>
              <a:gd name="connsiteX27" fmla="*/ 3086100 w 5530609"/>
              <a:gd name="connsiteY27" fmla="*/ 158262 h 1011116"/>
              <a:gd name="connsiteX28" fmla="*/ 3191608 w 5530609"/>
              <a:gd name="connsiteY28" fmla="*/ 175847 h 1011116"/>
              <a:gd name="connsiteX29" fmla="*/ 3341077 w 5530609"/>
              <a:gd name="connsiteY29" fmla="*/ 202223 h 1011116"/>
              <a:gd name="connsiteX30" fmla="*/ 3420208 w 5530609"/>
              <a:gd name="connsiteY30" fmla="*/ 211016 h 1011116"/>
              <a:gd name="connsiteX31" fmla="*/ 3464170 w 5530609"/>
              <a:gd name="connsiteY31" fmla="*/ 219808 h 1011116"/>
              <a:gd name="connsiteX32" fmla="*/ 3578470 w 5530609"/>
              <a:gd name="connsiteY32" fmla="*/ 237393 h 1011116"/>
              <a:gd name="connsiteX33" fmla="*/ 3648808 w 5530609"/>
              <a:gd name="connsiteY33" fmla="*/ 254977 h 1011116"/>
              <a:gd name="connsiteX34" fmla="*/ 3754316 w 5530609"/>
              <a:gd name="connsiteY34" fmla="*/ 263770 h 1011116"/>
              <a:gd name="connsiteX35" fmla="*/ 3815862 w 5530609"/>
              <a:gd name="connsiteY35" fmla="*/ 272562 h 1011116"/>
              <a:gd name="connsiteX36" fmla="*/ 3859823 w 5530609"/>
              <a:gd name="connsiteY36" fmla="*/ 281354 h 1011116"/>
              <a:gd name="connsiteX37" fmla="*/ 3930162 w 5530609"/>
              <a:gd name="connsiteY37" fmla="*/ 290147 h 1011116"/>
              <a:gd name="connsiteX38" fmla="*/ 3974123 w 5530609"/>
              <a:gd name="connsiteY38" fmla="*/ 298939 h 1011116"/>
              <a:gd name="connsiteX39" fmla="*/ 4035670 w 5530609"/>
              <a:gd name="connsiteY39" fmla="*/ 307731 h 1011116"/>
              <a:gd name="connsiteX40" fmla="*/ 4070839 w 5530609"/>
              <a:gd name="connsiteY40" fmla="*/ 316523 h 1011116"/>
              <a:gd name="connsiteX41" fmla="*/ 4097216 w 5530609"/>
              <a:gd name="connsiteY41" fmla="*/ 325316 h 1011116"/>
              <a:gd name="connsiteX42" fmla="*/ 4158762 w 5530609"/>
              <a:gd name="connsiteY42" fmla="*/ 334108 h 1011116"/>
              <a:gd name="connsiteX43" fmla="*/ 4220308 w 5530609"/>
              <a:gd name="connsiteY43" fmla="*/ 351693 h 1011116"/>
              <a:gd name="connsiteX44" fmla="*/ 4264270 w 5530609"/>
              <a:gd name="connsiteY44" fmla="*/ 369277 h 1011116"/>
              <a:gd name="connsiteX45" fmla="*/ 4404947 w 5530609"/>
              <a:gd name="connsiteY45" fmla="*/ 395654 h 1011116"/>
              <a:gd name="connsiteX46" fmla="*/ 4510454 w 5530609"/>
              <a:gd name="connsiteY46" fmla="*/ 413239 h 1011116"/>
              <a:gd name="connsiteX47" fmla="*/ 4580793 w 5530609"/>
              <a:gd name="connsiteY47" fmla="*/ 430823 h 1011116"/>
              <a:gd name="connsiteX48" fmla="*/ 4615962 w 5530609"/>
              <a:gd name="connsiteY48" fmla="*/ 448408 h 1011116"/>
              <a:gd name="connsiteX49" fmla="*/ 4703885 w 5530609"/>
              <a:gd name="connsiteY49" fmla="*/ 465993 h 1011116"/>
              <a:gd name="connsiteX50" fmla="*/ 4730262 w 5530609"/>
              <a:gd name="connsiteY50" fmla="*/ 474785 h 1011116"/>
              <a:gd name="connsiteX51" fmla="*/ 4783016 w 5530609"/>
              <a:gd name="connsiteY51" fmla="*/ 483577 h 1011116"/>
              <a:gd name="connsiteX52" fmla="*/ 4844562 w 5530609"/>
              <a:gd name="connsiteY52" fmla="*/ 509954 h 1011116"/>
              <a:gd name="connsiteX53" fmla="*/ 4897316 w 5530609"/>
              <a:gd name="connsiteY53" fmla="*/ 518747 h 1011116"/>
              <a:gd name="connsiteX54" fmla="*/ 4932485 w 5530609"/>
              <a:gd name="connsiteY54" fmla="*/ 536331 h 1011116"/>
              <a:gd name="connsiteX55" fmla="*/ 4958862 w 5530609"/>
              <a:gd name="connsiteY55" fmla="*/ 553916 h 1011116"/>
              <a:gd name="connsiteX56" fmla="*/ 4994031 w 5530609"/>
              <a:gd name="connsiteY56" fmla="*/ 562708 h 1011116"/>
              <a:gd name="connsiteX57" fmla="*/ 5020408 w 5530609"/>
              <a:gd name="connsiteY57" fmla="*/ 571500 h 1011116"/>
              <a:gd name="connsiteX58" fmla="*/ 5064370 w 5530609"/>
              <a:gd name="connsiteY58" fmla="*/ 580293 h 1011116"/>
              <a:gd name="connsiteX59" fmla="*/ 5143500 w 5530609"/>
              <a:gd name="connsiteY59" fmla="*/ 606670 h 1011116"/>
              <a:gd name="connsiteX60" fmla="*/ 5169877 w 5530609"/>
              <a:gd name="connsiteY60" fmla="*/ 615462 h 1011116"/>
              <a:gd name="connsiteX61" fmla="*/ 5257800 w 5530609"/>
              <a:gd name="connsiteY61" fmla="*/ 659423 h 1011116"/>
              <a:gd name="connsiteX62" fmla="*/ 5319347 w 5530609"/>
              <a:gd name="connsiteY62" fmla="*/ 703385 h 1011116"/>
              <a:gd name="connsiteX63" fmla="*/ 5372100 w 5530609"/>
              <a:gd name="connsiteY63" fmla="*/ 738554 h 1011116"/>
              <a:gd name="connsiteX64" fmla="*/ 5416062 w 5530609"/>
              <a:gd name="connsiteY64" fmla="*/ 791308 h 1011116"/>
              <a:gd name="connsiteX65" fmla="*/ 5477608 w 5530609"/>
              <a:gd name="connsiteY65" fmla="*/ 870439 h 1011116"/>
              <a:gd name="connsiteX66" fmla="*/ 5512777 w 5530609"/>
              <a:gd name="connsiteY66" fmla="*/ 923193 h 1011116"/>
              <a:gd name="connsiteX67" fmla="*/ 5530362 w 5530609"/>
              <a:gd name="connsiteY67" fmla="*/ 1011116 h 10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530609" h="1011116">
                <a:moveTo>
                  <a:pt x="0" y="228600"/>
                </a:moveTo>
                <a:cubicBezTo>
                  <a:pt x="23446" y="208085"/>
                  <a:pt x="44417" y="184335"/>
                  <a:pt x="70339" y="167054"/>
                </a:cubicBezTo>
                <a:cubicBezTo>
                  <a:pt x="75661" y="163506"/>
                  <a:pt x="148501" y="149664"/>
                  <a:pt x="149470" y="149470"/>
                </a:cubicBezTo>
                <a:cubicBezTo>
                  <a:pt x="164124" y="143608"/>
                  <a:pt x="178458" y="136876"/>
                  <a:pt x="193431" y="131885"/>
                </a:cubicBezTo>
                <a:cubicBezTo>
                  <a:pt x="204895" y="128064"/>
                  <a:pt x="216981" y="126413"/>
                  <a:pt x="228600" y="123093"/>
                </a:cubicBezTo>
                <a:cubicBezTo>
                  <a:pt x="237511" y="120547"/>
                  <a:pt x="246036" y="116739"/>
                  <a:pt x="254977" y="114300"/>
                </a:cubicBezTo>
                <a:cubicBezTo>
                  <a:pt x="278293" y="107941"/>
                  <a:pt x="302389" y="104359"/>
                  <a:pt x="325316" y="96716"/>
                </a:cubicBezTo>
                <a:cubicBezTo>
                  <a:pt x="334108" y="93785"/>
                  <a:pt x="342605" y="89741"/>
                  <a:pt x="351693" y="87923"/>
                </a:cubicBezTo>
                <a:cubicBezTo>
                  <a:pt x="411255" y="76010"/>
                  <a:pt x="477336" y="75255"/>
                  <a:pt x="536331" y="70339"/>
                </a:cubicBezTo>
                <a:cubicBezTo>
                  <a:pt x="565683" y="67893"/>
                  <a:pt x="594946" y="64478"/>
                  <a:pt x="624254" y="61547"/>
                </a:cubicBezTo>
                <a:cubicBezTo>
                  <a:pt x="689361" y="45269"/>
                  <a:pt x="633715" y="57682"/>
                  <a:pt x="729762" y="43962"/>
                </a:cubicBezTo>
                <a:cubicBezTo>
                  <a:pt x="747410" y="41441"/>
                  <a:pt x="764868" y="37691"/>
                  <a:pt x="782516" y="35170"/>
                </a:cubicBezTo>
                <a:cubicBezTo>
                  <a:pt x="805907" y="31828"/>
                  <a:pt x="829387" y="29138"/>
                  <a:pt x="852854" y="26377"/>
                </a:cubicBezTo>
                <a:cubicBezTo>
                  <a:pt x="879212" y="23276"/>
                  <a:pt x="905712" y="21338"/>
                  <a:pt x="931985" y="17585"/>
                </a:cubicBezTo>
                <a:cubicBezTo>
                  <a:pt x="946779" y="15472"/>
                  <a:pt x="961016" y="9428"/>
                  <a:pt x="975947" y="8793"/>
                </a:cubicBezTo>
                <a:cubicBezTo>
                  <a:pt x="1098963" y="3558"/>
                  <a:pt x="1222131" y="2931"/>
                  <a:pt x="1345223" y="0"/>
                </a:cubicBezTo>
                <a:lnTo>
                  <a:pt x="1776047" y="8793"/>
                </a:lnTo>
                <a:cubicBezTo>
                  <a:pt x="1822718" y="10402"/>
                  <a:pt x="1899162" y="24186"/>
                  <a:pt x="1943100" y="35170"/>
                </a:cubicBezTo>
                <a:cubicBezTo>
                  <a:pt x="1954823" y="38101"/>
                  <a:pt x="1966651" y="40642"/>
                  <a:pt x="1978270" y="43962"/>
                </a:cubicBezTo>
                <a:cubicBezTo>
                  <a:pt x="1987181" y="46508"/>
                  <a:pt x="1995600" y="50743"/>
                  <a:pt x="2004647" y="52754"/>
                </a:cubicBezTo>
                <a:cubicBezTo>
                  <a:pt x="2057193" y="64431"/>
                  <a:pt x="2108957" y="65843"/>
                  <a:pt x="2162908" y="70339"/>
                </a:cubicBezTo>
                <a:cubicBezTo>
                  <a:pt x="2284601" y="105107"/>
                  <a:pt x="2163468" y="75059"/>
                  <a:pt x="2347547" y="96716"/>
                </a:cubicBezTo>
                <a:cubicBezTo>
                  <a:pt x="2356751" y="97799"/>
                  <a:pt x="2364693" y="104669"/>
                  <a:pt x="2373923" y="105508"/>
                </a:cubicBezTo>
                <a:cubicBezTo>
                  <a:pt x="2429456" y="110556"/>
                  <a:pt x="2485292" y="111369"/>
                  <a:pt x="2540977" y="114300"/>
                </a:cubicBezTo>
                <a:cubicBezTo>
                  <a:pt x="2617591" y="139840"/>
                  <a:pt x="2542544" y="117362"/>
                  <a:pt x="2716823" y="131885"/>
                </a:cubicBezTo>
                <a:cubicBezTo>
                  <a:pt x="2737475" y="133606"/>
                  <a:pt x="2757887" y="137526"/>
                  <a:pt x="2778370" y="140677"/>
                </a:cubicBezTo>
                <a:cubicBezTo>
                  <a:pt x="2795990" y="143388"/>
                  <a:pt x="2813325" y="148453"/>
                  <a:pt x="2831123" y="149470"/>
                </a:cubicBezTo>
                <a:cubicBezTo>
                  <a:pt x="2916027" y="154322"/>
                  <a:pt x="3001108" y="155331"/>
                  <a:pt x="3086100" y="158262"/>
                </a:cubicBezTo>
                <a:cubicBezTo>
                  <a:pt x="3142796" y="177160"/>
                  <a:pt x="3088544" y="161123"/>
                  <a:pt x="3191608" y="175847"/>
                </a:cubicBezTo>
                <a:cubicBezTo>
                  <a:pt x="3324395" y="194817"/>
                  <a:pt x="3092320" y="174581"/>
                  <a:pt x="3341077" y="202223"/>
                </a:cubicBezTo>
                <a:cubicBezTo>
                  <a:pt x="3367454" y="205154"/>
                  <a:pt x="3393935" y="207263"/>
                  <a:pt x="3420208" y="211016"/>
                </a:cubicBezTo>
                <a:cubicBezTo>
                  <a:pt x="3435002" y="213129"/>
                  <a:pt x="3449429" y="217351"/>
                  <a:pt x="3464170" y="219808"/>
                </a:cubicBezTo>
                <a:cubicBezTo>
                  <a:pt x="3497899" y="225429"/>
                  <a:pt x="3544386" y="230089"/>
                  <a:pt x="3578470" y="237393"/>
                </a:cubicBezTo>
                <a:cubicBezTo>
                  <a:pt x="3602101" y="242457"/>
                  <a:pt x="3624908" y="251392"/>
                  <a:pt x="3648808" y="254977"/>
                </a:cubicBezTo>
                <a:cubicBezTo>
                  <a:pt x="3683709" y="260212"/>
                  <a:pt x="3719219" y="260075"/>
                  <a:pt x="3754316" y="263770"/>
                </a:cubicBezTo>
                <a:cubicBezTo>
                  <a:pt x="3774926" y="265939"/>
                  <a:pt x="3795420" y="269155"/>
                  <a:pt x="3815862" y="272562"/>
                </a:cubicBezTo>
                <a:cubicBezTo>
                  <a:pt x="3830603" y="275019"/>
                  <a:pt x="3845053" y="279082"/>
                  <a:pt x="3859823" y="281354"/>
                </a:cubicBezTo>
                <a:cubicBezTo>
                  <a:pt x="3883177" y="284947"/>
                  <a:pt x="3906808" y="286554"/>
                  <a:pt x="3930162" y="290147"/>
                </a:cubicBezTo>
                <a:cubicBezTo>
                  <a:pt x="3944932" y="292419"/>
                  <a:pt x="3959382" y="296482"/>
                  <a:pt x="3974123" y="298939"/>
                </a:cubicBezTo>
                <a:cubicBezTo>
                  <a:pt x="3994565" y="302346"/>
                  <a:pt x="4015280" y="304024"/>
                  <a:pt x="4035670" y="307731"/>
                </a:cubicBezTo>
                <a:cubicBezTo>
                  <a:pt x="4047559" y="309893"/>
                  <a:pt x="4059220" y="313203"/>
                  <a:pt x="4070839" y="316523"/>
                </a:cubicBezTo>
                <a:cubicBezTo>
                  <a:pt x="4079750" y="319069"/>
                  <a:pt x="4088128" y="323498"/>
                  <a:pt x="4097216" y="325316"/>
                </a:cubicBezTo>
                <a:cubicBezTo>
                  <a:pt x="4117537" y="329380"/>
                  <a:pt x="4138373" y="330401"/>
                  <a:pt x="4158762" y="334108"/>
                </a:cubicBezTo>
                <a:cubicBezTo>
                  <a:pt x="4176703" y="337370"/>
                  <a:pt x="4202577" y="345044"/>
                  <a:pt x="4220308" y="351693"/>
                </a:cubicBezTo>
                <a:cubicBezTo>
                  <a:pt x="4235086" y="357235"/>
                  <a:pt x="4249297" y="364286"/>
                  <a:pt x="4264270" y="369277"/>
                </a:cubicBezTo>
                <a:cubicBezTo>
                  <a:pt x="4332682" y="392081"/>
                  <a:pt x="4327811" y="387084"/>
                  <a:pt x="4404947" y="395654"/>
                </a:cubicBezTo>
                <a:cubicBezTo>
                  <a:pt x="4505122" y="420700"/>
                  <a:pt x="4345838" y="382375"/>
                  <a:pt x="4510454" y="413239"/>
                </a:cubicBezTo>
                <a:cubicBezTo>
                  <a:pt x="4534208" y="417693"/>
                  <a:pt x="4580793" y="430823"/>
                  <a:pt x="4580793" y="430823"/>
                </a:cubicBezTo>
                <a:cubicBezTo>
                  <a:pt x="4592516" y="436685"/>
                  <a:pt x="4603690" y="443806"/>
                  <a:pt x="4615962" y="448408"/>
                </a:cubicBezTo>
                <a:cubicBezTo>
                  <a:pt x="4641436" y="457961"/>
                  <a:pt x="4679031" y="460470"/>
                  <a:pt x="4703885" y="465993"/>
                </a:cubicBezTo>
                <a:cubicBezTo>
                  <a:pt x="4712932" y="468004"/>
                  <a:pt x="4721215" y="472775"/>
                  <a:pt x="4730262" y="474785"/>
                </a:cubicBezTo>
                <a:cubicBezTo>
                  <a:pt x="4747665" y="478652"/>
                  <a:pt x="4765431" y="480646"/>
                  <a:pt x="4783016" y="483577"/>
                </a:cubicBezTo>
                <a:cubicBezTo>
                  <a:pt x="4804524" y="494331"/>
                  <a:pt x="4821272" y="504778"/>
                  <a:pt x="4844562" y="509954"/>
                </a:cubicBezTo>
                <a:cubicBezTo>
                  <a:pt x="4861965" y="513821"/>
                  <a:pt x="4879731" y="515816"/>
                  <a:pt x="4897316" y="518747"/>
                </a:cubicBezTo>
                <a:cubicBezTo>
                  <a:pt x="4909039" y="524608"/>
                  <a:pt x="4921105" y="529828"/>
                  <a:pt x="4932485" y="536331"/>
                </a:cubicBezTo>
                <a:cubicBezTo>
                  <a:pt x="4941660" y="541574"/>
                  <a:pt x="4949149" y="549753"/>
                  <a:pt x="4958862" y="553916"/>
                </a:cubicBezTo>
                <a:cubicBezTo>
                  <a:pt x="4969969" y="558676"/>
                  <a:pt x="4982412" y="559388"/>
                  <a:pt x="4994031" y="562708"/>
                </a:cubicBezTo>
                <a:cubicBezTo>
                  <a:pt x="5002942" y="565254"/>
                  <a:pt x="5011417" y="569252"/>
                  <a:pt x="5020408" y="571500"/>
                </a:cubicBezTo>
                <a:cubicBezTo>
                  <a:pt x="5034906" y="575125"/>
                  <a:pt x="5049952" y="576361"/>
                  <a:pt x="5064370" y="580293"/>
                </a:cubicBezTo>
                <a:cubicBezTo>
                  <a:pt x="5064410" y="580304"/>
                  <a:pt x="5130292" y="602267"/>
                  <a:pt x="5143500" y="606670"/>
                </a:cubicBezTo>
                <a:lnTo>
                  <a:pt x="5169877" y="615462"/>
                </a:lnTo>
                <a:cubicBezTo>
                  <a:pt x="5232685" y="657334"/>
                  <a:pt x="5202128" y="645505"/>
                  <a:pt x="5257800" y="659423"/>
                </a:cubicBezTo>
                <a:cubicBezTo>
                  <a:pt x="5334149" y="697598"/>
                  <a:pt x="5255187" y="653482"/>
                  <a:pt x="5319347" y="703385"/>
                </a:cubicBezTo>
                <a:cubicBezTo>
                  <a:pt x="5336029" y="716360"/>
                  <a:pt x="5372100" y="738554"/>
                  <a:pt x="5372100" y="738554"/>
                </a:cubicBezTo>
                <a:cubicBezTo>
                  <a:pt x="5434945" y="832819"/>
                  <a:pt x="5337072" y="689749"/>
                  <a:pt x="5416062" y="791308"/>
                </a:cubicBezTo>
                <a:cubicBezTo>
                  <a:pt x="5489678" y="885958"/>
                  <a:pt x="5417725" y="810556"/>
                  <a:pt x="5477608" y="870439"/>
                </a:cubicBezTo>
                <a:cubicBezTo>
                  <a:pt x="5506693" y="957698"/>
                  <a:pt x="5457896" y="824407"/>
                  <a:pt x="5512777" y="923193"/>
                </a:cubicBezTo>
                <a:cubicBezTo>
                  <a:pt x="5534069" y="961519"/>
                  <a:pt x="5530362" y="973570"/>
                  <a:pt x="5530362" y="101111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743400" y="1949673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Declividade 8%, caiu na classe III</a:t>
            </a:r>
            <a:endParaRPr lang="pt-BR" sz="1200" dirty="0"/>
          </a:p>
        </p:txBody>
      </p:sp>
      <p:sp>
        <p:nvSpPr>
          <p:cNvPr id="15" name="Forma Livre 14"/>
          <p:cNvSpPr/>
          <p:nvPr/>
        </p:nvSpPr>
        <p:spPr>
          <a:xfrm>
            <a:off x="3675185" y="2795954"/>
            <a:ext cx="1345223" cy="87923"/>
          </a:xfrm>
          <a:custGeom>
            <a:avLst/>
            <a:gdLst>
              <a:gd name="connsiteX0" fmla="*/ 1345223 w 1345223"/>
              <a:gd name="connsiteY0" fmla="*/ 87923 h 87923"/>
              <a:gd name="connsiteX1" fmla="*/ 984738 w 1345223"/>
              <a:gd name="connsiteY1" fmla="*/ 79131 h 87923"/>
              <a:gd name="connsiteX2" fmla="*/ 888023 w 1345223"/>
              <a:gd name="connsiteY2" fmla="*/ 61546 h 87923"/>
              <a:gd name="connsiteX3" fmla="*/ 826477 w 1345223"/>
              <a:gd name="connsiteY3" fmla="*/ 26377 h 87923"/>
              <a:gd name="connsiteX4" fmla="*/ 773723 w 1345223"/>
              <a:gd name="connsiteY4" fmla="*/ 17584 h 87923"/>
              <a:gd name="connsiteX5" fmla="*/ 720969 w 1345223"/>
              <a:gd name="connsiteY5" fmla="*/ 0 h 87923"/>
              <a:gd name="connsiteX6" fmla="*/ 0 w 1345223"/>
              <a:gd name="connsiteY6" fmla="*/ 8792 h 8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223" h="87923">
                <a:moveTo>
                  <a:pt x="1345223" y="87923"/>
                </a:moveTo>
                <a:lnTo>
                  <a:pt x="984738" y="79131"/>
                </a:lnTo>
                <a:cubicBezTo>
                  <a:pt x="928097" y="76819"/>
                  <a:pt x="927837" y="74817"/>
                  <a:pt x="888023" y="61546"/>
                </a:cubicBezTo>
                <a:cubicBezTo>
                  <a:pt x="870361" y="49771"/>
                  <a:pt x="846762" y="32462"/>
                  <a:pt x="826477" y="26377"/>
                </a:cubicBezTo>
                <a:cubicBezTo>
                  <a:pt x="809402" y="21254"/>
                  <a:pt x="791018" y="21908"/>
                  <a:pt x="773723" y="17584"/>
                </a:cubicBezTo>
                <a:cubicBezTo>
                  <a:pt x="755741" y="13088"/>
                  <a:pt x="720969" y="0"/>
                  <a:pt x="720969" y="0"/>
                </a:cubicBezTo>
                <a:cubicBezTo>
                  <a:pt x="128962" y="9866"/>
                  <a:pt x="369301" y="8792"/>
                  <a:pt x="0" y="879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203848" y="2716989"/>
            <a:ext cx="216024" cy="166887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3341077" y="2822240"/>
            <a:ext cx="5178669" cy="231005"/>
          </a:xfrm>
          <a:custGeom>
            <a:avLst/>
            <a:gdLst>
              <a:gd name="connsiteX0" fmla="*/ 0 w 5178669"/>
              <a:gd name="connsiteY0" fmla="*/ 79222 h 231005"/>
              <a:gd name="connsiteX1" fmla="*/ 52754 w 5178669"/>
              <a:gd name="connsiteY1" fmla="*/ 88014 h 231005"/>
              <a:gd name="connsiteX2" fmla="*/ 105508 w 5178669"/>
              <a:gd name="connsiteY2" fmla="*/ 105598 h 231005"/>
              <a:gd name="connsiteX3" fmla="*/ 184638 w 5178669"/>
              <a:gd name="connsiteY3" fmla="*/ 123183 h 231005"/>
              <a:gd name="connsiteX4" fmla="*/ 237392 w 5178669"/>
              <a:gd name="connsiteY4" fmla="*/ 140768 h 231005"/>
              <a:gd name="connsiteX5" fmla="*/ 290146 w 5178669"/>
              <a:gd name="connsiteY5" fmla="*/ 149560 h 231005"/>
              <a:gd name="connsiteX6" fmla="*/ 342900 w 5178669"/>
              <a:gd name="connsiteY6" fmla="*/ 167145 h 231005"/>
              <a:gd name="connsiteX7" fmla="*/ 386861 w 5178669"/>
              <a:gd name="connsiteY7" fmla="*/ 175937 h 231005"/>
              <a:gd name="connsiteX8" fmla="*/ 422031 w 5178669"/>
              <a:gd name="connsiteY8" fmla="*/ 184729 h 231005"/>
              <a:gd name="connsiteX9" fmla="*/ 483577 w 5178669"/>
              <a:gd name="connsiteY9" fmla="*/ 193522 h 231005"/>
              <a:gd name="connsiteX10" fmla="*/ 677008 w 5178669"/>
              <a:gd name="connsiteY10" fmla="*/ 211106 h 231005"/>
              <a:gd name="connsiteX11" fmla="*/ 1230923 w 5178669"/>
              <a:gd name="connsiteY11" fmla="*/ 211106 h 231005"/>
              <a:gd name="connsiteX12" fmla="*/ 1292469 w 5178669"/>
              <a:gd name="connsiteY12" fmla="*/ 193522 h 231005"/>
              <a:gd name="connsiteX13" fmla="*/ 1415561 w 5178669"/>
              <a:gd name="connsiteY13" fmla="*/ 167145 h 231005"/>
              <a:gd name="connsiteX14" fmla="*/ 1503485 w 5178669"/>
              <a:gd name="connsiteY14" fmla="*/ 131975 h 231005"/>
              <a:gd name="connsiteX15" fmla="*/ 1565031 w 5178669"/>
              <a:gd name="connsiteY15" fmla="*/ 123183 h 231005"/>
              <a:gd name="connsiteX16" fmla="*/ 1600200 w 5178669"/>
              <a:gd name="connsiteY16" fmla="*/ 114391 h 231005"/>
              <a:gd name="connsiteX17" fmla="*/ 1925515 w 5178669"/>
              <a:gd name="connsiteY17" fmla="*/ 123183 h 231005"/>
              <a:gd name="connsiteX18" fmla="*/ 1951892 w 5178669"/>
              <a:gd name="connsiteY18" fmla="*/ 131975 h 231005"/>
              <a:gd name="connsiteX19" fmla="*/ 2022231 w 5178669"/>
              <a:gd name="connsiteY19" fmla="*/ 140768 h 231005"/>
              <a:gd name="connsiteX20" fmla="*/ 2382715 w 5178669"/>
              <a:gd name="connsiteY20" fmla="*/ 131975 h 231005"/>
              <a:gd name="connsiteX21" fmla="*/ 2435469 w 5178669"/>
              <a:gd name="connsiteY21" fmla="*/ 123183 h 231005"/>
              <a:gd name="connsiteX22" fmla="*/ 2540977 w 5178669"/>
              <a:gd name="connsiteY22" fmla="*/ 114391 h 231005"/>
              <a:gd name="connsiteX23" fmla="*/ 2637692 w 5178669"/>
              <a:gd name="connsiteY23" fmla="*/ 96806 h 231005"/>
              <a:gd name="connsiteX24" fmla="*/ 2681654 w 5178669"/>
              <a:gd name="connsiteY24" fmla="*/ 88014 h 231005"/>
              <a:gd name="connsiteX25" fmla="*/ 3068515 w 5178669"/>
              <a:gd name="connsiteY25" fmla="*/ 96806 h 231005"/>
              <a:gd name="connsiteX26" fmla="*/ 3121269 w 5178669"/>
              <a:gd name="connsiteY26" fmla="*/ 105598 h 231005"/>
              <a:gd name="connsiteX27" fmla="*/ 3323492 w 5178669"/>
              <a:gd name="connsiteY27" fmla="*/ 114391 h 231005"/>
              <a:gd name="connsiteX28" fmla="*/ 3683977 w 5178669"/>
              <a:gd name="connsiteY28" fmla="*/ 140768 h 231005"/>
              <a:gd name="connsiteX29" fmla="*/ 3798277 w 5178669"/>
              <a:gd name="connsiteY29" fmla="*/ 167145 h 231005"/>
              <a:gd name="connsiteX30" fmla="*/ 4132385 w 5178669"/>
              <a:gd name="connsiteY30" fmla="*/ 158352 h 231005"/>
              <a:gd name="connsiteX31" fmla="*/ 4158761 w 5178669"/>
              <a:gd name="connsiteY31" fmla="*/ 140768 h 231005"/>
              <a:gd name="connsiteX32" fmla="*/ 4264269 w 5178669"/>
              <a:gd name="connsiteY32" fmla="*/ 123183 h 231005"/>
              <a:gd name="connsiteX33" fmla="*/ 4484077 w 5178669"/>
              <a:gd name="connsiteY33" fmla="*/ 105598 h 231005"/>
              <a:gd name="connsiteX34" fmla="*/ 4510454 w 5178669"/>
              <a:gd name="connsiteY34" fmla="*/ 96806 h 231005"/>
              <a:gd name="connsiteX35" fmla="*/ 4545623 w 5178669"/>
              <a:gd name="connsiteY35" fmla="*/ 88014 h 231005"/>
              <a:gd name="connsiteX36" fmla="*/ 4642338 w 5178669"/>
              <a:gd name="connsiteY36" fmla="*/ 70429 h 231005"/>
              <a:gd name="connsiteX37" fmla="*/ 4747846 w 5178669"/>
              <a:gd name="connsiteY37" fmla="*/ 44052 h 231005"/>
              <a:gd name="connsiteX38" fmla="*/ 4783015 w 5178669"/>
              <a:gd name="connsiteY38" fmla="*/ 35260 h 231005"/>
              <a:gd name="connsiteX39" fmla="*/ 4844561 w 5178669"/>
              <a:gd name="connsiteY39" fmla="*/ 17675 h 231005"/>
              <a:gd name="connsiteX40" fmla="*/ 5178669 w 5178669"/>
              <a:gd name="connsiteY40" fmla="*/ 91 h 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78669" h="231005">
                <a:moveTo>
                  <a:pt x="0" y="79222"/>
                </a:moveTo>
                <a:cubicBezTo>
                  <a:pt x="17585" y="82153"/>
                  <a:pt x="35459" y="83690"/>
                  <a:pt x="52754" y="88014"/>
                </a:cubicBezTo>
                <a:cubicBezTo>
                  <a:pt x="70736" y="92509"/>
                  <a:pt x="87332" y="101963"/>
                  <a:pt x="105508" y="105598"/>
                </a:cubicBezTo>
                <a:cubicBezTo>
                  <a:pt x="130596" y="110616"/>
                  <a:pt x="159813" y="115735"/>
                  <a:pt x="184638" y="123183"/>
                </a:cubicBezTo>
                <a:cubicBezTo>
                  <a:pt x="202392" y="128509"/>
                  <a:pt x="219108" y="137721"/>
                  <a:pt x="237392" y="140768"/>
                </a:cubicBezTo>
                <a:cubicBezTo>
                  <a:pt x="254977" y="143699"/>
                  <a:pt x="272851" y="145236"/>
                  <a:pt x="290146" y="149560"/>
                </a:cubicBezTo>
                <a:cubicBezTo>
                  <a:pt x="308128" y="154056"/>
                  <a:pt x="324724" y="163510"/>
                  <a:pt x="342900" y="167145"/>
                </a:cubicBezTo>
                <a:cubicBezTo>
                  <a:pt x="357554" y="170076"/>
                  <a:pt x="372273" y="172695"/>
                  <a:pt x="386861" y="175937"/>
                </a:cubicBezTo>
                <a:cubicBezTo>
                  <a:pt x="398657" y="178558"/>
                  <a:pt x="410142" y="182567"/>
                  <a:pt x="422031" y="184729"/>
                </a:cubicBezTo>
                <a:cubicBezTo>
                  <a:pt x="442420" y="188436"/>
                  <a:pt x="463035" y="190783"/>
                  <a:pt x="483577" y="193522"/>
                </a:cubicBezTo>
                <a:cubicBezTo>
                  <a:pt x="579758" y="206347"/>
                  <a:pt x="556416" y="202493"/>
                  <a:pt x="677008" y="211106"/>
                </a:cubicBezTo>
                <a:cubicBezTo>
                  <a:pt x="890336" y="246660"/>
                  <a:pt x="751599" y="226821"/>
                  <a:pt x="1230923" y="211106"/>
                </a:cubicBezTo>
                <a:cubicBezTo>
                  <a:pt x="1247567" y="210560"/>
                  <a:pt x="1275733" y="198086"/>
                  <a:pt x="1292469" y="193522"/>
                </a:cubicBezTo>
                <a:cubicBezTo>
                  <a:pt x="1361328" y="174742"/>
                  <a:pt x="1352817" y="177602"/>
                  <a:pt x="1415561" y="167145"/>
                </a:cubicBezTo>
                <a:cubicBezTo>
                  <a:pt x="1449749" y="150051"/>
                  <a:pt x="1463132" y="141287"/>
                  <a:pt x="1503485" y="131975"/>
                </a:cubicBezTo>
                <a:cubicBezTo>
                  <a:pt x="1523678" y="127315"/>
                  <a:pt x="1544642" y="126890"/>
                  <a:pt x="1565031" y="123183"/>
                </a:cubicBezTo>
                <a:cubicBezTo>
                  <a:pt x="1576920" y="121021"/>
                  <a:pt x="1588477" y="117322"/>
                  <a:pt x="1600200" y="114391"/>
                </a:cubicBezTo>
                <a:cubicBezTo>
                  <a:pt x="1708638" y="117322"/>
                  <a:pt x="1817172" y="117766"/>
                  <a:pt x="1925515" y="123183"/>
                </a:cubicBezTo>
                <a:cubicBezTo>
                  <a:pt x="1934771" y="123646"/>
                  <a:pt x="1942774" y="130317"/>
                  <a:pt x="1951892" y="131975"/>
                </a:cubicBezTo>
                <a:cubicBezTo>
                  <a:pt x="1975140" y="136202"/>
                  <a:pt x="1998785" y="137837"/>
                  <a:pt x="2022231" y="140768"/>
                </a:cubicBezTo>
                <a:lnTo>
                  <a:pt x="2382715" y="131975"/>
                </a:lnTo>
                <a:cubicBezTo>
                  <a:pt x="2400526" y="131217"/>
                  <a:pt x="2417751" y="125152"/>
                  <a:pt x="2435469" y="123183"/>
                </a:cubicBezTo>
                <a:cubicBezTo>
                  <a:pt x="2470544" y="119286"/>
                  <a:pt x="2505808" y="117322"/>
                  <a:pt x="2540977" y="114391"/>
                </a:cubicBezTo>
                <a:cubicBezTo>
                  <a:pt x="2594782" y="96455"/>
                  <a:pt x="2545378" y="111008"/>
                  <a:pt x="2637692" y="96806"/>
                </a:cubicBezTo>
                <a:cubicBezTo>
                  <a:pt x="2652462" y="94534"/>
                  <a:pt x="2667000" y="90945"/>
                  <a:pt x="2681654" y="88014"/>
                </a:cubicBezTo>
                <a:lnTo>
                  <a:pt x="3068515" y="96806"/>
                </a:lnTo>
                <a:cubicBezTo>
                  <a:pt x="3086328" y="97518"/>
                  <a:pt x="3103484" y="104371"/>
                  <a:pt x="3121269" y="105598"/>
                </a:cubicBezTo>
                <a:cubicBezTo>
                  <a:pt x="3188580" y="110240"/>
                  <a:pt x="3256084" y="111460"/>
                  <a:pt x="3323492" y="114391"/>
                </a:cubicBezTo>
                <a:cubicBezTo>
                  <a:pt x="3566555" y="137539"/>
                  <a:pt x="3446383" y="128887"/>
                  <a:pt x="3683977" y="140768"/>
                </a:cubicBezTo>
                <a:cubicBezTo>
                  <a:pt x="3709633" y="147182"/>
                  <a:pt x="3787238" y="166910"/>
                  <a:pt x="3798277" y="167145"/>
                </a:cubicBezTo>
                <a:lnTo>
                  <a:pt x="4132385" y="158352"/>
                </a:lnTo>
                <a:cubicBezTo>
                  <a:pt x="4141177" y="152491"/>
                  <a:pt x="4148867" y="144478"/>
                  <a:pt x="4158761" y="140768"/>
                </a:cubicBezTo>
                <a:cubicBezTo>
                  <a:pt x="4174589" y="134832"/>
                  <a:pt x="4255123" y="124490"/>
                  <a:pt x="4264269" y="123183"/>
                </a:cubicBezTo>
                <a:cubicBezTo>
                  <a:pt x="4355846" y="92658"/>
                  <a:pt x="4253748" y="124025"/>
                  <a:pt x="4484077" y="105598"/>
                </a:cubicBezTo>
                <a:cubicBezTo>
                  <a:pt x="4493315" y="104859"/>
                  <a:pt x="4501543" y="99352"/>
                  <a:pt x="4510454" y="96806"/>
                </a:cubicBezTo>
                <a:cubicBezTo>
                  <a:pt x="4522073" y="93486"/>
                  <a:pt x="4533774" y="90384"/>
                  <a:pt x="4545623" y="88014"/>
                </a:cubicBezTo>
                <a:cubicBezTo>
                  <a:pt x="4570777" y="82983"/>
                  <a:pt x="4616389" y="77506"/>
                  <a:pt x="4642338" y="70429"/>
                </a:cubicBezTo>
                <a:cubicBezTo>
                  <a:pt x="4803894" y="26368"/>
                  <a:pt x="4588431" y="75936"/>
                  <a:pt x="4747846" y="44052"/>
                </a:cubicBezTo>
                <a:cubicBezTo>
                  <a:pt x="4759695" y="41682"/>
                  <a:pt x="4771396" y="38580"/>
                  <a:pt x="4783015" y="35260"/>
                </a:cubicBezTo>
                <a:cubicBezTo>
                  <a:pt x="4815965" y="25846"/>
                  <a:pt x="4806778" y="24545"/>
                  <a:pt x="4844561" y="17675"/>
                </a:cubicBezTo>
                <a:cubicBezTo>
                  <a:pt x="4954550" y="-2323"/>
                  <a:pt x="5067234" y="91"/>
                  <a:pt x="5178669" y="91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061892" y="2647945"/>
            <a:ext cx="20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Solo profundo caiu classe I</a:t>
            </a:r>
            <a:endParaRPr lang="pt-BR" sz="1200" dirty="0"/>
          </a:p>
        </p:txBody>
      </p:sp>
      <p:sp>
        <p:nvSpPr>
          <p:cNvPr id="20" name="Retângulo 19"/>
          <p:cNvSpPr/>
          <p:nvPr/>
        </p:nvSpPr>
        <p:spPr>
          <a:xfrm>
            <a:off x="2771800" y="5157192"/>
            <a:ext cx="648072" cy="227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771800" y="561275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ESCOLHA SEMPRE A PRIMEIRA CLASSE ENTRE PARENTESIS</a:t>
            </a:r>
            <a:endParaRPr lang="pt-BR" sz="1200" dirty="0"/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2915816" y="5280451"/>
            <a:ext cx="77293" cy="332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ultiplicar 23"/>
          <p:cNvSpPr/>
          <p:nvPr/>
        </p:nvSpPr>
        <p:spPr>
          <a:xfrm>
            <a:off x="3059832" y="5155812"/>
            <a:ext cx="298603" cy="289412"/>
          </a:xfrm>
          <a:prstGeom prst="mathMultiply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8388424" y="2492896"/>
            <a:ext cx="474112" cy="17281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7670260" y="4326338"/>
            <a:ext cx="147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AO FINAL, ESCOLHA SEMPRE A MAIOR,</a:t>
            </a:r>
          </a:p>
          <a:p>
            <a:r>
              <a:rPr lang="pt-BR" sz="1200" dirty="0" smtClean="0"/>
              <a:t>NÃO A QUE MAIS OCORREU. NESSE CASO CLASSE III</a:t>
            </a:r>
            <a:endParaRPr lang="pt-BR" sz="1200" dirty="0"/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8035586" y="4166849"/>
            <a:ext cx="352838" cy="205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7075150" y="4372060"/>
            <a:ext cx="595110" cy="104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5467777" y="262728"/>
            <a:ext cx="2715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 LETRA, SUBCLASSE, E O NUMERO UNIDADE DE CAPACIDADE DE USO, DEVEM SER OS RESPECTIVOS A FATOR LIMITANTE QUE DEU III. Neste caso, o três foi devido a declividade. Veja que na frente de declividade tem a letra ´e´ e o numero 1.</a:t>
            </a:r>
            <a:endParaRPr lang="pt-BR" sz="1000" dirty="0"/>
          </a:p>
        </p:txBody>
      </p:sp>
      <p:sp>
        <p:nvSpPr>
          <p:cNvPr id="34" name="Retângulo 33"/>
          <p:cNvSpPr/>
          <p:nvPr/>
        </p:nvSpPr>
        <p:spPr>
          <a:xfrm>
            <a:off x="1259632" y="796792"/>
            <a:ext cx="1243680" cy="399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67544" y="1700808"/>
            <a:ext cx="1872208" cy="5258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de Seta Reta 35"/>
          <p:cNvCxnSpPr/>
          <p:nvPr/>
        </p:nvCxnSpPr>
        <p:spPr>
          <a:xfrm flipH="1">
            <a:off x="2195736" y="523290"/>
            <a:ext cx="3310612" cy="1131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6114250" y="4052419"/>
            <a:ext cx="834014" cy="345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III e 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69940" y="32828"/>
            <a:ext cx="451598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Dicas 2</a:t>
            </a:r>
          </a:p>
          <a:p>
            <a:endParaRPr lang="pt-BR" sz="1200" dirty="0"/>
          </a:p>
          <a:p>
            <a:r>
              <a:rPr lang="pt-BR" sz="1200" dirty="0" smtClean="0"/>
              <a:t>a) Suponha um solo que tenha dado as seguintes classes para </a:t>
            </a:r>
          </a:p>
          <a:p>
            <a:r>
              <a:rPr lang="pt-BR" sz="1200" dirty="0" smtClean="0"/>
              <a:t>cada fator limitante</a:t>
            </a:r>
          </a:p>
          <a:p>
            <a:r>
              <a:rPr lang="pt-BR" sz="1200" dirty="0" smtClean="0"/>
              <a:t>b) Pegando sempre a primeira classe entre </a:t>
            </a:r>
            <a:r>
              <a:rPr lang="pt-BR" sz="1200" dirty="0" err="1" smtClean="0"/>
              <a:t>patentesis</a:t>
            </a:r>
            <a:r>
              <a:rPr lang="pt-BR" sz="1200" dirty="0" smtClean="0"/>
              <a:t> teríamos</a:t>
            </a:r>
          </a:p>
          <a:p>
            <a:r>
              <a:rPr lang="pt-BR" sz="1200" dirty="0" smtClean="0"/>
              <a:t>A seguinte ordem</a:t>
            </a:r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smtClean="0"/>
              <a:t> </a:t>
            </a:r>
            <a:r>
              <a:rPr lang="pt-BR" sz="1200" dirty="0" err="1" smtClean="0"/>
              <a:t>parametro</a:t>
            </a:r>
            <a:r>
              <a:rPr lang="pt-BR" sz="1200" dirty="0" smtClean="0"/>
              <a:t>      classe  </a:t>
            </a:r>
            <a:endParaRPr lang="pt-BR" sz="1200" dirty="0"/>
          </a:p>
          <a:p>
            <a:r>
              <a:rPr lang="pt-BR" sz="1200" dirty="0" smtClean="0"/>
              <a:t>Declividade         I</a:t>
            </a:r>
          </a:p>
          <a:p>
            <a:r>
              <a:rPr lang="pt-BR" sz="1200" dirty="0" smtClean="0"/>
              <a:t>Profundidade      IV</a:t>
            </a:r>
          </a:p>
          <a:p>
            <a:r>
              <a:rPr lang="pt-BR" sz="1200" dirty="0" smtClean="0"/>
              <a:t>Drenagem           II</a:t>
            </a:r>
          </a:p>
          <a:p>
            <a:r>
              <a:rPr lang="pt-BR" sz="1200" dirty="0" err="1" smtClean="0"/>
              <a:t>Pedregosidade</a:t>
            </a:r>
            <a:r>
              <a:rPr lang="pt-BR" sz="1200" dirty="0" smtClean="0"/>
              <a:t>    IV</a:t>
            </a:r>
          </a:p>
          <a:p>
            <a:r>
              <a:rPr lang="pt-BR" sz="1200" dirty="0" smtClean="0"/>
              <a:t>Risco inundação  III</a:t>
            </a:r>
          </a:p>
          <a:p>
            <a:r>
              <a:rPr lang="pt-BR" sz="1200" dirty="0" err="1" smtClean="0"/>
              <a:t>Retencao</a:t>
            </a:r>
            <a:r>
              <a:rPr lang="pt-BR" sz="1200" dirty="0" smtClean="0"/>
              <a:t> agua    III</a:t>
            </a:r>
          </a:p>
          <a:p>
            <a:r>
              <a:rPr lang="pt-BR" sz="1200" dirty="0" smtClean="0"/>
              <a:t>Fertilidade            IV</a:t>
            </a:r>
          </a:p>
          <a:p>
            <a:r>
              <a:rPr lang="pt-BR" sz="1200" dirty="0" err="1" smtClean="0"/>
              <a:t>Mecanizacao</a:t>
            </a:r>
            <a:r>
              <a:rPr lang="pt-BR" sz="1200" dirty="0" smtClean="0"/>
              <a:t>        I</a:t>
            </a:r>
          </a:p>
          <a:p>
            <a:r>
              <a:rPr lang="pt-BR" sz="1200" dirty="0" err="1" smtClean="0"/>
              <a:t>Erosao</a:t>
            </a:r>
            <a:r>
              <a:rPr lang="pt-BR" sz="1200" dirty="0" smtClean="0"/>
              <a:t>                  III</a:t>
            </a:r>
          </a:p>
          <a:p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3" y="33726"/>
            <a:ext cx="4536504" cy="67924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63688" y="476672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63688" y="170080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763688" y="2204864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3688" y="2896896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754896" y="414028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63688" y="494116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763688" y="5364424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763688" y="6165304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763688" y="3429000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702106" y="3573016"/>
            <a:ext cx="43492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c) Qual a classe mais alta?</a:t>
            </a:r>
          </a:p>
          <a:p>
            <a:r>
              <a:rPr lang="pt-BR" sz="1200" dirty="0" smtClean="0"/>
              <a:t>É a classe IV</a:t>
            </a:r>
          </a:p>
          <a:p>
            <a:endParaRPr lang="pt-BR" sz="1200" dirty="0"/>
          </a:p>
          <a:p>
            <a:r>
              <a:rPr lang="pt-BR" sz="1200" dirty="0" smtClean="0"/>
              <a:t>d) Quantos </a:t>
            </a:r>
            <a:r>
              <a:rPr lang="pt-BR" sz="1200" dirty="0" err="1" smtClean="0"/>
              <a:t>paramtros</a:t>
            </a:r>
            <a:r>
              <a:rPr lang="pt-BR" sz="1200" dirty="0" smtClean="0"/>
              <a:t> deram com a classe mais alta?</a:t>
            </a:r>
          </a:p>
          <a:p>
            <a:r>
              <a:rPr lang="pt-BR" sz="1200" dirty="0" err="1" smtClean="0"/>
              <a:t>Tres</a:t>
            </a:r>
            <a:r>
              <a:rPr lang="pt-BR" sz="1200" dirty="0" smtClean="0"/>
              <a:t>, profundidade, </a:t>
            </a:r>
            <a:r>
              <a:rPr lang="pt-BR" sz="1200" dirty="0" err="1" smtClean="0"/>
              <a:t>pedregosidade</a:t>
            </a:r>
            <a:r>
              <a:rPr lang="pt-BR" sz="1200" dirty="0" smtClean="0"/>
              <a:t>, fertilidade</a:t>
            </a:r>
          </a:p>
          <a:p>
            <a:endParaRPr lang="pt-BR" sz="1200" dirty="0"/>
          </a:p>
          <a:p>
            <a:r>
              <a:rPr lang="pt-BR" sz="1200" dirty="0" smtClean="0"/>
              <a:t>e) Logo a classe deste solo é IV</a:t>
            </a:r>
          </a:p>
          <a:p>
            <a:r>
              <a:rPr lang="pt-BR" sz="1200" dirty="0" smtClean="0"/>
              <a:t>f) A subclasse e unidade de capacidade de uso, que </a:t>
            </a:r>
            <a:r>
              <a:rPr lang="pt-BR" sz="1200" dirty="0" err="1" smtClean="0"/>
              <a:t>virao</a:t>
            </a:r>
            <a:endParaRPr lang="pt-BR" sz="1200" dirty="0" smtClean="0"/>
          </a:p>
          <a:p>
            <a:r>
              <a:rPr lang="pt-BR" sz="1200" dirty="0" smtClean="0"/>
              <a:t>Descritas após a classe, são as respectivas letras e números</a:t>
            </a:r>
          </a:p>
          <a:p>
            <a:r>
              <a:rPr lang="pt-BR" sz="1200" dirty="0" smtClean="0"/>
              <a:t>A </a:t>
            </a:r>
            <a:r>
              <a:rPr lang="pt-BR" sz="1200" dirty="0" err="1" smtClean="0"/>
              <a:t>limitacao</a:t>
            </a:r>
            <a:r>
              <a:rPr lang="pt-BR" sz="1200" dirty="0" smtClean="0"/>
              <a:t> IV</a:t>
            </a:r>
          </a:p>
          <a:p>
            <a:endParaRPr lang="pt-BR" sz="1200" dirty="0"/>
          </a:p>
          <a:p>
            <a:r>
              <a:rPr lang="pt-BR" sz="1200" dirty="0" smtClean="0"/>
              <a:t>g) Veja no quadro demarcadas</a:t>
            </a:r>
          </a:p>
          <a:p>
            <a:endParaRPr lang="pt-BR" sz="1200" dirty="0"/>
          </a:p>
          <a:p>
            <a:r>
              <a:rPr lang="pt-BR" sz="1200" dirty="0" smtClean="0"/>
              <a:t>h) Logo fica assim</a:t>
            </a:r>
          </a:p>
          <a:p>
            <a:endParaRPr lang="pt-BR" sz="1200" dirty="0"/>
          </a:p>
          <a:p>
            <a:r>
              <a:rPr lang="pt-BR" sz="1200" dirty="0" smtClean="0"/>
              <a:t>IV s 2,4,7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>
            <a:off x="899592" y="1268760"/>
            <a:ext cx="792088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CCFF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65084" y="116632"/>
            <a:ext cx="88981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CCFF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65083" y="2520108"/>
            <a:ext cx="889811" cy="7648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CCFF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50730" y="4581128"/>
            <a:ext cx="889811" cy="6589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7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3695700" cy="533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995418"/>
            <a:ext cx="3543300" cy="53625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31640" y="2636912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364088" y="2564904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92080" y="4293096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292080" y="6021288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03648" y="6093296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403648" y="4365104"/>
            <a:ext cx="864096" cy="216024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200748"/>
            <a:ext cx="832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Agora, olhando as características de cada solo, preencha na frente de cada um a classe respectiva. Ao final, olhe todas</a:t>
            </a:r>
          </a:p>
          <a:p>
            <a:r>
              <a:rPr lang="pt-BR" sz="1200" dirty="0" smtClean="0"/>
              <a:t>E determine a classe, subclasse e unidade de capacidade de uso, preenchendo a resposta no quadro em vermelho.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64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67944" y="0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Interpretacao</a:t>
            </a:r>
            <a:r>
              <a:rPr lang="pt-BR" sz="1200" dirty="0" smtClean="0"/>
              <a:t> de mapa capacidade de uso da terra</a:t>
            </a:r>
          </a:p>
          <a:p>
            <a:r>
              <a:rPr lang="pt-BR" sz="1200" dirty="0" smtClean="0"/>
              <a:t>Estado de São Paulo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102275" cy="50069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0"/>
            <a:ext cx="1835696" cy="27171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79712" y="1467967"/>
            <a:ext cx="1440160" cy="1249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16632"/>
            <a:ext cx="62646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 smtClean="0"/>
              <a:t>Interpretacao</a:t>
            </a:r>
            <a:r>
              <a:rPr lang="pt-BR" sz="1200" b="1" dirty="0" smtClean="0"/>
              <a:t> de mapa capacidade de uso da terra Estado de São Paulo</a:t>
            </a:r>
          </a:p>
          <a:p>
            <a:endParaRPr lang="pt-BR" sz="1200" dirty="0"/>
          </a:p>
          <a:p>
            <a:r>
              <a:rPr lang="pt-BR" sz="1200" dirty="0" smtClean="0"/>
              <a:t>Baseado na mapa anterior responda:</a:t>
            </a:r>
          </a:p>
          <a:p>
            <a:endParaRPr lang="pt-BR" sz="1200" dirty="0"/>
          </a:p>
          <a:p>
            <a:pPr marL="228600" indent="-228600">
              <a:buAutoNum type="alphaLcParenR"/>
            </a:pPr>
            <a:r>
              <a:rPr lang="pt-BR" sz="1200" dirty="0" smtClean="0"/>
              <a:t>Qual a classe de capacidade de uso que predomina no estado?</a:t>
            </a:r>
          </a:p>
          <a:p>
            <a:endParaRPr lang="pt-BR" sz="1200" dirty="0"/>
          </a:p>
          <a:p>
            <a:pPr marL="228600" indent="-228600">
              <a:buAutoNum type="alphaLcParenR"/>
            </a:pPr>
            <a:endParaRPr lang="pt-BR" sz="1200" dirty="0" smtClean="0"/>
          </a:p>
          <a:p>
            <a:pPr marL="228600" indent="-228600">
              <a:buAutoNum type="alphaLcParenR"/>
            </a:pPr>
            <a:endParaRPr lang="pt-BR" sz="1200" dirty="0"/>
          </a:p>
          <a:p>
            <a:r>
              <a:rPr lang="pt-BR" sz="1200" dirty="0" smtClean="0"/>
              <a:t>b) Indique com uma seta, em qual região do estado está a maior concentração de solos com menor </a:t>
            </a:r>
            <a:r>
              <a:rPr lang="pt-BR" sz="1200" dirty="0" err="1" smtClean="0"/>
              <a:t>limitacao</a:t>
            </a:r>
            <a:r>
              <a:rPr lang="pt-BR" sz="1200" dirty="0" smtClean="0"/>
              <a:t>? Ou seja, melhor classe?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/>
          </a:p>
          <a:p>
            <a:r>
              <a:rPr lang="pt-BR" sz="1200" dirty="0" smtClean="0"/>
              <a:t>c) Como explica isso? (pesquise mapas pedológicos de reconhecimento do estado de são Paulo e relacione com essa área! Ver próximo </a:t>
            </a:r>
            <a:r>
              <a:rPr lang="pt-BR" sz="1200" dirty="0" err="1" smtClean="0"/>
              <a:t>slyde</a:t>
            </a:r>
            <a:r>
              <a:rPr lang="pt-BR" sz="1200" dirty="0" smtClean="0"/>
              <a:t>)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r>
              <a:rPr lang="pt-BR" sz="1200" dirty="0" smtClean="0"/>
              <a:t>d) Por que não região litorânea, quase em toda a sua extensão, a classe predominante é de VI a VIII? 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pPr marL="228600" indent="-228600">
              <a:buAutoNum type="alphaLcParenR"/>
            </a:pPr>
            <a:endParaRPr lang="pt-BR" sz="1200" dirty="0"/>
          </a:p>
          <a:p>
            <a:pPr marL="228600" indent="-228600">
              <a:buAutoNum type="alphaLcParenR"/>
            </a:pPr>
            <a:endParaRPr lang="pt-BR" sz="1200" dirty="0"/>
          </a:p>
          <a:p>
            <a:r>
              <a:rPr lang="pt-BR" sz="1200" dirty="0" smtClean="0"/>
              <a:t>e) A região oeste do estado de São Paulo, representado pelo quadrado em vermelho, teve alta expansão agrícola nos últimos anos, passando de pastagem para cana-de-açúcar. Comente sobre a capacidade de uso predominante destas áreas.</a:t>
            </a:r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val="19029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1242</Words>
  <Application>Microsoft Office PowerPoint</Application>
  <PresentationFormat>Apresentação na tela (4:3)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Batang</vt:lpstr>
      <vt:lpstr>Arial</vt:lpstr>
      <vt:lpstr>Times New Roman</vt:lpstr>
      <vt:lpstr>Wingdings</vt:lpstr>
      <vt:lpstr>Design padrão</vt:lpstr>
      <vt:lpstr>Apresentação do PowerPoint</vt:lpstr>
      <vt:lpstr>Tecnologia do solo Jose alexandre dematte  Pratica: Determinacao da Capacidade de uso da terra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Meu Computador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Levantamento de solos   Fazenda Santa Rita das Palmeiras</dc:title>
  <dc:creator>Windows XP</dc:creator>
  <cp:lastModifiedBy>Usuario</cp:lastModifiedBy>
  <cp:revision>71</cp:revision>
  <dcterms:created xsi:type="dcterms:W3CDTF">2007-04-30T12:22:11Z</dcterms:created>
  <dcterms:modified xsi:type="dcterms:W3CDTF">2020-08-20T12:44:57Z</dcterms:modified>
</cp:coreProperties>
</file>