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81" r:id="rId3"/>
    <p:sldId id="271" r:id="rId4"/>
    <p:sldId id="264" r:id="rId5"/>
    <p:sldId id="282" r:id="rId6"/>
    <p:sldId id="278" r:id="rId7"/>
    <p:sldId id="284" r:id="rId8"/>
    <p:sldId id="295" r:id="rId9"/>
    <p:sldId id="296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B343E-4389-0195-80E0-1C68F5D5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56" y="1761331"/>
            <a:ext cx="8158688" cy="1822514"/>
          </a:xfrm>
        </p:spPr>
        <p:txBody>
          <a:bodyPr/>
          <a:lstStyle/>
          <a:p>
            <a:r>
              <a:rPr lang="pt-BR" dirty="0"/>
              <a:t>Educação Especial, Educação de Surdos, Língua Brasileira de Sinais</a:t>
            </a:r>
          </a:p>
        </p:txBody>
      </p:sp>
      <p:pic>
        <p:nvPicPr>
          <p:cNvPr id="1026" name="Picture 2" descr="Inclusão, sim, porque todos têm direito. - Halaman Utama | Facebook">
            <a:extLst>
              <a:ext uri="{FF2B5EF4-FFF2-40B4-BE49-F238E27FC236}">
                <a16:creationId xmlns:a16="http://schemas.microsoft.com/office/drawing/2014/main" id="{CA322A74-1C0A-77E7-6748-242608AC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969">
            <a:off x="5198007" y="4460885"/>
            <a:ext cx="1795985" cy="17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1031045-6987-DF08-AD79-089D90DB1090}"/>
              </a:ext>
            </a:extLst>
          </p:cNvPr>
          <p:cNvSpPr txBox="1"/>
          <p:nvPr/>
        </p:nvSpPr>
        <p:spPr>
          <a:xfrm>
            <a:off x="3525185" y="3870252"/>
            <a:ext cx="4794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Profa. Ms. Corina Albuquerque </a:t>
            </a:r>
          </a:p>
        </p:txBody>
      </p:sp>
    </p:spTree>
    <p:extLst>
      <p:ext uri="{BB962C8B-B14F-4D97-AF65-F5344CB8AC3E}">
        <p14:creationId xmlns:p14="http://schemas.microsoft.com/office/powerpoint/2010/main" val="411519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 Bibliográficas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BERSCH, Rita. Introdução à tecnologia assistiva. 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Porto Alegre: CEDI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v. 21, 2008.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educação especial na perspectiva da inclusão escolar: abordagem bilíngue na escolarização de pessoas com surdez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2010.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Política Nacional de Educação Especial na `Perspectiva da Educação Inclusiva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2008.</a:t>
            </a: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Proposta Curricular para Deficientes Visuais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1979.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BRASIL. Ministério da Educação. 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Proposta Curricular para Deficientes Auditivos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1979.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CARVALHO, Maria de Fátima; SOARES, Maria Aparecida Leite.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professor e o aluno com deficiência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Editora Cortez, 2012.</a:t>
            </a: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FERRARI, Carla </a:t>
            </a:r>
            <a:r>
              <a:rPr lang="pt-BR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Cazelato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SILVA, Ana Paula Ferreira. O trabalho pedagógico com alunos com deficiência visual e cegueira. </a:t>
            </a:r>
            <a:r>
              <a:rPr lang="pt-B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Educação Especial</a:t>
            </a:r>
            <a:r>
              <a:rPr lang="pt-B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p. 100, 2022.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UNESCO. </a:t>
            </a:r>
            <a:r>
              <a:rPr lang="pt-BR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Declaração de Salamanca: Sobre Princípios, Políticas e Práticas na Área das Necessidades</a:t>
            </a:r>
            <a:r>
              <a:rPr lang="pt-BR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,1994. </a:t>
            </a:r>
            <a:endParaRPr lang="pt-BR" sz="1800" dirty="0">
              <a:latin typeface="+mj-lt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06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Educação Especial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Educação especial tem sido utilizada de forma abrangente enquanto processo de reabilitação e escolarização, sendo a primeira predominante.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Porém, se a diminuição das barreiras de aprendizagem auxilia o processo de ensino, ela por si só não é o suficiente (SOARES, 2012).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Aprendizagem do Braille ou da libras não garante de forma efetiva os processos de aprendizagem, uma vez que a aprendizagem está relacionada aos processos pedagógicos específicos para acesso aos conteúdos historicamente valorizados, bem como adaptações curriculares específicas para superação.</a:t>
            </a:r>
          </a:p>
        </p:txBody>
      </p:sp>
    </p:spTree>
    <p:extLst>
      <p:ext uri="{BB962C8B-B14F-4D97-AF65-F5344CB8AC3E}">
        <p14:creationId xmlns:p14="http://schemas.microsoft.com/office/powerpoint/2010/main" val="267645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4026" y="667869"/>
            <a:ext cx="9601200" cy="1303337"/>
          </a:xfrm>
        </p:spPr>
        <p:txBody>
          <a:bodyPr/>
          <a:lstStyle/>
          <a:p>
            <a:r>
              <a:rPr lang="pt-BR" dirty="0"/>
              <a:t>Integração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4026" y="1971206"/>
            <a:ext cx="9601200" cy="3902491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tx1"/>
                </a:solidFill>
              </a:rPr>
              <a:t>O início dos processos de escolarização de indivíduos com deficiência se deu a partir de instituições segregadas;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tx1"/>
                </a:solidFill>
              </a:rPr>
              <a:t>Instituto Benjamim Constant (Cegos) e Instituto Nacional de educação de Surdos (INES);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tx1"/>
                </a:solidFill>
              </a:rPr>
              <a:t>Grande interesse na área médica voltada para questões de reabilitação (falta de distinção entre reabilitação e escolarização);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b="0" i="0" dirty="0">
                <a:solidFill>
                  <a:schemeClr val="tx1"/>
                </a:solidFill>
                <a:effectLst/>
                <a:latin typeface="+mj-lt"/>
              </a:rPr>
              <a:t>1957 - substituição da palavra “Mudo” pela palavra “Educação”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 INES;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tx1"/>
                </a:solidFill>
                <a:latin typeface="+mj-lt"/>
              </a:rPr>
              <a:t>Problemática – processos que visavam superar as dificuldades geradas pela deficiência em detrimento da aprendizagem escolar.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tx1"/>
                </a:solidFill>
                <a:latin typeface="+mj-lt"/>
              </a:rPr>
              <a:t>Em relação a deficiência intelectual as instituições segregadas constituíam os manicômios.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t-BR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35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MEBB NEUSA BASSETTO: HISTÓRIA DA ESCOLA">
            <a:extLst>
              <a:ext uri="{FF2B5EF4-FFF2-40B4-BE49-F238E27FC236}">
                <a16:creationId xmlns:a16="http://schemas.microsoft.com/office/drawing/2014/main" id="{A37E0CD9-2C64-BC73-7F70-C27B77D2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88" y="1364104"/>
            <a:ext cx="5103424" cy="374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0AAE5B7-5A12-16A1-9D2E-66045BD2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8" y="1558980"/>
            <a:ext cx="4672362" cy="31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E6FB2B-4C70-8EA1-987B-4FB2EF9721A3}"/>
              </a:ext>
            </a:extLst>
          </p:cNvPr>
          <p:cNvSpPr txBox="1"/>
          <p:nvPr/>
        </p:nvSpPr>
        <p:spPr>
          <a:xfrm>
            <a:off x="3821018" y="5741235"/>
            <a:ext cx="510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Instituto Nacional de educação de Surdos</a:t>
            </a:r>
          </a:p>
        </p:txBody>
      </p:sp>
    </p:spTree>
    <p:extLst>
      <p:ext uri="{BB962C8B-B14F-4D97-AF65-F5344CB8AC3E}">
        <p14:creationId xmlns:p14="http://schemas.microsoft.com/office/powerpoint/2010/main" val="220871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322" y="2556932"/>
            <a:ext cx="9601196" cy="331893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Crítica efetiva aos processos de escolarização de deficientes se inicia a partir da década de 50 com a constatação do baixo nível de rendimento escolar;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Inicio de projetos e iniciativas voltadas para a estruturação de propostas curriculares para alunos com deficiência;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Em 1979 tem-se a elaboração de dois documentos Proposta Curricular para deficientes auditivos e Proposta Curricular para deficientes visuais a partir do projeto prioritário da reformulação dos currículos em educação especial.</a:t>
            </a:r>
          </a:p>
        </p:txBody>
      </p:sp>
    </p:spTree>
    <p:extLst>
      <p:ext uri="{BB962C8B-B14F-4D97-AF65-F5344CB8AC3E}">
        <p14:creationId xmlns:p14="http://schemas.microsoft.com/office/powerpoint/2010/main" val="379509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1091F-81D3-E5BB-791C-0D4EE962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000" dirty="0"/>
              <a:t>Declaração de Salamanca - Sobre Princípios, Políticas e Práticas na Área das Necessidades Educativas Especiais (1994)</a:t>
            </a:r>
            <a:br>
              <a:rPr lang="pt-BR" sz="3000" dirty="0"/>
            </a:br>
            <a:r>
              <a:rPr lang="pt-BR" sz="3000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58" y="2437010"/>
            <a:ext cx="10157084" cy="3903829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Adotem o princípio de educação inclusiva em forma de lei ou de política;</a:t>
            </a:r>
          </a:p>
          <a:p>
            <a:pPr algn="just"/>
            <a:r>
              <a:rPr lang="pt-BR" dirty="0"/>
              <a:t>Desenvolvam projetos de demonstração e encorajem intercâmbios em países que possuam experiências de escolarização inclusiva;</a:t>
            </a:r>
          </a:p>
          <a:p>
            <a:pPr algn="just"/>
            <a:r>
              <a:rPr lang="pt-BR" dirty="0"/>
              <a:t>Invistam maiores esforços em estratégias de identificação e intervenção precoces, bem como nos aspectos vocacionais da educação inclusiva;</a:t>
            </a:r>
          </a:p>
          <a:p>
            <a:pPr algn="just"/>
            <a:r>
              <a:rPr lang="pt-BR" dirty="0"/>
              <a:t>Garantam que, no contexto de uma mudança sistêmica, programas de treinamento de professores, tanto em serviço como durante a formação, incluam a provisão de educação especial dentro das escolas inclusivas.</a:t>
            </a:r>
          </a:p>
        </p:txBody>
      </p:sp>
    </p:spTree>
    <p:extLst>
      <p:ext uri="{BB962C8B-B14F-4D97-AF65-F5344CB8AC3E}">
        <p14:creationId xmlns:p14="http://schemas.microsoft.com/office/powerpoint/2010/main" val="6058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O conhecimento e habilidades requeridas dizem respeito principalmente à </a:t>
            </a:r>
            <a:r>
              <a:rPr lang="pt-BR" b="1" dirty="0"/>
              <a:t>boa prática de ensino e incluem a avaliação de necessidades especiais</a:t>
            </a:r>
            <a:r>
              <a:rPr lang="pt-BR" dirty="0"/>
              <a:t>, adaptação do conteúdo curricular, utilização de tecnologia de assistência, individualização de procedimentos de ensino no sentido de abarcar uma variedade maior de habilidades, </a:t>
            </a:r>
            <a:r>
              <a:rPr lang="pt-BR" dirty="0" err="1"/>
              <a:t>etc</a:t>
            </a:r>
            <a:r>
              <a:rPr lang="pt-BR" dirty="0"/>
              <a:t>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O sucesso de escolas inclusivas depende em muito da identificação precoce, avaliação e estimulação de crianças </a:t>
            </a:r>
            <a:r>
              <a:rPr lang="pt-BR" dirty="0" err="1"/>
              <a:t>pré</a:t>
            </a:r>
            <a:r>
              <a:rPr lang="pt-BR" dirty="0"/>
              <a:t>- escolares com necessidades educacionais especiais.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BDA151F-EA8E-1C23-B425-86843C4E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601200" cy="1303337"/>
          </a:xfrm>
        </p:spPr>
        <p:txBody>
          <a:bodyPr>
            <a:noAutofit/>
          </a:bodyPr>
          <a:lstStyle/>
          <a:p>
            <a:r>
              <a:rPr lang="pt-BR" sz="3000" dirty="0"/>
              <a:t>Declaração de Salamanca - Sobre Princípios, Políticas e Práticas na Área das Necessidades Educativas Especiais (1994)</a:t>
            </a:r>
            <a:br>
              <a:rPr lang="pt-BR" sz="3000" dirty="0"/>
            </a:br>
            <a:r>
              <a:rPr lang="pt-BR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67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91EBC5-0AA6-D546-67D3-02A842CAD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/>
              <a:t>Parâmetros Curriculares Nacionais - PCN (BRASIL. MEC. SEF, 1998);</a:t>
            </a:r>
          </a:p>
          <a:p>
            <a:pPr algn="just"/>
            <a:r>
              <a:rPr lang="pt-BR" dirty="0"/>
              <a:t>Adaptações Curriculares - Estratégias para a Educação de alunos com necessidades educacionais especiais (BRASIL. MEC. SEF/SEESP, 1998);</a:t>
            </a:r>
          </a:p>
          <a:p>
            <a:pPr algn="just"/>
            <a:r>
              <a:rPr lang="pt-BR" dirty="0"/>
              <a:t>Saberes e Práticas da Inclusão: desenvolvendo competências (BRASIL. MEC. SEESP, 2006) ;</a:t>
            </a:r>
          </a:p>
          <a:p>
            <a:pPr algn="just"/>
            <a:r>
              <a:rPr lang="pt-BR" dirty="0"/>
              <a:t>Plano de Desenvolvimento da Educação: razões, princípios e programas (2007) - perspectiva do acesso e permanência do aluno com deficiência no ensino regular.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BDA151F-EA8E-1C23-B425-86843C4E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601200" cy="1303337"/>
          </a:xfrm>
        </p:spPr>
        <p:txBody>
          <a:bodyPr>
            <a:noAutofit/>
          </a:bodyPr>
          <a:lstStyle/>
          <a:p>
            <a:br>
              <a:rPr lang="pt-BR" sz="3000" dirty="0"/>
            </a:br>
            <a:r>
              <a:rPr lang="pt-BR" sz="3000" dirty="0"/>
              <a:t>Final da década 90 e inicio anos 2000 </a:t>
            </a:r>
          </a:p>
        </p:txBody>
      </p:sp>
    </p:spTree>
    <p:extLst>
      <p:ext uri="{BB962C8B-B14F-4D97-AF65-F5344CB8AC3E}">
        <p14:creationId xmlns:p14="http://schemas.microsoft.com/office/powerpoint/2010/main" val="401257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ÉBIO DAMAS ADIVINHANDO SINAIS EM LIBRAS">
            <a:hlinkClick r:id="" action="ppaction://media"/>
            <a:extLst>
              <a:ext uri="{FF2B5EF4-FFF2-40B4-BE49-F238E27FC236}">
                <a16:creationId xmlns:a16="http://schemas.microsoft.com/office/drawing/2014/main" id="{C5CC920A-9495-AD47-3F3C-740386ED55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58" y="1141731"/>
            <a:ext cx="8133483" cy="4574537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BDA151F-EA8E-1C23-B425-86843C4E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82663"/>
            <a:ext cx="9601200" cy="1303337"/>
          </a:xfrm>
        </p:spPr>
        <p:txBody>
          <a:bodyPr>
            <a:noAutofit/>
          </a:bodyPr>
          <a:lstStyle/>
          <a:p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4843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2149</TotalTime>
  <Words>755</Words>
  <Application>Microsoft Office PowerPoint</Application>
  <PresentationFormat>Widescreen</PresentationFormat>
  <Paragraphs>40</Paragraphs>
  <Slides>10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Garamond</vt:lpstr>
      <vt:lpstr>Wingdings</vt:lpstr>
      <vt:lpstr>Orgânico</vt:lpstr>
      <vt:lpstr>Educação Especial, Educação de Surdos, Língua Brasileira de Sinais</vt:lpstr>
      <vt:lpstr>Educação Especial</vt:lpstr>
      <vt:lpstr>Integração</vt:lpstr>
      <vt:lpstr>Apresentação do PowerPoint</vt:lpstr>
      <vt:lpstr>Inclusão</vt:lpstr>
      <vt:lpstr>Declaração de Salamanca - Sobre Princípios, Políticas e Práticas na Área das Necessidades Educativas Especiais (1994)  </vt:lpstr>
      <vt:lpstr>Declaração de Salamanca - Sobre Princípios, Políticas e Práticas na Área das Necessidades Educativas Especiais (1994)  </vt:lpstr>
      <vt:lpstr> Final da década 90 e inicio anos 2000 </vt:lpstr>
      <vt:lpstr>Apresentação do PowerPoint</vt:lpstr>
      <vt:lpstr>Referencias Bibliográficas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Avaliação das Aprendizagens na Perceptiva Inclusiva</dc:title>
  <dc:creator>Ana Silva</dc:creator>
  <cp:lastModifiedBy>Ana Silva</cp:lastModifiedBy>
  <cp:revision>21</cp:revision>
  <dcterms:created xsi:type="dcterms:W3CDTF">2023-03-16T15:22:33Z</dcterms:created>
  <dcterms:modified xsi:type="dcterms:W3CDTF">2023-08-16T14:58:01Z</dcterms:modified>
</cp:coreProperties>
</file>