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72" r:id="rId14"/>
    <p:sldId id="273" r:id="rId15"/>
    <p:sldId id="267" r:id="rId16"/>
    <p:sldId id="268" r:id="rId17"/>
    <p:sldId id="269" r:id="rId18"/>
    <p:sldId id="282" r:id="rId19"/>
    <p:sldId id="283" r:id="rId20"/>
    <p:sldId id="275" r:id="rId21"/>
    <p:sldId id="276" r:id="rId22"/>
    <p:sldId id="279" r:id="rId23"/>
    <p:sldId id="274" r:id="rId24"/>
    <p:sldId id="280" r:id="rId25"/>
    <p:sldId id="281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</p:sldIdLst>
  <p:sldSz cx="9144000" cy="6858000" type="screen4x3"/>
  <p:notesSz cx="6858000" cy="9144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35A31-F93E-4A96-B33E-4169148AE531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4735D-66D4-4600-BD79-AD15FD3E20B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24735D-66D4-4600-BD79-AD15FD3E20BD}" type="slidenum">
              <a:rPr lang="pt-BR" smtClean="0"/>
              <a:t>16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E52D-D39D-4085-8852-B5205911C6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BD3C1-75F3-4B35-89DB-45184DA4B2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5333-B383-4E96-A655-5746F21BC8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0EADB04-0D3C-49DD-81B7-47ED0B08F81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28D7-0FB6-44D9-925A-F790AB53C4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51ED-6679-48DE-A789-3E8CDEB815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74F2B-26C8-4EC0-8C3B-E8A2905E85B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0594-114A-45CA-84C2-DEDEEFF564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B01D-1007-458D-8F11-4293784E8F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5731-A518-4C65-BCC7-1569063995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9B96-FB82-463D-B327-8E122F505D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FB1D0-4BED-40F6-BDA9-6E0B215761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F663F-1677-4B24-A033-4BB51C71DA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Recursos para o projeto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/>
              <a:t>Edgard M Merlo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Empréstimos de longo prazo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/>
              <a:t>Como aporte próprio, a empresa pode usar recursos acumulados ou lançar ações no mercado – dependência da conjuntura econômica.</a:t>
            </a:r>
          </a:p>
          <a:p>
            <a:r>
              <a:rPr lang="pt-BR"/>
              <a:t>Empréstimos, principais organismos:</a:t>
            </a:r>
          </a:p>
          <a:p>
            <a:pPr>
              <a:buFontTx/>
              <a:buChar char="-"/>
            </a:pPr>
            <a:r>
              <a:rPr lang="pt-BR"/>
              <a:t>BNDES, Banco do Brasil, Bancos Privados, Fundos diversos, Investidores privados.</a:t>
            </a:r>
          </a:p>
          <a:p>
            <a:pPr>
              <a:buFontTx/>
              <a:buChar char="-"/>
            </a:pPr>
            <a:r>
              <a:rPr lang="pt-BR"/>
              <a:t>Adicionalmente FINAME (maquinas e equipamentos), FAPESP e FINEP.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800" b="1" dirty="0"/>
              <a:t>Aspectos adicionais a serem considerados nos financiamento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1800"/>
              <a:t>Definições:</a:t>
            </a:r>
          </a:p>
          <a:p>
            <a:pPr>
              <a:lnSpc>
                <a:spcPct val="80000"/>
              </a:lnSpc>
            </a:pPr>
            <a:r>
              <a:rPr lang="pt-BR" sz="1800"/>
              <a:t>A) Mutuante ou credor: é aquele que faz o empréstimo;</a:t>
            </a:r>
          </a:p>
          <a:p>
            <a:pPr>
              <a:lnSpc>
                <a:spcPct val="80000"/>
              </a:lnSpc>
            </a:pPr>
            <a:r>
              <a:rPr lang="pt-BR" sz="1800"/>
              <a:t>B) Mutuário ou devedor: aquele que recebe o empréstimo;</a:t>
            </a:r>
          </a:p>
          <a:p>
            <a:pPr>
              <a:lnSpc>
                <a:spcPct val="80000"/>
              </a:lnSpc>
            </a:pPr>
            <a:r>
              <a:rPr lang="pt-BR" sz="1800"/>
              <a:t>C) Taxa de juros </a:t>
            </a:r>
          </a:p>
          <a:p>
            <a:pPr>
              <a:lnSpc>
                <a:spcPct val="80000"/>
              </a:lnSpc>
            </a:pPr>
            <a:r>
              <a:rPr lang="pt-BR" sz="1800"/>
              <a:t>D) IOF </a:t>
            </a:r>
          </a:p>
          <a:p>
            <a:pPr>
              <a:lnSpc>
                <a:spcPct val="80000"/>
              </a:lnSpc>
            </a:pPr>
            <a:r>
              <a:rPr lang="pt-BR" sz="1800"/>
              <a:t>E) Prazo de utilização</a:t>
            </a:r>
          </a:p>
          <a:p>
            <a:pPr>
              <a:lnSpc>
                <a:spcPct val="80000"/>
              </a:lnSpc>
            </a:pPr>
            <a:r>
              <a:rPr lang="pt-BR" sz="1800"/>
              <a:t>F) Prazo de carência</a:t>
            </a:r>
          </a:p>
          <a:p>
            <a:pPr>
              <a:lnSpc>
                <a:spcPct val="80000"/>
              </a:lnSpc>
            </a:pPr>
            <a:r>
              <a:rPr lang="pt-BR" sz="1800"/>
              <a:t>G) Parcelas de amortização</a:t>
            </a:r>
          </a:p>
          <a:p>
            <a:pPr>
              <a:lnSpc>
                <a:spcPct val="80000"/>
              </a:lnSpc>
            </a:pPr>
            <a:r>
              <a:rPr lang="pt-BR" sz="1800"/>
              <a:t>H) Prazo de amortização</a:t>
            </a:r>
          </a:p>
          <a:p>
            <a:pPr>
              <a:lnSpc>
                <a:spcPct val="80000"/>
              </a:lnSpc>
            </a:pPr>
            <a:r>
              <a:rPr lang="pt-BR" sz="1800"/>
              <a:t>I) Prestação</a:t>
            </a:r>
          </a:p>
          <a:p>
            <a:pPr>
              <a:lnSpc>
                <a:spcPct val="80000"/>
              </a:lnSpc>
            </a:pPr>
            <a:r>
              <a:rPr lang="pt-BR" sz="1800"/>
              <a:t>J) Planilha (cronograma dos valores de recebimento e desembolso);</a:t>
            </a:r>
          </a:p>
          <a:p>
            <a:pPr>
              <a:lnSpc>
                <a:spcPct val="80000"/>
              </a:lnSpc>
            </a:pPr>
            <a:r>
              <a:rPr lang="pt-BR" sz="1800"/>
              <a:t>K) Prazo total do financiamento (carência + amortização)</a:t>
            </a:r>
          </a:p>
          <a:p>
            <a:pPr>
              <a:lnSpc>
                <a:spcPct val="80000"/>
              </a:lnSpc>
            </a:pPr>
            <a:r>
              <a:rPr lang="pt-BR" sz="1800"/>
              <a:t>L) Saldo devedor (estado da dívida)</a:t>
            </a:r>
          </a:p>
          <a:p>
            <a:pPr>
              <a:lnSpc>
                <a:spcPct val="80000"/>
              </a:lnSpc>
            </a:pPr>
            <a:r>
              <a:rPr lang="pt-BR" sz="1800"/>
              <a:t>M) Período de amortização (intervalo entre amortizações sucessivas) </a:t>
            </a:r>
          </a:p>
          <a:p>
            <a:pPr>
              <a:lnSpc>
                <a:spcPct val="80000"/>
              </a:lnSpc>
            </a:pPr>
            <a:endParaRPr lang="pt-BR" sz="1800"/>
          </a:p>
          <a:p>
            <a:pPr>
              <a:lnSpc>
                <a:spcPct val="80000"/>
              </a:lnSpc>
            </a:pPr>
            <a:endParaRPr lang="pt-BR" sz="1800"/>
          </a:p>
          <a:p>
            <a:pPr>
              <a:lnSpc>
                <a:spcPct val="80000"/>
              </a:lnSpc>
            </a:pPr>
            <a:endParaRPr lang="pt-BR"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800" b="1"/>
              <a:t>Roteiro parte</a:t>
            </a:r>
            <a:r>
              <a:rPr lang="pt-BR" sz="3600" b="1"/>
              <a:t> FINANCEIRA DO PROJETO</a:t>
            </a:r>
            <a:br>
              <a:rPr lang="pt-BR" sz="3800" b="1"/>
            </a:br>
            <a:endParaRPr lang="pt-BR" sz="3800" b="1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z="2400"/>
              <a:t>A parte financeira do projeto deve conter os seguintes elementos:</a:t>
            </a:r>
            <a:endParaRPr lang="pt-BR" sz="2400" b="1"/>
          </a:p>
          <a:p>
            <a:r>
              <a:rPr lang="pt-BR" sz="2400" b="1"/>
              <a:t>Aspectos gerais</a:t>
            </a:r>
          </a:p>
          <a:p>
            <a:r>
              <a:rPr lang="pt-BR" sz="2400"/>
              <a:t>As projeções devem ser realizadas para os próximos cinco anos</a:t>
            </a:r>
          </a:p>
          <a:p>
            <a:r>
              <a:rPr lang="pt-BR" sz="2400"/>
              <a:t>O primeiro ano deve ter detalhamento mensal</a:t>
            </a:r>
          </a:p>
          <a:p>
            <a:r>
              <a:rPr lang="pt-BR" sz="2400"/>
              <a:t>As premissas utilizadas para as projeções financeiras devem ser detalhadas</a:t>
            </a:r>
          </a:p>
          <a:p>
            <a:r>
              <a:rPr lang="pt-BR" sz="2400"/>
              <a:t>(premissas econômicas, de mercado e o detalhamento da formação dos custos unitários por produto)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800" b="1"/>
              <a:t>Roteiro parte</a:t>
            </a:r>
            <a:r>
              <a:rPr lang="pt-BR" sz="3600" b="1"/>
              <a:t> FINANCEIRA DO PROJETO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t-BR" b="1"/>
              <a:t>Projeções financeiros</a:t>
            </a:r>
          </a:p>
          <a:p>
            <a:pPr>
              <a:lnSpc>
                <a:spcPct val="90000"/>
              </a:lnSpc>
            </a:pPr>
            <a:r>
              <a:rPr lang="pt-BR"/>
              <a:t>Os seguintes quadros devem ser realizados:</a:t>
            </a:r>
          </a:p>
          <a:p>
            <a:pPr>
              <a:lnSpc>
                <a:spcPct val="90000"/>
              </a:lnSpc>
            </a:pPr>
            <a:r>
              <a:rPr lang="pt-BR"/>
              <a:t>cronograma físico-financeiro do projeto</a:t>
            </a:r>
          </a:p>
          <a:p>
            <a:pPr>
              <a:lnSpc>
                <a:spcPct val="90000"/>
              </a:lnSpc>
            </a:pPr>
            <a:r>
              <a:rPr lang="pt-BR"/>
              <a:t>quadro de investimentos</a:t>
            </a:r>
          </a:p>
          <a:p>
            <a:pPr>
              <a:lnSpc>
                <a:spcPct val="90000"/>
              </a:lnSpc>
            </a:pPr>
            <a:r>
              <a:rPr lang="pt-BR"/>
              <a:t>cronograma de desembolso</a:t>
            </a:r>
          </a:p>
          <a:p>
            <a:pPr>
              <a:lnSpc>
                <a:spcPct val="90000"/>
              </a:lnSpc>
            </a:pPr>
            <a:r>
              <a:rPr lang="pt-BR"/>
              <a:t>quadro de usos e fontes</a:t>
            </a:r>
          </a:p>
          <a:p>
            <a:pPr>
              <a:lnSpc>
                <a:spcPct val="90000"/>
              </a:lnSpc>
            </a:pPr>
            <a:r>
              <a:rPr lang="pt-BR"/>
              <a:t>projeção das necessidades de capital de giro</a:t>
            </a:r>
          </a:p>
          <a:p>
            <a:pPr>
              <a:lnSpc>
                <a:spcPct val="90000"/>
              </a:lnSpc>
            </a:pPr>
            <a:r>
              <a:rPr lang="pt-BR"/>
              <a:t> demonstrativo de resultados</a:t>
            </a:r>
          </a:p>
          <a:p>
            <a:pPr>
              <a:lnSpc>
                <a:spcPct val="90000"/>
              </a:lnSpc>
            </a:pPr>
            <a:r>
              <a:rPr lang="pt-BR"/>
              <a:t>projeção de fluxo de caixa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800" b="1"/>
              <a:t>Roteiro parte</a:t>
            </a:r>
            <a:r>
              <a:rPr lang="pt-BR" sz="3600" b="1"/>
              <a:t> FINANCEIRA DO PROJETO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C) </a:t>
            </a:r>
            <a:r>
              <a:rPr lang="pt-BR" b="1"/>
              <a:t>Aspectos referentes a análise financeira</a:t>
            </a:r>
            <a:endParaRPr lang="pt-BR"/>
          </a:p>
          <a:p>
            <a:r>
              <a:rPr lang="pt-BR"/>
              <a:t>Definir o horizonte do projeto</a:t>
            </a:r>
          </a:p>
          <a:p>
            <a:r>
              <a:rPr lang="pt-BR"/>
              <a:t>Calcular para o projeto (indicando como foi feito o cálculo)</a:t>
            </a:r>
          </a:p>
          <a:p>
            <a:r>
              <a:rPr lang="pt-BR"/>
              <a:t>A Taxa interna de retorno, o pay-back, o valor presente líquido e o ponto de equilíbrio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A decisão de investir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z="2400"/>
              <a:t>depende do retorno esperado</a:t>
            </a:r>
          </a:p>
          <a:p>
            <a:r>
              <a:rPr lang="pt-BR" sz="2400"/>
              <a:t>mas como avaliar os ganhos futuros de uma alternativa de investimento ?</a:t>
            </a:r>
          </a:p>
          <a:p>
            <a:r>
              <a:rPr lang="pt-BR" sz="2400"/>
              <a:t>todos os investidores farão igual avaliação dos ganhos futuros de certo investimento ? Ou terão percepções diferenciadas de risco ?</a:t>
            </a:r>
          </a:p>
          <a:p>
            <a:r>
              <a:rPr lang="pt-BR" sz="2400"/>
              <a:t>O projeto de investimento, em sentido amplo, pode ser interpretado como um esforço para elevar o nível de informação (conhecimento) a respeito de todas as implicações, tanto desejáveis quanto indesejáveis, para diminuir o nível de risco.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800" b="1"/>
              <a:t>Custo de oportunidade e risco de um projeto</a:t>
            </a:r>
            <a:br>
              <a:rPr lang="pt-BR" sz="3800" b="1"/>
            </a:br>
            <a:endParaRPr lang="pt-BR" sz="3800" b="1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sz="2000" dirty="0"/>
              <a:t>As oportunidades de investimento diferem entre si não apenas quanto aos ganhos associados, mas também quanto ao nível de risco que cada uma apresenta.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Os ganhos a serem obtidos com um projeto de investimento estão sujeitos a risco.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O termo genérico risco engloba situações diferentes como: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situações em que o conhecimento é suficiente para estabelecer os possíveis resultados e suas probabilidades de ocorrência (risco) e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situações em que essas probabilidades não são conhecidas (incerteza) ou mesmo totalmente desconhecidas.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Por outro lado, os investidores possuem diferenciadas percepções de risco. Alguns mais avessos aos riscos que outros que encaram este enfocando principalmente maiores retornos. 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A busca de maior volume de informações sobre um projeto pode ajudar a reduzir o risco, pelo maior conhecimento gerado.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800" b="1"/>
              <a:t>Horizonte de planejamento</a:t>
            </a:r>
            <a:br>
              <a:rPr lang="pt-BR" sz="3800" b="1"/>
            </a:br>
            <a:endParaRPr lang="pt-BR" sz="3800" b="1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/>
              <a:t>O horizonte de planejamento, de modo geral, será tanto mais curto quanto menor for a vida útil dos ativos fixos envolvidos e quanto menor for a capacidade financeira da empresa.</a:t>
            </a:r>
          </a:p>
          <a:p>
            <a:r>
              <a:rPr lang="pt-BR"/>
              <a:t>Fluxo de caixa e projetos de investimento</a:t>
            </a:r>
          </a:p>
          <a:p>
            <a:r>
              <a:rPr lang="pt-BR"/>
              <a:t>Os projetos de investimento pode ser representados por um Fluxo de Caixa do tipo:</a:t>
            </a:r>
          </a:p>
          <a:p>
            <a:r>
              <a:rPr lang="pt-BR" sz="2400"/>
              <a:t>CF0	CF1 	      CF2	   CF3		       CFn</a:t>
            </a:r>
          </a:p>
          <a:p>
            <a:endParaRPr lang="pt-BR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Roteiro empréstimos BNDES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2400" b="1" dirty="0"/>
              <a:t>A Empresa</a:t>
            </a:r>
          </a:p>
          <a:p>
            <a:pPr lvl="1">
              <a:lnSpc>
                <a:spcPct val="80000"/>
              </a:lnSpc>
            </a:pPr>
            <a:r>
              <a:rPr lang="pt-BR" sz="2200" dirty="0"/>
              <a:t>Dados gerais da empresa proponente da colaboração financeira do BNDES. </a:t>
            </a:r>
          </a:p>
          <a:p>
            <a:pPr lvl="1">
              <a:lnSpc>
                <a:spcPct val="80000"/>
              </a:lnSpc>
            </a:pPr>
            <a:r>
              <a:rPr lang="pt-BR" sz="2200" dirty="0"/>
              <a:t>		Denominação:</a:t>
            </a:r>
          </a:p>
          <a:p>
            <a:pPr lvl="1">
              <a:lnSpc>
                <a:spcPct val="80000"/>
              </a:lnSpc>
            </a:pPr>
            <a:r>
              <a:rPr lang="pt-BR" sz="2200" dirty="0"/>
              <a:t>		CNPJ:</a:t>
            </a:r>
          </a:p>
          <a:p>
            <a:pPr lvl="1">
              <a:lnSpc>
                <a:spcPct val="80000"/>
              </a:lnSpc>
            </a:pPr>
            <a:r>
              <a:rPr lang="pt-BR" sz="2200" dirty="0"/>
              <a:t>		Forma Jurídica:</a:t>
            </a:r>
          </a:p>
          <a:p>
            <a:pPr lvl="1">
              <a:lnSpc>
                <a:spcPct val="80000"/>
              </a:lnSpc>
            </a:pPr>
            <a:r>
              <a:rPr lang="pt-BR" sz="2200" dirty="0"/>
              <a:t>		Sede e Foro:</a:t>
            </a:r>
          </a:p>
          <a:p>
            <a:pPr lvl="1">
              <a:lnSpc>
                <a:spcPct val="80000"/>
              </a:lnSpc>
            </a:pPr>
            <a:r>
              <a:rPr lang="pt-BR" sz="2200" dirty="0"/>
              <a:t>		Objeto Social:</a:t>
            </a:r>
          </a:p>
          <a:p>
            <a:pPr lvl="1">
              <a:lnSpc>
                <a:spcPct val="80000"/>
              </a:lnSpc>
            </a:pPr>
            <a:r>
              <a:rPr lang="pt-BR" sz="2200" dirty="0"/>
              <a:t>		Capital Social subscrito e integralizado,  em .../../.., no valor de R$...</a:t>
            </a:r>
          </a:p>
          <a:p>
            <a:pPr lvl="1">
              <a:lnSpc>
                <a:spcPct val="80000"/>
              </a:lnSpc>
            </a:pPr>
            <a:r>
              <a:rPr lang="pt-BR" sz="2200" dirty="0"/>
              <a:t>		Quantidade de quotas ou ações</a:t>
            </a:r>
          </a:p>
          <a:p>
            <a:pPr lvl="1">
              <a:lnSpc>
                <a:spcPct val="80000"/>
              </a:lnSpc>
              <a:buNone/>
            </a:pPr>
            <a:r>
              <a:rPr lang="pt-BR" sz="2200" dirty="0"/>
              <a:t>		Controle do Capital Social.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Breve histórico da empresa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Setores de atuação e principais produtos/marcas.</a:t>
            </a:r>
          </a:p>
          <a:p>
            <a:r>
              <a:rPr lang="pt-BR"/>
              <a:t>Número de unidades industriais e localização.</a:t>
            </a:r>
          </a:p>
          <a:p>
            <a:r>
              <a:rPr lang="pt-BR"/>
              <a:t>Evolução da produção e do faturamento da empresa, para os principais produtos ou linha de produtos, nos  últimos anos, destacando o percentual das exportações, conforme exemplo a seguir: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Considerações iniciais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z="2400"/>
              <a:t>Capital próprio, elemento de grande importância pois geralmente interfere na obtenção de recursos de terceiros.</a:t>
            </a:r>
          </a:p>
          <a:p>
            <a:r>
              <a:rPr lang="pt-BR" sz="2400"/>
              <a:t>Maior endividamento </a:t>
            </a:r>
            <a:r>
              <a:rPr lang="pt-BR" sz="2400">
                <a:sym typeface="Symbol" pitchFamily="18" charset="2"/>
              </a:rPr>
              <a:t> maior risco</a:t>
            </a:r>
          </a:p>
          <a:p>
            <a:r>
              <a:rPr lang="pt-BR" sz="2400">
                <a:sym typeface="Symbol" pitchFamily="18" charset="2"/>
              </a:rPr>
              <a:t>Custo do capital para a empresa, associado ao custo dos recursos próprios (ações e os recursos gerados internamente – lucros retidos, depreciações - e o custo dos recursos de terceiros </a:t>
            </a:r>
            <a:r>
              <a:rPr lang="pt-BR" sz="2400"/>
              <a:t> - ações preferenciais, debêntures e empréstimos). Só será interessante executar projetos com retorno superior a essa média ponderada de custos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400" b="1" dirty="0"/>
              <a:t>ROTEIRO DE INFORMAÇÕES PARA </a:t>
            </a:r>
            <a:br>
              <a:rPr lang="en-US" sz="2400" b="1" dirty="0"/>
            </a:br>
            <a:r>
              <a:rPr lang="en-US" sz="2400" b="1" dirty="0"/>
              <a:t>CONSULTA-PRÉVIA  </a:t>
            </a:r>
            <a:br>
              <a:rPr lang="en-US" sz="2400" b="1" dirty="0"/>
            </a:br>
            <a:r>
              <a:rPr lang="en-US" sz="2400" b="1" dirty="0"/>
              <a:t>FINANCIAMENTO DO BNDES</a:t>
            </a:r>
            <a:endParaRPr lang="pt-BR" sz="3800" b="1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4017640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1400" b="1" dirty="0"/>
              <a:t>1.2. Diretoria e conselho de administração</a:t>
            </a:r>
          </a:p>
          <a:p>
            <a:pPr>
              <a:lnSpc>
                <a:spcPct val="80000"/>
              </a:lnSpc>
            </a:pPr>
            <a:r>
              <a:rPr lang="pt-BR" sz="1400" dirty="0"/>
              <a:t>- Nome</a:t>
            </a:r>
          </a:p>
          <a:p>
            <a:pPr>
              <a:lnSpc>
                <a:spcPct val="80000"/>
              </a:lnSpc>
            </a:pPr>
            <a:r>
              <a:rPr lang="pt-BR" sz="1400" dirty="0"/>
              <a:t>- Cargo</a:t>
            </a:r>
          </a:p>
          <a:p>
            <a:pPr>
              <a:lnSpc>
                <a:spcPct val="80000"/>
              </a:lnSpc>
            </a:pPr>
            <a:r>
              <a:rPr lang="pt-BR" sz="1400" dirty="0"/>
              <a:t>- Data de eleição e duração do mandato</a:t>
            </a:r>
          </a:p>
          <a:p>
            <a:pPr>
              <a:lnSpc>
                <a:spcPct val="80000"/>
              </a:lnSpc>
            </a:pPr>
            <a:r>
              <a:rPr lang="pt-BR" sz="1400" b="1" dirty="0"/>
              <a:t>1.3. Detentores do capital social</a:t>
            </a:r>
          </a:p>
          <a:p>
            <a:pPr>
              <a:lnSpc>
                <a:spcPct val="80000"/>
              </a:lnSpc>
            </a:pPr>
            <a:endParaRPr lang="pt-BR" sz="1400" b="1" dirty="0"/>
          </a:p>
          <a:p>
            <a:pPr>
              <a:lnSpc>
                <a:spcPct val="80000"/>
              </a:lnSpc>
            </a:pPr>
            <a:endParaRPr lang="pt-BR" sz="1400" b="1" dirty="0"/>
          </a:p>
          <a:p>
            <a:pPr>
              <a:lnSpc>
                <a:spcPct val="80000"/>
              </a:lnSpc>
            </a:pPr>
            <a:r>
              <a:rPr lang="pt-BR" sz="1400" dirty="0"/>
              <a:t>Havendo participação relevante de pessoas jurídicas no capital votante da proponente, apresentar as informações </a:t>
            </a:r>
          </a:p>
          <a:p>
            <a:pPr>
              <a:lnSpc>
                <a:spcPct val="80000"/>
              </a:lnSpc>
            </a:pPr>
            <a:r>
              <a:rPr lang="pt-BR" sz="1400" dirty="0"/>
              <a:t>conforme o item 1.3 para cada empresa, sucessivamente até a identificação das pessoas físicas que, direta ou indiretamente, participam do capital votante.</a:t>
            </a:r>
          </a:p>
          <a:p>
            <a:pPr>
              <a:lnSpc>
                <a:spcPct val="80000"/>
              </a:lnSpc>
            </a:pPr>
            <a:r>
              <a:rPr lang="pt-BR" sz="1400" b="1" dirty="0"/>
              <a:t>1.4 Agrupamento econômico</a:t>
            </a:r>
          </a:p>
          <a:p>
            <a:pPr>
              <a:lnSpc>
                <a:spcPct val="80000"/>
              </a:lnSpc>
            </a:pPr>
            <a:r>
              <a:rPr lang="pt-BR" sz="1400" dirty="0"/>
              <a:t>- Nome das empresas Controladoras, Controladas, Coligadas e principais atividades</a:t>
            </a:r>
          </a:p>
          <a:p>
            <a:pPr>
              <a:lnSpc>
                <a:spcPct val="80000"/>
              </a:lnSpc>
            </a:pPr>
            <a:r>
              <a:rPr lang="pt-BR" sz="1400" dirty="0"/>
              <a:t>- Data do último balanço de cada empresa</a:t>
            </a:r>
          </a:p>
          <a:p>
            <a:pPr>
              <a:lnSpc>
                <a:spcPct val="80000"/>
              </a:lnSpc>
            </a:pPr>
            <a:r>
              <a:rPr lang="pt-BR" sz="1400" dirty="0"/>
              <a:t>- Patrimônio Líquido</a:t>
            </a:r>
          </a:p>
        </p:txBody>
      </p:sp>
      <p:graphicFrame>
        <p:nvGraphicFramePr>
          <p:cNvPr id="3277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643438" y="2620963"/>
          <a:ext cx="388937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Documento" r:id="rId3" imgW="6630406" imgH="1526235" progId="Word.Document.8">
                  <p:embed/>
                </p:oleObj>
              </mc:Choice>
              <mc:Fallback>
                <p:oleObj name="Documento" r:id="rId3" imgW="6630406" imgH="1526235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620963"/>
                        <a:ext cx="3889375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400" b="1" dirty="0"/>
              <a:t>ROTEIRO DE INFORMAÇÕES PARA </a:t>
            </a:r>
            <a:br>
              <a:rPr lang="en-US" sz="2400" b="1" dirty="0"/>
            </a:br>
            <a:r>
              <a:rPr lang="en-US" sz="2400" b="1" dirty="0"/>
              <a:t>CONSULTA-PRÉVIA  </a:t>
            </a:r>
            <a:br>
              <a:rPr lang="en-US" sz="2400" b="1" dirty="0"/>
            </a:br>
            <a:r>
              <a:rPr lang="en-US" sz="2400" b="1" dirty="0"/>
              <a:t>FINANCIAMENTO DO BNDES</a:t>
            </a:r>
            <a:endParaRPr lang="pt-BR" sz="3800" b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2400" b="1"/>
              <a:t>2. O Projeto</a:t>
            </a:r>
          </a:p>
          <a:p>
            <a:pPr>
              <a:lnSpc>
                <a:spcPct val="80000"/>
              </a:lnSpc>
            </a:pPr>
            <a:r>
              <a:rPr lang="pt-BR" sz="2000"/>
              <a:t>2.1 Objetivo do projeto</a:t>
            </a:r>
          </a:p>
          <a:p>
            <a:pPr>
              <a:lnSpc>
                <a:spcPct val="80000"/>
              </a:lnSpc>
            </a:pPr>
            <a:r>
              <a:rPr lang="pt-BR" sz="2000"/>
              <a:t>2.2 Descrição detalhada do projeto</a:t>
            </a:r>
          </a:p>
          <a:p>
            <a:pPr>
              <a:lnSpc>
                <a:spcPct val="80000"/>
              </a:lnSpc>
            </a:pPr>
            <a:r>
              <a:rPr lang="pt-BR" sz="2000"/>
              <a:t>2.3 Descrição dos investimentos a serem realizados</a:t>
            </a:r>
          </a:p>
          <a:p>
            <a:pPr>
              <a:lnSpc>
                <a:spcPct val="80000"/>
              </a:lnSpc>
            </a:pPr>
            <a:r>
              <a:rPr lang="pt-BR" sz="2000"/>
              <a:t>Pode-se incluir os investimentos realizados nos últimos 6 meses</a:t>
            </a:r>
          </a:p>
          <a:p>
            <a:pPr>
              <a:lnSpc>
                <a:spcPct val="80000"/>
              </a:lnSpc>
            </a:pPr>
            <a:r>
              <a:rPr lang="pt-BR" sz="2000"/>
              <a:t>- obras civis: tipo de construção, metragem, orçamentos, etc.;</a:t>
            </a:r>
          </a:p>
          <a:p>
            <a:pPr>
              <a:lnSpc>
                <a:spcPct val="80000"/>
              </a:lnSpc>
            </a:pPr>
            <a:r>
              <a:rPr lang="pt-BR" sz="2000"/>
              <a:t>- equipamentos nacionais: discriminar os principais itens, quantidade, fornecedor e se serão passíveis de FINAME;</a:t>
            </a:r>
          </a:p>
          <a:p>
            <a:pPr>
              <a:lnSpc>
                <a:spcPct val="80000"/>
              </a:lnSpc>
            </a:pPr>
            <a:r>
              <a:rPr lang="pt-BR" sz="2000"/>
              <a:t>- equipamentos importados: valor FOB na moeda de origem, fabricantes, quantidade, previsão de embarque e desembolso, etc;</a:t>
            </a:r>
          </a:p>
          <a:p>
            <a:pPr>
              <a:lnSpc>
                <a:spcPct val="80000"/>
              </a:lnSpc>
            </a:pPr>
            <a:r>
              <a:rPr lang="pt-BR" sz="2000"/>
              <a:t>- despesas de internação: impostos, seguros, taxas, etc;</a:t>
            </a:r>
          </a:p>
          <a:p>
            <a:pPr>
              <a:lnSpc>
                <a:spcPct val="80000"/>
              </a:lnSpc>
            </a:pPr>
            <a:r>
              <a:rPr lang="pt-BR" sz="2000"/>
              <a:t>- instalações;</a:t>
            </a:r>
          </a:p>
          <a:p>
            <a:pPr>
              <a:lnSpc>
                <a:spcPct val="80000"/>
              </a:lnSpc>
            </a:pPr>
            <a:r>
              <a:rPr lang="pt-BR" sz="2000"/>
              <a:t>- outros.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5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0" y="549275"/>
          <a:ext cx="5759450" cy="615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7" name="Documento" r:id="rId3" imgW="5858927" imgH="5229053" progId="Word.Document.8">
                  <p:embed/>
                </p:oleObj>
              </mc:Choice>
              <mc:Fallback>
                <p:oleObj name="Documento" r:id="rId3" imgW="5858927" imgH="522905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49275"/>
                        <a:ext cx="5759450" cy="6151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Investimentos financiáveis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/>
              <a:t>1) Invest. Financiáveis (FINEM)</a:t>
            </a:r>
            <a:r>
              <a:rPr lang="pt-BR" sz="2400"/>
              <a:t>  </a:t>
            </a:r>
          </a:p>
          <a:p>
            <a:r>
              <a:rPr lang="pt-BR" sz="2400"/>
              <a:t>Estudos e Projetos  </a:t>
            </a:r>
          </a:p>
          <a:p>
            <a:r>
              <a:rPr lang="pt-BR" sz="2400"/>
              <a:t>Obras Civis  </a:t>
            </a:r>
          </a:p>
          <a:p>
            <a:r>
              <a:rPr lang="pt-BR" sz="2400"/>
              <a:t>Montagem/Instalação  </a:t>
            </a:r>
          </a:p>
          <a:p>
            <a:r>
              <a:rPr lang="pt-BR" sz="2400"/>
              <a:t>Móveis e utensílios  </a:t>
            </a:r>
          </a:p>
          <a:p>
            <a:r>
              <a:rPr lang="pt-BR" sz="2400"/>
              <a:t>Despesas de Internação  </a:t>
            </a:r>
          </a:p>
          <a:p>
            <a:r>
              <a:rPr lang="pt-BR" sz="2400"/>
              <a:t>Despesas Pré-Operacionais </a:t>
            </a:r>
          </a:p>
          <a:p>
            <a:r>
              <a:rPr lang="pt-BR" sz="2400"/>
              <a:t> Treinamento  </a:t>
            </a:r>
          </a:p>
          <a:p>
            <a:r>
              <a:rPr lang="pt-BR" sz="2400"/>
              <a:t>Juros Durante a Implantação </a:t>
            </a:r>
          </a:p>
          <a:p>
            <a:r>
              <a:rPr lang="pt-BR" sz="2400"/>
              <a:t> Outros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800"/>
              <a:t>Efeito do projeto sobre a capacidade de produção</a:t>
            </a:r>
          </a:p>
        </p:txBody>
      </p:sp>
      <p:graphicFrame>
        <p:nvGraphicFramePr>
          <p:cNvPr id="4198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50850" y="2090738"/>
          <a:ext cx="8224838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9" name="Documento" r:id="rId3" imgW="5964308" imgH="2484133" progId="Word.Document.8">
                  <p:embed/>
                </p:oleObj>
              </mc:Choice>
              <mc:Fallback>
                <p:oleObj name="Documento" r:id="rId3" imgW="5964308" imgH="248413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2090738"/>
                        <a:ext cx="8224838" cy="342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3800" b="1"/>
              <a:t>Mercado</a:t>
            </a:r>
            <a:br>
              <a:rPr lang="pt-PT" sz="3800"/>
            </a:br>
            <a:endParaRPr lang="pt-BR" sz="380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PT" sz="2400" dirty="0"/>
              <a:t>Descrição sucinta do mercado no qual a empresa atua, comentando sua capacidade de competição atual e após a implantação do projeto;</a:t>
            </a:r>
          </a:p>
          <a:p>
            <a:pPr>
              <a:lnSpc>
                <a:spcPct val="90000"/>
              </a:lnSpc>
            </a:pPr>
            <a:r>
              <a:rPr lang="pt-PT" sz="2400" dirty="0"/>
              <a:t>Participação da empresa no mercado por linha de produto (atual e após o projeto);</a:t>
            </a:r>
          </a:p>
          <a:p>
            <a:pPr>
              <a:lnSpc>
                <a:spcPct val="90000"/>
              </a:lnSpc>
            </a:pPr>
            <a:r>
              <a:rPr lang="pt-PT" sz="2400" dirty="0"/>
              <a:t>Principais concorrentes e sua participação no mercado por linha de produto;</a:t>
            </a:r>
          </a:p>
          <a:p>
            <a:pPr>
              <a:lnSpc>
                <a:spcPct val="90000"/>
              </a:lnSpc>
            </a:pPr>
            <a:r>
              <a:rPr lang="pt-PT" sz="2400" dirty="0"/>
              <a:t>Principais clientes, indicando a participação percentual de cada um nas vendas do último exercício;</a:t>
            </a:r>
          </a:p>
          <a:p>
            <a:pPr>
              <a:lnSpc>
                <a:spcPct val="90000"/>
              </a:lnSpc>
            </a:pPr>
            <a:r>
              <a:rPr lang="pt-PT" sz="2400" dirty="0"/>
              <a:t>Principais fornecedores de insumos, indicando a participação percentual de cada um nas compras do último exercício;</a:t>
            </a:r>
          </a:p>
          <a:p>
            <a:pPr>
              <a:lnSpc>
                <a:spcPct val="90000"/>
              </a:lnSpc>
            </a:pPr>
            <a:r>
              <a:rPr lang="pt-PT" sz="2400" dirty="0"/>
              <a:t>Sistema de comercialização e canais de distribuição.</a:t>
            </a:r>
            <a:endParaRPr lang="pt-BR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800" b="1"/>
              <a:t>Mercado Interno</a:t>
            </a:r>
            <a:br>
              <a:rPr lang="pt-BR" sz="3800"/>
            </a:br>
            <a:endParaRPr lang="pt-BR" sz="380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pt-BR" sz="2000" dirty="0"/>
              <a:t>Apresentar gráfico/tabela de evolução da produção/faturamento no mercado nacional,  destacando a participação da empresa nos últimos anos. Indicar a taxa média de crescimento do setor.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	Indicar e comentar os principais fatores que determinaram a evolução da demanda, como por exemplo: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Recuperação da economia com melhoria nos salários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Redução da carga tributária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Redução de alíquota de importação gerando aumento da oferta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Redução de preços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Melhoria de qualidade do produto ou serviço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Mudanças tecnológicas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	Descrever as principais perspectivas do comportamento do mercado interno, indicando os fatores  determinantes do comportamento esperado, e entre outros, a taxa esperada de crescimento, o volume de produção ou faturamento.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 </a:t>
            </a:r>
            <a:endParaRPr lang="pt-BR" sz="20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3.2. Mercado Externo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pt-BR" sz="2000"/>
          </a:p>
          <a:p>
            <a:pPr>
              <a:lnSpc>
                <a:spcPct val="80000"/>
              </a:lnSpc>
            </a:pPr>
            <a:r>
              <a:rPr lang="pt-BR" sz="2000"/>
              <a:t>	Destacar a participação das exportações no faturamento da empresa nos últimos anos.</a:t>
            </a:r>
          </a:p>
          <a:p>
            <a:pPr>
              <a:lnSpc>
                <a:spcPct val="80000"/>
              </a:lnSpc>
            </a:pPr>
            <a:r>
              <a:rPr lang="pt-BR" sz="2000"/>
              <a:t>	Apresentar e comentar os principais fatores determinantes para o incremento futuro das exportações da empresa, como por exemplo: </a:t>
            </a:r>
          </a:p>
          <a:p>
            <a:pPr>
              <a:lnSpc>
                <a:spcPct val="80000"/>
              </a:lnSpc>
            </a:pPr>
            <a:r>
              <a:rPr lang="pt-BR" sz="2000"/>
              <a:t>Melhoria na qualidade do produto</a:t>
            </a:r>
          </a:p>
          <a:p>
            <a:pPr>
              <a:lnSpc>
                <a:spcPct val="80000"/>
              </a:lnSpc>
            </a:pPr>
            <a:r>
              <a:rPr lang="pt-BR" sz="2000"/>
              <a:t>Maior oferta na linha de produtos</a:t>
            </a:r>
          </a:p>
          <a:p>
            <a:pPr>
              <a:lnSpc>
                <a:spcPct val="80000"/>
              </a:lnSpc>
            </a:pPr>
            <a:r>
              <a:rPr lang="pt-BR" sz="2000"/>
              <a:t>Obtenção de Certificados de Qualidade</a:t>
            </a:r>
          </a:p>
          <a:p>
            <a:pPr>
              <a:lnSpc>
                <a:spcPct val="80000"/>
              </a:lnSpc>
            </a:pPr>
            <a:r>
              <a:rPr lang="pt-BR" sz="2000"/>
              <a:t>Redução de preços</a:t>
            </a:r>
          </a:p>
          <a:p>
            <a:pPr>
              <a:lnSpc>
                <a:spcPct val="80000"/>
              </a:lnSpc>
            </a:pPr>
            <a:r>
              <a:rPr lang="pt-BR" sz="2000"/>
              <a:t>Ajuste cambial</a:t>
            </a:r>
          </a:p>
          <a:p>
            <a:pPr>
              <a:lnSpc>
                <a:spcPct val="80000"/>
              </a:lnSpc>
            </a:pPr>
            <a:r>
              <a:rPr lang="pt-BR" sz="2000"/>
              <a:t>Expansão dos canais de distribuição/assistência técnica</a:t>
            </a:r>
          </a:p>
          <a:p>
            <a:pPr>
              <a:lnSpc>
                <a:spcPct val="80000"/>
              </a:lnSpc>
            </a:pPr>
            <a:r>
              <a:rPr lang="pt-BR" sz="2000"/>
              <a:t>Consolidação/divulgação da marca no exterior</a:t>
            </a:r>
          </a:p>
          <a:p>
            <a:pPr>
              <a:lnSpc>
                <a:spcPct val="80000"/>
              </a:lnSpc>
            </a:pPr>
            <a:r>
              <a:rPr lang="pt-BR" sz="2000"/>
              <a:t>Parceria comercial/tecnológica com empresas no exterior</a:t>
            </a:r>
          </a:p>
          <a:p>
            <a:pPr>
              <a:lnSpc>
                <a:spcPct val="80000"/>
              </a:lnSpc>
            </a:pPr>
            <a:endParaRPr lang="pt-BR" sz="20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800" b="1"/>
              <a:t>Estrutura da Oferta e Padrão de Concorrência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pt-BR" sz="1600" dirty="0"/>
          </a:p>
          <a:p>
            <a:pPr>
              <a:lnSpc>
                <a:spcPct val="80000"/>
              </a:lnSpc>
            </a:pPr>
            <a:r>
              <a:rPr lang="pt-BR" sz="1800" dirty="0"/>
              <a:t>Indicar os principais concorrentes e o posicionamento da empresa no setor. Apresentar  os percentuais de participação por concorrente. Caso tenha ocorrido mudança  significativa na estrutura da oferta, destacar a estrutura antes e depois da mudança.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Destacar e justificar os principais fatores de competitividade  da  empresa, como por exemplo: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Qualidade/durabilidade do produto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Tecnologia utilizada no produto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Grau de inovação tecnológica/mercadológica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Diferenciação do produto/serviço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Preço/condições de crédito/descontos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Prazo de entrega/confiabilidade no tempo de entrega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Assistência técnica/garantia/atendimento pós-vendas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Canais de distribuição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Controle e acesso de matérias primas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Marca</a:t>
            </a:r>
          </a:p>
          <a:p>
            <a:pPr>
              <a:lnSpc>
                <a:spcPct val="80000"/>
              </a:lnSpc>
            </a:pPr>
            <a:r>
              <a:rPr lang="pt-BR" sz="1800" dirty="0"/>
              <a:t>Marketing/promoção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800" b="1" dirty="0"/>
              <a:t>Setores monopolísticos/</a:t>
            </a:r>
            <a:r>
              <a:rPr lang="pt-BR" sz="3800" b="1" dirty="0" err="1"/>
              <a:t>oligopolísticos</a:t>
            </a:r>
            <a:endParaRPr lang="pt-BR" sz="38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2000" dirty="0"/>
              <a:t>No caso de setores monopolísticos/</a:t>
            </a:r>
            <a:r>
              <a:rPr lang="pt-BR" sz="2000" dirty="0" err="1"/>
              <a:t>oligopolísticos</a:t>
            </a:r>
            <a:r>
              <a:rPr lang="pt-BR" sz="2000" dirty="0"/>
              <a:t>, apresentar as principais barreiras à entrada de novas firmas.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Selecionar entre os fatores listados a seguir aqueles que melhor caracterizam as principais tendências na estrutura da oferta:</a:t>
            </a:r>
          </a:p>
          <a:p>
            <a:pPr>
              <a:lnSpc>
                <a:spcPct val="80000"/>
              </a:lnSpc>
            </a:pPr>
            <a:r>
              <a:rPr lang="pt-BR" sz="2000" dirty="0" err="1"/>
              <a:t>Restruturação</a:t>
            </a:r>
            <a:r>
              <a:rPr lang="pt-BR" sz="2000" dirty="0"/>
              <a:t> com fusões e aquisições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Aquisições por grandes grupos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Pulverização de controle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Formação de consórcios/cooperativas</a:t>
            </a:r>
            <a:endParaRPr lang="pt-BR" sz="2000" i="1" dirty="0"/>
          </a:p>
          <a:p>
            <a:pPr>
              <a:lnSpc>
                <a:spcPct val="80000"/>
              </a:lnSpc>
            </a:pPr>
            <a:r>
              <a:rPr lang="pt-BR" sz="2000" i="1" dirty="0" err="1"/>
              <a:t>Joint-ventures</a:t>
            </a:r>
            <a:r>
              <a:rPr lang="pt-BR" sz="2000" dirty="0"/>
              <a:t> com empresas estrangeiras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Acirramento da concorrência com redução de margens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Aumento da capacidade produtiva/ociosa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Aumento/redução no número de empresas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Aumento na oferta de produtos importados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Verticalização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Terceirização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Considerações iniciais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t-BR"/>
              <a:t>Custo de capital </a:t>
            </a:r>
            <a:r>
              <a:rPr lang="pt-BR">
                <a:cs typeface="Arial" charset="0"/>
              </a:rPr>
              <a:t>→</a:t>
            </a:r>
            <a:r>
              <a:rPr lang="pt-BR"/>
              <a:t>importante elemento a ser considerado para a seleção do projeto a ser implantado.</a:t>
            </a:r>
          </a:p>
          <a:p>
            <a:pPr>
              <a:lnSpc>
                <a:spcPct val="90000"/>
              </a:lnSpc>
            </a:pPr>
            <a:r>
              <a:rPr lang="pt-BR"/>
              <a:t>Neste momento será discutido a obtenção de recursos via empréstimos.</a:t>
            </a:r>
          </a:p>
          <a:p>
            <a:pPr>
              <a:lnSpc>
                <a:spcPct val="90000"/>
              </a:lnSpc>
            </a:pPr>
            <a:r>
              <a:rPr lang="pt-BR"/>
              <a:t>Deve ser considerado também o custo da obtenção de recursos humanos qualificados.</a:t>
            </a:r>
          </a:p>
          <a:p>
            <a:pPr>
              <a:lnSpc>
                <a:spcPct val="90000"/>
              </a:lnSpc>
            </a:pPr>
            <a:r>
              <a:rPr lang="pt-BR"/>
              <a:t>Finalmente, não se esquecer de considerar os ativos complementares (hardware, software, TI)</a:t>
            </a:r>
          </a:p>
          <a:p>
            <a:pPr>
              <a:lnSpc>
                <a:spcPct val="90000"/>
              </a:lnSpc>
            </a:pPr>
            <a:endParaRPr lang="pt-B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800" b="1"/>
              <a:t>Impactos do Projeto na Empresa e no Mercado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pt-BR" sz="1600"/>
          </a:p>
          <a:p>
            <a:pPr>
              <a:lnSpc>
                <a:spcPct val="80000"/>
              </a:lnSpc>
            </a:pPr>
            <a:r>
              <a:rPr lang="pt-BR" sz="1800"/>
              <a:t>Destacar os efeitos do projeto na estratégia mercadológica da empresa e o impacto no setor de atuação.</a:t>
            </a:r>
          </a:p>
          <a:p>
            <a:pPr>
              <a:lnSpc>
                <a:spcPct val="80000"/>
              </a:lnSpc>
            </a:pPr>
            <a:r>
              <a:rPr lang="pt-BR" sz="1800"/>
              <a:t>Selecionar entre os fatores listados a seguir aqueles que caracterizam as pretensões da empresa em termos mercadológicos:</a:t>
            </a:r>
          </a:p>
          <a:p>
            <a:pPr>
              <a:lnSpc>
                <a:spcPct val="80000"/>
              </a:lnSpc>
            </a:pPr>
            <a:r>
              <a:rPr lang="pt-BR" sz="1800"/>
              <a:t>Aumentar sua participação no mercado interno/externo de (produto) para...%</a:t>
            </a:r>
          </a:p>
          <a:p>
            <a:pPr>
              <a:lnSpc>
                <a:spcPct val="80000"/>
              </a:lnSpc>
            </a:pPr>
            <a:r>
              <a:rPr lang="pt-BR" sz="1800"/>
              <a:t>Ampliar sua linha de atuação no mercado/segmento de (produto)</a:t>
            </a:r>
          </a:p>
          <a:p>
            <a:pPr>
              <a:lnSpc>
                <a:spcPct val="80000"/>
              </a:lnSpc>
            </a:pPr>
            <a:r>
              <a:rPr lang="pt-BR" sz="1800"/>
              <a:t>Ofertar um produto (ou nova linha de produtos) mais moderno/com maior valor agregado/com preços mais competitivos</a:t>
            </a:r>
          </a:p>
          <a:p>
            <a:pPr>
              <a:lnSpc>
                <a:spcPct val="80000"/>
              </a:lnSpc>
            </a:pPr>
            <a:r>
              <a:rPr lang="pt-BR" sz="1800"/>
              <a:t>Atender melhor às exigências/mudanças do cliente/mercado</a:t>
            </a:r>
          </a:p>
          <a:p>
            <a:pPr>
              <a:lnSpc>
                <a:spcPct val="80000"/>
              </a:lnSpc>
            </a:pPr>
            <a:r>
              <a:rPr lang="pt-BR" sz="1800"/>
              <a:t>Atender à crescente demanda por (produto)</a:t>
            </a:r>
          </a:p>
          <a:p>
            <a:pPr>
              <a:lnSpc>
                <a:spcPct val="80000"/>
              </a:lnSpc>
            </a:pPr>
            <a:r>
              <a:rPr lang="pt-BR" sz="1800"/>
              <a:t>Enfocar sua atuação no segmento de (produto), de forma a aumentar sua participação no mercado e obter maiores margens</a:t>
            </a:r>
          </a:p>
          <a:p>
            <a:pPr>
              <a:lnSpc>
                <a:spcPct val="80000"/>
              </a:lnSpc>
            </a:pPr>
            <a:r>
              <a:rPr lang="pt-BR" sz="1800"/>
              <a:t>Posicionar-se melhor no mercado, buscando explorar as oportunidades existentes</a:t>
            </a:r>
          </a:p>
          <a:p>
            <a:pPr>
              <a:lnSpc>
                <a:spcPct val="80000"/>
              </a:lnSpc>
            </a:pPr>
            <a:r>
              <a:rPr lang="pt-BR" sz="1800"/>
              <a:t>Mudar seu mix de produtos ofertados, oferecendo produtos com (maior valor agregado, melhor preço, melhor qualidade)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539750" y="1333500"/>
          <a:ext cx="7272338" cy="488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3" name="Documento" r:id="rId3" imgW="6534735" imgH="4392016" progId="Word.Document.8">
                  <p:embed/>
                </p:oleObj>
              </mc:Choice>
              <mc:Fallback>
                <p:oleObj name="Documento" r:id="rId3" imgW="6534735" imgH="439201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333500"/>
                        <a:ext cx="7272338" cy="488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Observações adicionais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2000" dirty="0"/>
              <a:t>Baseado no quadro dos indicadores financeiros, comentar os fatos que provocaram mudanças na evolução dos principais índices, (imprescindível mencionar faturamento, lucratividade e endividamento).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Abrir os custos históricos em fixos e variáveis.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Nomear a Empresa de Auditoria Independente que presta serviços de auditoria. Caso a empresa não tenha suas demonstrações regularmente auditadas e o projeto seja aprovado e a colaboração financeira concedida, haverá cláusula contratual exigindo, já para próximo exercício financeiro, a auditoria das demonstrações.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Informar o prazo médio e as taxas de financiamentos já existentes.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Informar o montante de depreciação contabilizado nos exercícios apresentados, bem como o percentual histórico de </a:t>
            </a:r>
            <a:r>
              <a:rPr lang="pt-BR" sz="2000" dirty="0" err="1"/>
              <a:t>re-investimento</a:t>
            </a:r>
            <a:r>
              <a:rPr lang="pt-BR" sz="2000" dirty="0"/>
              <a:t> da depreciação para manutenção da capacidade instalada.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/>
              <a:t>Análise Prospectiva</a:t>
            </a:r>
            <a:endParaRPr lang="pt-BR" sz="2400"/>
          </a:p>
          <a:p>
            <a:r>
              <a:rPr lang="pt-BR" sz="2400"/>
              <a:t>As projeções deverão ser elaboradas em moeda constante, indicando a data-base dos preços.</a:t>
            </a:r>
          </a:p>
          <a:p>
            <a:r>
              <a:rPr lang="pt-BR" sz="2400"/>
              <a:t>Apresentar  as bases de cálculo utilizadas nas projeções.</a:t>
            </a:r>
          </a:p>
          <a:p>
            <a:r>
              <a:rPr lang="pt-BR" sz="2400"/>
              <a:t>Descrever as principais premissas utilizadas nas projeções, principalmente as referentes à estimativa do faturamento (preços e volumes de vendas) e custos de produção. </a:t>
            </a:r>
          </a:p>
          <a:p>
            <a:r>
              <a:rPr lang="pt-BR" sz="2400" b="1"/>
              <a:t>Vendas</a:t>
            </a:r>
            <a:r>
              <a:rPr lang="pt-BR" sz="2400"/>
              <a:t>: preencher a tabela a seguir para projeção de vendas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4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95288" y="1570038"/>
          <a:ext cx="7993062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9" name="Documento" r:id="rId3" imgW="6630406" imgH="2909306" progId="Word.Document.8">
                  <p:embed/>
                </p:oleObj>
              </mc:Choice>
              <mc:Fallback>
                <p:oleObj name="Documento" r:id="rId3" imgW="6630406" imgH="290930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570038"/>
                        <a:ext cx="7993062" cy="350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sz="2400" b="1" dirty="0"/>
              <a:t>Custos</a:t>
            </a:r>
            <a:r>
              <a:rPr lang="pt-BR" sz="2400" dirty="0"/>
              <a:t>: comentar as mudanças relevantes na composição dos custos (matéria-prima, custo fixo, </a:t>
            </a:r>
            <a:r>
              <a:rPr lang="pt-BR" sz="2400" dirty="0" err="1"/>
              <a:t>mão-de-obra</a:t>
            </a:r>
            <a:r>
              <a:rPr lang="pt-BR" sz="2400" dirty="0"/>
              <a:t>, taxa de depreciação, </a:t>
            </a:r>
            <a:r>
              <a:rPr lang="pt-BR" sz="2400" dirty="0" err="1"/>
              <a:t>etc</a:t>
            </a:r>
            <a:r>
              <a:rPr lang="pt-BR" sz="2400" dirty="0"/>
              <a:t>). Não deixar de destacar o montante previsto de custo fixo.</a:t>
            </a:r>
          </a:p>
          <a:p>
            <a:pPr>
              <a:lnSpc>
                <a:spcPct val="80000"/>
              </a:lnSpc>
            </a:pPr>
            <a:r>
              <a:rPr lang="pt-BR" sz="2400" dirty="0"/>
              <a:t> </a:t>
            </a:r>
            <a:r>
              <a:rPr lang="pt-BR" sz="2400" b="1" dirty="0"/>
              <a:t>Balanços Projetados</a:t>
            </a:r>
          </a:p>
          <a:p>
            <a:pPr>
              <a:lnSpc>
                <a:spcPct val="80000"/>
              </a:lnSpc>
            </a:pPr>
            <a:r>
              <a:rPr lang="pt-BR" sz="2400" b="1" dirty="0"/>
              <a:t>Resultados das projeções:</a:t>
            </a:r>
            <a:endParaRPr lang="pt-BR" sz="2400" dirty="0"/>
          </a:p>
          <a:p>
            <a:pPr>
              <a:lnSpc>
                <a:spcPct val="80000"/>
              </a:lnSpc>
            </a:pPr>
            <a:r>
              <a:rPr lang="pt-BR" sz="2400" dirty="0"/>
              <a:t>-  de acordo com as orientações disponíveis no site; </a:t>
            </a:r>
          </a:p>
          <a:p>
            <a:pPr>
              <a:lnSpc>
                <a:spcPct val="80000"/>
              </a:lnSpc>
            </a:pPr>
            <a:r>
              <a:rPr lang="pt-BR" sz="2400" dirty="0"/>
              <a:t>- apresentar as memórias de cálculo utilizadas. Especificamente nos casos dos empréstimos/financiamentos, apresentar os saldos devedores por tipo de empréstimo e  amortizações futuras, indicando as taxas de juros;</a:t>
            </a:r>
          </a:p>
          <a:p>
            <a:pPr>
              <a:lnSpc>
                <a:spcPct val="80000"/>
              </a:lnSpc>
            </a:pPr>
            <a:r>
              <a:rPr lang="pt-BR" sz="2400" dirty="0"/>
              <a:t>-  nos casos em que houver alta probabilidade de mudanças nas premissas utilizadas, as quais afetem significativamente a capacidade de pagamento, apresentar testes de sensibilidade, supondo por exemplo, reduções de faturamento (preços e/ou quantidades) e/ou acréscimos de custos de produção.</a:t>
            </a:r>
            <a:endParaRPr lang="pt-BR" sz="2400" b="1" u="sng" dirty="0"/>
          </a:p>
          <a:p>
            <a:pPr>
              <a:lnSpc>
                <a:spcPct val="80000"/>
              </a:lnSpc>
            </a:pPr>
            <a:endParaRPr lang="pt-BR" sz="2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A decisão de investir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pt-BR" sz="2400" b="1"/>
          </a:p>
          <a:p>
            <a:pPr>
              <a:lnSpc>
                <a:spcPct val="90000"/>
              </a:lnSpc>
            </a:pPr>
            <a:r>
              <a:rPr lang="pt-BR" sz="2400"/>
              <a:t>depende do retorno esperado, mas:</a:t>
            </a:r>
          </a:p>
          <a:p>
            <a:pPr>
              <a:lnSpc>
                <a:spcPct val="90000"/>
              </a:lnSpc>
            </a:pPr>
            <a:r>
              <a:rPr lang="pt-BR" sz="2400"/>
              <a:t>Como avaliar os ganhos futuros de uma alternativa de investimento ?</a:t>
            </a:r>
          </a:p>
          <a:p>
            <a:pPr>
              <a:lnSpc>
                <a:spcPct val="90000"/>
              </a:lnSpc>
            </a:pPr>
            <a:r>
              <a:rPr lang="pt-BR" sz="2400"/>
              <a:t>Todos os investidores farão igual avaliação dos ganhos futuros de certo investimento ? </a:t>
            </a:r>
          </a:p>
          <a:p>
            <a:pPr>
              <a:lnSpc>
                <a:spcPct val="90000"/>
              </a:lnSpc>
            </a:pPr>
            <a:r>
              <a:rPr lang="pt-BR" sz="2400"/>
              <a:t>Ou terão percepções diferenciadas de risco ?</a:t>
            </a:r>
          </a:p>
          <a:p>
            <a:pPr>
              <a:lnSpc>
                <a:spcPct val="90000"/>
              </a:lnSpc>
            </a:pPr>
            <a:r>
              <a:rPr lang="pt-BR" sz="2400"/>
              <a:t>O projeto de investimento, em sentido amplo, pode ser interpretado como um esforço para elevar o nível de informação (conhecimento) a respeito de todas as implicações, tanto desejáveis quanto indesejáveis, para diminuir o nível de risco.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800" b="1"/>
              <a:t>Custo de oportunidade e risco de um projeto</a:t>
            </a:r>
            <a:br>
              <a:rPr lang="pt-BR" sz="3800" b="1"/>
            </a:br>
            <a:endParaRPr lang="pt-BR" sz="3800" b="1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1800" dirty="0"/>
              <a:t>As oportunidades de investimento diferem entre si não apenas quanto aos ganhos </a:t>
            </a:r>
            <a:r>
              <a:rPr lang="pt-BR" sz="2000" dirty="0"/>
              <a:t>associados, mas também quanto ao nível de risco que cada uma apresenta.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Os ganhos a serem obtidos com um projeto de investimento estão sujeitos a risco.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O termo genérico risco engloba situações diferentes como: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situações em que o conhecimento é suficiente para estabelecer os possíveis resultados e suas probabilidades de ocorrência (risco) e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situações em que essas probabilidades não são conhecidas (incerteza) ou mesmo totalmente desconhecidas.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Por outro lado, os investidores possuem diferenciadas percepções de risco. Alguns mais avessos aos riscos que outros que encaram este enfocando principalmente maiores retornos. 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A busca de maior volume de informações sobre um projeto pode ajudar a reduzir o risco, pelo maior conhecimento gerado.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800" b="1"/>
              <a:t>Horizonte de planejamento</a:t>
            </a:r>
            <a:br>
              <a:rPr lang="pt-BR" sz="3800" b="1"/>
            </a:br>
            <a:endParaRPr lang="pt-BR" sz="3800" b="1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z="2400"/>
              <a:t>O horizonte de planejamento, de modo geral, será tanto mais curto quanto menor for a vida útil dos ativos fixos envolvidos e quanto menor for a capacidade financeira da empresa.</a:t>
            </a:r>
          </a:p>
          <a:p>
            <a:r>
              <a:rPr lang="pt-BR" sz="2400"/>
              <a:t>Fluxo de caixa e projetos de investimento</a:t>
            </a:r>
          </a:p>
          <a:p>
            <a:r>
              <a:rPr lang="pt-BR" sz="2400"/>
              <a:t>Os projetos de investimento pode ser representados por um Fluxo de Caixa do tipo:</a:t>
            </a:r>
          </a:p>
          <a:p>
            <a:r>
              <a:rPr lang="pt-BR" sz="1800"/>
              <a:t>CF0 	       CF1	CF2....		       CFn</a:t>
            </a:r>
          </a:p>
          <a:p>
            <a:r>
              <a:rPr lang="pt-BR" sz="1800" b="1">
                <a:solidFill>
                  <a:schemeClr val="accent2"/>
                </a:solidFill>
              </a:rPr>
              <a:t>Importante:</a:t>
            </a:r>
          </a:p>
          <a:p>
            <a:r>
              <a:rPr lang="pt-BR" sz="1800" b="1">
                <a:solidFill>
                  <a:schemeClr val="accent2"/>
                </a:solidFill>
              </a:rPr>
              <a:t>No nosso caso o horizonte de planejamento deve ser de 5 anos</a:t>
            </a:r>
          </a:p>
          <a:p>
            <a:r>
              <a:rPr lang="pt-BR" sz="1800" b="1">
                <a:solidFill>
                  <a:schemeClr val="accent2"/>
                </a:solidFill>
              </a:rPr>
              <a:t>No primeiro ano o detalhamento deve ser mensal</a:t>
            </a:r>
          </a:p>
          <a:p>
            <a:endParaRPr lang="pt-BR" sz="18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xfrm>
            <a:off x="971550" y="476250"/>
            <a:ext cx="7772400" cy="666750"/>
          </a:xfrm>
        </p:spPr>
        <p:txBody>
          <a:bodyPr>
            <a:normAutofit fontScale="90000"/>
          </a:bodyPr>
          <a:lstStyle/>
          <a:p>
            <a:r>
              <a:rPr lang="pt-BR" sz="3800"/>
              <a:t>Demonstrativo de resultados</a:t>
            </a:r>
          </a:p>
        </p:txBody>
      </p:sp>
      <p:graphicFrame>
        <p:nvGraphicFramePr>
          <p:cNvPr id="6349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917700" y="1600200"/>
          <a:ext cx="530860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3" name="Documento" r:id="rId3" imgW="5489911" imgH="4680501" progId="Word.Document.8">
                  <p:embed/>
                </p:oleObj>
              </mc:Choice>
              <mc:Fallback>
                <p:oleObj name="Documento" r:id="rId3" imgW="5489911" imgH="468050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1600200"/>
                        <a:ext cx="5308600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Fontes de recursos financeiros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b="1"/>
              <a:t>Preliminares</a:t>
            </a:r>
          </a:p>
          <a:p>
            <a:r>
              <a:rPr lang="pt-BR"/>
              <a:t>Para obter crédito a empresa necessita:</a:t>
            </a:r>
          </a:p>
          <a:p>
            <a:r>
              <a:rPr lang="pt-BR"/>
              <a:t>oferecer garantias reais, </a:t>
            </a:r>
          </a:p>
          <a:p>
            <a:r>
              <a:rPr lang="pt-BR"/>
              <a:t>aportar uma parcela de recursos próprios,</a:t>
            </a:r>
          </a:p>
          <a:p>
            <a:r>
              <a:rPr lang="pt-BR"/>
              <a:t>Demonstrar que o projeto é rentável</a:t>
            </a:r>
          </a:p>
          <a:p>
            <a:r>
              <a:rPr lang="pt-BR"/>
              <a:t>E que o projeto consegue atender os compromissos assumidos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000" dirty="0"/>
              <a:t>Talvez o trabalho mais complexo da elaboração de um projeto de investimento seja estimar os investimentos, as receitas e os custos operacionais e administrativos associados as receitas. A qualidade das estimativas depende, dentre outros fatores, de: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uma boa previsão de vendas (quem são os consumidores e os concorrentes que fatia de mercado se espera conquistar com o produto ou serviço, qual a forma de comercialização, etc.);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um bom orçamento de capital (instalações físicas, máquinas e equipamentos, móveis e utensílios, veículos, software, etc.)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um bom planejamento da produção (qual a escala de produção, qual a tecnologia adotada e qual o processo de produção);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um bom orçamento da produção (custos dos insumos, de mão de obra, de tecnologia, de comercialização e de assistência técnica, classificando-os ainda em fixos e variáveis);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uma boa estimativa do capital de giro necessários; e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uma boa estimativa do horizonte de planejamento e do valor residual do projeto</a:t>
            </a:r>
            <a:r>
              <a:rPr lang="pt-BR" sz="1800" dirty="0"/>
              <a:t>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800" b="1" dirty="0"/>
              <a:t>Os projetos a serem elaborados, devem conter: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2400"/>
              <a:t>Montar fluxo de receitas considerando os prazos de pagamentos concedidos</a:t>
            </a:r>
          </a:p>
          <a:p>
            <a:pPr>
              <a:lnSpc>
                <a:spcPct val="80000"/>
              </a:lnSpc>
            </a:pPr>
            <a:r>
              <a:rPr lang="pt-BR" sz="2400"/>
              <a:t>Inserir premissas:</a:t>
            </a:r>
          </a:p>
          <a:p>
            <a:pPr>
              <a:lnSpc>
                <a:spcPct val="80000"/>
              </a:lnSpc>
            </a:pPr>
            <a:r>
              <a:rPr lang="pt-BR" sz="2400"/>
              <a:t>preço, evolução de preços, quantidades vendidas</a:t>
            </a:r>
          </a:p>
          <a:p>
            <a:pPr>
              <a:lnSpc>
                <a:spcPct val="80000"/>
              </a:lnSpc>
            </a:pPr>
            <a:r>
              <a:rPr lang="pt-BR" sz="2400"/>
              <a:t>Custo: montar o custo padrão</a:t>
            </a:r>
          </a:p>
          <a:p>
            <a:pPr>
              <a:lnSpc>
                <a:spcPct val="80000"/>
              </a:lnSpc>
            </a:pPr>
            <a:r>
              <a:rPr lang="pt-BR" sz="2400"/>
              <a:t>Matéria prima</a:t>
            </a:r>
          </a:p>
          <a:p>
            <a:pPr>
              <a:lnSpc>
                <a:spcPct val="80000"/>
              </a:lnSpc>
            </a:pPr>
            <a:r>
              <a:rPr lang="pt-BR" sz="2400"/>
              <a:t>Mão de obra direta</a:t>
            </a:r>
          </a:p>
          <a:p>
            <a:pPr>
              <a:lnSpc>
                <a:spcPct val="80000"/>
              </a:lnSpc>
            </a:pPr>
            <a:r>
              <a:rPr lang="pt-BR" sz="2400"/>
              <a:t>Custos indiretos de fabricação</a:t>
            </a:r>
          </a:p>
          <a:p>
            <a:pPr>
              <a:lnSpc>
                <a:spcPct val="80000"/>
              </a:lnSpc>
            </a:pPr>
            <a:r>
              <a:rPr lang="pt-BR" sz="2400"/>
              <a:t>Despesas comerciais</a:t>
            </a:r>
          </a:p>
          <a:p>
            <a:pPr>
              <a:lnSpc>
                <a:spcPct val="80000"/>
              </a:lnSpc>
            </a:pPr>
            <a:r>
              <a:rPr lang="pt-BR" sz="2400"/>
              <a:t>Despesas administrativas</a:t>
            </a:r>
          </a:p>
          <a:p>
            <a:pPr>
              <a:lnSpc>
                <a:spcPct val="80000"/>
              </a:lnSpc>
            </a:pPr>
            <a:r>
              <a:rPr lang="pt-BR" sz="2400"/>
              <a:t>Taxa de imposto estimado: a ser utilizada nas projeções = 20% sobre faturamento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58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547813" y="228600"/>
          <a:ext cx="5184775" cy="662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9" name="Documento" r:id="rId3" imgW="5489911" imgH="7018953" progId="Word.Document.8">
                  <p:embed/>
                </p:oleObj>
              </mc:Choice>
              <mc:Fallback>
                <p:oleObj name="Documento" r:id="rId3" imgW="5489911" imgH="701895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28600"/>
                        <a:ext cx="5184775" cy="662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/>
              <a:t>Depreciação</a:t>
            </a:r>
          </a:p>
          <a:p>
            <a:r>
              <a:rPr lang="pt-BR" sz="2400"/>
              <a:t>A idéia básica associada à constituição de um fundo de depreciação é a de permitir que, ao se dar baixa de um bem depreciável, o valor monetário correspondente seja suficiente para a aquisição de outro bem similar.</a:t>
            </a:r>
          </a:p>
          <a:p>
            <a:r>
              <a:rPr lang="pt-BR" sz="2400"/>
              <a:t>Para efeito de elaboração do fluxo de caixa, o fato importante é que a depreciação tem de ser considerada para se chegar ao fluxo de caixa após imposto de renda (ou seja reduz o lucro tributável).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Análises financeiras preliminares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Devem ser calculados</a:t>
            </a:r>
          </a:p>
          <a:p>
            <a:r>
              <a:rPr lang="pt-BR"/>
              <a:t>VALOR PRESENTE LIQUIDO</a:t>
            </a:r>
          </a:p>
          <a:p>
            <a:r>
              <a:rPr lang="pt-BR"/>
              <a:t>TIR</a:t>
            </a:r>
          </a:p>
          <a:p>
            <a:r>
              <a:rPr lang="pt-BR"/>
              <a:t>PAY BACK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800"/>
              <a:t>Aporte próprio x recursos de terceiros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Empréstimos </a:t>
            </a:r>
            <a:r>
              <a:rPr lang="pt-BR">
                <a:cs typeface="Arial" charset="0"/>
              </a:rPr>
              <a:t>→</a:t>
            </a:r>
            <a:r>
              <a:rPr lang="pt-BR"/>
              <a:t> vencem em datas prefixadas, direitos dos credores tem prioridade sobre direitos de proprietários – podem ser considerados como um custo fixo. Uma vantagem é o uso fiscal dos mesmos.</a:t>
            </a:r>
          </a:p>
          <a:p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pt-BR" sz="3800"/>
              <a:t>Fatores a serem considerados na seleção das fontes de financiamentos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pt-BR" sz="2400"/>
              <a:t>Compatibilidade, adequar os fundos às aplicações previstas (o ativo fixo e o capital de giro próprio devem ser financiados com os recursos próprios e os empréstimos de longo prazo).</a:t>
            </a:r>
          </a:p>
          <a:p>
            <a:endParaRPr lang="pt-BR" sz="2400"/>
          </a:p>
        </p:txBody>
      </p:sp>
      <p:graphicFrame>
        <p:nvGraphicFramePr>
          <p:cNvPr id="11292" name="Group 28"/>
          <p:cNvGraphicFramePr>
            <a:graphicFrameLocks noGrp="1"/>
          </p:cNvGraphicFramePr>
          <p:nvPr>
            <p:ph sz="half" idx="2"/>
          </p:nvPr>
        </p:nvGraphicFramePr>
        <p:xfrm>
          <a:off x="4876800" y="1600200"/>
          <a:ext cx="3810000" cy="4811650"/>
        </p:xfrm>
        <a:graphic>
          <a:graphicData uri="http://schemas.openxmlformats.org/drawingml/2006/table">
            <a:tbl>
              <a:tblPr/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 de giro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Empréstimos de curto prazo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Ativo fixo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Empréstimos de longo prazo 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 próprio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Implanta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ção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-------</a:t>
                      </a:r>
                      <a:endParaRPr kumimoji="0" lang="pt-B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Operação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pt-B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--------</a:t>
                      </a:r>
                      <a:endParaRPr kumimoji="0" lang="pt-B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800" b="1" dirty="0"/>
              <a:t>Fatores a serem considerados na seleção das fontes de financiamentos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Risco – conflito risco x retorno</a:t>
            </a:r>
          </a:p>
          <a:p>
            <a:r>
              <a:rPr lang="pt-BR" dirty="0"/>
              <a:t>Risco primário = risco associado à possibilidade de que o fluxo de caixa gerado pelo projeto não pague os juros e amortizações gerados pelo projeto</a:t>
            </a:r>
          </a:p>
          <a:p>
            <a:r>
              <a:rPr lang="pt-BR" dirty="0"/>
              <a:t>Risco secundário = acionistas ordinários não são remunerados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800" b="1" dirty="0"/>
              <a:t>Fatores a serem considerados na seleção das fontes de financiamentos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z="2400"/>
              <a:t>Rendimento, rentabilidade adequada e favorável em relação à estrutura financeira da empresa.</a:t>
            </a:r>
          </a:p>
          <a:p>
            <a:r>
              <a:rPr lang="pt-BR" sz="2400"/>
              <a:t>Controle, grau de endividamento elevado pode levar à perda de controle dos acionistas.</a:t>
            </a:r>
          </a:p>
          <a:p>
            <a:r>
              <a:rPr lang="pt-BR" sz="2400"/>
              <a:t>Flexibilidade, possibilidade de alteração na composição dos fundos.</a:t>
            </a:r>
          </a:p>
          <a:p>
            <a:r>
              <a:rPr lang="pt-BR" sz="2400"/>
              <a:t>Época, liquidez da economia pode determinar viabilidade em um momento e em outro não.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800" b="1" dirty="0"/>
              <a:t>Classificação das fontes de recursos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A) Quanto ao prazo</a:t>
            </a:r>
          </a:p>
          <a:p>
            <a:pPr>
              <a:buFontTx/>
              <a:buChar char="-"/>
            </a:pPr>
            <a:r>
              <a:rPr lang="pt-BR" dirty="0"/>
              <a:t>Curto, médio e longo prazos</a:t>
            </a:r>
          </a:p>
          <a:p>
            <a:pPr>
              <a:buFontTx/>
              <a:buNone/>
            </a:pPr>
            <a:r>
              <a:rPr lang="pt-BR" dirty="0"/>
              <a:t>B) Quanto à origem</a:t>
            </a:r>
          </a:p>
          <a:p>
            <a:pPr>
              <a:buFontTx/>
              <a:buChar char="-"/>
            </a:pPr>
            <a:r>
              <a:rPr lang="pt-BR" dirty="0"/>
              <a:t>Fontes internas </a:t>
            </a:r>
            <a:r>
              <a:rPr lang="pt-BR" dirty="0">
                <a:cs typeface="Arial" charset="0"/>
              </a:rPr>
              <a:t>→ reservas (depreciação e exaustão) e lucros retidos</a:t>
            </a:r>
          </a:p>
          <a:p>
            <a:pPr>
              <a:buFontTx/>
              <a:buChar char="-"/>
            </a:pPr>
            <a:r>
              <a:rPr lang="pt-BR" dirty="0">
                <a:cs typeface="Arial" charset="0"/>
              </a:rPr>
              <a:t>Fontes externas → ações, empréstimos (bancos, fornecedores, debêntures, </a:t>
            </a:r>
            <a:r>
              <a:rPr lang="pt-BR" dirty="0" err="1">
                <a:cs typeface="Arial" charset="0"/>
              </a:rPr>
              <a:t>etc</a:t>
            </a:r>
            <a:r>
              <a:rPr lang="pt-BR" dirty="0">
                <a:cs typeface="Arial" charset="0"/>
              </a:rPr>
              <a:t>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</TotalTime>
  <Words>3108</Words>
  <Application>Microsoft Office PowerPoint</Application>
  <PresentationFormat>Apresentação na tela (4:3)</PresentationFormat>
  <Paragraphs>301</Paragraphs>
  <Slides>44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49" baseType="lpstr">
      <vt:lpstr>Arial</vt:lpstr>
      <vt:lpstr>Calibri</vt:lpstr>
      <vt:lpstr>Wingdings</vt:lpstr>
      <vt:lpstr>Tema do Office</vt:lpstr>
      <vt:lpstr>Documento</vt:lpstr>
      <vt:lpstr>Recursos para o projeto</vt:lpstr>
      <vt:lpstr>Considerações iniciais</vt:lpstr>
      <vt:lpstr>Considerações iniciais</vt:lpstr>
      <vt:lpstr>Fontes de recursos financeiros</vt:lpstr>
      <vt:lpstr>Aporte próprio x recursos de terceiros</vt:lpstr>
      <vt:lpstr>Fatores a serem considerados na seleção das fontes de financiamentos</vt:lpstr>
      <vt:lpstr>Fatores a serem considerados na seleção das fontes de financiamentos</vt:lpstr>
      <vt:lpstr>Fatores a serem considerados na seleção das fontes de financiamentos</vt:lpstr>
      <vt:lpstr>Classificação das fontes de recursos</vt:lpstr>
      <vt:lpstr>Empréstimos de longo prazo</vt:lpstr>
      <vt:lpstr>Aspectos adicionais a serem considerados nos financiamento</vt:lpstr>
      <vt:lpstr>Roteiro parte FINANCEIRA DO PROJETO </vt:lpstr>
      <vt:lpstr>Roteiro parte FINANCEIRA DO PROJETO</vt:lpstr>
      <vt:lpstr>Roteiro parte FINANCEIRA DO PROJETO</vt:lpstr>
      <vt:lpstr>A decisão de investir</vt:lpstr>
      <vt:lpstr>Custo de oportunidade e risco de um projeto </vt:lpstr>
      <vt:lpstr>Horizonte de planejamento </vt:lpstr>
      <vt:lpstr>Roteiro empréstimos BNDES</vt:lpstr>
      <vt:lpstr>Breve histórico da empresa</vt:lpstr>
      <vt:lpstr>ROTEIRO DE INFORMAÇÕES PARA  CONSULTA-PRÉVIA   FINANCIAMENTO DO BNDES</vt:lpstr>
      <vt:lpstr>ROTEIRO DE INFORMAÇÕES PARA  CONSULTA-PRÉVIA   FINANCIAMENTO DO BNDES</vt:lpstr>
      <vt:lpstr>Apresentação do PowerPoint</vt:lpstr>
      <vt:lpstr>Investimentos financiáveis</vt:lpstr>
      <vt:lpstr>Efeito do projeto sobre a capacidade de produção</vt:lpstr>
      <vt:lpstr>Mercado </vt:lpstr>
      <vt:lpstr>Mercado Interno </vt:lpstr>
      <vt:lpstr>3.2. Mercado Externo</vt:lpstr>
      <vt:lpstr>Estrutura da Oferta e Padrão de Concorrência</vt:lpstr>
      <vt:lpstr>Setores monopolísticos/oligopolísticos</vt:lpstr>
      <vt:lpstr>Impactos do Projeto na Empresa e no Mercado</vt:lpstr>
      <vt:lpstr>Apresentação do PowerPoint</vt:lpstr>
      <vt:lpstr>Observações adicionais</vt:lpstr>
      <vt:lpstr>Apresentação do PowerPoint</vt:lpstr>
      <vt:lpstr>Apresentação do PowerPoint</vt:lpstr>
      <vt:lpstr>Apresentação do PowerPoint</vt:lpstr>
      <vt:lpstr>A decisão de investir</vt:lpstr>
      <vt:lpstr>Custo de oportunidade e risco de um projeto </vt:lpstr>
      <vt:lpstr>Horizonte de planejamento </vt:lpstr>
      <vt:lpstr>Demonstrativo de resultados</vt:lpstr>
      <vt:lpstr>Apresentação do PowerPoint</vt:lpstr>
      <vt:lpstr>Os projetos a serem elaborados, devem conter:</vt:lpstr>
      <vt:lpstr>Apresentação do PowerPoint</vt:lpstr>
      <vt:lpstr>Apresentação do PowerPoint</vt:lpstr>
      <vt:lpstr>Análises financeiras preliminares</vt:lpstr>
    </vt:vector>
  </TitlesOfParts>
  <Company>FEARP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para o projeto</dc:title>
  <dc:creator>Merlo</dc:creator>
  <cp:lastModifiedBy>Edgard Monforte Merlo</cp:lastModifiedBy>
  <cp:revision>15</cp:revision>
  <dcterms:created xsi:type="dcterms:W3CDTF">2010-09-23T20:21:23Z</dcterms:created>
  <dcterms:modified xsi:type="dcterms:W3CDTF">2023-10-09T23:15:13Z</dcterms:modified>
</cp:coreProperties>
</file>