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2EFA54-329D-43A4-8FE7-1EA90CB41386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054A65-E4E4-45BD-8B49-D709C6696E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ELABORAÇÃO E AVALIAÇÃO DE PROJETOS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Edgard M </a:t>
            </a:r>
            <a:r>
              <a:rPr lang="pt-BR" dirty="0" err="1" smtClean="0"/>
              <a:t>Merlo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 estrutura e as etapas de um projeto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sz="3200" b="1" dirty="0">
                <a:solidFill>
                  <a:srgbClr val="FF0000"/>
                </a:solidFill>
              </a:rPr>
              <a:t>1.Aspectos econômicos</a:t>
            </a:r>
            <a:endParaRPr lang="pt-BR" sz="3200" dirty="0">
              <a:solidFill>
                <a:srgbClr val="FF0000"/>
              </a:solidFill>
            </a:endParaRPr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Mercado</a:t>
            </a:r>
            <a:r>
              <a:rPr lang="pt-BR" dirty="0" smtClean="0"/>
              <a:t> (quantidade demandada, preço de venda, canais de distribuição, descontos, etc.)</a:t>
            </a:r>
            <a:endParaRPr lang="pt-BR" dirty="0"/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Localização</a:t>
            </a:r>
            <a:r>
              <a:rPr lang="pt-BR" dirty="0" smtClean="0"/>
              <a:t> (depende de aspectos como mercado, escala pretendida, considerações técnicas, disponibilidade local de fatores de produção, aspectos ambientais, etc.)</a:t>
            </a:r>
            <a:endParaRPr lang="pt-BR" dirty="0"/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Escala</a:t>
            </a:r>
            <a:r>
              <a:rPr lang="pt-BR" dirty="0" smtClean="0"/>
              <a:t> (estudo de mercado, localização, aspectos técnicos)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 estrutura e as etapas de um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2. Aspectos técnicos</a:t>
            </a:r>
            <a:endParaRPr lang="pt-BR" dirty="0" smtClean="0">
              <a:solidFill>
                <a:srgbClr val="FF0000"/>
              </a:solidFill>
            </a:endParaRPr>
          </a:p>
          <a:p>
            <a:pPr lvl="0"/>
            <a:r>
              <a:rPr lang="pt-BR" dirty="0" smtClean="0"/>
              <a:t>equipamentos de produção</a:t>
            </a:r>
          </a:p>
          <a:p>
            <a:pPr lvl="0"/>
            <a:r>
              <a:rPr lang="pt-BR" dirty="0" smtClean="0"/>
              <a:t>seleção do processo de produção</a:t>
            </a:r>
          </a:p>
          <a:p>
            <a:pPr lvl="0"/>
            <a:r>
              <a:rPr lang="pt-BR" dirty="0" smtClean="0"/>
              <a:t>arranjo dos equipamentos na fábrica</a:t>
            </a:r>
          </a:p>
          <a:p>
            <a:pPr lvl="0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 estrutura e as etapas de um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3.Aspectos financeiros</a:t>
            </a:r>
            <a:endParaRPr lang="pt-BR" dirty="0" smtClean="0">
              <a:solidFill>
                <a:srgbClr val="FF0000"/>
              </a:solidFill>
            </a:endParaRPr>
          </a:p>
          <a:p>
            <a:pPr lvl="0"/>
            <a:r>
              <a:rPr lang="pt-BR" dirty="0" smtClean="0"/>
              <a:t>composição do capital</a:t>
            </a:r>
          </a:p>
          <a:p>
            <a:pPr lvl="0"/>
            <a:r>
              <a:rPr lang="pt-BR" dirty="0" smtClean="0"/>
              <a:t>financiamentos</a:t>
            </a:r>
          </a:p>
          <a:p>
            <a:pPr lvl="0"/>
            <a:r>
              <a:rPr lang="pt-BR" dirty="0" smtClean="0"/>
              <a:t>capital de giro</a:t>
            </a:r>
          </a:p>
          <a:p>
            <a:pPr lvl="0"/>
            <a:r>
              <a:rPr lang="pt-BR" dirty="0" smtClean="0"/>
              <a:t>outros (análises de índices)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 estrutura e as etapas de um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4. Aspectos administrativos</a:t>
            </a:r>
            <a:endParaRPr lang="pt-BR" dirty="0">
              <a:solidFill>
                <a:srgbClr val="FF0000"/>
              </a:solidFill>
            </a:endParaRPr>
          </a:p>
          <a:p>
            <a:pPr lvl="0"/>
            <a:r>
              <a:rPr lang="pt-BR" dirty="0"/>
              <a:t>estrutura organizacional para a implantação e operação do projeto</a:t>
            </a:r>
          </a:p>
          <a:p>
            <a:pPr lvl="0"/>
            <a:r>
              <a:rPr lang="pt-BR" dirty="0"/>
              <a:t>necessidade de treinamento</a:t>
            </a:r>
          </a:p>
          <a:p>
            <a:pPr lvl="0"/>
            <a:r>
              <a:rPr lang="pt-BR" dirty="0"/>
              <a:t>estruturação contábil (plano de contas, escrituração, instrumentos de controlo durante a fase de implantação</a:t>
            </a:r>
            <a:r>
              <a:rPr lang="pt-BR" dirty="0" smtClean="0"/>
              <a:t>)</a:t>
            </a:r>
          </a:p>
          <a:p>
            <a:r>
              <a:rPr lang="pt-BR" b="1" dirty="0">
                <a:solidFill>
                  <a:srgbClr val="FF0000"/>
                </a:solidFill>
              </a:rPr>
              <a:t>5. Aspectos institucionais (jurídicos, legais, de meio ambiente)</a:t>
            </a:r>
            <a:endParaRPr lang="pt-BR" dirty="0">
              <a:solidFill>
                <a:srgbClr val="FF0000"/>
              </a:solidFill>
            </a:endParaRPr>
          </a:p>
          <a:p>
            <a:pPr lvl="0"/>
            <a:endParaRPr lang="pt-BR" dirty="0"/>
          </a:p>
          <a:p>
            <a:pPr lvl="0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3600" b="1" dirty="0" smtClean="0"/>
              <a:t>Atividade </a:t>
            </a:r>
            <a:r>
              <a:rPr lang="pt-BR" sz="3600" b="1" dirty="0"/>
              <a:t>produtiva e a ação do </a:t>
            </a:r>
            <a:r>
              <a:rPr lang="pt-BR" sz="3600" b="1" dirty="0" smtClean="0"/>
              <a:t>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O Estado desempenhou papel importante na construção da infra estrutura básica no Brasil através de diversas ações desempenhadas como:</a:t>
            </a:r>
          </a:p>
          <a:p>
            <a:r>
              <a:rPr lang="pt-BR" dirty="0" smtClean="0"/>
              <a:t>Construção </a:t>
            </a:r>
            <a:r>
              <a:rPr lang="pt-BR" dirty="0"/>
              <a:t>da Usina de Volta Redonda, no Estado do Rio de Janeiro (primeira usina para produção de aço com alto forno no país);</a:t>
            </a:r>
          </a:p>
          <a:p>
            <a:r>
              <a:rPr lang="pt-BR" dirty="0" smtClean="0"/>
              <a:t>Nacionalização </a:t>
            </a:r>
            <a:r>
              <a:rPr lang="pt-BR" dirty="0"/>
              <a:t>das ferrovias existentes, uma federal a (RFFSA)  e outra estadual (FEPASA);</a:t>
            </a:r>
          </a:p>
          <a:p>
            <a:r>
              <a:rPr lang="pt-BR" dirty="0" smtClean="0"/>
              <a:t>O </a:t>
            </a:r>
            <a:r>
              <a:rPr lang="pt-BR" dirty="0"/>
              <a:t>processo de industrialização via substituição de importações </a:t>
            </a:r>
            <a:r>
              <a:rPr lang="pt-BR" dirty="0" smtClean="0"/>
              <a:t>ocorreu </a:t>
            </a:r>
            <a:r>
              <a:rPr lang="pt-BR" dirty="0"/>
              <a:t>em dois </a:t>
            </a:r>
            <a:r>
              <a:rPr lang="pt-BR" dirty="0" smtClean="0"/>
              <a:t>momentos: </a:t>
            </a:r>
          </a:p>
          <a:p>
            <a:r>
              <a:rPr lang="pt-BR" dirty="0" smtClean="0"/>
              <a:t>a) </a:t>
            </a:r>
            <a:r>
              <a:rPr lang="pt-BR" dirty="0"/>
              <a:t>no governo JK (1956/1960) quando ocorreu o Plano de Metas e </a:t>
            </a:r>
            <a:r>
              <a:rPr lang="pt-BR" dirty="0" smtClean="0"/>
              <a:t>b) </a:t>
            </a:r>
            <a:r>
              <a:rPr lang="pt-BR" dirty="0"/>
              <a:t>durante o governo Geisel com o II PND (1975/79).</a:t>
            </a:r>
          </a:p>
          <a:p>
            <a:r>
              <a:rPr lang="pt-BR" dirty="0" smtClean="0"/>
              <a:t>Década </a:t>
            </a:r>
            <a:r>
              <a:rPr lang="pt-BR" dirty="0"/>
              <a:t>de 1980, processo de substituição de importações </a:t>
            </a:r>
            <a:r>
              <a:rPr lang="pt-BR" dirty="0" smtClean="0"/>
              <a:t>estava </a:t>
            </a:r>
            <a:r>
              <a:rPr lang="pt-BR" dirty="0"/>
              <a:t>esgotado;</a:t>
            </a:r>
          </a:p>
          <a:p>
            <a:r>
              <a:rPr lang="pt-BR" dirty="0" smtClean="0"/>
              <a:t>Década </a:t>
            </a:r>
            <a:r>
              <a:rPr lang="pt-BR" dirty="0"/>
              <a:t>de 1990, fim das reservas e início do processo de privatização e abertura da economia.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Estratégia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Estratégia como plano</a:t>
            </a:r>
            <a:endParaRPr lang="pt-BR" sz="1600" dirty="0">
              <a:solidFill>
                <a:srgbClr val="FF0000"/>
              </a:solidFill>
            </a:endParaRPr>
          </a:p>
          <a:p>
            <a:r>
              <a:rPr lang="pt-BR" sz="1600" dirty="0" smtClean="0"/>
              <a:t>A </a:t>
            </a:r>
            <a:r>
              <a:rPr lang="pt-BR" sz="1600" dirty="0"/>
              <a:t>estratégia pode ser formulada a partir de uma análise do ambiente interno e o seu confronto com o ambiente externo. Essa é a abordagem SWOT.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>
                <a:solidFill>
                  <a:srgbClr val="FF0000"/>
                </a:solidFill>
              </a:rPr>
              <a:t>Estratégia como posição</a:t>
            </a:r>
            <a:endParaRPr lang="pt-BR" sz="1600" dirty="0">
              <a:solidFill>
                <a:srgbClr val="FF0000"/>
              </a:solidFill>
            </a:endParaRPr>
          </a:p>
          <a:p>
            <a:r>
              <a:rPr lang="pt-BR" sz="1600" dirty="0" smtClean="0"/>
              <a:t>Parte </a:t>
            </a:r>
            <a:r>
              <a:rPr lang="pt-BR" sz="1600" dirty="0"/>
              <a:t>do binômio produto-mercado – a empresa formula a sua estratégia em termos de um produto ou serviço que ela pretende ofertar em um determinado mercado.</a:t>
            </a:r>
          </a:p>
          <a:p>
            <a:r>
              <a:rPr lang="pt-BR" sz="1600" b="1" dirty="0"/>
              <a:t> </a:t>
            </a:r>
            <a:endParaRPr lang="pt-BR" sz="1600" dirty="0"/>
          </a:p>
          <a:p>
            <a:r>
              <a:rPr lang="pt-BR" sz="1600" b="1" dirty="0">
                <a:solidFill>
                  <a:srgbClr val="FF0000"/>
                </a:solidFill>
              </a:rPr>
              <a:t>Análise do ambiente realizada através do conceito de 5 forças de Porter</a:t>
            </a:r>
            <a:endParaRPr lang="pt-BR" sz="1600" dirty="0">
              <a:solidFill>
                <a:srgbClr val="FF0000"/>
              </a:solidFill>
            </a:endParaRPr>
          </a:p>
          <a:p>
            <a:r>
              <a:rPr lang="pt-BR" sz="1600" b="1" dirty="0"/>
              <a:t> </a:t>
            </a:r>
            <a:r>
              <a:rPr lang="pt-BR" sz="1600" b="1" dirty="0" smtClean="0"/>
              <a:t>Entrantes </a:t>
            </a:r>
            <a:r>
              <a:rPr lang="pt-BR" sz="1600" dirty="0"/>
              <a:t>(competidores que resolver operar em uma indústria)</a:t>
            </a:r>
          </a:p>
          <a:p>
            <a:r>
              <a:rPr lang="pt-BR" sz="1600" b="1" dirty="0"/>
              <a:t>Substitutos </a:t>
            </a:r>
            <a:r>
              <a:rPr lang="pt-BR" sz="1600" dirty="0"/>
              <a:t>(produtos ou serviços que servem para substituir outros produtos, pode inclusive gerar ruptura tecnológica)</a:t>
            </a:r>
          </a:p>
          <a:p>
            <a:r>
              <a:rPr lang="pt-BR" sz="1600" b="1" dirty="0"/>
              <a:t>Poder do fornecedor </a:t>
            </a:r>
            <a:r>
              <a:rPr lang="pt-BR" sz="1600" dirty="0"/>
              <a:t>(fornecedor com força pode impor preços maiores reduzindo a margem dos compradores);</a:t>
            </a:r>
          </a:p>
          <a:p>
            <a:r>
              <a:rPr lang="pt-BR" sz="1600" b="1" dirty="0"/>
              <a:t>Poder do comprador </a:t>
            </a:r>
            <a:r>
              <a:rPr lang="pt-BR" sz="1600" dirty="0"/>
              <a:t>(pode exigir preços menores dos fornecedores)</a:t>
            </a:r>
          </a:p>
          <a:p>
            <a:r>
              <a:rPr lang="pt-BR" sz="1600" b="1" dirty="0"/>
              <a:t>Rivalidade </a:t>
            </a:r>
            <a:r>
              <a:rPr lang="pt-BR" sz="1600" dirty="0"/>
              <a:t>(maior rivalidade, implica um ambiente competitivo mais agressivo).</a:t>
            </a:r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Estratégia e avaliação em Porter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760640"/>
          </a:xfrm>
        </p:spPr>
        <p:txBody>
          <a:bodyPr>
            <a:noAutofit/>
          </a:bodyPr>
          <a:lstStyle/>
          <a:p>
            <a:r>
              <a:rPr lang="pt-BR" sz="1600" dirty="0"/>
              <a:t>Existem </a:t>
            </a:r>
            <a:r>
              <a:rPr lang="pt-BR" sz="1600" b="1" dirty="0"/>
              <a:t>duas estratégias genéricas possíveis: </a:t>
            </a:r>
            <a:r>
              <a:rPr lang="pt-BR" sz="1600" b="1" dirty="0">
                <a:solidFill>
                  <a:srgbClr val="FF0000"/>
                </a:solidFill>
              </a:rPr>
              <a:t>custo e diferenciação</a:t>
            </a:r>
          </a:p>
          <a:p>
            <a:pPr>
              <a:buNone/>
            </a:pPr>
            <a:r>
              <a:rPr lang="pt-BR" sz="1600" dirty="0"/>
              <a:t> </a:t>
            </a:r>
          </a:p>
          <a:p>
            <a:r>
              <a:rPr lang="pt-BR" sz="1600" b="1" dirty="0">
                <a:solidFill>
                  <a:srgbClr val="FF0000"/>
                </a:solidFill>
              </a:rPr>
              <a:t>Valor e atividades</a:t>
            </a:r>
          </a:p>
          <a:p>
            <a:pPr>
              <a:buNone/>
            </a:pPr>
            <a:r>
              <a:rPr lang="pt-BR" sz="1600" dirty="0"/>
              <a:t> </a:t>
            </a:r>
            <a:r>
              <a:rPr lang="pt-BR" sz="1600" b="1" dirty="0" smtClean="0">
                <a:solidFill>
                  <a:srgbClr val="FF0000"/>
                </a:solidFill>
              </a:rPr>
              <a:t>Valor</a:t>
            </a:r>
            <a:r>
              <a:rPr lang="pt-BR" sz="1600" b="1" dirty="0">
                <a:solidFill>
                  <a:srgbClr val="FF0000"/>
                </a:solidFill>
              </a:rPr>
              <a:t>, </a:t>
            </a:r>
            <a:r>
              <a:rPr lang="pt-BR" sz="1600" dirty="0"/>
              <a:t>preço que o consumidor está disposto a pagar pelo bem ou serviço.</a:t>
            </a:r>
          </a:p>
          <a:p>
            <a:pPr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Cadeia </a:t>
            </a:r>
            <a:r>
              <a:rPr lang="pt-BR" sz="1600" b="1" dirty="0">
                <a:solidFill>
                  <a:srgbClr val="FF0000"/>
                </a:solidFill>
              </a:rPr>
              <a:t>de valor</a:t>
            </a:r>
            <a:r>
              <a:rPr lang="pt-BR" sz="1600" dirty="0"/>
              <a:t>, escolha das atividade s que a empresa executa, em função da estratégia adotada.</a:t>
            </a:r>
          </a:p>
          <a:p>
            <a:pPr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Margem</a:t>
            </a:r>
            <a:r>
              <a:rPr lang="pt-BR" sz="1600" b="1" dirty="0">
                <a:solidFill>
                  <a:srgbClr val="FF0000"/>
                </a:solidFill>
              </a:rPr>
              <a:t>, </a:t>
            </a:r>
            <a:r>
              <a:rPr lang="pt-BR" sz="1600" dirty="0"/>
              <a:t>diferença entre o valor (preço) e o custo decorrente das atividades.</a:t>
            </a:r>
          </a:p>
          <a:p>
            <a:pPr>
              <a:buNone/>
            </a:pPr>
            <a:r>
              <a:rPr lang="pt-BR" sz="1600" dirty="0"/>
              <a:t>Atividades : primárias e de apoio</a:t>
            </a:r>
            <a:r>
              <a:rPr lang="pt-BR" sz="1600" dirty="0" smtClean="0"/>
              <a:t>.</a:t>
            </a:r>
            <a:r>
              <a:rPr lang="pt-BR" sz="1600" dirty="0"/>
              <a:t> </a:t>
            </a:r>
          </a:p>
          <a:p>
            <a:r>
              <a:rPr lang="pt-BR" sz="1600" b="1" dirty="0">
                <a:solidFill>
                  <a:srgbClr val="FF0000"/>
                </a:solidFill>
              </a:rPr>
              <a:t>Atividades Primárias: </a:t>
            </a:r>
            <a:r>
              <a:rPr lang="pt-BR" sz="1600" dirty="0"/>
              <a:t>aquelas diretamente relacionadas com a produção e entrega de valor pela empresa (logística, operações, marketing e vendas, serviços</a:t>
            </a:r>
            <a:r>
              <a:rPr lang="pt-BR" sz="1600" dirty="0" smtClean="0"/>
              <a:t>)</a:t>
            </a:r>
            <a:r>
              <a:rPr lang="pt-BR" sz="1600" dirty="0"/>
              <a:t> </a:t>
            </a:r>
          </a:p>
          <a:p>
            <a:r>
              <a:rPr lang="pt-BR" sz="1600" b="1" dirty="0">
                <a:solidFill>
                  <a:srgbClr val="FF0000"/>
                </a:solidFill>
              </a:rPr>
              <a:t>Atividades de Apoio</a:t>
            </a:r>
            <a:r>
              <a:rPr lang="pt-BR" sz="1600" dirty="0"/>
              <a:t>: infra-estrutura da empresa, recursos humanos, tecnologia</a:t>
            </a:r>
            <a:r>
              <a:rPr lang="pt-BR" sz="1600" dirty="0" smtClean="0"/>
              <a:t>.</a:t>
            </a:r>
            <a:endParaRPr lang="pt-BR" sz="1600" b="1" dirty="0" smtClean="0"/>
          </a:p>
          <a:p>
            <a:r>
              <a:rPr lang="pt-BR" sz="1600" dirty="0" smtClean="0"/>
              <a:t>O </a:t>
            </a:r>
            <a:r>
              <a:rPr lang="pt-BR" sz="1600" b="1" dirty="0">
                <a:solidFill>
                  <a:srgbClr val="FF0000"/>
                </a:solidFill>
              </a:rPr>
              <a:t>conceito de cadeia de valor </a:t>
            </a:r>
            <a:r>
              <a:rPr lang="pt-BR" sz="1600" dirty="0"/>
              <a:t>pode ser ampliado para incluir as cadeias de valor dos fornecedores e dos canais. Daí a necessidade de examinar os elos dentro da cadeia de valor da organização e os elos verticais com fornecedores, canais e consumidores.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rgbClr val="FF0000"/>
                </a:solidFill>
              </a:rPr>
              <a:t>PROJETOS</a:t>
            </a:r>
            <a:endParaRPr lang="pt-BR" sz="2000" dirty="0">
              <a:solidFill>
                <a:srgbClr val="FF0000"/>
              </a:solidFill>
            </a:endParaRPr>
          </a:p>
          <a:p>
            <a:pPr lvl="0"/>
            <a:r>
              <a:rPr lang="pt-BR" sz="2000" dirty="0"/>
              <a:t>Percepção de necessidades ou oportunidades de certa </a:t>
            </a:r>
            <a:r>
              <a:rPr lang="pt-BR" sz="2000" dirty="0" smtClean="0"/>
              <a:t>organização e que da </a:t>
            </a:r>
            <a:r>
              <a:rPr lang="pt-BR" sz="2000" dirty="0"/>
              <a:t>forma à </a:t>
            </a:r>
            <a:r>
              <a:rPr lang="pt-BR" sz="2000" dirty="0" err="1"/>
              <a:t>idéia</a:t>
            </a:r>
            <a:r>
              <a:rPr lang="pt-BR" sz="2000" dirty="0"/>
              <a:t> de executar ou realizar algo no futuro</a:t>
            </a:r>
          </a:p>
          <a:p>
            <a:r>
              <a:rPr lang="pt-BR" sz="2000" dirty="0"/>
              <a:t> </a:t>
            </a:r>
          </a:p>
          <a:p>
            <a:pPr lvl="0"/>
            <a:r>
              <a:rPr lang="pt-BR" sz="2000" b="1" dirty="0">
                <a:solidFill>
                  <a:srgbClr val="FF0000"/>
                </a:solidFill>
              </a:rPr>
              <a:t>Projetos e Planejamento</a:t>
            </a:r>
          </a:p>
          <a:p>
            <a:r>
              <a:rPr lang="pt-BR" sz="2000" u="sng" dirty="0"/>
              <a:t>Atividade de planejamento</a:t>
            </a:r>
            <a:r>
              <a:rPr lang="pt-BR" sz="2000" dirty="0"/>
              <a:t> =&gt; escolha de situações futuras adequadas ao ambiente que envolve a organização e o estudo dos cursos alternativos de ação para alcançá-las.</a:t>
            </a:r>
          </a:p>
          <a:p>
            <a:r>
              <a:rPr lang="pt-BR" sz="2000" u="sng" dirty="0"/>
              <a:t>Projeto</a:t>
            </a:r>
            <a:r>
              <a:rPr lang="pt-BR" sz="2000" dirty="0"/>
              <a:t> =&gt; se refere a um tema específico, requer quantidades definidas de recursos e de tempo e estabelece resultados quantificáveis.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Decisões de projetos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decisões de projetos a serem tomadas dizem respeito a:</a:t>
            </a:r>
          </a:p>
          <a:p>
            <a:r>
              <a:rPr lang="pt-BR" dirty="0"/>
              <a:t>Escopo das atividades,</a:t>
            </a:r>
          </a:p>
          <a:p>
            <a:r>
              <a:rPr lang="pt-BR" dirty="0"/>
              <a:t>Adequação das atividades ao ambiente externo, </a:t>
            </a:r>
          </a:p>
          <a:p>
            <a:r>
              <a:rPr lang="pt-BR" dirty="0"/>
              <a:t>Adequação das atividades às capacidades da organização, </a:t>
            </a:r>
          </a:p>
          <a:p>
            <a:r>
              <a:rPr lang="pt-BR" dirty="0"/>
              <a:t>Aplicação de recursos substanciais, </a:t>
            </a:r>
          </a:p>
          <a:p>
            <a:r>
              <a:rPr lang="pt-BR" dirty="0"/>
              <a:t>Mudanças operacionais e </a:t>
            </a:r>
          </a:p>
          <a:p>
            <a:r>
              <a:rPr lang="pt-BR" dirty="0"/>
              <a:t>Atendimento de expectativas e valores dos grupos que influenciam a organização.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Projetos públicos x privados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Projetos empresariais</a:t>
            </a:r>
            <a:r>
              <a:rPr lang="pt-BR" dirty="0"/>
              <a:t>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</a:t>
            </a:r>
            <a:r>
              <a:rPr lang="pt-BR" dirty="0"/>
              <a:t>assegurar retorno ao capital investido</a:t>
            </a:r>
          </a:p>
          <a:p>
            <a:r>
              <a:rPr lang="pt-BR" b="1" dirty="0"/>
              <a:t>Projetos públicos</a:t>
            </a:r>
            <a:r>
              <a:rPr lang="pt-BR" dirty="0"/>
              <a:t> </a:t>
            </a:r>
            <a:r>
              <a:rPr lang="pt-BR" dirty="0" smtClean="0">
                <a:latin typeface="Lucida Sans Unicode"/>
                <a:cs typeface="Lucida Sans Unicode"/>
              </a:rPr>
              <a:t>⇨ </a:t>
            </a:r>
            <a:r>
              <a:rPr lang="pt-BR" dirty="0" smtClean="0"/>
              <a:t>apresentar </a:t>
            </a:r>
            <a:r>
              <a:rPr lang="pt-BR" dirty="0"/>
              <a:t>um saldo de benefícios p/ a sociedade</a:t>
            </a:r>
          </a:p>
          <a:p>
            <a:r>
              <a:rPr lang="pt-BR" b="1" dirty="0"/>
              <a:t>Projeto, sentido lato,</a:t>
            </a:r>
            <a:endParaRPr lang="pt-BR" dirty="0"/>
          </a:p>
          <a:p>
            <a:r>
              <a:rPr lang="pt-BR" dirty="0"/>
              <a:t>Compreende todo o trabalho de equacionar um problema relevante apontado pelo planejamento, decidir quanto à implementação de uma solução e avaliar os resultados obtidos.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O </a:t>
            </a:r>
            <a:r>
              <a:rPr lang="pt-BR" b="1" dirty="0">
                <a:solidFill>
                  <a:srgbClr val="FF0000"/>
                </a:solidFill>
              </a:rPr>
              <a:t>lado humano dos projetos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pt-BR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  <a:t>Empresas</a:t>
            </a:r>
            <a:r>
              <a:rPr lang="pt-BR" dirty="0" smtClean="0">
                <a:uFill>
                  <a:solidFill>
                    <a:schemeClr val="bg1"/>
                  </a:solidFill>
                </a:uFill>
              </a:rPr>
              <a:t>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 </a:t>
            </a:r>
            <a:r>
              <a:rPr lang="pt-BR" dirty="0"/>
              <a:t>são organizações de </a:t>
            </a:r>
            <a:r>
              <a:rPr lang="pt-BR" dirty="0" smtClean="0"/>
              <a:t>pessoas</a:t>
            </a:r>
          </a:p>
          <a:p>
            <a:r>
              <a:rPr lang="pt-BR" b="1" dirty="0"/>
              <a:t>Adoção de objetivos comuns e compartilhados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b="1" dirty="0" smtClean="0"/>
              <a:t> </a:t>
            </a:r>
            <a:r>
              <a:rPr lang="pt-BR" b="1" dirty="0"/>
              <a:t>facilita a cooperação</a:t>
            </a:r>
          </a:p>
          <a:p>
            <a:pPr lvl="0"/>
            <a:r>
              <a:rPr lang="pt-BR" dirty="0"/>
              <a:t>Falta de objetivos claros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</a:t>
            </a:r>
            <a:r>
              <a:rPr lang="pt-BR" dirty="0"/>
              <a:t>exacerbação das motivações individuais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</a:t>
            </a:r>
            <a:r>
              <a:rPr lang="pt-BR" dirty="0"/>
              <a:t>surgem intransigências </a:t>
            </a:r>
            <a:r>
              <a:rPr lang="pt-BR" dirty="0" smtClean="0">
                <a:latin typeface="Lucida Sans Unicode"/>
                <a:cs typeface="Lucida Sans Unicode"/>
              </a:rPr>
              <a:t>⇨ </a:t>
            </a:r>
            <a:r>
              <a:rPr lang="pt-BR" dirty="0" smtClean="0"/>
              <a:t>conflitos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</a:t>
            </a:r>
            <a:r>
              <a:rPr lang="pt-BR" dirty="0"/>
              <a:t>ineficiência (</a:t>
            </a:r>
            <a:r>
              <a:rPr lang="pt-BR" b="1" dirty="0"/>
              <a:t>entropia</a:t>
            </a:r>
            <a:r>
              <a:rPr lang="pt-BR" dirty="0"/>
              <a:t> na organização)</a:t>
            </a:r>
          </a:p>
          <a:p>
            <a:r>
              <a:rPr lang="pt-BR" dirty="0"/>
              <a:t>Comunicação emperrada, truncada e distorcida </a:t>
            </a:r>
            <a:r>
              <a:rPr lang="pt-BR" dirty="0" smtClean="0">
                <a:latin typeface="Lucida Sans Unicode"/>
                <a:cs typeface="Lucida Sans Unicode"/>
              </a:rPr>
              <a:t>⇨ </a:t>
            </a:r>
            <a:r>
              <a:rPr lang="pt-BR" dirty="0" smtClean="0"/>
              <a:t> </a:t>
            </a:r>
            <a:r>
              <a:rPr lang="pt-BR" dirty="0"/>
              <a:t>um dos grandes males das organizações</a:t>
            </a:r>
          </a:p>
          <a:p>
            <a:r>
              <a:rPr lang="pt-BR" dirty="0"/>
              <a:t>A </a:t>
            </a:r>
            <a:r>
              <a:rPr lang="pt-BR" b="1" dirty="0"/>
              <a:t>redução da entropia </a:t>
            </a:r>
            <a:r>
              <a:rPr lang="pt-BR" dirty="0" smtClean="0">
                <a:latin typeface="Lucida Sans Unicode"/>
                <a:cs typeface="Lucida Sans Unicode"/>
              </a:rPr>
              <a:t>⇨ </a:t>
            </a:r>
            <a:r>
              <a:rPr lang="pt-BR" dirty="0" smtClean="0"/>
              <a:t> </a:t>
            </a:r>
            <a:r>
              <a:rPr lang="pt-BR" dirty="0"/>
              <a:t>comunicação, envolvimento, comprometimento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 lado humano dos projetos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Projeto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b="1" dirty="0" smtClean="0"/>
              <a:t> </a:t>
            </a:r>
            <a:r>
              <a:rPr lang="pt-BR" b="1" dirty="0"/>
              <a:t>mudança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b="1" dirty="0" smtClean="0"/>
              <a:t> </a:t>
            </a:r>
            <a:r>
              <a:rPr lang="pt-BR" b="1" dirty="0"/>
              <a:t>situações novas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b="1" dirty="0" smtClean="0"/>
              <a:t> </a:t>
            </a:r>
            <a:r>
              <a:rPr lang="pt-BR" b="1" dirty="0"/>
              <a:t>interferindo na vida das pessoas </a:t>
            </a:r>
          </a:p>
          <a:p>
            <a:r>
              <a:rPr lang="pt-BR" u="sng" dirty="0"/>
              <a:t>Concepção clássica de administração</a:t>
            </a:r>
            <a:r>
              <a:rPr lang="pt-BR" dirty="0"/>
              <a:t> (organizar, prever, planejar, controlar)</a:t>
            </a:r>
          </a:p>
          <a:p>
            <a:r>
              <a:rPr lang="pt-BR" b="1" dirty="0"/>
              <a:t> Sucesso de projetos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</a:t>
            </a:r>
            <a:r>
              <a:rPr lang="pt-BR" dirty="0"/>
              <a:t>capacidade de gerar vantagens para todos os interessados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</a:t>
            </a:r>
            <a:r>
              <a:rPr lang="pt-BR" dirty="0"/>
              <a:t>importância do planejamento e do ambiente participativo.</a:t>
            </a:r>
          </a:p>
          <a:p>
            <a:r>
              <a:rPr lang="pt-BR" dirty="0"/>
              <a:t>A empresa precisa ser “vendida” para seus funcionários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348</TotalTime>
  <Words>613</Words>
  <Application>Microsoft Office PowerPoint</Application>
  <PresentationFormat>Apresentação na tela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Balcão Envidraçado</vt:lpstr>
      <vt:lpstr>ELABORAÇÃO E AVALIAÇÃO DE PROJETOS</vt:lpstr>
      <vt:lpstr>   Atividade produtiva e a ação do Estado</vt:lpstr>
      <vt:lpstr> Estratégia  </vt:lpstr>
      <vt:lpstr>Estratégia e avaliação em Porter</vt:lpstr>
      <vt:lpstr>Projetos e planejamento</vt:lpstr>
      <vt:lpstr>Decisões de projetos</vt:lpstr>
      <vt:lpstr>Projetos públicos x privados</vt:lpstr>
      <vt:lpstr> O lado humano dos projetos </vt:lpstr>
      <vt:lpstr>O lado humano dos projetos</vt:lpstr>
      <vt:lpstr>A estrutura e as etapas de um projeto</vt:lpstr>
      <vt:lpstr>A estrutura e as etapas de um projeto</vt:lpstr>
      <vt:lpstr>A estrutura e as etapas de um projeto</vt:lpstr>
      <vt:lpstr>A estrutura e as etapas de um projeto</vt:lpstr>
    </vt:vector>
  </TitlesOfParts>
  <Company>Pessoal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E AVALIAÇÃO DE PROJETOS</dc:title>
  <dc:creator>Edgard</dc:creator>
  <cp:lastModifiedBy>Edgard Monforte Merlo</cp:lastModifiedBy>
  <cp:revision>21</cp:revision>
  <dcterms:created xsi:type="dcterms:W3CDTF">2010-08-12T18:24:30Z</dcterms:created>
  <dcterms:modified xsi:type="dcterms:W3CDTF">2018-08-07T23:10:33Z</dcterms:modified>
</cp:coreProperties>
</file>