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charset="0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5768DF-F720-489D-9C2C-FC2593E5F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0072B-DDD6-416F-BDB8-D1AAF01B15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0CDA0-C4EA-4F26-A674-0AB552662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CD8F4-3A37-4C09-B7AF-30B0B3D047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C061E-C0D7-4EF7-8C7E-83430E784E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8E36-001D-4492-81EA-65B5079727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B7993-C7E7-418A-8A03-FF45100462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0F48E-9FC8-42DB-A2DD-E5C52187BE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47E5-6873-4212-AC70-10DA60D325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3F6B-6772-4770-AA38-C77F681A3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8D8-F5F3-4885-B7D8-CEA823AA7C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grpSp>
          <p:nvGrpSpPr>
            <p:cNvPr id="513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charset="0"/>
                </a:endParaRPr>
              </a:p>
            </p:txBody>
          </p:sp>
        </p:grpSp>
      </p:grp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3F28A407-DF17-4CB2-8F98-A5F8ACA65B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4000" b="1" smtClean="0"/>
              <a:t>Avaliação de Projetos Públicos</a:t>
            </a:r>
            <a:br>
              <a:rPr lang="pt-BR" sz="4000" b="1" smtClean="0"/>
            </a:br>
            <a:endParaRPr lang="pt-BR" sz="40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Edgard M. Merlo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 Benefício - Custo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1692275" y="1531938"/>
          <a:ext cx="6551613" cy="3986212"/>
        </p:xfrm>
        <a:graphic>
          <a:graphicData uri="http://schemas.openxmlformats.org/presentationml/2006/ole">
            <p:oleObj spid="_x0000_s3074" name="Documento" r:id="rId3" imgW="5435836" imgH="330686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eaLnBrk="1" hangingPunct="1"/>
            <a:r>
              <a:rPr lang="pt-BR" sz="3800" b="1" smtClean="0"/>
              <a:t>Método da Relação Benefício/Custo</a:t>
            </a:r>
            <a:r>
              <a:rPr lang="pt-BR" sz="38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sz="2400" smtClean="0"/>
              <a:t>Os valores dos custos e benefícios são descontados para uma mesma época, estabelece-se posteriormente a relação entre o valor dos benefícios e o dos custos.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400" smtClean="0"/>
              <a:t> A relação B/C deve ser no mínimo igual a 1, para que o projeto seja considerado viável.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400" smtClean="0"/>
              <a:t>No caso de vários projetos, como no método da Taxa interna de retorno (TIR) há necessidade de considerar o investimento adicional , pois nem sempre o projeto com maior relação benefícios/custo é o melhor (deve-se considerar por exemplo os impactos dos custos de manutenção dos diversos projetos)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3800" b="1" smtClean="0"/>
              <a:t>Método da Relação Incremental de Benefício/Custo (B/C)</a:t>
            </a:r>
            <a:r>
              <a:rPr lang="pt-BR" sz="380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método começa com a ordenação dos projetos de acordo com o investimento inicial requerido.</a:t>
            </a:r>
          </a:p>
          <a:p>
            <a:pPr eaLnBrk="1" hangingPunct="1"/>
            <a:r>
              <a:rPr lang="pt-BR" smtClean="0"/>
              <a:t> Em seguida os projetos são comparados dois a dois, estabelecendo-se a relação entre os acréscimos de benefícios e de custos.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800" b="1" smtClean="0"/>
              <a:t>Técnicas de classificação</a:t>
            </a:r>
            <a:br>
              <a:rPr lang="pt-BR" sz="3800" b="1" smtClean="0"/>
            </a:br>
            <a:endParaRPr lang="pt-BR" sz="3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Requerem a análise do desempenho dos projetos segundo uma série de critérios, que devem ser desenvolvidos em cada caso.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São atribuídos pesos para cada um dos critérios para que o desempenho global de cada alternativa possa ser avaliado em relação a um só valor ou coeficiente.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Problemas: subjetividade inerente e dificuldade de comunicar o desempenho relativo das alternativas aos decisores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do Custo &amp; Eficácia</a:t>
            </a:r>
            <a:r>
              <a:rPr lang="pt-BR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smtClean="0"/>
              <a:t>O método consiste em classificar os atributos dos projetos em: custos e medidas de eficácia;</a:t>
            </a:r>
            <a:endParaRPr lang="pt-BR" sz="2000" u="sng" smtClean="0"/>
          </a:p>
          <a:p>
            <a:pPr eaLnBrk="1" hangingPunct="1">
              <a:lnSpc>
                <a:spcPct val="80000"/>
              </a:lnSpc>
            </a:pPr>
            <a:r>
              <a:rPr lang="pt-BR" sz="2000" u="sng" smtClean="0"/>
              <a:t>Algumas recomendações</a:t>
            </a:r>
            <a:r>
              <a:rPr lang="pt-BR" sz="2000" smtClean="0"/>
              <a:t> para aplicação do método :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O processo de avaliação deve fazer uma distinção cuidadosa entre os custos e as medidas de eficácia (positivas e negativas);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considerar a incidência dos custos e efeitos sobre os vários grupos da população (definidos por características socioeconômicas e localização);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efetuar análises marginais, analisando o impacto de investimentos adicionais na eficácia de cada alternativa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o processo de avaliação deve mostrar as diferenças entre as alternativas de forma a facilitar a decisão;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analisar as incertezas relacionadas com previsões de cada alternativa por meio de análises de sensibilidade.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do Custo &amp; Eficácia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u="sng" smtClean="0"/>
              <a:t>Exemplos de custos e medidas de eficácia</a:t>
            </a:r>
            <a:r>
              <a:rPr lang="pt-BR" smtClean="0"/>
              <a:t> a serem considerados:</a:t>
            </a:r>
          </a:p>
          <a:p>
            <a:pPr eaLnBrk="1" hangingPunct="1"/>
            <a:r>
              <a:rPr lang="pt-BR" smtClean="0"/>
              <a:t>Fatores de projeto, fatores de transporte, preferências pessoais, fatores sociais, fatores comunitários, fatores estéticos, benefícios aos não usuários.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do Custo &amp; Eficácia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692275" y="2205038"/>
          <a:ext cx="6480175" cy="4114800"/>
        </p:xfrm>
        <a:graphic>
          <a:graphicData uri="http://schemas.openxmlformats.org/presentationml/2006/ole">
            <p:oleObj spid="_x0000_s4098" name="Documento" r:id="rId3" imgW="5598535" imgH="355628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distancial ou genebrino</a:t>
            </a:r>
            <a:r>
              <a:rPr lang="pt-BR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smtClean="0"/>
              <a:t>Calcula a distância em escala que vai de um nível mínimo, onde é praticamente desprezível a contribuição do projeto ao bem-estar social, até um nível ótimo ou ideal onde é plenamente satisfeita a necessidade.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 São escolhidos índices de atendimento e verificadas as distâncias entre os níveis mínimos e o ideal de qualidade para as áreas afetadas pelos benefícios e ônus decorrentes do projeto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   </a:t>
            </a:r>
            <a:r>
              <a:rPr lang="pt-BR" sz="2400" b="1" smtClean="0"/>
              <a:t>I = [Y – Ym / YM – Ym ] * 100</a:t>
            </a:r>
            <a:endParaRPr lang="pt-BR" sz="2400" smtClean="0"/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Onde Y = nível observado, Ym = o mínimo, YM = o máximo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índice irá variar entre  0 = nível mínimo até 100 = nível máximo (ideal)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distancial ou genebrino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sz="2000" b="1" smtClean="0"/>
              <a:t>I = [Y – Ym / YM – Ym ] * 100</a:t>
            </a:r>
            <a:endParaRPr lang="pt-BR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000" smtClean="0"/>
              <a:t>Onde Y = nível observado, Ym = o mínimo, YM = o máximo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000" smtClean="0"/>
              <a:t>índice irá variar entre  0 = nível mínimo até 100 = nível máximo (ideal)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000" smtClean="0"/>
              <a:t>Em seguida o índice deve ser corrigido p/ levar em conta a distribuição do atendimento pela população, para tanto multiplica-se o projeto pelo coeficiente de uniformidade, calculado como o complemento do coeficiente de Gini:</a:t>
            </a:r>
            <a:endParaRPr lang="pt-BR" sz="20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000" b="1" smtClean="0"/>
              <a:t>Ic = I x (1-G) onde G= coeficiente de Gini</a:t>
            </a:r>
            <a:r>
              <a:rPr lang="pt-BR" sz="2000" smtClean="0">
                <a:hlinkClick r:id="" action="ppaction://noaction"/>
              </a:rPr>
              <a:t>[1]</a:t>
            </a:r>
            <a:endParaRPr lang="pt-BR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sz="2000" smtClean="0"/>
              <a:t>G= fórmula p. 76</a:t>
            </a:r>
            <a:br>
              <a:rPr lang="pt-BR" sz="2000" smtClean="0"/>
            </a:br>
            <a:r>
              <a:rPr lang="pt-BR" sz="2000" smtClean="0">
                <a:hlinkClick r:id="" action="ppaction://noaction"/>
              </a:rPr>
              <a:t>[1]</a:t>
            </a:r>
            <a:r>
              <a:rPr lang="pt-BR" sz="2000" smtClean="0"/>
              <a:t> Coeficiente de Gini: interpretado graficamente como o quociente entre duas áreas, a compreendida entre a Curva de Lorenz e a linha de 45o  e a área total sob esta linha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distancial ou genebrino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b="1" smtClean="0"/>
              <a:t>A aplicação deve ser conduzida como segue:</a:t>
            </a:r>
            <a:endParaRPr lang="pt-BR" sz="2400" smtClean="0"/>
          </a:p>
          <a:p>
            <a:pPr eaLnBrk="1" hangingPunct="1"/>
            <a:r>
              <a:rPr lang="pt-BR" sz="2400" smtClean="0"/>
              <a:t>identificação dos tipos de benefícios e de ônus decorrentes de certo projeto;</a:t>
            </a:r>
          </a:p>
          <a:p>
            <a:pPr eaLnBrk="1" hangingPunct="1"/>
            <a:r>
              <a:rPr lang="pt-BR" sz="2400" smtClean="0"/>
              <a:t>estabelecimento dos níveis mínimo e ideal de qualidade para as áreas afetadas pelos benefícios e pelos ônus;</a:t>
            </a:r>
          </a:p>
          <a:p>
            <a:pPr eaLnBrk="1" hangingPunct="1"/>
            <a:r>
              <a:rPr lang="pt-BR" sz="2400" smtClean="0"/>
              <a:t>cálculo dos índices sem o projeto (situação atual);</a:t>
            </a:r>
          </a:p>
          <a:p>
            <a:pPr eaLnBrk="1" hangingPunct="1"/>
            <a:r>
              <a:rPr lang="pt-BR" sz="2400" smtClean="0"/>
              <a:t>cálculo dos índices com a realização do projeto;</a:t>
            </a:r>
          </a:p>
          <a:p>
            <a:pPr eaLnBrk="1" hangingPunct="1"/>
            <a:r>
              <a:rPr lang="pt-BR" sz="2400" smtClean="0"/>
              <a:t>cálculo da distância (diferença) entre as situações com e sem projeto.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Projetos públicos e planejamento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A avaliação de projetos públicos faz parte do processo de planejamento e compreende </a:t>
            </a:r>
            <a:r>
              <a:rPr lang="pt-BR" b="1" dirty="0" smtClean="0"/>
              <a:t>cinco fases:</a:t>
            </a:r>
            <a:r>
              <a:rPr lang="pt-BR" dirty="0" smtClean="0"/>
              <a:t>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dirty="0" smtClean="0"/>
              <a:t>Definição de objetivos e metas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dirty="0" smtClean="0"/>
              <a:t>Elaboração de alternativas, regulamentos, programas e projetos;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dirty="0" smtClean="0"/>
              <a:t>Previsão do desempenho e dos impactos das alternativas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dirty="0" smtClean="0"/>
              <a:t>Avaliação </a:t>
            </a:r>
            <a:r>
              <a:rPr lang="pt-BR" dirty="0" err="1" smtClean="0"/>
              <a:t>ex-ante</a:t>
            </a:r>
            <a:r>
              <a:rPr lang="pt-BR" dirty="0" smtClean="0"/>
              <a:t>; e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dirty="0" smtClean="0"/>
              <a:t>Escolha dos projetos a serem executados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Método distancial ou genebrino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smtClean="0"/>
              <a:t>A partir da identificação dos impactos nos diversos setores, há duas possibilidades: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i) seguir o que preconiza o método, e ponderar os índices setoriais para se obter um índice global para cada projeto alternativo;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ii) fazer a comparação dos projetos alternativos diretamente, por meio dos perfis de índices setoriais.</a:t>
            </a:r>
            <a:endParaRPr lang="pt-BR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smtClean="0"/>
          </a:p>
          <a:p>
            <a:pPr eaLnBrk="1" hangingPunct="1">
              <a:lnSpc>
                <a:spcPct val="80000"/>
              </a:lnSpc>
            </a:pPr>
            <a:r>
              <a:rPr lang="pt-BR" sz="2400" b="1" smtClean="0"/>
              <a:t>Duas dificuldades do método </a:t>
            </a:r>
            <a:endParaRPr lang="pt-BR" sz="2400" smtClean="0"/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Definição dos índices setoriais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Estabelecimento dos níveis mínimo e ideal para cada índice (neste caso uma alternativa é o uso dos indicadores estabelecidos pela OMS)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Três momentos diferentes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Avaliação ex-ante</a:t>
            </a:r>
            <a:r>
              <a:rPr lang="pt-BR" smtClean="0"/>
              <a:t>, baseia-se no conjunto de prováveis repercussões diretas e indiretas do projeto (positivas e negativas)</a:t>
            </a:r>
            <a:endParaRPr lang="pt-BR" b="1" smtClean="0"/>
          </a:p>
          <a:p>
            <a:pPr eaLnBrk="1" hangingPunct="1"/>
            <a:r>
              <a:rPr lang="pt-BR" b="1" smtClean="0"/>
              <a:t>Durante a execução</a:t>
            </a:r>
            <a:r>
              <a:rPr lang="pt-BR" smtClean="0"/>
              <a:t> levantam-se indicadores de progresso (aplicação de recursos x resultados obtidos)</a:t>
            </a:r>
            <a:endParaRPr lang="pt-BR" b="1" smtClean="0"/>
          </a:p>
          <a:p>
            <a:pPr eaLnBrk="1" hangingPunct="1"/>
            <a:r>
              <a:rPr lang="pt-BR" b="1" smtClean="0"/>
              <a:t>Avaliação ex-post</a:t>
            </a:r>
            <a:r>
              <a:rPr lang="pt-BR" smtClean="0"/>
              <a:t>, toma por base o conjunto de efeitos decorrentes do projetos (identificados e mensurados)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3600" b="1" smtClean="0"/>
              <a:t>Métodos de avaliação econômica de projetos públicos</a:t>
            </a:r>
            <a:r>
              <a:rPr lang="pt-BR" sz="3800" b="1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&gt; Os benefícios mais importantes devem enfocar a comunidade em sua totalidade</a:t>
            </a:r>
          </a:p>
          <a:p>
            <a:pPr eaLnBrk="1" hangingPunct="1"/>
            <a:r>
              <a:rPr lang="pt-BR" smtClean="0"/>
              <a:t>&gt; Maior importância dos custos econômicos em detrimento dos custos financeiros</a:t>
            </a:r>
          </a:p>
          <a:p>
            <a:pPr eaLnBrk="1" hangingPunct="1"/>
            <a:r>
              <a:rPr lang="pt-BR" smtClean="0"/>
              <a:t>(custos econômicos = os custos financeiros menos os impostos e taxas cobrados pelo governo que estejam embutidos nos custos anteriores)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3600" b="1" smtClean="0"/>
              <a:t>Observar os três Cs, na análise 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análise do projeto público considerar:</a:t>
            </a:r>
            <a:endParaRPr lang="pt-BR" u="sng" smtClean="0"/>
          </a:p>
          <a:p>
            <a:pPr eaLnBrk="1" hangingPunct="1"/>
            <a:r>
              <a:rPr lang="pt-BR" u="sng" smtClean="0"/>
              <a:t> a Continuidade</a:t>
            </a:r>
            <a:r>
              <a:rPr lang="pt-BR" smtClean="0"/>
              <a:t>, </a:t>
            </a:r>
            <a:endParaRPr lang="pt-BR" u="sng" smtClean="0"/>
          </a:p>
          <a:p>
            <a:pPr eaLnBrk="1" hangingPunct="1"/>
            <a:r>
              <a:rPr lang="pt-BR" u="sng" smtClean="0"/>
              <a:t>a Cooperação</a:t>
            </a:r>
            <a:r>
              <a:rPr lang="pt-BR" smtClean="0"/>
              <a:t> com as autoridades e </a:t>
            </a:r>
            <a:endParaRPr lang="pt-BR" u="sng" smtClean="0"/>
          </a:p>
          <a:p>
            <a:pPr eaLnBrk="1" hangingPunct="1"/>
            <a:r>
              <a:rPr lang="pt-BR" u="sng" smtClean="0"/>
              <a:t>“Compreensivness” (Abrangência )</a:t>
            </a:r>
            <a:r>
              <a:rPr lang="pt-BR" smtClean="0"/>
              <a:t> de toda a área de influência dos investimentos.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pPr eaLnBrk="1" hangingPunct="1"/>
            <a:r>
              <a:rPr lang="pt-BR" smtClean="0"/>
              <a:t>Algumas considerações adicionais: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100" smtClean="0"/>
              <a:t>Quando for necessário avaliar projetos completamente diferentes (rodovia x ferrovia x metrô por ex.) considerar também: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características físicas do território;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características socioeconômicas da população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situação atual das facilidades existentes;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escala dos investimentos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níveis de serviço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aspectos ambientais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aspectos relacionados ao avanço da tecnologia nacional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redução de importações ou aumento de exportações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geração de empregos (número total e tipo de ocupação)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Métodos de avaliação mais utilizados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pt-BR" b="1" smtClean="0"/>
              <a:t>Método de Benefício-Custo</a:t>
            </a:r>
            <a:r>
              <a:rPr lang="pt-BR" smtClean="0"/>
              <a:t>, equivale ao método do VPL</a:t>
            </a:r>
          </a:p>
          <a:p>
            <a:pPr marL="533400" indent="-533400" eaLnBrk="1" hangingPunct="1"/>
            <a:r>
              <a:rPr lang="pt-BR" smtClean="0"/>
              <a:t>Consiste em descontar todos os benefícios e custos envolvidos para a data inicial e, em seguida, compará-los.</a:t>
            </a:r>
          </a:p>
          <a:p>
            <a:pPr marL="533400" indent="-533400" eaLnBrk="1" hangingPunct="1"/>
            <a:endParaRPr 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2800" smtClean="0"/>
              <a:t>Método Benefício – Custo</a:t>
            </a:r>
            <a:br>
              <a:rPr lang="pt-BR" sz="2800" smtClean="0"/>
            </a:br>
            <a:r>
              <a:rPr lang="pt-BR" sz="2800" smtClean="0"/>
              <a:t>Exemplo:Estudo de trensurb</a:t>
            </a:r>
            <a:br>
              <a:rPr lang="pt-BR" sz="2800" smtClean="0"/>
            </a:br>
            <a:endParaRPr lang="pt-BR" sz="280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971550" y="2276475"/>
          <a:ext cx="7442200" cy="3368675"/>
        </p:xfrm>
        <a:graphic>
          <a:graphicData uri="http://schemas.openxmlformats.org/presentationml/2006/ole">
            <p:oleObj spid="_x0000_s1026" name="Documento" r:id="rId3" imgW="5835911" imgH="2358500" progId="Word.Document.8">
              <p:embed/>
            </p:oleObj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132138" y="1674813"/>
            <a:ext cx="327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chemeClr val="tx2"/>
                </a:solidFill>
              </a:rPr>
              <a:t>Tipos de benefícios obtidos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Ex. 2</a:t>
            </a:r>
            <a:br>
              <a:rPr lang="pt-BR" sz="2400" smtClean="0"/>
            </a:br>
            <a:r>
              <a:rPr lang="pt-BR" sz="2400" smtClean="0"/>
              <a:t>Órgão público possui orçamento de 10 MM , tx desconto 5%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2082800" y="1643063"/>
          <a:ext cx="5435600" cy="4445000"/>
        </p:xfrm>
        <a:graphic>
          <a:graphicData uri="http://schemas.openxmlformats.org/presentationml/2006/ole">
            <p:oleObj spid="_x0000_s2050" name="Documento" r:id="rId3" imgW="5435836" imgH="4445626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221</TotalTime>
  <Words>1102</Words>
  <Application>Microsoft Office PowerPoint</Application>
  <PresentationFormat>Apresentação na tela (4:3)</PresentationFormat>
  <Paragraphs>91</Paragraphs>
  <Slides>20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Wingdings</vt:lpstr>
      <vt:lpstr>Calibri</vt:lpstr>
      <vt:lpstr>Camadas</vt:lpstr>
      <vt:lpstr>Documento do Microsoft Word</vt:lpstr>
      <vt:lpstr>Avaliação de Projetos Públicos </vt:lpstr>
      <vt:lpstr>Projetos públicos e planejamento</vt:lpstr>
      <vt:lpstr>Três momentos diferentes</vt:lpstr>
      <vt:lpstr>Métodos de avaliação econômica de projetos públicos </vt:lpstr>
      <vt:lpstr>Observar os três Cs, na análise  </vt:lpstr>
      <vt:lpstr>Algumas considerações adicionais:</vt:lpstr>
      <vt:lpstr>Métodos de avaliação mais utilizados </vt:lpstr>
      <vt:lpstr>Método Benefício – Custo Exemplo:Estudo de trensurb </vt:lpstr>
      <vt:lpstr>Ex. 2 Órgão público possui orçamento de 10 MM , tx desconto 5%</vt:lpstr>
      <vt:lpstr>Método Benefício - Custo</vt:lpstr>
      <vt:lpstr>Método da Relação Benefício/Custo </vt:lpstr>
      <vt:lpstr>Método da Relação Incremental de Benefício/Custo (B/C) </vt:lpstr>
      <vt:lpstr>Técnicas de classificação </vt:lpstr>
      <vt:lpstr>Método do Custo &amp; Eficácia </vt:lpstr>
      <vt:lpstr>Método do Custo &amp; Eficácia</vt:lpstr>
      <vt:lpstr>Método do Custo &amp; Eficácia</vt:lpstr>
      <vt:lpstr>Método distancial ou genebrino </vt:lpstr>
      <vt:lpstr>Método distancial ou genebrino</vt:lpstr>
      <vt:lpstr>Método distancial ou genebrino</vt:lpstr>
      <vt:lpstr>Método distancial ou genebrino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Projetos Públicos</dc:title>
  <dc:creator>merlo</dc:creator>
  <cp:lastModifiedBy>Edgard Monforte Merlo</cp:lastModifiedBy>
  <cp:revision>16</cp:revision>
  <dcterms:created xsi:type="dcterms:W3CDTF">2007-09-14T23:26:23Z</dcterms:created>
  <dcterms:modified xsi:type="dcterms:W3CDTF">2018-08-07T23:15:09Z</dcterms:modified>
</cp:coreProperties>
</file>