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443F5-AC9C-4F53-92F3-17783F508AC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44A2C5-D8E6-4BE5-9C1F-B5365493C08F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57275D-FC27-4394-836F-7988CE43AC56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F18D37-1EA1-45CF-895D-0325BD0A189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DEA6AE-BCAC-41C3-9807-04476E32FB9A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D5D3B5-A640-4D41-8921-EEC98484C9B8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8F8920-50BB-40B7-A15C-20CB870D0560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F2CAB-26E2-47B6-A256-E2D6E0788D5E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06320A-AE23-40F2-9EC0-EFA4634528E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F84D37-13B8-4380-8237-E0BA1D0D7A8D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AE7620-E7CA-47F1-BF9B-F628B5692AF1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C37CC-63BD-4D83-B0E9-EE937CDD3BD2}" type="slidenum">
              <a:rPr lang="pt-BR" altLang="pt-BR"/>
              <a:pPr/>
              <a:t>‹nº›</a:t>
            </a:fld>
            <a:endParaRPr lang="pt-BR" alt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 smtClean="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 smtClean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6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28156D70-18B2-4E29-BE33-450FBB5BAA8B}" type="slidenum">
              <a:rPr lang="pt-BR" altLang="pt-BR"/>
              <a:pPr/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Administração de projetos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Edgard M Merlo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Como selecionar projetos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Dois grupos de critérios para seleção:</a:t>
            </a:r>
          </a:p>
          <a:p>
            <a:pPr eaLnBrk="1" hangingPunct="1"/>
            <a:r>
              <a:rPr lang="pt-BR" altLang="pt-BR" dirty="0" smtClean="0"/>
              <a:t>A) </a:t>
            </a:r>
            <a:r>
              <a:rPr lang="pt-BR" altLang="pt-BR" b="1" dirty="0" smtClean="0"/>
              <a:t>critérios comerciais </a:t>
            </a:r>
            <a:r>
              <a:rPr lang="pt-BR" altLang="pt-BR" dirty="0" smtClean="0"/>
              <a:t>(ou relativos ao mercado) indicam se a </a:t>
            </a:r>
            <a:r>
              <a:rPr lang="pt-BR" altLang="pt-BR" dirty="0" smtClean="0"/>
              <a:t>ideia </a:t>
            </a:r>
            <a:r>
              <a:rPr lang="pt-BR" altLang="pt-BR" dirty="0" smtClean="0"/>
              <a:t>tem potencial de gerar negócios lucrativos para a empresa;</a:t>
            </a:r>
          </a:p>
          <a:p>
            <a:pPr eaLnBrk="1" hangingPunct="1"/>
            <a:r>
              <a:rPr lang="pt-BR" altLang="pt-BR" dirty="0" smtClean="0"/>
              <a:t>B) </a:t>
            </a:r>
            <a:r>
              <a:rPr lang="pt-BR" altLang="pt-BR" b="1" dirty="0" smtClean="0"/>
              <a:t>Critérios técnicos</a:t>
            </a:r>
            <a:r>
              <a:rPr lang="pt-BR" altLang="pt-BR" dirty="0" smtClean="0"/>
              <a:t>, indicam se é possível para a empresa transformar a </a:t>
            </a:r>
            <a:r>
              <a:rPr lang="pt-BR" altLang="pt-BR" dirty="0" smtClean="0"/>
              <a:t>ideia </a:t>
            </a:r>
            <a:r>
              <a:rPr lang="pt-BR" altLang="pt-BR" dirty="0" smtClean="0"/>
              <a:t>em um produto; se há viabilidade técnica.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Critérios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 dirty="0" smtClean="0"/>
              <a:t>Comerciais</a:t>
            </a:r>
            <a:r>
              <a:rPr lang="pt-BR" altLang="pt-BR" dirty="0" smtClean="0"/>
              <a:t>: potencial de faturamento e lucros, taxa de crescimento das vendas, avaliação da concorrência, distribuição do risco, oportunidade de mudança no ramo de negócios.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dirty="0" smtClean="0"/>
              <a:t>Técnicos</a:t>
            </a:r>
            <a:r>
              <a:rPr lang="pt-BR" altLang="pt-BR" dirty="0" smtClean="0"/>
              <a:t>: disponibilidade de capital, capacidade de marketing da empresa, capacidade industrial da empresa, capacidade da base tecnológica, disponibilidade de matérias-primas, competência gerencial.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dirty="0" smtClean="0"/>
              <a:t>Roteiro prático para administração do projeto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Envolve planejar, executar e encerrar o projeto.</a:t>
            </a:r>
          </a:p>
          <a:p>
            <a:pPr eaLnBrk="1" hangingPunct="1"/>
            <a:r>
              <a:rPr lang="pt-BR" altLang="pt-BR" b="1" dirty="0" smtClean="0"/>
              <a:t>Planejar o projeto</a:t>
            </a:r>
            <a:r>
              <a:rPr lang="pt-BR" altLang="pt-BR" dirty="0" smtClean="0"/>
              <a:t>, começando com definições básicas de escopo, prazo e custo.</a:t>
            </a:r>
          </a:p>
          <a:p>
            <a:pPr eaLnBrk="1" hangingPunct="1"/>
            <a:r>
              <a:rPr lang="pt-BR" altLang="pt-BR" b="1" dirty="0" smtClean="0"/>
              <a:t>Executar o projeto</a:t>
            </a:r>
            <a:r>
              <a:rPr lang="pt-BR" altLang="pt-BR" dirty="0" smtClean="0"/>
              <a:t>, realizando as atividades previstas no plano</a:t>
            </a:r>
          </a:p>
          <a:p>
            <a:pPr eaLnBrk="1" hangingPunct="1"/>
            <a:r>
              <a:rPr lang="pt-BR" altLang="pt-BR" b="1" dirty="0" smtClean="0"/>
              <a:t>Encerrar o projeto</a:t>
            </a:r>
            <a:r>
              <a:rPr lang="pt-BR" altLang="pt-BR" dirty="0" smtClean="0"/>
              <a:t>, com a entrega do produto e a finalização dos procedimentos administrativos.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Administração do escopo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dirty="0" smtClean="0"/>
              <a:t>Escopo do projeto</a:t>
            </a:r>
            <a:r>
              <a:rPr lang="pt-BR" altLang="pt-BR" sz="2400" dirty="0" smtClean="0"/>
              <a:t>, é o produto ou conjunto de produtos que o projeto deve entregar – a um cliente, patrocinador ou usuário. O produto é apenas um componente da relação de entregáveis.</a:t>
            </a:r>
          </a:p>
          <a:p>
            <a:pPr eaLnBrk="1" hangingPunct="1"/>
            <a:endParaRPr lang="pt-BR" altLang="pt-BR" sz="2400" dirty="0" smtClean="0"/>
          </a:p>
          <a:p>
            <a:pPr eaLnBrk="1" hangingPunct="1"/>
            <a:r>
              <a:rPr lang="pt-BR" altLang="pt-BR" sz="2400" b="1" dirty="0" smtClean="0"/>
              <a:t>Escopo do produto</a:t>
            </a:r>
            <a:r>
              <a:rPr lang="pt-BR" altLang="pt-BR" sz="2400" dirty="0" smtClean="0"/>
              <a:t>, o que significa?</a:t>
            </a:r>
          </a:p>
          <a:p>
            <a:pPr eaLnBrk="1" hangingPunct="1"/>
            <a:r>
              <a:rPr lang="pt-BR" altLang="pt-BR" sz="2400" dirty="0" smtClean="0"/>
              <a:t>O escopo do produto é parte do escopo do projeto. O escopo do produto refere-se exclusivamente às características do produto – a suas especificações funcionais e técnicas.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Administração do escopo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Compreende o planejamento, a execução e o controle dos produtos ou entregáveis do projeto. </a:t>
            </a:r>
          </a:p>
          <a:p>
            <a:pPr eaLnBrk="1" hangingPunct="1"/>
            <a:r>
              <a:rPr lang="pt-BR" altLang="pt-BR" dirty="0" smtClean="0"/>
              <a:t>Escopo do projeto também pode ser entendido como a abrangência dos produtos do projeto. </a:t>
            </a:r>
          </a:p>
          <a:p>
            <a:pPr eaLnBrk="1" hangingPunct="1"/>
            <a:r>
              <a:rPr lang="pt-BR" altLang="pt-BR" dirty="0" smtClean="0"/>
              <a:t>A administração do escopo do projeto define até onde o trabalho vai.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Necessidade, produto e objetivo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Necessidade</a:t>
            </a:r>
            <a:r>
              <a:rPr lang="pt-BR" altLang="pt-BR" dirty="0" smtClean="0"/>
              <a:t>, todos os tipos de situações das quais o projeto pode se originar.</a:t>
            </a:r>
          </a:p>
          <a:p>
            <a:pPr eaLnBrk="1" hangingPunct="1"/>
            <a:r>
              <a:rPr lang="pt-BR" altLang="pt-BR" dirty="0" smtClean="0"/>
              <a:t>O processo de esclarecer necessidades começa com o entendimento do motivo e do produto do projeto.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DEFINIÇÃO DE OBJETIVOS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000" b="1" dirty="0" smtClean="0"/>
              <a:t>Que são objetivos</a:t>
            </a:r>
            <a:r>
              <a:rPr lang="pt-BR" altLang="pt-BR" sz="2000" dirty="0" smtClean="0"/>
              <a:t>?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Objetivos são resultados esperados de alguma ação ou decisão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é o termo genérico para todas as idéias que indicam alguma espécie de resultado que se espera alcançar.</a:t>
            </a:r>
            <a:endParaRPr lang="pt-BR" altLang="pt-B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 smtClean="0"/>
              <a:t>Planejamento de objetivos a partir de necessidades e expectativas</a:t>
            </a:r>
            <a:r>
              <a:rPr lang="pt-BR" altLang="pt-BR" sz="20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 Necessidades e expectativas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 smtClean="0"/>
              <a:t>Produto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>
                <a:latin typeface="Calibri"/>
                <a:cs typeface="Calibri"/>
              </a:rPr>
              <a:t>→</a:t>
            </a:r>
            <a:r>
              <a:rPr lang="pt-BR" altLang="pt-BR" sz="2000" dirty="0" smtClean="0"/>
              <a:t> Objetivo imediato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>
                <a:latin typeface="Calibri"/>
                <a:cs typeface="Calibri"/>
              </a:rPr>
              <a:t>→</a:t>
            </a:r>
            <a:r>
              <a:rPr lang="pt-BR" altLang="pt-BR" sz="2000" dirty="0" smtClean="0"/>
              <a:t> Objetivo final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>
                <a:latin typeface="Calibri"/>
                <a:cs typeface="Calibri"/>
              </a:rPr>
              <a:t>→</a:t>
            </a:r>
            <a:r>
              <a:rPr lang="pt-BR" altLang="pt-BR" sz="2000" dirty="0" smtClean="0"/>
              <a:t> Quem é o cliente?</a:t>
            </a:r>
            <a:endParaRPr lang="pt-BR" altLang="pt-BR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000" b="1" dirty="0" smtClean="0"/>
              <a:t> Identifique o cliente:</a:t>
            </a:r>
            <a:endParaRPr lang="pt-BR" altLang="pt-BR" sz="20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clientes que usam e pagam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clientes que usam e não pagam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000" dirty="0" smtClean="0"/>
              <a:t>clientes que não usam e pagam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dirty="0" smtClean="0"/>
              <a:t>DEZ PASSOS PARA PREPARAR UMA PROPOSTA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Esclareça a necessidade a ser atendida;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Explique como o projeto atenderá as necessidades identificadas;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Defina o produto do projeto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Esclareça qual a metodologia de trabalho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Prepare um programa de trabalho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Prepare um cronograma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Identifique os recursos necessários para realizar as atividades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Defina o custo do programa de trabalho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Defina a equipe e a organização do projeto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Defina a forma de administração do projeto.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Faça perguntas específicas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dirty="0" smtClean="0"/>
              <a:t>Para esclarecer as expectativas dos clientes e </a:t>
            </a:r>
            <a:r>
              <a:rPr lang="pt-BR" altLang="pt-BR" sz="2000" b="1" dirty="0" err="1" smtClean="0"/>
              <a:t>stakeholders</a:t>
            </a:r>
            <a:r>
              <a:rPr lang="pt-BR" altLang="pt-BR" sz="2000" dirty="0" smtClean="0"/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dirty="0" smtClean="0"/>
              <a:t>1.Qual deverá ser a situação ao final do projeto (o que se pretende alcançar) 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dirty="0" smtClean="0"/>
              <a:t>2. Por qual motivo se pretende alcançar esse objetivo?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dirty="0" smtClean="0"/>
              <a:t>A que necessidades específicas esse objetivo deve atender? Qual problema deve resolver? Qual oportunidade deve aproveitar?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dirty="0" smtClean="0"/>
              <a:t>Se houver um problema, qual a estrutura de causas e efeitos? Em quais causas se deve interferir para produzir quais efeitos? Se houver uma oportunidade, quais os benefícios a serem auferidos?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dirty="0" smtClean="0"/>
              <a:t>Quem é o cliente ou usuário da solução? Quem é afetado pelo problema ou aproveitará a oportunidade? Quem está pagando? Quem paga é quem vai usar a solução?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/>
            </a:r>
            <a:br>
              <a:rPr lang="pt-BR" altLang="pt-BR" sz="3800" b="1" smtClean="0"/>
            </a:br>
            <a:r>
              <a:rPr lang="pt-BR" altLang="pt-BR" sz="3800" b="1" smtClean="0"/>
              <a:t>Transformação de Necessidades em Objetivos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Os objetivos de um projeto nascem do esclarecimento das necessidades a serem atendidas. À medida que as necessidades emergem e são esclarecias, os objetivos tornam-se evidentes.</a:t>
            </a:r>
          </a:p>
          <a:p>
            <a:pPr eaLnBrk="1" hangingPunct="1"/>
            <a:endParaRPr lang="pt-BR" altLang="pt-BR" sz="2400" smtClean="0"/>
          </a:p>
        </p:txBody>
      </p:sp>
      <p:graphicFrame>
        <p:nvGraphicFramePr>
          <p:cNvPr id="2150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427538" y="2247900"/>
          <a:ext cx="4313237" cy="2032000"/>
        </p:xfrm>
        <a:graphic>
          <a:graphicData uri="http://schemas.openxmlformats.org/presentationml/2006/ole">
            <p:oleObj spid="_x0000_s21510" name="Documento" r:id="rId3" imgW="5576231" imgH="262873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Administração de projetos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Administrar um projeto significa planejar, executar e controlar as fases de seu ciclo de vida.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dirty="0" smtClean="0"/>
              <a:t>Planejar</a:t>
            </a:r>
            <a:r>
              <a:rPr lang="pt-BR" altLang="pt-BR" dirty="0" smtClean="0"/>
              <a:t> </a:t>
            </a:r>
            <a:r>
              <a:rPr lang="pt-BR" altLang="pt-BR" dirty="0" smtClean="0">
                <a:cs typeface="Arial" pitchFamily="34" charset="0"/>
              </a:rPr>
              <a:t>→</a:t>
            </a:r>
            <a:r>
              <a:rPr lang="pt-BR" altLang="pt-BR" dirty="0" smtClean="0"/>
              <a:t>  começar com definições básicas de escopo, prazo e custo;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dirty="0" smtClean="0"/>
              <a:t>Executar o projeto </a:t>
            </a:r>
            <a:r>
              <a:rPr lang="pt-BR" altLang="pt-BR" dirty="0" smtClean="0">
                <a:cs typeface="Arial" pitchFamily="34" charset="0"/>
              </a:rPr>
              <a:t>→ realizar as atividades previstas no plano;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b="1" dirty="0" smtClean="0">
                <a:cs typeface="Arial" pitchFamily="34" charset="0"/>
              </a:rPr>
              <a:t>Encerrar o projeto </a:t>
            </a:r>
            <a:r>
              <a:rPr lang="pt-BR" altLang="pt-BR" dirty="0" smtClean="0">
                <a:cs typeface="Arial" pitchFamily="34" charset="0"/>
              </a:rPr>
              <a:t>→ entrega do produto e a finalização dos procedimentos administrativos.</a:t>
            </a:r>
            <a:r>
              <a:rPr lang="pt-BR" altLang="pt-BR" dirty="0" smtClean="0"/>
              <a:t> </a:t>
            </a:r>
          </a:p>
          <a:p>
            <a:pPr eaLnBrk="1" hangingPunct="1">
              <a:lnSpc>
                <a:spcPct val="90000"/>
              </a:lnSpc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dirty="0" smtClean="0"/>
              <a:t>Hierarquia de Objetivos</a:t>
            </a:r>
            <a:br>
              <a:rPr lang="pt-BR" altLang="pt-BR" sz="3800" b="1" dirty="0" smtClean="0"/>
            </a:br>
            <a:endParaRPr lang="pt-BR" altLang="pt-BR" sz="3800" b="1" dirty="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pt-BR" altLang="pt-BR" dirty="0" smtClean="0"/>
              <a:t>1. Objetivo final , ponto de partida da hierarquia</a:t>
            </a:r>
          </a:p>
          <a:p>
            <a:pPr eaLnBrk="1" hangingPunct="1">
              <a:buNone/>
            </a:pPr>
            <a:r>
              <a:rPr lang="pt-BR" altLang="pt-BR" dirty="0" smtClean="0"/>
              <a:t>2. Objetivos imediatos, são justificados pelo objetivo final</a:t>
            </a:r>
          </a:p>
          <a:p>
            <a:pPr eaLnBrk="1" hangingPunct="1">
              <a:buNone/>
            </a:pPr>
            <a:r>
              <a:rPr lang="pt-BR" altLang="pt-BR" dirty="0" smtClean="0"/>
              <a:t>3. Produtos, a realização dos objetivos imediatos (</a:t>
            </a:r>
            <a:r>
              <a:rPr lang="pt-BR" altLang="pt-BR" dirty="0" err="1" smtClean="0"/>
              <a:t>deliverables</a:t>
            </a:r>
            <a:r>
              <a:rPr lang="pt-BR" altLang="pt-BR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Administração da qualidade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Qualidade</a:t>
            </a:r>
            <a:r>
              <a:rPr lang="pt-BR" altLang="pt-BR" dirty="0" smtClean="0"/>
              <a:t> é o conjunto das características (ou especificações) de uma entidade, que definem sua capacidade de atender a necessidades implícitas ou explícitas.</a:t>
            </a:r>
            <a:endParaRPr lang="pt-BR" altLang="pt-BR" b="1" dirty="0" smtClean="0"/>
          </a:p>
          <a:p>
            <a:pPr eaLnBrk="1" hangingPunct="1"/>
            <a:r>
              <a:rPr lang="pt-BR" altLang="pt-BR" b="1" dirty="0" smtClean="0"/>
              <a:t>Planejamento da qualidade</a:t>
            </a:r>
            <a:r>
              <a:rPr lang="pt-BR" altLang="pt-BR" dirty="0" smtClean="0"/>
              <a:t> </a:t>
            </a:r>
            <a:r>
              <a:rPr lang="pt-BR" altLang="pt-BR" dirty="0" smtClean="0"/>
              <a:t>→ </a:t>
            </a:r>
            <a:r>
              <a:rPr lang="pt-BR" altLang="pt-BR" dirty="0" smtClean="0"/>
              <a:t>definir as características do produto</a:t>
            </a:r>
            <a:endParaRPr lang="pt-BR" altLang="pt-BR" b="1" dirty="0" smtClean="0"/>
          </a:p>
          <a:p>
            <a:pPr eaLnBrk="1" hangingPunct="1"/>
            <a:r>
              <a:rPr lang="pt-BR" altLang="pt-BR" b="1" dirty="0" smtClean="0"/>
              <a:t>Qualidade planejada</a:t>
            </a:r>
            <a:r>
              <a:rPr lang="pt-BR" altLang="pt-BR" dirty="0" smtClean="0"/>
              <a:t>:</a:t>
            </a:r>
          </a:p>
          <a:p>
            <a:pPr eaLnBrk="1" hangingPunct="1"/>
            <a:r>
              <a:rPr lang="pt-BR" altLang="pt-BR" dirty="0" smtClean="0"/>
              <a:t>	a) especificações funcionais</a:t>
            </a:r>
          </a:p>
          <a:p>
            <a:pPr eaLnBrk="1" hangingPunct="1"/>
            <a:r>
              <a:rPr lang="pt-BR" altLang="pt-BR" dirty="0" smtClean="0"/>
              <a:t>	b) especificações técnicas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Qualidade planejada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pt-BR" altLang="pt-BR" b="1" smtClean="0"/>
              <a:t>Especificações funcionais</a:t>
            </a:r>
            <a:r>
              <a:rPr lang="pt-BR" altLang="pt-BR" smtClean="0"/>
              <a:t>: traduzem as necessidades e expectativas do cliente em termos de desempenho que o produto deverá alcançar.</a:t>
            </a:r>
            <a:endParaRPr lang="pt-BR" altLang="pt-BR" b="1" smtClean="0"/>
          </a:p>
          <a:p>
            <a:pPr marL="533400" indent="-533400" eaLnBrk="1" hangingPunct="1"/>
            <a:r>
              <a:rPr lang="pt-BR" altLang="pt-BR" b="1" smtClean="0"/>
              <a:t>Especificações técnicas </a:t>
            </a:r>
            <a:r>
              <a:rPr lang="pt-BR" altLang="pt-BR" smtClean="0"/>
              <a:t>descrevem as características do objetivo em termos de seus atributos técnicos.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pt-BR" sz="3800" b="1" smtClean="0"/>
              <a:t>Controle da qualidade</a:t>
            </a:r>
            <a:r>
              <a:rPr lang="pt-BR" altLang="pt-BR" sz="3800" b="1" smtClean="0"/>
              <a:t/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pt-BR" b="1" smtClean="0"/>
              <a:t>QFD – Quality function deployment </a:t>
            </a:r>
            <a:endParaRPr lang="pt-BR" altLang="pt-BR" b="1" smtClean="0"/>
          </a:p>
          <a:p>
            <a:pPr eaLnBrk="1" hangingPunct="1"/>
            <a:r>
              <a:rPr lang="pt-BR" altLang="pt-BR" b="1" smtClean="0"/>
              <a:t>(desdobramento da função da qualidade)</a:t>
            </a:r>
            <a:r>
              <a:rPr lang="pt-BR" altLang="pt-BR" smtClean="0"/>
              <a:t> tem por finalidade sistematizar e facilitar a tradução das necessidades do cliente em características do produto.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Procedimentos do QFD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dirty="0" smtClean="0"/>
              <a:t>Identificação </a:t>
            </a:r>
            <a:r>
              <a:rPr lang="pt-BR" altLang="pt-BR" sz="2400" dirty="0" smtClean="0"/>
              <a:t>das necessidades do clientes (</a:t>
            </a:r>
            <a:r>
              <a:rPr lang="pt-BR" altLang="pt-BR" sz="2400" dirty="0" err="1" smtClean="0"/>
              <a:t>brainstroming</a:t>
            </a:r>
            <a:r>
              <a:rPr lang="pt-BR" altLang="pt-BR" sz="2400" dirty="0" smtClean="0"/>
              <a:t>)</a:t>
            </a:r>
          </a:p>
          <a:p>
            <a:pPr eaLnBrk="1" hangingPunct="1"/>
            <a:r>
              <a:rPr lang="pt-BR" altLang="pt-BR" sz="2400" dirty="0" smtClean="0"/>
              <a:t>Categorização </a:t>
            </a:r>
            <a:r>
              <a:rPr lang="pt-BR" altLang="pt-BR" sz="2400" dirty="0" smtClean="0"/>
              <a:t>(necessidades e características agrupadas em categorias)</a:t>
            </a:r>
          </a:p>
          <a:p>
            <a:pPr eaLnBrk="1" hangingPunct="1"/>
            <a:r>
              <a:rPr lang="pt-BR" altLang="pt-BR" sz="2400" dirty="0" smtClean="0"/>
              <a:t>Definição </a:t>
            </a:r>
            <a:r>
              <a:rPr lang="pt-BR" altLang="pt-BR" sz="2400" dirty="0" smtClean="0"/>
              <a:t>de prioridades (avaliação das necessidades dos clientes, importância relativa no conjunto, relação com as metas que o cliente quer atingir, relação com a concorrência).</a:t>
            </a:r>
          </a:p>
          <a:p>
            <a:pPr eaLnBrk="1" hangingPunct="1"/>
            <a:r>
              <a:rPr lang="pt-BR" altLang="pt-BR" sz="2400" dirty="0" smtClean="0"/>
              <a:t>Análise de correlações (as necessidades são correlacionadas com as características do produto)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DEFINIÇÃO DE MEIOS</a:t>
            </a:r>
            <a:r>
              <a:rPr lang="pt-BR" altLang="pt-BR" sz="3800" smtClean="0"/>
              <a:t/>
            </a:r>
            <a:br>
              <a:rPr lang="pt-BR" altLang="pt-BR" sz="3800" smtClean="0"/>
            </a:br>
            <a:endParaRPr lang="pt-BR" altLang="pt-BR" sz="3800" smtClean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Processo de planejamento operacional</a:t>
            </a:r>
          </a:p>
          <a:p>
            <a:pPr eaLnBrk="1" hangingPunct="1"/>
            <a:r>
              <a:rPr lang="pt-BR" altLang="pt-BR" smtClean="0"/>
              <a:t>Definição de atividades</a:t>
            </a:r>
          </a:p>
          <a:p>
            <a:pPr eaLnBrk="1" hangingPunct="1"/>
            <a:r>
              <a:rPr lang="pt-BR" altLang="pt-BR" smtClean="0"/>
              <a:t>Seqüenciamento das atividades</a:t>
            </a:r>
          </a:p>
          <a:p>
            <a:pPr eaLnBrk="1" hangingPunct="1"/>
            <a:r>
              <a:rPr lang="pt-BR" altLang="pt-BR" smtClean="0"/>
              <a:t>Programação</a:t>
            </a:r>
          </a:p>
          <a:p>
            <a:pPr eaLnBrk="1" hangingPunct="1"/>
            <a:r>
              <a:rPr lang="pt-BR" altLang="pt-BR" smtClean="0"/>
              <a:t>Desenho do diagrama de precedências</a:t>
            </a:r>
          </a:p>
          <a:p>
            <a:pPr eaLnBrk="1" hangingPunct="1"/>
            <a:r>
              <a:rPr lang="pt-BR" altLang="pt-BR" smtClean="0"/>
              <a:t>Previsão de recursos e preparação do orçamento</a:t>
            </a:r>
          </a:p>
          <a:p>
            <a:pPr eaLnBrk="1" hangingPunct="1"/>
            <a:r>
              <a:rPr lang="pt-BR" altLang="pt-BR" smtClean="0"/>
              <a:t>Planejamento de uma fase para outra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Planejamento operacional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O que deverá ser feito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Quando acontecerá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Quanto custará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Quem fará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Que produtos ou serviços serão conseguidos como resultado desse esforço?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Quais são as responsabilidades da equipe e do cliente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Quem é o responsável pela aceitação do resultado em seu estado final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Que instrumentos serão utilizados para lidar oficialmente com as mudanças que ocorrerão ao longo do projeto ?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Como será mensurado o andamento do projeto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Seqüência de trabalho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Objetivo final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cs typeface="Arial" pitchFamily="34" charset="0"/>
              </a:rPr>
              <a:t>↓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Objetivo imediato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cs typeface="Arial" pitchFamily="34" charset="0"/>
              </a:rPr>
              <a:t>↓</a:t>
            </a: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Produtos (deliverables)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cs typeface="Arial" pitchFamily="34" charset="0"/>
              </a:rPr>
              <a:t>↓</a:t>
            </a: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Atividades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>
                <a:cs typeface="Arial" pitchFamily="34" charset="0"/>
              </a:rPr>
              <a:t>↓</a:t>
            </a: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Recursos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DEFINIÇÃO DE ATIVIDADES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Ponto de partida </a:t>
            </a:r>
            <a:r>
              <a:rPr lang="pt-BR" altLang="pt-BR" dirty="0" smtClean="0">
                <a:cs typeface="Arial" pitchFamily="34" charset="0"/>
              </a:rPr>
              <a:t>→</a:t>
            </a:r>
            <a:r>
              <a:rPr lang="pt-BR" altLang="pt-BR" dirty="0" smtClean="0"/>
              <a:t> </a:t>
            </a:r>
            <a:r>
              <a:rPr lang="pt-BR" altLang="pt-BR" b="1" dirty="0" smtClean="0"/>
              <a:t>estrutura analítica do produto / serviço</a:t>
            </a:r>
          </a:p>
          <a:p>
            <a:pPr eaLnBrk="1" hangingPunct="1"/>
            <a:r>
              <a:rPr lang="pt-BR" altLang="pt-BR" dirty="0" smtClean="0"/>
              <a:t>Divide o resultado final em:</a:t>
            </a:r>
          </a:p>
          <a:p>
            <a:pPr eaLnBrk="1" hangingPunct="1"/>
            <a:r>
              <a:rPr lang="pt-BR" altLang="pt-BR" dirty="0" smtClean="0"/>
              <a:t>A) partes físicas (quando se trata de produtos)</a:t>
            </a:r>
          </a:p>
          <a:p>
            <a:pPr eaLnBrk="1" hangingPunct="1"/>
            <a:r>
              <a:rPr lang="pt-BR" altLang="pt-BR" dirty="0" smtClean="0"/>
              <a:t>B) grandes tarefas (quando se trata de serviços ou eventos)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DEFINIÇÃO DE ATIVIDADES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Além da estrutura analítica as seguintes fontes de informação devem ser analisadas:</a:t>
            </a:r>
            <a:br>
              <a:rPr lang="pt-BR" altLang="pt-BR" sz="2400" smtClean="0"/>
            </a:br>
            <a:r>
              <a:rPr lang="pt-BR" altLang="pt-BR" sz="2400" smtClean="0"/>
              <a:t> </a:t>
            </a:r>
            <a:r>
              <a:rPr lang="pt-BR" altLang="pt-BR" sz="2400" b="1" smtClean="0"/>
              <a:t>escopo</a:t>
            </a:r>
            <a:r>
              <a:rPr lang="pt-BR" altLang="pt-BR" sz="2400" smtClean="0"/>
              <a:t>, identifica o produto principal e elementos subsidiários, ou deliverables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 atividades do ciclo de vida do projeto</a:t>
            </a:r>
          </a:p>
          <a:p>
            <a:pPr eaLnBrk="1" hangingPunct="1"/>
            <a:r>
              <a:rPr lang="pt-BR" altLang="pt-BR" sz="2400" b="1" smtClean="0"/>
              <a:t> informações sobre experiência com projetos semelhantes</a:t>
            </a:r>
          </a:p>
          <a:p>
            <a:pPr eaLnBrk="1" hangingPunct="1"/>
            <a:r>
              <a:rPr lang="pt-BR" altLang="pt-BR" sz="2400" b="1" smtClean="0"/>
              <a:t> premissas sobre circunstâncias que cercam a realização do projeto</a:t>
            </a:r>
          </a:p>
          <a:p>
            <a:pPr eaLnBrk="1" hangingPunct="1"/>
            <a:r>
              <a:rPr lang="pt-BR" altLang="pt-BR" sz="2400" b="1" smtClean="0"/>
              <a:t> restrições</a:t>
            </a:r>
          </a:p>
          <a:p>
            <a:pPr eaLnBrk="1" hangingPunct="1"/>
            <a:r>
              <a:rPr lang="pt-BR" altLang="pt-BR" sz="2400" b="1" smtClean="0"/>
              <a:t> previsão de recursos necessários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Administração de projetos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dirty="0" smtClean="0"/>
              <a:t>Projetos são:</a:t>
            </a:r>
            <a:endParaRPr lang="pt-BR" altLang="pt-BR" sz="2400" dirty="0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empreendimentos finitos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claramente definidos em função de problema, oportunidade ou interesse de uma pessoa ou organização.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Envolvem uma relação fornecedor-usuário/cliente (do projeto)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São singulares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Envolvem incerteza e complexidade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Requerem uma administração específica (a de projetos)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Englobam: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Programa, subprojeto e sistema.</a:t>
            </a:r>
          </a:p>
          <a:p>
            <a:pPr eaLnBrk="1" hangingPunct="1">
              <a:lnSpc>
                <a:spcPct val="80000"/>
              </a:lnSpc>
            </a:pPr>
            <a:endParaRPr lang="pt-BR" altLang="pt-B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00100" indent="-800100" algn="ctr" eaLnBrk="1" hangingPunct="1"/>
            <a:r>
              <a:rPr lang="pt-BR" altLang="pt-BR" sz="3800" b="1" smtClean="0"/>
              <a:t>SEQÜENCIAMENTO DAS ATIVIDADES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Definir e identificar as precedências e interdependências, além disso outras informações são necessárias:</a:t>
            </a:r>
          </a:p>
          <a:p>
            <a:pPr eaLnBrk="1" hangingPunct="1"/>
            <a:r>
              <a:rPr lang="pt-BR" altLang="pt-BR" dirty="0" smtClean="0"/>
              <a:t>Lógica </a:t>
            </a:r>
            <a:r>
              <a:rPr lang="pt-BR" altLang="pt-BR" dirty="0" smtClean="0"/>
              <a:t>determinada pela natureza do produto ou serviço;</a:t>
            </a:r>
          </a:p>
          <a:p>
            <a:pPr eaLnBrk="1" hangingPunct="1"/>
            <a:r>
              <a:rPr lang="pt-BR" altLang="pt-BR" dirty="0" smtClean="0"/>
              <a:t>Dependências </a:t>
            </a:r>
            <a:r>
              <a:rPr lang="pt-BR" altLang="pt-BR" dirty="0" smtClean="0"/>
              <a:t>discricionárias</a:t>
            </a:r>
          </a:p>
          <a:p>
            <a:pPr eaLnBrk="1" hangingPunct="1"/>
            <a:r>
              <a:rPr lang="pt-BR" altLang="pt-BR" dirty="0" smtClean="0"/>
              <a:t>Condicionantes </a:t>
            </a:r>
            <a:r>
              <a:rPr lang="pt-BR" altLang="pt-BR" dirty="0" smtClean="0"/>
              <a:t>externos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SEQÜENCIAMENTO DAS ATIVIDADES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b="1" smtClean="0"/>
              <a:t>PROGRAMAÇÃO</a:t>
            </a:r>
            <a:r>
              <a:rPr lang="pt-BR" altLang="pt-BR" sz="2000" smtClean="0"/>
              <a:t>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Dois procedimentos distintos: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fazer a estimativa da duração das atividades;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elaborar os cronogramas do projeto, que estabelecem datas de início e término das atividades.</a:t>
            </a:r>
            <a:endParaRPr lang="pt-BR" altLang="pt-BR" sz="20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b="1" smtClean="0"/>
              <a:t>ESTIMATIVA DE DURAÇÃO</a:t>
            </a:r>
            <a:endParaRPr lang="pt-BR" altLang="pt-BR" sz="2000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Considerar: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previsão de recursos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competências das pessoas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serviços de terceiros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smtClean="0"/>
              <a:t>fatores e desdobramentos incontroláveis</a:t>
            </a:r>
            <a:endParaRPr lang="pt-BR" altLang="pt-BR" sz="2000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sz="2000" b="1" smtClean="0"/>
              <a:t/>
            </a:r>
            <a:br>
              <a:rPr lang="pt-BR" altLang="pt-BR" sz="2000" b="1" smtClean="0"/>
            </a:br>
            <a:endParaRPr lang="pt-BR" altLang="pt-B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DEZ PASSOS PARA PREPARAR UMA PROPOSTA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Esclareça a necessidade a ser atendida;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Explique como o projeto atenderá as necessidades identificadas;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Defina o produto do projeto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Esclareça qual a metodologia de trabalho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Prepare um programa de trabalho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Prepare um cronograma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Identifique os recursos necessários para realizar as atividades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Defina o custo do programa de trabalho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Defina a equipe e a organização do projeto</a:t>
            </a:r>
          </a:p>
          <a:p>
            <a:pPr marL="533400" indent="-533400" eaLnBrk="1" hangingPunct="1">
              <a:lnSpc>
                <a:spcPct val="80000"/>
              </a:lnSpc>
              <a:buFont typeface="Wingdings" pitchFamily="2" charset="2"/>
              <a:buAutoNum type="arabicPeriod"/>
            </a:pPr>
            <a:r>
              <a:rPr lang="pt-BR" altLang="pt-BR" sz="2400" smtClean="0"/>
              <a:t>Defina a forma de administração do projeto.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Proposta do projeto</a:t>
            </a:r>
            <a:r>
              <a:rPr lang="pt-BR" altLang="pt-BR" smtClean="0"/>
              <a:t> 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Proposta do projeto</a:t>
            </a:r>
            <a:r>
              <a:rPr lang="pt-BR" altLang="pt-BR" dirty="0" smtClean="0"/>
              <a:t> </a:t>
            </a:r>
            <a:r>
              <a:rPr lang="pt-BR" altLang="pt-BR" dirty="0" smtClean="0"/>
              <a:t>→ </a:t>
            </a:r>
            <a:r>
              <a:rPr lang="pt-BR" altLang="pt-BR" dirty="0" smtClean="0"/>
              <a:t>é um plano operacional em formato que possibilita sua análise e aprovação em uma instância superior à das pessoas que o elaboram.</a:t>
            </a:r>
            <a:endParaRPr lang="pt-BR" altLang="pt-BR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Tipos específicos de propostas</a:t>
            </a:r>
            <a:r>
              <a:rPr lang="pt-BR" altLang="pt-BR" sz="3800" smtClean="0"/>
              <a:t>:</a:t>
            </a:r>
            <a:r>
              <a:rPr lang="pt-BR" altLang="pt-BR" sz="3800" b="1" smtClean="0"/>
              <a:t/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Caderno de conceitos</a:t>
            </a:r>
            <a:r>
              <a:rPr lang="pt-BR" altLang="pt-BR" sz="2000" smtClean="0"/>
              <a:t> serve para apresentar um novo produto e as condições para o seu desenvolvimento. Conteúdo básico: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Definição do produto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Objetivos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Mercado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Características básicas do produto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Principais dados técnicos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Comparação entre tipos diversos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Considerações sobre o produto e a legislação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Produção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Custos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Cronograma</a:t>
            </a:r>
          </a:p>
          <a:p>
            <a:pPr eaLnBrk="1" hangingPunct="1">
              <a:lnSpc>
                <a:spcPct val="90000"/>
              </a:lnSpc>
            </a:pPr>
            <a:endParaRPr lang="pt-BR" altLang="pt-B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Tipos específicos de propostas</a:t>
            </a:r>
            <a:r>
              <a:rPr lang="pt-BR" altLang="pt-BR" sz="3800" smtClean="0"/>
              <a:t>:</a:t>
            </a:r>
            <a:r>
              <a:rPr lang="pt-BR" altLang="pt-BR" sz="3800" b="1" smtClean="0"/>
              <a:t/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Projeto de Dissertação, Tese e Trabalho de Conclusão de Curso</a:t>
            </a:r>
            <a:r>
              <a:rPr lang="pt-BR" altLang="pt-BR" sz="2400" smtClean="0"/>
              <a:t>. 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Contém os elementos:</a:t>
            </a:r>
            <a:endParaRPr lang="pt-BR" altLang="pt-BR" sz="2400" smtClean="0"/>
          </a:p>
          <a:p>
            <a:pPr eaLnBrk="1" hangingPunct="1"/>
            <a:r>
              <a:rPr lang="pt-BR" altLang="pt-BR" sz="2400" smtClean="0"/>
              <a:t>Definição do problema</a:t>
            </a:r>
          </a:p>
          <a:p>
            <a:pPr eaLnBrk="1" hangingPunct="1"/>
            <a:r>
              <a:rPr lang="pt-BR" altLang="pt-BR" sz="2400" smtClean="0"/>
              <a:t>Justificativas</a:t>
            </a:r>
          </a:p>
          <a:p>
            <a:pPr eaLnBrk="1" hangingPunct="1"/>
            <a:r>
              <a:rPr lang="pt-BR" altLang="pt-BR" sz="2400" smtClean="0"/>
              <a:t>Objetivos</a:t>
            </a:r>
          </a:p>
          <a:p>
            <a:pPr eaLnBrk="1" hangingPunct="1"/>
            <a:r>
              <a:rPr lang="pt-BR" altLang="pt-BR" sz="2400" smtClean="0"/>
              <a:t>Metodologia</a:t>
            </a:r>
          </a:p>
          <a:p>
            <a:pPr eaLnBrk="1" hangingPunct="1"/>
            <a:r>
              <a:rPr lang="pt-BR" altLang="pt-BR" sz="2400" smtClean="0"/>
              <a:t>Materiais (exigidos pelos experimentos)</a:t>
            </a:r>
          </a:p>
          <a:p>
            <a:pPr eaLnBrk="1" hangingPunct="1"/>
            <a:r>
              <a:rPr lang="pt-BR" altLang="pt-BR" sz="2400" smtClean="0"/>
              <a:t>Bibliografia</a:t>
            </a:r>
          </a:p>
          <a:p>
            <a:pPr eaLnBrk="1" hangingPunct="1"/>
            <a:r>
              <a:rPr lang="pt-BR" altLang="pt-BR" sz="2400" smtClean="0"/>
              <a:t>Cronograma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Metodologia LogFRAME 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Metodologia LogFRAME </a:t>
            </a:r>
          </a:p>
          <a:p>
            <a:pPr eaLnBrk="1" hangingPunct="1"/>
            <a:r>
              <a:rPr lang="pt-BR" altLang="pt-BR" b="1" smtClean="0"/>
              <a:t>(Logical framework ou estrutura lógica)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Baseia-se no preenchimento de uma matriz com quatro colunas, onde devem ser registrados os objetivos hierarquizados do projeto.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4"/>
          <p:cNvSpPr>
            <a:spLocks noGrp="1" noChangeArrowheads="1"/>
          </p:cNvSpPr>
          <p:nvPr>
            <p:ph type="title"/>
          </p:nvPr>
        </p:nvSpPr>
        <p:spPr>
          <a:xfrm>
            <a:off x="827088" y="188913"/>
            <a:ext cx="7772400" cy="1143000"/>
          </a:xfrm>
        </p:spPr>
        <p:txBody>
          <a:bodyPr/>
          <a:lstStyle/>
          <a:p>
            <a:pPr eaLnBrk="1" hangingPunct="1"/>
            <a:r>
              <a:rPr lang="pt-BR" altLang="pt-BR" b="1" smtClean="0"/>
              <a:t>Metodologia LogFRAME</a:t>
            </a:r>
          </a:p>
        </p:txBody>
      </p:sp>
      <p:graphicFrame>
        <p:nvGraphicFramePr>
          <p:cNvPr id="399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2198688" y="1484313"/>
          <a:ext cx="5048250" cy="5106987"/>
        </p:xfrm>
        <a:graphic>
          <a:graphicData uri="http://schemas.openxmlformats.org/presentationml/2006/ole">
            <p:oleObj spid="_x0000_s39941" name="Documento" r:id="rId3" imgW="5700315" imgH="576501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Metodologia LogFRAME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3100" b="1" smtClean="0"/>
              <a:t>Primeira etapa:</a:t>
            </a:r>
            <a:endParaRPr lang="pt-BR" altLang="pt-BR" sz="3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100" smtClean="0"/>
              <a:t>	objetivos são registrados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100" smtClean="0"/>
              <a:t>	responsabilidade da equipe de projetos expressar e descrever suas intenções</a:t>
            </a:r>
            <a:endParaRPr lang="pt-BR" altLang="pt-BR" sz="31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3100" b="1" smtClean="0"/>
              <a:t>Indicadores de desempenho:</a:t>
            </a:r>
            <a:endParaRPr lang="pt-BR" altLang="pt-BR" sz="31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100" smtClean="0"/>
              <a:t>	identificar os indicadores de desempenho para cada objetivo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sz="3100" smtClean="0"/>
              <a:t>	pressuposto: só se pode administrar o que é mensurável</a:t>
            </a:r>
            <a:endParaRPr lang="pt-BR" altLang="pt-BR" sz="3100" b="1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Metodologia LogFRAME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600" b="1" smtClean="0"/>
              <a:t>Meios de verificação de desempenho:</a:t>
            </a:r>
            <a:endParaRPr lang="pt-BR" altLang="pt-BR" sz="2600" smtClean="0"/>
          </a:p>
          <a:p>
            <a:pPr eaLnBrk="1" hangingPunct="1">
              <a:buFont typeface="Wingdings" pitchFamily="2" charset="2"/>
              <a:buNone/>
            </a:pPr>
            <a:r>
              <a:rPr lang="pt-BR" altLang="pt-BR" sz="2600" smtClean="0"/>
              <a:t>	definir os meios de verificar se o desempenho corresponde aos valores estabelecidos pelos indicadores (</a:t>
            </a:r>
            <a:r>
              <a:rPr lang="pt-BR" altLang="pt-BR" sz="2600" u="sng" smtClean="0"/>
              <a:t>reuniões de coordenação</a:t>
            </a:r>
            <a:r>
              <a:rPr lang="pt-BR" altLang="pt-BR" sz="2600" smtClean="0"/>
              <a:t>, visitas de inspeção, análises de relatórios, etc)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Hipóteses condicionantes</a:t>
            </a:r>
            <a:r>
              <a:rPr lang="pt-BR" altLang="pt-BR" sz="2400" smtClean="0"/>
              <a:t>:</a:t>
            </a:r>
          </a:p>
          <a:p>
            <a:pPr eaLnBrk="1" hangingPunct="1"/>
            <a:r>
              <a:rPr lang="pt-BR" altLang="pt-BR" sz="2400" smtClean="0"/>
              <a:t>registram-se os fatores externos e eventos prováveis cuja ocorrência pode afetar ou condicionar a realização do objetivo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Critérios para identificar projetos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smtClean="0"/>
              <a:t>a atividade tem começo meio e fim previsíveis ou programados</a:t>
            </a:r>
          </a:p>
          <a:p>
            <a:pPr eaLnBrk="1" hangingPunct="1"/>
            <a:r>
              <a:rPr lang="pt-BR" altLang="pt-BR" sz="2400" smtClean="0"/>
              <a:t>complexidade e especificidades do problema (diferença relativamente as atividades de rotina)</a:t>
            </a:r>
          </a:p>
          <a:p>
            <a:pPr eaLnBrk="1" hangingPunct="1"/>
            <a:r>
              <a:rPr lang="pt-BR" altLang="pt-BR" sz="2400" smtClean="0"/>
              <a:t>grau elevado de desconhecimento sobre a solução ou maneira de atingi-la</a:t>
            </a:r>
          </a:p>
          <a:p>
            <a:pPr eaLnBrk="1" hangingPunct="1"/>
            <a:r>
              <a:rPr lang="pt-BR" altLang="pt-BR" sz="2400" smtClean="0"/>
              <a:t>importância do prazo p/ solução</a:t>
            </a:r>
          </a:p>
          <a:p>
            <a:pPr eaLnBrk="1" hangingPunct="1"/>
            <a:r>
              <a:rPr lang="pt-BR" altLang="pt-BR" sz="2400" smtClean="0"/>
              <a:t>multidisciplinaridade do problema ou solução</a:t>
            </a:r>
          </a:p>
          <a:p>
            <a:pPr eaLnBrk="1" hangingPunct="1"/>
            <a:r>
              <a:rPr lang="pt-BR" altLang="pt-BR" sz="2400" smtClean="0"/>
              <a:t>importância do cliente ou usuário do resultado</a:t>
            </a:r>
          </a:p>
          <a:p>
            <a:pPr eaLnBrk="1" hangingPunct="1"/>
            <a:r>
              <a:rPr lang="pt-BR" altLang="pt-BR" sz="2400" smtClean="0"/>
              <a:t>importância do problema p/ o usuário/ cliente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Critérios de Avaliação</a:t>
            </a:r>
            <a:r>
              <a:rPr lang="pt-BR" altLang="pt-BR" sz="3800" smtClean="0"/>
              <a:t>:</a:t>
            </a:r>
            <a:r>
              <a:rPr lang="pt-BR" altLang="pt-BR" sz="3800" b="1" smtClean="0"/>
              <a:t/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smtClean="0"/>
              <a:t>Objetivos finais do projeto</a:t>
            </a:r>
            <a:endParaRPr lang="pt-BR" altLang="pt-BR" sz="240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O projeto tem um objetivo final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O objetivo final é claro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 O objetivo é importante para a organização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A proposta indica claramente a necessidade a ser atendida ou problema a ser resolvido pela realização do objetivo final</a:t>
            </a:r>
            <a:endParaRPr lang="pt-BR" altLang="pt-BR" sz="2200" b="1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400" b="1" smtClean="0"/>
              <a:t>Objetivos imediatos do projeto</a:t>
            </a:r>
            <a:endParaRPr lang="pt-BR" altLang="pt-BR" sz="2400" smtClean="0"/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O projeto tem objetivos imediatos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Os objetivos imediatos são claros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Os objetivos imediatos são importantes p/ a realização do objetivo final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pt-BR" sz="2200" smtClean="0"/>
              <a:t>A proposta indica claramente a relação entre os objetivos imediatos e o objetivo final do projeto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Critérios de Avaliação</a:t>
            </a:r>
            <a:r>
              <a:rPr lang="pt-BR" altLang="pt-BR" smtClean="0"/>
              <a:t>: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3. Produtos do Projeto</a:t>
            </a:r>
            <a:endParaRPr lang="pt-BR" altLang="pt-BR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3.1 O projeto tem produto claramente definido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3.2 As responsabilidades da equipe em relação aos produtos estão claramente definidas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3.3 A utilidade dos produtos está claramente definida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3.4 As especificações de desempenho dos produtos estão claramente definidas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3.5 Os produtos são importantes p/ a realização dos objetivos imediatos e do objetivo final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Critérios de Avaliação</a:t>
            </a:r>
            <a:r>
              <a:rPr lang="pt-BR" altLang="pt-BR" smtClean="0"/>
              <a:t>: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 smtClean="0"/>
              <a:t>4.Atividades</a:t>
            </a:r>
            <a:endParaRPr lang="pt-BR" altLang="pt-BR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4.1 As atividades a serem realizadas estão claramente definidas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4.2 estão associadas a prazos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4.3 tem lógica interna, as dependências são coerentes.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4.4 são necessárias para a realização dos produtos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4.5 e estas forem realizadas, o produto será realizado.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Critérios de Avaliação</a:t>
            </a:r>
            <a:r>
              <a:rPr lang="pt-BR" altLang="pt-BR" smtClean="0"/>
              <a:t>: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5. Recursos</a:t>
            </a:r>
            <a:endParaRPr lang="pt-BR" altLang="pt-BR" sz="2400" smtClean="0"/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5.1 estão claramente definidos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5.2 estão corretamente dimensionados e são necessários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5.3 se forem aplicados, as atividades poderão ser realizadas e os objetivos atingidos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5.4 meios de obtenção estão claramente definidos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5.5 responsabilidades pela obtenção estão indicadas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5.6 obtenção é viável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z="2400" smtClean="0"/>
              <a:t>5.7 pessoas previstas estão identificadas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Critérios de Avaliação</a:t>
            </a:r>
            <a:r>
              <a:rPr lang="pt-BR" altLang="pt-BR" smtClean="0"/>
              <a:t>: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6. Restrições</a:t>
            </a:r>
            <a:endParaRPr lang="pt-BR" altLang="pt-BR" smtClean="0"/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mtClean="0"/>
              <a:t>estão claramente indicadas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pt-BR" altLang="pt-BR" smtClean="0"/>
              <a:t> referem-se a condições que estão além do alcance da equipe</a:t>
            </a:r>
            <a:endParaRPr lang="pt-BR" altLang="pt-BR" b="1" smtClean="0"/>
          </a:p>
          <a:p>
            <a:pPr eaLnBrk="1" hangingPunct="1"/>
            <a:r>
              <a:rPr lang="pt-BR" altLang="pt-BR" b="1" smtClean="0"/>
              <a:t>7.Controle</a:t>
            </a:r>
            <a:endParaRPr lang="pt-BR" altLang="pt-BR" smtClean="0"/>
          </a:p>
          <a:p>
            <a:pPr lvl="1" eaLnBrk="1" hangingPunct="1">
              <a:buFont typeface="Wingdings" pitchFamily="2" charset="2"/>
              <a:buChar char="Ø"/>
            </a:pPr>
            <a:r>
              <a:rPr lang="pt-BR" altLang="pt-BR" smtClean="0"/>
              <a:t>Proposta indica como o desempenho será avaliado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pt-BR" altLang="pt-BR" smtClean="0"/>
              <a:t>Indica como deverão ser tomadas as medidas corretivas p/ andamento do projeto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Critérios de Avaliação</a:t>
            </a:r>
            <a:r>
              <a:rPr lang="pt-BR" altLang="pt-BR" smtClean="0"/>
              <a:t>: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pt-BR" b="1" smtClean="0"/>
              <a:t>Avaliação da equipe</a:t>
            </a:r>
            <a:endParaRPr lang="pt-BR" altLang="pt-BR" smtClean="0"/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Quem elaborou a proposta ?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Experiência anterior dessas pessoas? Projetos que estivam envolvidas?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Resultados que já obtiveram?</a:t>
            </a:r>
            <a:endParaRPr lang="pt-BR" altLang="pt-BR" b="1" smtClean="0"/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pt-BR" b="1" smtClean="0"/>
              <a:t>Aspecto geral</a:t>
            </a:r>
            <a:endParaRPr lang="pt-BR" altLang="pt-BR" smtClean="0"/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Impressão geral causada pela proposta?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Nível de qualidade da linguagem?</a:t>
            </a:r>
          </a:p>
          <a:p>
            <a:pPr marL="952500" lvl="1" indent="-49530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pt-BR" altLang="pt-BR" smtClean="0"/>
              <a:t>Nível global de qualidade das proposições e de sua lógica interna?</a:t>
            </a:r>
            <a:r>
              <a:rPr lang="pt-BR" altLang="pt-BR" sz="2800" smtClean="0"/>
              <a:t> 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Processo de Execução</a:t>
            </a:r>
            <a:r>
              <a:rPr lang="pt-BR" altLang="pt-BR" smtClean="0"/>
              <a:t> 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Qualidade do planejamento =&gt; qualidade do controle e a concretização dos resultados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b="1" smtClean="0"/>
              <a:t>Principal ingrediente do processo de controle ou monitoramento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 =&gt; Informação, sob três aspectos:</a:t>
            </a:r>
            <a:endParaRPr lang="pt-BR" altLang="pt-BR" sz="2400" u="sng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u="sng" smtClean="0"/>
              <a:t>Escopo do projeto</a:t>
            </a:r>
            <a:r>
              <a:rPr lang="pt-BR" altLang="pt-BR" sz="2400" smtClean="0"/>
              <a:t>: especificações/produto principal/ produtos e resultados associados;</a:t>
            </a:r>
            <a:endParaRPr lang="pt-BR" altLang="pt-BR" sz="2400" u="sng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u="sng" smtClean="0"/>
              <a:t>Tempo</a:t>
            </a:r>
            <a:r>
              <a:rPr lang="pt-BR" altLang="pt-BR" sz="2400" smtClean="0"/>
              <a:t>: duração, datas previstas de início e fim de fases, datas p/ entrega de produtos;</a:t>
            </a:r>
            <a:endParaRPr lang="pt-BR" altLang="pt-BR" sz="2400" u="sng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u="sng" smtClean="0"/>
              <a:t>Custo</a:t>
            </a:r>
            <a:r>
              <a:rPr lang="pt-BR" altLang="pt-BR" sz="2400" smtClean="0"/>
              <a:t>: custos previstos, cronograma de desembolsos previstos, cronograma de liberação de recursos.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Ferramentas gerenciais de controle</a:t>
            </a:r>
            <a:r>
              <a:rPr lang="pt-BR" altLang="pt-BR" sz="3800" smtClean="0"/>
              <a:t/>
            </a:r>
            <a:br>
              <a:rPr lang="pt-BR" altLang="pt-BR" sz="3800" smtClean="0"/>
            </a:br>
            <a:endParaRPr lang="pt-BR" altLang="pt-BR" sz="3800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Atualização de cronogramas</a:t>
            </a:r>
          </a:p>
          <a:p>
            <a:pPr eaLnBrk="1" hangingPunct="1"/>
            <a:r>
              <a:rPr lang="pt-BR" altLang="pt-BR" smtClean="0"/>
              <a:t>Verificação de entregas</a:t>
            </a:r>
          </a:p>
          <a:p>
            <a:pPr eaLnBrk="1" hangingPunct="1"/>
            <a:r>
              <a:rPr lang="pt-BR" altLang="pt-BR" smtClean="0"/>
              <a:t>Visitas a instalações</a:t>
            </a:r>
          </a:p>
          <a:p>
            <a:pPr eaLnBrk="1" hangingPunct="1"/>
            <a:r>
              <a:rPr lang="pt-BR" altLang="pt-BR" smtClean="0"/>
              <a:t>Medições</a:t>
            </a:r>
          </a:p>
          <a:p>
            <a:pPr eaLnBrk="1" hangingPunct="1"/>
            <a:r>
              <a:rPr lang="pt-BR" altLang="pt-BR" smtClean="0"/>
              <a:t>Preparação e análise de documentação</a:t>
            </a:r>
          </a:p>
          <a:p>
            <a:pPr eaLnBrk="1" hangingPunct="1"/>
            <a:r>
              <a:rPr lang="pt-BR" altLang="pt-BR" smtClean="0"/>
              <a:t>Análise do objetivo ou necessidade</a:t>
            </a:r>
          </a:p>
          <a:p>
            <a:pPr eaLnBrk="1" hangingPunct="1"/>
            <a:r>
              <a:rPr lang="pt-BR" altLang="pt-BR" smtClean="0"/>
              <a:t>Protocolos ou atas de reuniões de coordenação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Reuniões de </a:t>
            </a:r>
            <a:r>
              <a:rPr lang="pt-BR" altLang="pt-BR" b="1" dirty="0" smtClean="0"/>
              <a:t>coordenação</a:t>
            </a:r>
            <a:endParaRPr lang="pt-BR" altLang="pt-BR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reunião </a:t>
            </a:r>
            <a:r>
              <a:rPr lang="pt-BR" altLang="pt-BR" dirty="0" smtClean="0"/>
              <a:t>regular da equipe de projeto</a:t>
            </a:r>
          </a:p>
          <a:p>
            <a:pPr eaLnBrk="1" hangingPunct="1"/>
            <a:r>
              <a:rPr lang="pt-BR" altLang="pt-BR" dirty="0" smtClean="0"/>
              <a:t>uniformização das informações e manutenção de espírito de equipe;</a:t>
            </a:r>
          </a:p>
          <a:p>
            <a:pPr eaLnBrk="1" hangingPunct="1"/>
            <a:r>
              <a:rPr lang="pt-BR" altLang="pt-BR" dirty="0" smtClean="0"/>
              <a:t>princípios de administração visual</a:t>
            </a:r>
          </a:p>
          <a:p>
            <a:pPr eaLnBrk="1" hangingPunct="1"/>
            <a:r>
              <a:rPr lang="pt-BR" altLang="pt-BR" dirty="0" smtClean="0"/>
              <a:t>começar da reunião anterior e esclarecer ao final o próximo passo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Mudança no </a:t>
            </a:r>
            <a:r>
              <a:rPr lang="pt-BR" altLang="pt-BR" b="1" dirty="0" smtClean="0"/>
              <a:t>percurso</a:t>
            </a:r>
            <a:endParaRPr lang="pt-BR" altLang="pt-BR" dirty="0" smtClean="0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Possíveis </a:t>
            </a:r>
            <a:r>
              <a:rPr lang="pt-BR" altLang="pt-BR" dirty="0" smtClean="0"/>
              <a:t>razões:</a:t>
            </a:r>
          </a:p>
          <a:p>
            <a:pPr eaLnBrk="1" hangingPunct="1"/>
            <a:r>
              <a:rPr lang="pt-BR" altLang="pt-BR" dirty="0" smtClean="0"/>
              <a:t>descoberta de fatos ou informações que passaram despercebidas</a:t>
            </a:r>
          </a:p>
          <a:p>
            <a:pPr eaLnBrk="1" hangingPunct="1"/>
            <a:r>
              <a:rPr lang="pt-BR" altLang="pt-BR" dirty="0" smtClean="0"/>
              <a:t>fatos novos</a:t>
            </a:r>
          </a:p>
          <a:p>
            <a:pPr eaLnBrk="1" hangingPunct="1"/>
            <a:r>
              <a:rPr lang="pt-BR" altLang="pt-BR" dirty="0" smtClean="0"/>
              <a:t>mudanças de escopo solicitadas pelo cliente</a:t>
            </a:r>
          </a:p>
          <a:p>
            <a:pPr eaLnBrk="1" hangingPunct="1"/>
            <a:r>
              <a:rPr lang="pt-BR" altLang="pt-BR" dirty="0" smtClean="0"/>
              <a:t>evolução da equipe no processo de entender o problema ou solução</a:t>
            </a:r>
          </a:p>
          <a:p>
            <a:pPr eaLnBrk="1" hangingPunct="1"/>
            <a:r>
              <a:rPr lang="pt-BR" altLang="pt-BR" dirty="0" smtClean="0"/>
              <a:t>perda de recursos importantes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dirty="0" smtClean="0"/>
              <a:t>Aspectos envolvidos em um projeto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dirty="0" smtClean="0"/>
              <a:t>Complexidade</a:t>
            </a:r>
            <a:r>
              <a:rPr lang="pt-BR" altLang="pt-BR" sz="2400" dirty="0" smtClean="0"/>
              <a:t> </a:t>
            </a:r>
            <a:r>
              <a:rPr lang="pt-BR" altLang="pt-BR" sz="2400" dirty="0" smtClean="0">
                <a:latin typeface="Calibri"/>
                <a:cs typeface="Calibri"/>
              </a:rPr>
              <a:t>→</a:t>
            </a:r>
            <a:r>
              <a:rPr lang="pt-BR" altLang="pt-BR" sz="2400" dirty="0" smtClean="0"/>
              <a:t> número de variáveis que contem o problema</a:t>
            </a:r>
            <a:endParaRPr lang="pt-BR" altLang="pt-BR" sz="2400" b="1" dirty="0" smtClean="0"/>
          </a:p>
          <a:p>
            <a:pPr eaLnBrk="1" hangingPunct="1"/>
            <a:r>
              <a:rPr lang="pt-BR" altLang="pt-BR" sz="2400" b="1" dirty="0" smtClean="0"/>
              <a:t>Incerteza</a:t>
            </a:r>
            <a:r>
              <a:rPr lang="pt-BR" altLang="pt-BR" sz="2400" dirty="0" smtClean="0"/>
              <a:t> </a:t>
            </a:r>
            <a:r>
              <a:rPr lang="pt-BR" altLang="pt-BR" sz="2400" dirty="0" smtClean="0">
                <a:latin typeface="Calibri"/>
                <a:cs typeface="Calibri"/>
              </a:rPr>
              <a:t>→</a:t>
            </a:r>
            <a:r>
              <a:rPr lang="pt-BR" altLang="pt-BR" sz="2400" dirty="0" smtClean="0"/>
              <a:t> grau de desconhecimento a respeito dos resultados e da forma de atingi-los</a:t>
            </a:r>
            <a:endParaRPr lang="pt-BR" altLang="pt-BR" sz="2400" b="1" dirty="0" smtClean="0"/>
          </a:p>
          <a:p>
            <a:pPr eaLnBrk="1" hangingPunct="1"/>
            <a:r>
              <a:rPr lang="pt-BR" altLang="pt-BR" sz="2400" b="1" dirty="0" smtClean="0"/>
              <a:t>Programas e Subprojetos</a:t>
            </a:r>
          </a:p>
          <a:p>
            <a:pPr eaLnBrk="1" hangingPunct="1"/>
            <a:r>
              <a:rPr lang="pt-BR" altLang="pt-BR" sz="2400" b="1" dirty="0" smtClean="0"/>
              <a:t>Programa</a:t>
            </a:r>
            <a:r>
              <a:rPr lang="pt-BR" altLang="pt-BR" sz="2400" dirty="0" smtClean="0"/>
              <a:t>, é um grupo , família ou conjunto de projetos que é conveniente administrar de forma coordenada.</a:t>
            </a:r>
            <a:endParaRPr lang="pt-BR" altLang="pt-BR" sz="2400" b="1" dirty="0" smtClean="0"/>
          </a:p>
          <a:p>
            <a:pPr eaLnBrk="1" hangingPunct="1"/>
            <a:r>
              <a:rPr lang="pt-BR" altLang="pt-BR" sz="2400" b="1" dirty="0" smtClean="0"/>
              <a:t>Subprojeto</a:t>
            </a:r>
            <a:r>
              <a:rPr lang="pt-BR" altLang="pt-BR" sz="2400" dirty="0" smtClean="0"/>
              <a:t>, é uma parte de um projeto de grande porte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Encerramento do Projeto</a:t>
            </a:r>
            <a:endParaRPr lang="pt-BR" altLang="pt-BR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Pode-se </a:t>
            </a:r>
            <a:r>
              <a:rPr lang="pt-BR" altLang="pt-BR" dirty="0" smtClean="0"/>
              <a:t>decidir terminar o projeto quando:</a:t>
            </a:r>
          </a:p>
          <a:p>
            <a:pPr eaLnBrk="1" hangingPunct="1"/>
            <a:r>
              <a:rPr lang="pt-BR" altLang="pt-BR" dirty="0" smtClean="0"/>
              <a:t>o protótipo é aprovado/ homologado nos testes;</a:t>
            </a:r>
          </a:p>
          <a:p>
            <a:pPr eaLnBrk="1" hangingPunct="1"/>
            <a:r>
              <a:rPr lang="pt-BR" altLang="pt-BR" dirty="0" smtClean="0"/>
              <a:t>quando a série piloto é produzida;</a:t>
            </a:r>
          </a:p>
          <a:p>
            <a:pPr eaLnBrk="1" hangingPunct="1"/>
            <a:r>
              <a:rPr lang="pt-BR" altLang="pt-BR" dirty="0" smtClean="0"/>
              <a:t>primeira série definitiva é distribuída </a:t>
            </a:r>
          </a:p>
          <a:p>
            <a:pPr eaLnBrk="1" hangingPunct="1"/>
            <a:r>
              <a:rPr lang="pt-BR" altLang="pt-BR" dirty="0" smtClean="0"/>
              <a:t>quando não existe dúvidas mais sobre desempenho no campo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Administração do encerramento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1)objetivos</a:t>
            </a:r>
          </a:p>
          <a:p>
            <a:pPr eaLnBrk="1" hangingPunct="1"/>
            <a:r>
              <a:rPr lang="pt-BR" altLang="pt-BR" smtClean="0"/>
              <a:t>2) resultados e resolução dos problemas</a:t>
            </a:r>
          </a:p>
          <a:p>
            <a:pPr eaLnBrk="1" hangingPunct="1"/>
            <a:r>
              <a:rPr lang="pt-BR" altLang="pt-BR" smtClean="0"/>
              <a:t>se 1 e 2 não, quais as causas ?</a:t>
            </a:r>
          </a:p>
          <a:p>
            <a:pPr eaLnBrk="1" hangingPunct="1"/>
            <a:r>
              <a:rPr lang="pt-BR" altLang="pt-BR" smtClean="0"/>
              <a:t>objetivos originais continuam válidos</a:t>
            </a:r>
          </a:p>
          <a:p>
            <a:pPr eaLnBrk="1" hangingPunct="1"/>
            <a:r>
              <a:rPr lang="pt-BR" altLang="pt-BR" smtClean="0"/>
              <a:t>dificuldades enfrentadas</a:t>
            </a:r>
          </a:p>
          <a:p>
            <a:pPr eaLnBrk="1" hangingPunct="1"/>
            <a:r>
              <a:rPr lang="pt-BR" altLang="pt-BR" smtClean="0"/>
              <a:t>conclusões</a:t>
            </a:r>
          </a:p>
          <a:p>
            <a:pPr eaLnBrk="1" hangingPunct="1"/>
            <a:r>
              <a:rPr lang="pt-BR" altLang="pt-BR" smtClean="0"/>
              <a:t>recomendações para novos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b="1" dirty="0" smtClean="0"/>
              <a:t>Sucesso e insucesso</a:t>
            </a:r>
            <a:endParaRPr lang="pt-BR" altLang="pt-BR" dirty="0" smtClean="0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 b="1" dirty="0" smtClean="0"/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inovação tecnológica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qualidade técnica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custos e prazos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capacitação técnica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avanço do conhecimento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dirty="0" smtClean="0"/>
              <a:t>reconhecimento externo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altLang="pt-BR" b="1" dirty="0" smtClean="0"/>
              <a:t>Início e planejamento de novo ciclo de vida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alt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Se algo de errado tiver de acontecer...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Leis de Murphy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Se algo de errado tiver de acontecer, acontecerá.</a:t>
            </a:r>
          </a:p>
          <a:p>
            <a:pPr eaLnBrk="1" hangingPunct="1"/>
            <a:r>
              <a:rPr lang="pt-BR" altLang="pt-BR" smtClean="0"/>
              <a:t>Se houver diferentes maneiras de fazer algo, e uma delas produzir uma catástrofe, alguém a escolherá...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Leis de Murphy p/ administração de ciência e tecnologia e projetos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Se houver quatro maneiras erradas de fazer algo, e forem evitadas, surgirá uma Quinta rapidamente. E será escolhida;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É impossível fazer qualquer coisa à prova de idiotas. Eles são muito espertos;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 tecnologia é dominada por aqueles que administram o que não compreendem;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Se algo não puder ser esquecido, será.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 competência técnica é inversamente proporcional à posição na hierarquia gerencial;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Nenhuma experiência é um fracasso total. Sempre pode servir como mau exemplo;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Leis de Murphy p/ administração de ciência e tecnologia e projetos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Se parece que tudo vai bem, obviamente você se esqueceu de algo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Nenhum plano de batalha sobrevive ao confronto com o inimigo;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Quando estiver trabalhando em um problema, sempre é bom você saber a resposta (isto é, desde que você saiba que há um problema);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Se você consegue entender, é obvio demais;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Se você está avançando sem dificuldades, é porque vai cair numa emboscada.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A coisa mais perigosa em uma zona de combate é um oficial com um mapa.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Causas importantes de erros e problemas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altLang="pt-BR" b="1" smtClean="0"/>
          </a:p>
          <a:p>
            <a:pPr eaLnBrk="1" hangingPunct="1"/>
            <a:r>
              <a:rPr lang="pt-BR" altLang="pt-BR" smtClean="0"/>
              <a:t>Necessidades e objetivos mal definidos</a:t>
            </a:r>
          </a:p>
          <a:p>
            <a:pPr eaLnBrk="1" hangingPunct="1"/>
            <a:r>
              <a:rPr lang="pt-BR" altLang="pt-BR" smtClean="0"/>
              <a:t>Condições de execução confusas</a:t>
            </a:r>
          </a:p>
          <a:p>
            <a:pPr eaLnBrk="1" hangingPunct="1"/>
            <a:r>
              <a:rPr lang="pt-BR" altLang="pt-BR" smtClean="0"/>
              <a:t>Falhas na execução</a:t>
            </a:r>
          </a:p>
          <a:p>
            <a:pPr eaLnBrk="1" hangingPunct="1"/>
            <a:r>
              <a:rPr lang="pt-BR" altLang="pt-BR" smtClean="0"/>
              <a:t>Organização de má reputação</a:t>
            </a:r>
          </a:p>
          <a:p>
            <a:pPr eaLnBrk="1" hangingPunct="1"/>
            <a:r>
              <a:rPr lang="pt-BR" altLang="pt-BR" smtClean="0"/>
              <a:t>Proposta malfeita</a:t>
            </a:r>
          </a:p>
          <a:p>
            <a:pPr eaLnBrk="1" hangingPunct="1"/>
            <a:r>
              <a:rPr lang="pt-BR" altLang="pt-BR" smtClean="0"/>
              <a:t>Dificuldades do gerente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A EMPRESA, O GERENTE E A EQUIPE.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A estrutura organizacional define a localização e o papel de cada recurso unitário dentro do conjunto.</a:t>
            </a:r>
            <a:endParaRPr lang="pt-BR" altLang="pt-BR" sz="20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Responsabilidades </a:t>
            </a:r>
            <a:r>
              <a:rPr lang="pt-BR" altLang="pt-BR" sz="2000" smtClean="0"/>
              <a:t>podem ser consideradas as obrigações, funções, papéis, deveres ou tarefas das pessoas ou grupos de trabalho.</a:t>
            </a:r>
            <a:endParaRPr lang="pt-BR" altLang="pt-BR" sz="20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Autoridade</a:t>
            </a:r>
            <a:r>
              <a:rPr lang="pt-BR" altLang="pt-BR" sz="2000" smtClean="0"/>
              <a:t> (especificamente, autoridade formal) é o poder de decisão investido em uma pessoa ou grupo, que possibilita mobilizar o comportamento alheio para a realização de tarefas.</a:t>
            </a:r>
            <a:endParaRPr lang="pt-BR" altLang="pt-BR" sz="20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Autoridade e responsabilidade</a:t>
            </a:r>
            <a:r>
              <a:rPr lang="pt-BR" altLang="pt-BR" sz="2000" smtClean="0"/>
              <a:t> são agrupadas em unidades de trabalho, chamados cargos e departamentos.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O </a:t>
            </a:r>
            <a:r>
              <a:rPr lang="pt-BR" altLang="pt-BR" sz="2000" b="1" smtClean="0"/>
              <a:t>sistema de comunicações</a:t>
            </a:r>
            <a:r>
              <a:rPr lang="pt-BR" altLang="pt-BR" sz="2000" smtClean="0"/>
              <a:t> de uma estrutura organizacional fornece a interligação das unidades de trabalho e possibilita sua ação coordenada.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Na </a:t>
            </a:r>
            <a:r>
              <a:rPr lang="pt-BR" altLang="pt-BR" u="sng" smtClean="0"/>
              <a:t>administração de projetos</a:t>
            </a:r>
            <a:r>
              <a:rPr lang="pt-BR" altLang="pt-BR" smtClean="0"/>
              <a:t>, a estrutura organizacional abrange </a:t>
            </a:r>
            <a:r>
              <a:rPr lang="pt-BR" altLang="pt-BR" u="sng" smtClean="0"/>
              <a:t>duas decisões principais</a:t>
            </a:r>
            <a:r>
              <a:rPr lang="pt-BR" altLang="pt-BR" smtClean="0"/>
              <a:t>:</a:t>
            </a:r>
            <a:endParaRPr lang="pt-BR" altLang="pt-BR" b="1" smtClean="0"/>
          </a:p>
          <a:p>
            <a:pPr eaLnBrk="1" hangingPunct="1"/>
            <a:r>
              <a:rPr lang="pt-BR" altLang="pt-BR" smtClean="0"/>
              <a:t>definir a estrutura organizacional interna da equipe do projeto;</a:t>
            </a:r>
            <a:endParaRPr lang="pt-BR" altLang="pt-BR" b="1" smtClean="0"/>
          </a:p>
          <a:p>
            <a:pPr eaLnBrk="1" hangingPunct="1"/>
            <a:r>
              <a:rPr lang="pt-BR" altLang="pt-BR" smtClean="0"/>
              <a:t>definir como alojar a estrutura temporária do projeto dentro da estrutura funcional permanente.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Trabalho de Equipe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Equipe de um projeto</a:t>
            </a:r>
            <a:r>
              <a:rPr lang="pt-BR" altLang="pt-BR" sz="2400" smtClean="0"/>
              <a:t> =&gt; grupo de equipes que se sucedem e se combinam de diferentes maneiras ao longo do ciclo de vida do projeto</a:t>
            </a:r>
          </a:p>
          <a:p>
            <a:pPr eaLnBrk="1" hangingPunct="1"/>
            <a:r>
              <a:rPr lang="pt-BR" altLang="pt-BR" sz="2400" smtClean="0"/>
              <a:t>Concepção e preparação do projeto / estruturação (ger. Projeto)=&gt; Equipe 1</a:t>
            </a:r>
          </a:p>
          <a:p>
            <a:pPr eaLnBrk="1" hangingPunct="1"/>
            <a:r>
              <a:rPr lang="pt-BR" altLang="pt-BR" sz="2400" smtClean="0"/>
              <a:t>Fase de execução, equipes de engenharia simultânea e revisão e avaliação do</a:t>
            </a:r>
            <a:r>
              <a:rPr lang="pt-BR" altLang="pt-BR" sz="2400" u="sng" smtClean="0"/>
              <a:t> </a:t>
            </a:r>
            <a:r>
              <a:rPr lang="pt-BR" altLang="pt-BR" sz="2400" smtClean="0"/>
              <a:t>projeto=&gt; Equipe 2</a:t>
            </a:r>
          </a:p>
          <a:p>
            <a:pPr eaLnBrk="1" hangingPunct="1"/>
            <a:r>
              <a:rPr lang="pt-BR" altLang="pt-BR" sz="2400" smtClean="0"/>
              <a:t>Encerramento =&gt; desmobilização da equipe principal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dirty="0" smtClean="0"/>
              <a:t>Ciclo de vida de um projeto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9244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É a seqüência de fases que vão do começo ao fim de um projeto.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b="1" dirty="0" smtClean="0"/>
              <a:t>Fases do ciclo de vida</a:t>
            </a:r>
            <a:r>
              <a:rPr lang="pt-BR" altLang="pt-BR" sz="2400" dirty="0" smtClean="0"/>
              <a:t>: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A) </a:t>
            </a:r>
            <a:r>
              <a:rPr lang="pt-BR" altLang="pt-BR" sz="2400" dirty="0" smtClean="0"/>
              <a:t>Descoberta </a:t>
            </a:r>
            <a:r>
              <a:rPr lang="pt-BR" altLang="pt-BR" sz="2400" dirty="0" smtClean="0"/>
              <a:t>ou surgimento da idéia ou visão do produto;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B) </a:t>
            </a:r>
            <a:r>
              <a:rPr lang="pt-BR" altLang="pt-BR" sz="2400" dirty="0" smtClean="0"/>
              <a:t>Concepção </a:t>
            </a:r>
            <a:r>
              <a:rPr lang="pt-BR" altLang="pt-BR" sz="2400" dirty="0" smtClean="0"/>
              <a:t>, a idéia transforma-se me um modelo mental ou representação do produto que deverá ser fornecido no final;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C) Desenho (ou projeto do produto) o modelo mental transforma-se me um desenho detalhado do produto;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D) Desenvolvimento, o produto é gradativamente elaborado;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dirty="0" smtClean="0"/>
              <a:t>E) Entrega, no final do projeto, o produto é apresentado ao cliente.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Desempenho da equipe do projeto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u="sng" smtClean="0"/>
              <a:t>Fatores críticos para o desempenho da equipe</a:t>
            </a:r>
            <a:r>
              <a:rPr lang="pt-BR" altLang="pt-BR" sz="2400" smtClean="0"/>
              <a:t>: coesão, comunicação, organização e motivação.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Dinâmica da equipe</a:t>
            </a:r>
            <a:r>
              <a:rPr lang="pt-BR" altLang="pt-BR" sz="2400" smtClean="0"/>
              <a:t> abrange a interação entre as pessoas para que elas realizem atividades, seu grau de organização e sua motivação pelo projeto.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Eficácia da equipe</a:t>
            </a:r>
            <a:r>
              <a:rPr lang="pt-BR" altLang="pt-BR" sz="2400" smtClean="0"/>
              <a:t>, alguns indicadores:</a:t>
            </a:r>
          </a:p>
          <a:p>
            <a:pPr eaLnBrk="1" hangingPunct="1"/>
            <a:r>
              <a:rPr lang="pt-BR" altLang="pt-BR" sz="2400" smtClean="0"/>
              <a:t>satisfação dos integrantes ou moral elevado;</a:t>
            </a:r>
          </a:p>
          <a:p>
            <a:pPr eaLnBrk="1" hangingPunct="1"/>
            <a:r>
              <a:rPr lang="pt-BR" altLang="pt-BR" sz="2400" smtClean="0"/>
              <a:t>interesse em continuar trabalhando juntos;</a:t>
            </a:r>
          </a:p>
          <a:p>
            <a:pPr eaLnBrk="1" hangingPunct="1"/>
            <a:r>
              <a:rPr lang="pt-BR" altLang="pt-BR" sz="2400" smtClean="0"/>
              <a:t>desenvolvimento pessoal e profissional, e possibilidade de aproveitamento em novos projetos mais desafiadores.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Características de uma equipe eficaz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Sentido de grupo (capacidade de trabalhar coletivamente)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Claro sentido de missão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Compreensão das interdependências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Coesão (apelos mais importantes: missão, competência, sucesso na realização da missão, ameaças externas, recompensas que beneficiam a todos)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Confiança, grau de conforto com os colegas como indivíduos.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Auto-regulação, um grupo maduro toma conta de si próprio.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Espaço para a realização pessoal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200" smtClean="0"/>
              <a:t>Profissionalismo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277813"/>
            <a:ext cx="7689850" cy="990600"/>
          </a:xfrm>
        </p:spPr>
        <p:txBody>
          <a:bodyPr/>
          <a:lstStyle/>
          <a:p>
            <a:pPr algn="ctr" eaLnBrk="1" hangingPunct="1"/>
            <a:r>
              <a:rPr lang="pt-BR" altLang="pt-BR" sz="3800" b="1" smtClean="0"/>
              <a:t>Principais desafios do trabalho de equipe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graphicFrame>
        <p:nvGraphicFramePr>
          <p:cNvPr id="6553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763713" y="1565275"/>
          <a:ext cx="5688012" cy="4881563"/>
        </p:xfrm>
        <a:graphic>
          <a:graphicData uri="http://schemas.openxmlformats.org/presentationml/2006/ole">
            <p:oleObj spid="_x0000_s65541" name="Documento" r:id="rId3" imgW="5701753" imgH="4894886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smtClean="0"/>
              <a:t>Problemas que podem emergir nos grupos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Sociocentrismo</a:t>
            </a:r>
            <a:r>
              <a:rPr lang="pt-BR" altLang="pt-BR" sz="2400" smtClean="0"/>
              <a:t> ( o grupo se superestima perante outros grupos)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Conformidade social</a:t>
            </a:r>
            <a:r>
              <a:rPr lang="pt-BR" altLang="pt-BR" sz="2400" smtClean="0"/>
              <a:t> (uma pessoa tende a se conformar com uma proposição quando percebe que os outros já concordaram)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Coesão excessiva</a:t>
            </a:r>
            <a:r>
              <a:rPr lang="pt-BR" altLang="pt-BR" sz="2400" smtClean="0"/>
              <a:t> (em excesso ela impermeabiliza o grupo perante o meio externo)</a:t>
            </a:r>
            <a:endParaRPr lang="pt-BR" altLang="pt-BR" sz="2400" b="1" smtClean="0"/>
          </a:p>
          <a:p>
            <a:pPr eaLnBrk="1" hangingPunct="1"/>
            <a:r>
              <a:rPr lang="pt-BR" altLang="pt-BR" sz="2400" b="1" smtClean="0"/>
              <a:t>Groupthink</a:t>
            </a:r>
            <a:r>
              <a:rPr lang="pt-BR" altLang="pt-BR" sz="2400" smtClean="0"/>
              <a:t>, é uma forma de raciocinar e tomar decisões que ignora fatos e informações relevantes, especialmente quando vêm de fora do grupo.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Como desenvolver a equipe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seleção de pessoal (escolha dos integrantes)</a:t>
            </a:r>
          </a:p>
          <a:p>
            <a:pPr eaLnBrk="1" hangingPunct="1"/>
            <a:r>
              <a:rPr lang="pt-BR" altLang="pt-BR" smtClean="0"/>
              <a:t>criação de uma identidade para o grupo (facilita a coesão) </a:t>
            </a:r>
          </a:p>
          <a:p>
            <a:pPr eaLnBrk="1" hangingPunct="1"/>
            <a:r>
              <a:rPr lang="pt-BR" altLang="pt-BR" smtClean="0"/>
              <a:t>participação no processo decisório</a:t>
            </a:r>
          </a:p>
          <a:p>
            <a:pPr eaLnBrk="1" hangingPunct="1"/>
            <a:r>
              <a:rPr lang="pt-BR" altLang="pt-BR" smtClean="0"/>
              <a:t>criação de uma identidade para o grupo</a:t>
            </a:r>
          </a:p>
          <a:p>
            <a:pPr eaLnBrk="1" hangingPunct="1"/>
            <a:r>
              <a:rPr lang="pt-BR" altLang="pt-BR" smtClean="0"/>
              <a:t>clima de abertura intelectual</a:t>
            </a:r>
          </a:p>
          <a:p>
            <a:pPr eaLnBrk="1" hangingPunct="1"/>
            <a:r>
              <a:rPr lang="pt-BR" altLang="pt-BR" smtClean="0"/>
              <a:t>comunicação com o mundo externo</a:t>
            </a:r>
          </a:p>
          <a:p>
            <a:pPr eaLnBrk="1" hangingPunct="1"/>
            <a:r>
              <a:rPr lang="pt-BR" altLang="pt-BR" smtClean="0"/>
              <a:t>treinamento (desenvolvimento e aprimoramento de habilidades 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PAPÉIS DO GERENTE DE PROJETOS </a:t>
            </a:r>
            <a:br>
              <a:rPr lang="pt-BR" altLang="pt-BR" sz="3800" b="1" smtClean="0"/>
            </a:br>
            <a:endParaRPr lang="pt-BR" altLang="pt-BR" sz="3800" b="1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pt-BR" altLang="pt-BR" sz="2400" b="1" smtClean="0"/>
              <a:t>Definindo as responsabilidades do gerente</a:t>
            </a:r>
            <a:endParaRPr lang="pt-BR" altLang="pt-BR" sz="2400" u="sng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400" u="sng" smtClean="0"/>
              <a:t>Responsabilidades</a:t>
            </a:r>
            <a:r>
              <a:rPr lang="pt-BR" altLang="pt-BR" sz="2400" smtClean="0"/>
              <a:t> são deveres ou obrigações em relação a resultados, atividades, recursos, pessoas, decisões ou padrões de conduta</a:t>
            </a:r>
          </a:p>
          <a:p>
            <a:pPr eaLnBrk="1" hangingPunct="1">
              <a:lnSpc>
                <a:spcPct val="80000"/>
              </a:lnSpc>
            </a:pPr>
            <a:r>
              <a:rPr lang="pt-BR" altLang="pt-BR" sz="2400" smtClean="0"/>
              <a:t>Um </a:t>
            </a:r>
            <a:r>
              <a:rPr lang="pt-BR" altLang="pt-BR" sz="2400" u="sng" smtClean="0"/>
              <a:t>cargo</a:t>
            </a:r>
            <a:r>
              <a:rPr lang="pt-BR" altLang="pt-BR" sz="2400" smtClean="0"/>
              <a:t> é uma coleção de tarefas e responsabilidades. Muitas organizações usam descrições de cargos para sistematizar e registrar o papel dos gerentes.</a:t>
            </a:r>
            <a:endParaRPr lang="pt-BR" altLang="pt-BR" sz="2400" b="1" smtClean="0"/>
          </a:p>
          <a:p>
            <a:pPr eaLnBrk="1" hangingPunct="1">
              <a:lnSpc>
                <a:spcPct val="80000"/>
              </a:lnSpc>
            </a:pPr>
            <a:r>
              <a:rPr lang="pt-BR" altLang="pt-BR" sz="2400" b="1" smtClean="0"/>
              <a:t>Responsabilidade do gerente</a:t>
            </a:r>
            <a:r>
              <a:rPr lang="pt-BR" altLang="pt-BR" sz="2400" smtClean="0"/>
              <a:t>: assegurar a realização do projeto dentro dos padrões de desempenho da missão, prazo e custo, o que exige a administração de comunicações, recursos humanos, contratos, materiais e riscos.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PAPÉIS DO GERENTE DE PROJETOS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000" b="1" smtClean="0"/>
              <a:t>Planejador</a:t>
            </a:r>
            <a:r>
              <a:rPr lang="pt-BR" altLang="pt-BR" sz="2000" smtClean="0"/>
              <a:t>, considerado o principal papel a ser desenvolvido, envolve: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esclarecer as necessidades do cliente, os produtos do projeto, especificações de desempenho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traçar estratégias eficazes para a realização dos objetos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fazer projeções e estimativas de fatos, eventos e recursos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analisar o contexto em que o projeto será iniciado e realizado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enxergar o projeto como sistema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coordenar e participar da elaboração de propostas, cronogramas, estruturas analíticas e outras ferramentas de planejamento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z="2000" smtClean="0"/>
              <a:t>iniciar o projeto de forma rápida e eficiente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Demais papéis a serem desenvolvidos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b="1" smtClean="0"/>
              <a:t>Organizador</a:t>
            </a:r>
          </a:p>
          <a:p>
            <a:pPr eaLnBrk="1" hangingPunct="1"/>
            <a:r>
              <a:rPr lang="pt-BR" altLang="pt-BR" sz="2400" smtClean="0"/>
              <a:t>O gerente deve prever e mobilizar os meios, especialmente as pessoas, para realizar o projeto. Nesse papel, o gerente está trabalhando na montagem da estrutura organizacional do projeto.</a:t>
            </a:r>
          </a:p>
          <a:p>
            <a:pPr eaLnBrk="1" hangingPunct="1"/>
            <a:r>
              <a:rPr lang="pt-BR" altLang="pt-BR" sz="2400" b="1" smtClean="0"/>
              <a:t>Administrador de pessoas</a:t>
            </a:r>
            <a:endParaRPr lang="pt-BR" altLang="pt-BR" sz="2400" smtClean="0"/>
          </a:p>
          <a:p>
            <a:pPr eaLnBrk="1" hangingPunct="1"/>
            <a:r>
              <a:rPr lang="pt-BR" altLang="pt-BR" sz="2400" smtClean="0"/>
              <a:t>O gerente, nesse papel, lida com competências, corações e mentes da equipe. Entre suas responsabilidades esta a de transformar a equipe em um grupo de pessoas interessadas e empenhadas no sucesso do projeto.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Demais papéis a serem desenvolvidos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b="1" smtClean="0"/>
              <a:t>Administrador de interfaces</a:t>
            </a:r>
            <a:endParaRPr lang="pt-BR" altLang="pt-BR" smtClean="0"/>
          </a:p>
          <a:p>
            <a:pPr eaLnBrk="1" hangingPunct="1"/>
            <a:r>
              <a:rPr lang="pt-BR" altLang="pt-BR" smtClean="0"/>
              <a:t>Administrar interfaces e articular acordos são tarefas predominantes em qualquer ambiente de projetos, que são, em grande parte dos casos, soluções organizacionais e coletivas. Grande parte da qualidade do planejamento, organização e outras funções do projeto depende muito mais da articulação de acordos do que da sofisticação das técnicas.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b="1" smtClean="0"/>
              <a:t>Demais papéis a serem desenvolvidos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2400" b="1" smtClean="0"/>
              <a:t>Administrador de tecnologia</a:t>
            </a: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Envolve tarefas, responsabilidade e decisões do gerente dentro do domínio técnico do projeto.</a:t>
            </a:r>
            <a:endParaRPr lang="pt-BR" altLang="pt-BR" sz="2400" b="1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b="1" smtClean="0"/>
              <a:t>Implementador</a:t>
            </a:r>
            <a:endParaRPr lang="pt-BR" altLang="pt-BR" sz="2400" smtClean="0"/>
          </a:p>
          <a:p>
            <a:pPr eaLnBrk="1" hangingPunct="1">
              <a:lnSpc>
                <a:spcPct val="90000"/>
              </a:lnSpc>
            </a:pPr>
            <a:r>
              <a:rPr lang="pt-BR" altLang="pt-BR" sz="2400" smtClean="0"/>
              <a:t>O gerente “faz o projeto acontecer”. Predominam aqui as funções e tarefas de executar e corrigir os planos, cuidar do suprimento dos recursos, fornecer informações, avaliar o desempenho, cobrar providências, etc. Entre as tarefas específicas destacam-se as de identificar todos os desvios de planejamento e o de arbitrar conflitos entre membros da equipe.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smtClean="0"/>
              <a:t>Níveis de administração de projetos</a:t>
            </a:r>
          </a:p>
        </p:txBody>
      </p:sp>
      <p:graphicFrame>
        <p:nvGraphicFramePr>
          <p:cNvPr id="12330" name="Group 42"/>
          <p:cNvGraphicFramePr>
            <a:graphicFrameLocks noGrp="1"/>
          </p:cNvGraphicFramePr>
          <p:nvPr/>
        </p:nvGraphicFramePr>
        <p:xfrm>
          <a:off x="1692275" y="1628775"/>
          <a:ext cx="5688013" cy="4780200"/>
        </p:xfrm>
        <a:graphic>
          <a:graphicData uri="http://schemas.openxmlformats.org/drawingml/2006/table">
            <a:tbl>
              <a:tblPr/>
              <a:tblGrid>
                <a:gridCol w="189547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0497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875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4598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NÍVEL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PROPÓSITO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ELEMENTOS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1642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Estratégico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Definição de quais projetos executar e que direção seguir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-Planeja/to estratég.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-Gerencia/to portfólio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-Indicadores estratégicos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9444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Organizacional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Definição de como estruturar a empresa para executar projetos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Maturidade </a:t>
                      </a: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organizacional,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-Escritório gerencia/to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-Gerencia/to de programas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-Indicadores táticos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1252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Operacional</a:t>
                      </a:r>
                    </a:p>
                  </a:txBody>
                  <a:tcPr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Execução propriamente dita (eficiência)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Gerencia/to projetos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→processos, técnicas e ferramentas</a:t>
                      </a:r>
                    </a:p>
                  </a:txBody>
                  <a:tcPr marT="45710" marB="4571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z="3800" b="1" smtClean="0"/>
              <a:t>Demais papéis a serem desenvolvidos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b="1" smtClean="0"/>
              <a:t>Formulador de métodos</a:t>
            </a:r>
            <a:endParaRPr lang="pt-BR" altLang="pt-BR" smtClean="0"/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É o papel que se relaciona com a formulação de metodologias, procedimentos, estruturas, sistemas, enfim, de administração de projetos. Esse papel envolve refletir sobre o próprio papel e reunir-se com outros gerentes de projetos e unidades organizacionais, para entre outros aspectos fornecer subsídios para a elaboração de estruturas organizacionais, manuais, avaliar e disseminar informações da empresa.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Bibliografia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Maximiano, Antonio C. A. Administração de projetos: como transformar idéias em resultados, São Paulo: Atlas, 2010.</a:t>
            </a:r>
          </a:p>
          <a:p>
            <a:pPr eaLnBrk="1" hangingPunct="1">
              <a:buFont typeface="Wingdings" pitchFamily="2" charset="2"/>
              <a:buNone/>
            </a:pPr>
            <a:endParaRPr lang="pt-BR" alt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800" smtClean="0"/>
              <a:t>Áreas de relevância na administração de projetos (PMI)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da integração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 escopo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 tempo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dos custos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da qualidade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dos recursos humanos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das comunicações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dos riscos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pt-BR" smtClean="0"/>
              <a:t>administração dos suprimentos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Guia de competências IPMA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mtClean="0"/>
              <a:t>EM 1996, publicou o IPMA competence baseline (ICB), que está dividido em 3 categorias:</a:t>
            </a:r>
          </a:p>
          <a:p>
            <a:pPr eaLnBrk="1" hangingPunct="1"/>
            <a:r>
              <a:rPr lang="pt-BR" altLang="pt-BR" smtClean="0"/>
              <a:t>A) Competências técnicas,</a:t>
            </a:r>
          </a:p>
          <a:p>
            <a:pPr eaLnBrk="1" hangingPunct="1"/>
            <a:r>
              <a:rPr lang="pt-BR" altLang="pt-BR" smtClean="0"/>
              <a:t>B) Competência comportamentais,</a:t>
            </a:r>
          </a:p>
          <a:p>
            <a:pPr eaLnBrk="1" hangingPunct="1"/>
            <a:r>
              <a:rPr lang="pt-BR" altLang="pt-BR" smtClean="0"/>
              <a:t>C) Competências contextuais.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Camadas</Template>
  <TotalTime>480</TotalTime>
  <Words>3753</Words>
  <Application>Microsoft Office PowerPoint</Application>
  <PresentationFormat>Apresentação na tela (4:3)</PresentationFormat>
  <Paragraphs>465</Paragraphs>
  <Slides>71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71</vt:i4>
      </vt:variant>
    </vt:vector>
  </HeadingPairs>
  <TitlesOfParts>
    <vt:vector size="73" baseType="lpstr">
      <vt:lpstr>Camadas</vt:lpstr>
      <vt:lpstr>Documento</vt:lpstr>
      <vt:lpstr>Administração de projetos</vt:lpstr>
      <vt:lpstr>Administração de projetos</vt:lpstr>
      <vt:lpstr>Administração de projetos</vt:lpstr>
      <vt:lpstr>Critérios para identificar projetos </vt:lpstr>
      <vt:lpstr>Aspectos envolvidos em um projeto</vt:lpstr>
      <vt:lpstr>Ciclo de vida de um projeto</vt:lpstr>
      <vt:lpstr>Níveis de administração de projetos</vt:lpstr>
      <vt:lpstr>Áreas de relevância na administração de projetos (PMI)</vt:lpstr>
      <vt:lpstr>Guia de competências IPMA</vt:lpstr>
      <vt:lpstr>Como selecionar projetos</vt:lpstr>
      <vt:lpstr>Critérios</vt:lpstr>
      <vt:lpstr>Roteiro prático para administração do projeto</vt:lpstr>
      <vt:lpstr>Administração do escopo</vt:lpstr>
      <vt:lpstr>Administração do escopo</vt:lpstr>
      <vt:lpstr>Necessidade, produto e objetivo</vt:lpstr>
      <vt:lpstr>DEFINIÇÃO DE OBJETIVOS </vt:lpstr>
      <vt:lpstr>DEZ PASSOS PARA PREPARAR UMA PROPOSTA</vt:lpstr>
      <vt:lpstr>Faça perguntas específicas</vt:lpstr>
      <vt:lpstr> Transformação de Necessidades em Objetivos </vt:lpstr>
      <vt:lpstr>Hierarquia de Objetivos </vt:lpstr>
      <vt:lpstr>Administração da qualidade </vt:lpstr>
      <vt:lpstr>Qualidade planejada</vt:lpstr>
      <vt:lpstr>Controle da qualidade </vt:lpstr>
      <vt:lpstr>Procedimentos do QFD </vt:lpstr>
      <vt:lpstr>DEFINIÇÃO DE MEIOS </vt:lpstr>
      <vt:lpstr>Planejamento operacional </vt:lpstr>
      <vt:lpstr>Seqüência de trabalho</vt:lpstr>
      <vt:lpstr>DEFINIÇÃO DE ATIVIDADES </vt:lpstr>
      <vt:lpstr>DEFINIÇÃO DE ATIVIDADES </vt:lpstr>
      <vt:lpstr>SEQÜENCIAMENTO DAS ATIVIDADES</vt:lpstr>
      <vt:lpstr>SEQÜENCIAMENTO DAS ATIVIDADES</vt:lpstr>
      <vt:lpstr>DEZ PASSOS PARA PREPARAR UMA PROPOSTA</vt:lpstr>
      <vt:lpstr>Proposta do projeto </vt:lpstr>
      <vt:lpstr>Tipos específicos de propostas: </vt:lpstr>
      <vt:lpstr>Tipos específicos de propostas: </vt:lpstr>
      <vt:lpstr>Metodologia LogFRAME  </vt:lpstr>
      <vt:lpstr>Metodologia LogFRAME</vt:lpstr>
      <vt:lpstr>Metodologia LogFRAME</vt:lpstr>
      <vt:lpstr>Metodologia LogFRAME</vt:lpstr>
      <vt:lpstr>Critérios de Avaliação: </vt:lpstr>
      <vt:lpstr>Critérios de Avaliação:</vt:lpstr>
      <vt:lpstr>Critérios de Avaliação:</vt:lpstr>
      <vt:lpstr>Critérios de Avaliação:</vt:lpstr>
      <vt:lpstr>Critérios de Avaliação:</vt:lpstr>
      <vt:lpstr>Critérios de Avaliação:</vt:lpstr>
      <vt:lpstr>Processo de Execução </vt:lpstr>
      <vt:lpstr>Ferramentas gerenciais de controle </vt:lpstr>
      <vt:lpstr>Reuniões de coordenação</vt:lpstr>
      <vt:lpstr>Mudança no percurso</vt:lpstr>
      <vt:lpstr>Encerramento do Projeto</vt:lpstr>
      <vt:lpstr>Administração do encerramento </vt:lpstr>
      <vt:lpstr>Sucesso e insucesso</vt:lpstr>
      <vt:lpstr>Se algo de errado tiver de acontecer...</vt:lpstr>
      <vt:lpstr>Leis de Murphy p/ administração de ciência e tecnologia e projetos </vt:lpstr>
      <vt:lpstr>Leis de Murphy p/ administração de ciência e tecnologia e projetos</vt:lpstr>
      <vt:lpstr>Causas importantes de erros e problemas</vt:lpstr>
      <vt:lpstr>A EMPRESA, O GERENTE E A EQUIPE. </vt:lpstr>
      <vt:lpstr>Slide 58</vt:lpstr>
      <vt:lpstr>Trabalho de Equipe </vt:lpstr>
      <vt:lpstr>Desempenho da equipe do projeto </vt:lpstr>
      <vt:lpstr>Características de uma equipe eficaz </vt:lpstr>
      <vt:lpstr>Principais desafios do trabalho de equipe </vt:lpstr>
      <vt:lpstr>Problemas que podem emergir nos grupos</vt:lpstr>
      <vt:lpstr>Como desenvolver a equipe </vt:lpstr>
      <vt:lpstr>PAPÉIS DO GERENTE DE PROJETOS  </vt:lpstr>
      <vt:lpstr>PAPÉIS DO GERENTE DE PROJETOS</vt:lpstr>
      <vt:lpstr>Demais papéis a serem desenvolvidos</vt:lpstr>
      <vt:lpstr>Demais papéis a serem desenvolvidos</vt:lpstr>
      <vt:lpstr>Demais papéis a serem desenvolvidos</vt:lpstr>
      <vt:lpstr>Demais papéis a serem desenvolvidos</vt:lpstr>
      <vt:lpstr>Bibliografia</vt:lpstr>
    </vt:vector>
  </TitlesOfParts>
  <Company>FEARP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Administração de projetos</dc:title>
  <dc:creator>Merlo</dc:creator>
  <cp:lastModifiedBy>merlo</cp:lastModifiedBy>
  <cp:revision>23</cp:revision>
  <dcterms:created xsi:type="dcterms:W3CDTF">2010-11-04T20:01:57Z</dcterms:created>
  <dcterms:modified xsi:type="dcterms:W3CDTF">2023-10-30T22:00:40Z</dcterms:modified>
</cp:coreProperties>
</file>