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3A90487-C48B-47A0-B1F5-1D76931A3D68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E28DBE2-6E68-49DC-8834-34556245F3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FF1B-1410-407F-B245-AA54B781BC2A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E3E6E-18AC-4607-BC25-0F1BCBDFC81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A70BA-E0E3-42C0-B373-00B98F8B6C0B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39449-AC11-4007-A47C-447052ED863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D410D6F-51CB-4A42-852B-81FF712CA1AE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87120B0-58CA-4502-97E3-B39CDDC154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5486DCD0-6305-4076-AB20-72F38DBFFCA9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CC6DED1-566E-462B-A50E-4A87E90400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02137-9753-4EB2-ABEF-90340320420E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A431C-4ED4-4A40-B4F7-633E7DCAB9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BD61A-FE1C-4927-BE40-8E12D8C4CDE6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90A60-AEC3-4758-AA73-C25BD84665F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7995664-5152-40FA-9535-5C025879AB2B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79DC7D7-DDE0-488F-A37F-F318102B6F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10FE-75F1-45A0-887C-F71C2C42FE6F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6B404-1D73-4348-84CB-E12B64D9D2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0F0419D-9073-4E95-9A77-7B468DDFBEF2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E18E34A-07B8-4DB0-9A34-EBF092703E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91EB010-CDF1-44E2-A83D-0152035BF388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9C6210B-57A8-4C01-9B4A-26153C6016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A5597A-D1B4-48C5-B8BA-F4C09EA86FA4}" type="datetimeFigureOut">
              <a:rPr lang="pt-BR" smtClean="0"/>
              <a:pPr>
                <a:defRPr/>
              </a:pPr>
              <a:t>14/08/2023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0DFE59-1E60-4906-ACC2-A9C7613CD2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" TargetMode="External"/><Relationship Id="rId2" Type="http://schemas.openxmlformats.org/officeDocument/2006/relationships/hyperlink" Target="http://www.bndes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a.sp.gov.br/" TargetMode="External"/><Relationship Id="rId5" Type="http://schemas.openxmlformats.org/officeDocument/2006/relationships/hyperlink" Target="http://www.embrapa.com.br/" TargetMode="External"/><Relationship Id="rId4" Type="http://schemas.openxmlformats.org/officeDocument/2006/relationships/hyperlink" Target="http://www.ipeadata.gov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A análise de mercado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Elaboração e avaliação de projetos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Edgard M </a:t>
            </a:r>
            <a:r>
              <a:rPr lang="pt-BR" dirty="0" err="1" smtClean="0"/>
              <a:t>Merlo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O </a:t>
            </a:r>
            <a:r>
              <a:rPr lang="pt-BR" b="1" dirty="0">
                <a:solidFill>
                  <a:srgbClr val="FF0000"/>
                </a:solidFill>
              </a:rPr>
              <a:t>ciclo de vida do produto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Estágios: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1. </a:t>
            </a:r>
            <a:r>
              <a:rPr lang="pt-BR" b="1" dirty="0">
                <a:solidFill>
                  <a:srgbClr val="FF0000"/>
                </a:solidFill>
              </a:rPr>
              <a:t>Introdução</a:t>
            </a:r>
            <a:r>
              <a:rPr lang="pt-BR" dirty="0"/>
              <a:t>, as vendas iniciais são baixas e começam a crescer lentamente. As decisões típicas são determinação de tamanho ótimo de instalações, estratégias de marketing.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2. </a:t>
            </a:r>
            <a:r>
              <a:rPr lang="pt-BR" b="1" dirty="0">
                <a:solidFill>
                  <a:srgbClr val="FF0000"/>
                </a:solidFill>
              </a:rPr>
              <a:t>Crescimento</a:t>
            </a:r>
            <a:r>
              <a:rPr lang="pt-BR" dirty="0"/>
              <a:t>, as curvas de vendas e lucratividade crescem. As decisões ser referem a expansão da capacidade produtiva, estratégias de marketing e planejamento de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3.Maturidade </a:t>
            </a:r>
            <a:r>
              <a:rPr lang="pt-BR" b="1" dirty="0">
                <a:solidFill>
                  <a:srgbClr val="FF0000"/>
                </a:solidFill>
              </a:rPr>
              <a:t>e Saturação</a:t>
            </a:r>
            <a:r>
              <a:rPr lang="pt-BR" dirty="0"/>
              <a:t>, as vendas têm um crescimento desacelerado, os lucros começam a cair. Decisões relacionadas à promoção, fixação de preço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4.Declínio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/>
              <a:t> queda na quantidade demandada. Decisões de transferência das instalações produtivas, esforço de marketing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O estudo de mercado envolve os seguintes passos</a:t>
            </a:r>
            <a:r>
              <a:rPr lang="pt-BR" sz="2800" b="1" dirty="0" smtClean="0">
                <a:solidFill>
                  <a:srgbClr val="FF0000"/>
                </a:solidFill>
              </a:rPr>
              <a:t>:</a:t>
            </a:r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</a:t>
            </a:r>
            <a:r>
              <a:rPr lang="pt-BR" dirty="0"/>
              <a:t>) </a:t>
            </a:r>
            <a:r>
              <a:rPr lang="pt-BR" b="1" dirty="0"/>
              <a:t>Analisar os dados do passado</a:t>
            </a:r>
            <a:r>
              <a:rPr lang="pt-BR" dirty="0"/>
              <a:t>, observar esse comportamento no presente e projetar essa tendência, de maneira que seja possível determinar a quantidade que será vendida no futuro.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Para que uma determinada quantidade de bens possa ser vendida, é fundamental que haja pessoas interessadas em comprá-la, em outras palavras, é fundamental que haja </a:t>
            </a:r>
            <a:r>
              <a:rPr lang="pt-BR" dirty="0" smtClean="0"/>
              <a:t>procura</a:t>
            </a:r>
            <a:r>
              <a:rPr lang="pt-BR" b="1" dirty="0" smtClean="0"/>
              <a:t>(estimar demanda atual)</a:t>
            </a:r>
            <a:r>
              <a:rPr lang="pt-BR" dirty="0" smtClean="0"/>
              <a:t>.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Além disso, é necessário que essa procura seja superior à oferta apresentada pelos demais produtores do produto, isto é, a procura deve ser superior à </a:t>
            </a:r>
            <a:r>
              <a:rPr lang="pt-BR" dirty="0" smtClean="0"/>
              <a:t>oferta </a:t>
            </a:r>
            <a:r>
              <a:rPr lang="pt-BR" b="1" dirty="0" smtClean="0"/>
              <a:t>(comparar oferta e demanda)</a:t>
            </a:r>
            <a:r>
              <a:rPr lang="pt-BR" dirty="0" smtClean="0"/>
              <a:t>.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A essa diferença – </a:t>
            </a:r>
            <a:r>
              <a:rPr lang="pt-BR" dirty="0" smtClean="0"/>
              <a:t>Demanda </a:t>
            </a:r>
            <a:r>
              <a:rPr lang="pt-BR" dirty="0"/>
              <a:t>menos </a:t>
            </a:r>
            <a:r>
              <a:rPr lang="pt-BR" dirty="0" smtClean="0"/>
              <a:t>Oferta </a:t>
            </a:r>
            <a:r>
              <a:rPr lang="pt-BR" dirty="0"/>
              <a:t>– chama-se </a:t>
            </a:r>
            <a:r>
              <a:rPr lang="pt-BR" b="1" dirty="0"/>
              <a:t>procura insatisfeita</a:t>
            </a:r>
            <a:r>
              <a:rPr lang="pt-BR" dirty="0"/>
              <a:t> e é o objetivo central do estudo do mercado.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Estudo de mercado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Metodologia geral a ser utilizada:</a:t>
            </a:r>
            <a:endParaRPr lang="pt-BR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Identificar claramente o produto dos consumidores e suas correlações.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Coletar as informações necessárias.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Analisar as informações anteriores e determinar corretamente as tendências das variáveis.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Projetar essas tendências de maneira a determinar a procura insatisfeita futura (demanda futura).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Adicionalmente, devem ser considerados aspectos como: região onde o produto será comercializado, preço de venda, custos de comercialização, estoques nos canais de comercialização.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>
                <a:solidFill>
                  <a:srgbClr val="FF0000"/>
                </a:solidFill>
              </a:rPr>
              <a:t>Classificação </a:t>
            </a:r>
            <a:r>
              <a:rPr lang="pt-BR" sz="3100" b="1" dirty="0">
                <a:solidFill>
                  <a:srgbClr val="FF0000"/>
                </a:solidFill>
              </a:rPr>
              <a:t>dos bens e variáveis relevantes que influem na sua </a:t>
            </a:r>
            <a:r>
              <a:rPr lang="pt-BR" sz="3100" b="1" dirty="0" smtClean="0">
                <a:solidFill>
                  <a:srgbClr val="FF0000"/>
                </a:solidFill>
              </a:rPr>
              <a:t>demanda</a:t>
            </a:r>
            <a:endParaRPr lang="pt-BR" dirty="0"/>
          </a:p>
        </p:txBody>
      </p:sp>
      <p:sp>
        <p:nvSpPr>
          <p:cNvPr id="2560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O produto e sua utilização:</a:t>
            </a:r>
            <a:endParaRPr lang="pt-BR" dirty="0" smtClean="0"/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a)</a:t>
            </a:r>
            <a:r>
              <a:rPr lang="pt-BR" b="1" dirty="0" smtClean="0">
                <a:solidFill>
                  <a:srgbClr val="FF0000"/>
                </a:solidFill>
              </a:rPr>
              <a:t>Bens ou serviços de consumo</a:t>
            </a:r>
            <a:r>
              <a:rPr lang="pt-BR" b="1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pt-BR" b="1" dirty="0" smtClean="0"/>
              <a:t>- </a:t>
            </a:r>
            <a:r>
              <a:rPr lang="pt-BR" dirty="0" smtClean="0"/>
              <a:t>Bens</a:t>
            </a:r>
            <a:r>
              <a:rPr lang="pt-BR" b="1" dirty="0" smtClean="0"/>
              <a:t> </a:t>
            </a:r>
            <a:r>
              <a:rPr lang="pt-BR" dirty="0" smtClean="0"/>
              <a:t>duráveis</a:t>
            </a:r>
          </a:p>
          <a:p>
            <a:pPr eaLnBrk="1" hangingPunct="1">
              <a:buFont typeface="Arial" charset="0"/>
              <a:buNone/>
            </a:pPr>
            <a:r>
              <a:rPr lang="pt-BR" dirty="0" smtClean="0"/>
              <a:t>- Bens não duráveis</a:t>
            </a:r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b) </a:t>
            </a:r>
            <a:r>
              <a:rPr lang="pt-BR" b="1" dirty="0" smtClean="0">
                <a:solidFill>
                  <a:srgbClr val="FF0000"/>
                </a:solidFill>
              </a:rPr>
              <a:t>Bens ou serviços de produção</a:t>
            </a:r>
            <a:r>
              <a:rPr lang="pt-BR" b="1" dirty="0" smtClean="0"/>
              <a:t>:</a:t>
            </a:r>
          </a:p>
          <a:p>
            <a:pPr eaLnBrk="1" hangingPunct="1"/>
            <a:r>
              <a:rPr lang="pt-BR" dirty="0" smtClean="0"/>
              <a:t>Bens Intermediários</a:t>
            </a:r>
          </a:p>
          <a:p>
            <a:pPr eaLnBrk="1" hangingPunct="1"/>
            <a:r>
              <a:rPr lang="pt-BR" dirty="0" smtClean="0"/>
              <a:t>Bens de capital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Variáveis </a:t>
            </a:r>
            <a:r>
              <a:rPr lang="pt-BR" b="1" dirty="0">
                <a:solidFill>
                  <a:srgbClr val="FF0000"/>
                </a:solidFill>
              </a:rPr>
              <a:t>relevantes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Nos bens de consumo não duráveis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a- </a:t>
            </a:r>
            <a:r>
              <a:rPr lang="pt-BR" u="sng" dirty="0"/>
              <a:t>população e suas características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(composição das faixas etárias, população masculina e feminina, grau de urbanização, movimentos migratórios,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b- </a:t>
            </a:r>
            <a:r>
              <a:rPr lang="pt-BR" u="sng" dirty="0"/>
              <a:t>tendência de consumo secular per capita do produto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c- </a:t>
            </a:r>
            <a:r>
              <a:rPr lang="pt-BR" u="sng" dirty="0"/>
              <a:t>renda e suas características</a:t>
            </a:r>
            <a:r>
              <a:rPr lang="pt-BR" dirty="0"/>
              <a:t> (distribuição de renda, taxa de crescimento). Observar a renda discricionária que é a renda pessoal disponível mais </a:t>
            </a:r>
            <a:r>
              <a:rPr lang="pt-BR" dirty="0" smtClean="0"/>
              <a:t>transferências </a:t>
            </a:r>
            <a:r>
              <a:rPr lang="pt-BR" dirty="0"/>
              <a:t>e menos gastos fixos da pessoa (prestações, gasto mínimo em alimentação e vestuário,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d- </a:t>
            </a:r>
            <a:r>
              <a:rPr lang="pt-BR" u="sng" dirty="0"/>
              <a:t>preço do bem e dos sucedâneos</a:t>
            </a:r>
            <a:r>
              <a:rPr lang="pt-BR" dirty="0"/>
              <a:t> (avaliar a elasticidade cruzada dos bens)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dirty="0"/>
              <a:t>durabilidade faz com que seja conveniente decompor a demanda em dois tipos: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expansão</a:t>
            </a:r>
            <a:r>
              <a:rPr lang="pt-BR" dirty="0"/>
              <a:t>: é a demanda associada à compra por pessoas que ainda não possuíam o bem durável;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reposição</a:t>
            </a:r>
            <a:r>
              <a:rPr lang="pt-BR" dirty="0"/>
              <a:t>; é a demanda feita por aquelas pessoas que já possuíam o bem e que resolvem comprar um novo em substituição ao antigo.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Variáveis mais importantes</a:t>
            </a:r>
            <a:r>
              <a:rPr lang="pt-BR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a) o número de famílias (número médio de pessoas por famílias, taxa de formação de novas famílias,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renda disponível, renda discricionária e concentração de renda;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condições de crédito;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preço do produto e sucedâneos;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e) durabilidade e estoque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Bens de produção intermediários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2969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Por serem bens de procura derivada, sua demanda depende da demanda de outros bens,</a:t>
            </a:r>
          </a:p>
          <a:p>
            <a:pPr eaLnBrk="1" hangingPunct="1"/>
            <a:r>
              <a:rPr lang="pt-BR" dirty="0" smtClean="0"/>
              <a:t>Necessitamos considerar a participação do bem na função de produção global da atividade econômica (coeficientes de produção).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bens de produção ou de capital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072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dirty="0" smtClean="0"/>
              <a:t>Variáveis a serem observadas: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rentabilidade do setor</a:t>
            </a:r>
          </a:p>
          <a:p>
            <a:pPr eaLnBrk="1" hangingPunct="1"/>
            <a:r>
              <a:rPr lang="pt-BR" dirty="0" smtClean="0"/>
              <a:t>situação de lucro</a:t>
            </a:r>
          </a:p>
          <a:p>
            <a:pPr eaLnBrk="1" hangingPunct="1"/>
            <a:r>
              <a:rPr lang="pt-BR" dirty="0" smtClean="0"/>
              <a:t>nível de utilização</a:t>
            </a:r>
          </a:p>
          <a:p>
            <a:pPr eaLnBrk="1" hangingPunct="1"/>
            <a:r>
              <a:rPr lang="pt-BR" dirty="0" smtClean="0"/>
              <a:t>taxa de juros a  longo prazo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FASES INICIAIS DO ESTUDO DE MERCADO</a:t>
            </a:r>
            <a:endParaRPr lang="pt-BR" sz="36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9783" y="1628800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/>
              <a:t>Conceituação do bem ou serviço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exatamente o produto ou serviço cuja demanda vai ser projetada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Análise histórica do consumo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coleta de dados históricos de consumo do produto, quando existentes;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a área geográfica que será abrangida no estudo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analisar a evolução do consumo aparente (Ca)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Ca = P + M - X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 P = produção,  M = importação,  X = exportação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Coleta de outros dados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levantar dados como: população, renda, grau de urbanização, etc.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Após coletados estes dados (consumo e outros) podem ser realizadas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o esforço orientado para antever preços e quantidades a serem compradas ou vendidas e prescrutar quanto às possibilidades de obter resultados compensadores tanto para investimentos empresariais quanto para investimentos públicos.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u="sng" smtClean="0"/>
              <a:t>Análises preliminares</a:t>
            </a:r>
          </a:p>
        </p:txBody>
      </p:sp>
      <p:sp>
        <p:nvSpPr>
          <p:cNvPr id="3277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crescimento geométrico do consumo, no período considerado;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idem, para o consumo per capita;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evolução da produção e da relação produção/consumo e comparação com dados de outras regiões e/ou países;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comparação da taxa de crescimento do consumo per capita do país com outros países,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O Levantamento de Antecedentes</a:t>
            </a:r>
          </a:p>
        </p:txBody>
      </p:sp>
      <p:sp>
        <p:nvSpPr>
          <p:cNvPr id="3379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Os antecedentes</a:t>
            </a:r>
            <a:endParaRPr lang="pt-B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Séries estatísticas</a:t>
            </a: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Iniciar pelo levantamento de séries estatísticas de produção, comércio exterior e consumo do bem ou serviço.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As séries devem ser acompanhadas de séries de preços com as cotações nos três planos mais importantes em que ocorrem as transações: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i) na origem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ii) no principal distribuidor;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iii) no último consumidor ou usuário.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Para a análise </a:t>
            </a:r>
            <a:r>
              <a:rPr lang="pt-BR" sz="2000" dirty="0" err="1" smtClean="0"/>
              <a:t>econométrica</a:t>
            </a:r>
            <a:r>
              <a:rPr lang="pt-BR" sz="2000" dirty="0" smtClean="0"/>
              <a:t> são necessárias, também, as séries referentes à renda nacional e a população, com o objetivo de estabelecer as correlações e regressões.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3200" b="1" dirty="0" smtClean="0"/>
              <a:t>Usos e especificações do bem ou serviço que se deseja produzir</a:t>
            </a:r>
          </a:p>
        </p:txBody>
      </p:sp>
      <p:sp>
        <p:nvSpPr>
          <p:cNvPr id="34818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sz="2800" dirty="0" smtClean="0"/>
              <a:t>Este aspecto da pesquisa tem como objetivo precisar as especificações ou características que definem ou individualizam com exatidão os bens ou serviços que estão sendo estudados, e conhecer os fins a que se destinam. Deve-se averiguar também quem os utiliza e como são usados.</a:t>
            </a:r>
          </a:p>
          <a:p>
            <a:pPr eaLnBrk="1" hangingPunct="1"/>
            <a:r>
              <a:rPr lang="pt-BR" sz="2800" dirty="0" smtClean="0"/>
              <a:t>O processo de industrialização traz consigo o estabelecimento de normas técnicas de qualidade e especificação dos bens, as quais devem ser consideradas no estudo.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2800" b="1" dirty="0" smtClean="0"/>
              <a:t>Usos e especificações do bem ou serviço que se deseja produzir</a:t>
            </a:r>
          </a:p>
        </p:txBody>
      </p:sp>
      <p:sp>
        <p:nvSpPr>
          <p:cNvPr id="35842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Preços e custos atuais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O conhecimento do preço atual a que se vende aos atacadistas e aos consumidores finais permite realizar estimativas sobre os custos de distribuição.</a:t>
            </a:r>
            <a:endParaRPr lang="pt-B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Tipo e idiossincrasia dos consumidores ou usuários 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Em primeiro lugar, é importante distinguir se trata de consumidores de bens de consumo final, de bens intermediários (aqueles que serão transformados por quem os adquire), ou de bens de capital empregados para ajudar a produzir outros bens.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No caso de bens de consumo, uma característica muito importante dos consumidores é a sua distribuição por classes de renda.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6866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sz="2800" smtClean="0"/>
          </a:p>
          <a:p>
            <a:pPr eaLnBrk="1" hangingPunct="1"/>
            <a:r>
              <a:rPr lang="pt-BR" sz="2800" smtClean="0"/>
              <a:t>Será também indispensável conhecer as atuais fontes abastecedoras do bem ou serviço e se estes procedem do estrangeiro ou se são produzidos no país. </a:t>
            </a:r>
          </a:p>
          <a:p>
            <a:pPr eaLnBrk="1" hangingPunct="1"/>
            <a:r>
              <a:rPr lang="pt-BR" sz="2800" smtClean="0"/>
              <a:t>Neste último caso, será conveniente averiguar a capacidade de produção existente, em que medida está sendo utilizada, onde está localizada e quais as características das unidades produtoras específicas.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789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Mecanismos de distribuição</a:t>
            </a:r>
            <a:endParaRPr lang="pt-BR" smtClean="0"/>
          </a:p>
          <a:p>
            <a:pPr eaLnBrk="1" hangingPunct="1"/>
            <a:r>
              <a:rPr lang="pt-BR" smtClean="0"/>
              <a:t>Por comercialização se entende o conjunto de atividades relacionadas com a circulação dos bens e serviços, desde os locais em que são produzidos até chegar ao consumidor final.</a:t>
            </a:r>
            <a:endParaRPr lang="pt-BR" b="1" smtClean="0"/>
          </a:p>
          <a:p>
            <a:pPr eaLnBrk="1" hangingPunct="1"/>
            <a:r>
              <a:rPr lang="pt-BR" b="1" smtClean="0"/>
              <a:t>A política econômica do governo e as políticas dos governos estrangeiros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Coleta de dados</a:t>
            </a:r>
          </a:p>
        </p:txBody>
      </p:sp>
      <p:sp>
        <p:nvSpPr>
          <p:cNvPr id="3891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dos dados podem ser primárias ou secundárias.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Fontes primárias: são os consumidores, os vendedores, os compradores, os arquivos das próprias empresas e outras quando podem ser aproveitadas mediante trabalhos de pesquisa, observação ou experimentação.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secundárias são as publicações especializadas, as estatísticas oficiais, os estudos de institutos particulares ou governamentais e outros similares.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Fontes de dados secundários</a:t>
            </a:r>
          </a:p>
        </p:txBody>
      </p:sp>
      <p:sp>
        <p:nvSpPr>
          <p:cNvPr id="3993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http://www.unesco.org/new/pt/brasilia/about-this-office/unesco-resources-in-brazil/statistics/</a:t>
            </a:r>
          </a:p>
          <a:p>
            <a:r>
              <a:rPr lang="pt-BR" dirty="0" smtClean="0">
                <a:hlinkClick r:id="rId2"/>
              </a:rPr>
              <a:t>www.bndes.gov.br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www.ibge.gov.br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www.ipeadata.gov.br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www.embrapa.com.br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www.iea.sp.gov.br</a:t>
            </a:r>
            <a:endParaRPr lang="pt-BR" dirty="0" smtClean="0"/>
          </a:p>
          <a:p>
            <a:r>
              <a:rPr lang="pt-BR" i="1" dirty="0" smtClean="0"/>
              <a:t>www.</a:t>
            </a:r>
            <a:r>
              <a:rPr lang="pt-BR" b="1" i="1" dirty="0" smtClean="0"/>
              <a:t>seade</a:t>
            </a:r>
            <a:r>
              <a:rPr lang="pt-BR" i="1" dirty="0" smtClean="0"/>
              <a:t>.gov.br</a:t>
            </a:r>
            <a:endParaRPr lang="pt-BR" dirty="0" smtClean="0"/>
          </a:p>
          <a:p>
            <a:r>
              <a:rPr lang="pt-BR" dirty="0" smtClean="0"/>
              <a:t>http://www2.desenvolvimento.gov.br/sitio/publicacoes/desProducao/anu_Estatistico.</a:t>
            </a:r>
            <a:r>
              <a:rPr lang="pt-BR" dirty="0" err="1" smtClean="0"/>
              <a:t>php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estudo de mercado deve responder a algumas</a:t>
            </a:r>
            <a:r>
              <a:rPr lang="pt-BR" b="1" dirty="0" smtClean="0"/>
              <a:t> perguntas básicas</a:t>
            </a:r>
            <a:r>
              <a:rPr lang="pt-BR" dirty="0" smtClean="0"/>
              <a:t>:</a:t>
            </a:r>
          </a:p>
          <a:p>
            <a:pPr eaLnBrk="1" hangingPunct="1"/>
            <a:r>
              <a:rPr lang="pt-BR" dirty="0" smtClean="0"/>
              <a:t>1) Quem comprará?</a:t>
            </a:r>
          </a:p>
          <a:p>
            <a:pPr eaLnBrk="1" hangingPunct="1"/>
            <a:r>
              <a:rPr lang="pt-BR" dirty="0" smtClean="0"/>
              <a:t>2) Quanto comprará?</a:t>
            </a:r>
          </a:p>
          <a:p>
            <a:pPr eaLnBrk="1" hangingPunct="1"/>
            <a:r>
              <a:rPr lang="pt-BR" dirty="0" smtClean="0"/>
              <a:t>3) A que preços comprará o produto estudado?</a:t>
            </a:r>
          </a:p>
          <a:p>
            <a:pPr eaLnBrk="1" hangingPunct="1"/>
            <a:r>
              <a:rPr lang="pt-BR" dirty="0" smtClean="0"/>
              <a:t>4) Qual a dinâmica competitiva do mercado?</a:t>
            </a:r>
          </a:p>
          <a:p>
            <a:pPr eaLnBrk="1" hangingPunct="1"/>
            <a:r>
              <a:rPr lang="pt-BR" dirty="0" smtClean="0"/>
              <a:t>5) Quais variáveis que mais afetam o mercado?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Lei da demanda</a:t>
            </a:r>
            <a:r>
              <a:rPr lang="pt-BR" dirty="0" smtClean="0"/>
              <a:t>: a quantidade de um bem que os consumidores desejam e podem comprar, em dado intervalo de tempo, tende a variar inversamente com o preço do bem.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 </a:t>
            </a:r>
            <a:r>
              <a:rPr lang="pt-BR" dirty="0"/>
              <a:t>a demanda de automóveis, pode ser expressa por: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 = -2.000 P + 1.200 R + 0,02 (POP) + 200.000 C + 0,04 (PU)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significado das variáveis é: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Q: </a:t>
            </a:r>
            <a:r>
              <a:rPr lang="pt-BR" dirty="0" err="1"/>
              <a:t>qtde</a:t>
            </a:r>
            <a:r>
              <a:rPr lang="pt-BR" dirty="0"/>
              <a:t> demandada de automóveis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P: preço médio do automóvel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R: renda disponível per capita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POP: população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C: índice de disponibilidade de crédito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PU: despesa com publicidade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Lei da oferta</a:t>
            </a:r>
            <a:r>
              <a:rPr lang="pt-BR" smtClean="0"/>
              <a:t>: quantidade de produto que uma empresa esta disposta a colocar no mercado aos diversos preços, reflete os aspectos de custo desta empresa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Elasticidade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Elasticidade Preço da demanda(</a:t>
            </a:r>
            <a:r>
              <a:rPr lang="pt-BR" b="1" dirty="0" err="1"/>
              <a:t>Ep</a:t>
            </a:r>
            <a:r>
              <a:rPr lang="pt-BR" b="1" dirty="0"/>
              <a:t>)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mede a sensibilidade da demanda em relação às variáveis independentes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err="1"/>
              <a:t>Ep</a:t>
            </a:r>
            <a:r>
              <a:rPr lang="pt-BR" b="1" dirty="0"/>
              <a:t> = variação % da demanda </a:t>
            </a:r>
            <a:r>
              <a:rPr lang="pt-BR" dirty="0"/>
              <a:t>/</a:t>
            </a:r>
            <a:r>
              <a:rPr lang="pt-BR" b="1" dirty="0"/>
              <a:t>  variação % no preço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Ep =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 Q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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/P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</a:t>
            </a:r>
            <a:r>
              <a:rPr lang="pt-BR" b="1" dirty="0">
                <a:solidFill>
                  <a:srgbClr val="FF0000"/>
                </a:solidFill>
              </a:rPr>
              <a:t>e receita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RT = </a:t>
            </a:r>
            <a:r>
              <a:rPr lang="pt-BR" b="1" dirty="0" smtClean="0">
                <a:solidFill>
                  <a:srgbClr val="FF0000"/>
                </a:solidFill>
              </a:rPr>
              <a:t>P.Q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 </a:t>
            </a:r>
            <a:r>
              <a:rPr lang="pt-BR" dirty="0" smtClean="0"/>
              <a:t>P </a:t>
            </a:r>
            <a:r>
              <a:rPr lang="pt-BR" dirty="0"/>
              <a:t>= preço 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</a:t>
            </a:r>
            <a:r>
              <a:rPr lang="pt-BR" dirty="0" smtClean="0"/>
              <a:t> </a:t>
            </a:r>
            <a:r>
              <a:rPr lang="pt-BR" dirty="0"/>
              <a:t>= quantidade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RT = receita total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elasticidade unitária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no preço compensadas por variações na receita;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serão mais do que proporcionais do que variações  no preço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inelástica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menos do que proporcionais do que variações no preço.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renda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Da </a:t>
            </a:r>
            <a:r>
              <a:rPr lang="pt-BR" dirty="0"/>
              <a:t>mesma forma que o preço o nível de renda do consumidor exerce uma reação sobre sua disposição a comprar o produto, condicionando o nível do seu consumo e sua procura.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De forma similar à elasticidade-preço,a elasticidade renda será: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/>
              <a:t>Ey</a:t>
            </a:r>
            <a:r>
              <a:rPr lang="es-ES" b="1" dirty="0"/>
              <a:t> =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 Q / Q  /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Y/ Y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A elasticidade com outras variáveis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Geralmente temos funções de demanda estimadas em função do produto interno bruto (PIB) ou do índice de produto industrial (IPI), assim temos:</a:t>
            </a:r>
          </a:p>
          <a:p>
            <a:pPr eaLnBrk="1" hangingPunct="1"/>
            <a:r>
              <a:rPr lang="pt-BR" smtClean="0"/>
              <a:t>C = -0,88 (PIB)</a:t>
            </a:r>
            <a:r>
              <a:rPr lang="pt-BR" baseline="30000" smtClean="0"/>
              <a:t>2,08</a:t>
            </a:r>
            <a:endParaRPr lang="pt-BR" smtClean="0"/>
          </a:p>
          <a:p>
            <a:pPr eaLnBrk="1" hangingPunct="1"/>
            <a:r>
              <a:rPr lang="pt-BR" smtClean="0"/>
              <a:t>onde C= consumo aparente de papelão ondulado</a:t>
            </a:r>
          </a:p>
          <a:p>
            <a:pPr eaLnBrk="1" hangingPunct="1"/>
            <a:r>
              <a:rPr lang="pt-BR" smtClean="0"/>
              <a:t>P = produto interno bruto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1512</Words>
  <Application>Microsoft Office PowerPoint</Application>
  <PresentationFormat>Apresentação na tela (4:3)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Balcão Envidraçado</vt:lpstr>
      <vt:lpstr>A análise de mercado</vt:lpstr>
      <vt:lpstr>Análise de mercado</vt:lpstr>
      <vt:lpstr>Análise de mercado</vt:lpstr>
      <vt:lpstr>Demanda e oferta do produto</vt:lpstr>
      <vt:lpstr>Demanda e oferta do produto</vt:lpstr>
      <vt:lpstr>Elasticidade</vt:lpstr>
      <vt:lpstr> Elasticidade e receita </vt:lpstr>
      <vt:lpstr> Elasticidade renda </vt:lpstr>
      <vt:lpstr>A elasticidade com outras variáveis </vt:lpstr>
      <vt:lpstr> O ciclo de vida do produto </vt:lpstr>
      <vt:lpstr> O estudo de mercado envolve os seguintes passos:</vt:lpstr>
      <vt:lpstr>Estudo de mercado</vt:lpstr>
      <vt:lpstr> Classificação dos bens e variáveis relevantes que influem na sua demanda</vt:lpstr>
      <vt:lpstr> Variáveis relevantes </vt:lpstr>
      <vt:lpstr>Bens de consumo duráveis</vt:lpstr>
      <vt:lpstr>Bens de consumo duráveis</vt:lpstr>
      <vt:lpstr>Bens de produção intermediários</vt:lpstr>
      <vt:lpstr>bens de produção ou de capital </vt:lpstr>
      <vt:lpstr>  FASES INICIAIS DO ESTUDO DE MERCADO</vt:lpstr>
      <vt:lpstr>Análises preliminares</vt:lpstr>
      <vt:lpstr>O Levantamento de Antecedentes</vt:lpstr>
      <vt:lpstr>Usos e especificações do bem ou serviço que se deseja produzir</vt:lpstr>
      <vt:lpstr>Usos e especificações do bem ou serviço que se deseja produzir</vt:lpstr>
      <vt:lpstr>Fontes de abastecimento</vt:lpstr>
      <vt:lpstr>Fontes de abastecimento</vt:lpstr>
      <vt:lpstr>Coleta de dados</vt:lpstr>
      <vt:lpstr>Fontes de dados secundários</vt:lpstr>
    </vt:vector>
  </TitlesOfParts>
  <Company>Pessoal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análise de mercado</dc:title>
  <dc:creator>Edgard</dc:creator>
  <cp:lastModifiedBy>merlo</cp:lastModifiedBy>
  <cp:revision>14</cp:revision>
  <dcterms:created xsi:type="dcterms:W3CDTF">2010-08-12T21:21:09Z</dcterms:created>
  <dcterms:modified xsi:type="dcterms:W3CDTF">2023-08-14T21:36:58Z</dcterms:modified>
</cp:coreProperties>
</file>