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347" r:id="rId2"/>
    <p:sldId id="348" r:id="rId3"/>
    <p:sldId id="316" r:id="rId4"/>
    <p:sldId id="349" r:id="rId5"/>
    <p:sldId id="318" r:id="rId6"/>
    <p:sldId id="319" r:id="rId7"/>
    <p:sldId id="320" r:id="rId8"/>
    <p:sldId id="321" r:id="rId9"/>
    <p:sldId id="352" r:id="rId10"/>
    <p:sldId id="35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50" r:id="rId28"/>
    <p:sldId id="341" r:id="rId29"/>
    <p:sldId id="342" r:id="rId30"/>
    <p:sldId id="343" r:id="rId31"/>
    <p:sldId id="344" r:id="rId32"/>
    <p:sldId id="345" r:id="rId33"/>
    <p:sldId id="35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2" clrIdx="0">
    <p:extLst>
      <p:ext uri="{19B8F6BF-5375-455C-9EA6-DF929625EA0E}">
        <p15:presenceInfo xmlns:p15="http://schemas.microsoft.com/office/powerpoint/2012/main" xmlns="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C39A"/>
    <a:srgbClr val="A2D7BC"/>
    <a:srgbClr val="F5F5F5"/>
    <a:srgbClr val="0375BC"/>
    <a:srgbClr val="006600"/>
    <a:srgbClr val="797E9F"/>
    <a:srgbClr val="BBB5B5"/>
    <a:srgbClr val="8CAF47"/>
    <a:srgbClr val="7AAEA0"/>
    <a:srgbClr val="82B4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31" autoAdjust="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88EF-72DB-4924-AEFB-7C4360FE1C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49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E3AFF-EF31-47BC-A4AC-BBC82748316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23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F9267-FF29-4B0F-9FEA-23A22807234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05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AE4C1-032D-41E3-9698-72953DACD7A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43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55F41-4810-4FA4-A32E-070D2E04A19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74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870E0-4D59-4EBD-B09D-72B43DA01D2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62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F47B0-5A80-4631-A471-972A03625A7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61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1E365-448A-427E-9288-A3D7F16D311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611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862DB-FD65-408A-87B4-D4F456D8935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824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F85A6-6567-4A37-990D-7C714AAB4EA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65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5F72C-9440-4728-A32F-86EA70E15CF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39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88EF-72DB-4924-AEFB-7C4360FE1C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46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5E4E-E659-4576-8AB1-51B8399DA53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599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B37A4-BA69-42DE-87ED-D418DA1E65F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833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45DE4-259A-4DD9-AF49-EF20E2C6F10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997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7ADD7-9AA4-428C-9D54-C48A2975F81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901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BFA30-9468-44E5-95F1-BCB267A8187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7194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FDE3C-57A4-4C48-B620-8181A361E03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58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FDE3C-57A4-4C48-B620-8181A361E03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963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70818-C673-4765-A363-E8483E53F4B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423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AA9F0-2BCB-4A65-840D-1F907A54E3E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404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37C09-47D7-4DE1-A939-66E68A2D656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78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88EF-72DB-4924-AEFB-7C4360FE1C6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121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BBAEC-EF53-4DDE-ABFC-751665BD750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851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3ADE9-F681-4FE7-B8F5-74203D3B14C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228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6FD4-B031-4036-92B8-5C83C5ABA12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20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40B53-D6A8-49DA-A2CA-BC1C35FB39F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127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FA1CC-101A-42DB-AD1B-A5BEAAD40F1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01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12D28-F63D-447D-BF6F-6E94537D605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06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7229-A252-417C-8F5A-9286E788A64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11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7229-A252-417C-8F5A-9286E788A64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0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F7229-A252-417C-8F5A-9286E788A64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92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9017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1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7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4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292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66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4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45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0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7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73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7</a:t>
            </a:r>
            <a:br>
              <a:rPr lang="en-US" dirty="0"/>
            </a:br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Fusão</a:t>
            </a:r>
            <a:r>
              <a:rPr lang="en-US" dirty="0"/>
              <a:t> e </a:t>
            </a:r>
            <a:r>
              <a:rPr lang="en-US" dirty="0" err="1"/>
              <a:t>Aquisição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0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3" name="AutoShape 7"/>
          <p:cNvSpPr>
            <a:spLocks/>
          </p:cNvSpPr>
          <p:nvPr/>
        </p:nvSpPr>
        <p:spPr bwMode="auto">
          <a:xfrm>
            <a:off x="2731707" y="1916462"/>
            <a:ext cx="849312" cy="2286000"/>
          </a:xfrm>
          <a:prstGeom prst="leftBrace">
            <a:avLst>
              <a:gd name="adj1" fmla="val 0"/>
              <a:gd name="adj2" fmla="val 82445"/>
            </a:avLst>
          </a:prstGeom>
          <a:noFill/>
          <a:ln w="3810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9888EC0-4318-4D00-8317-582C684B238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9530"/>
            <a:ext cx="9144000" cy="1219200"/>
          </a:xfrm>
        </p:spPr>
        <p:txBody>
          <a:bodyPr/>
          <a:lstStyle/>
          <a:p>
            <a:r>
              <a:rPr lang="pt-BR" dirty="0"/>
              <a:t>Aquisições de poder de mercado </a:t>
            </a:r>
            <a:r>
              <a:rPr lang="en-US" dirty="0"/>
              <a:t>(cont.)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542544" y="3306126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relacionadas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167063" y="2044063"/>
            <a:ext cx="49101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Aquisição de uma empresa em uma indústria altamente relacionada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–"/>
            </a:pPr>
            <a:r>
              <a:rPr lang="pt-BR" sz="2000" dirty="0">
                <a:solidFill>
                  <a:schemeClr val="tx1"/>
                </a:solidFill>
                <a:effectLst/>
              </a:rPr>
              <a:t>devido à dificuldade em atingir sinergia, aquisições relacionadas são muitas vezes difíceis de implementar.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533400" y="1371600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horizontais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542544" y="2338863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verticais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Superar barreiras de entrada</a:t>
            </a:r>
          </a:p>
        </p:txBody>
      </p:sp>
      <p:sp>
        <p:nvSpPr>
          <p:cNvPr id="164879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err="1"/>
              <a:t>Barreiras</a:t>
            </a:r>
            <a:r>
              <a:rPr lang="en-US" dirty="0"/>
              <a:t> de entrada</a:t>
            </a:r>
          </a:p>
          <a:p>
            <a:pPr lvl="1">
              <a:spcBef>
                <a:spcPts val="600"/>
              </a:spcBef>
            </a:pPr>
            <a:r>
              <a:rPr lang="pt-BR" dirty="0">
                <a:solidFill>
                  <a:schemeClr val="tx1"/>
                </a:solidFill>
              </a:rPr>
              <a:t>Fatores associados com o mercado ou com as empresas que operam na mesmo e que aumentam os gastos e a dificuldade para novas empresas ganharem acesso imediato ao mercado</a:t>
            </a:r>
          </a:p>
          <a:p>
            <a:pPr lvl="2">
              <a:spcBef>
                <a:spcPts val="600"/>
              </a:spcBef>
            </a:pPr>
            <a:r>
              <a:rPr lang="en-US" dirty="0" err="1"/>
              <a:t>Economia</a:t>
            </a:r>
            <a:r>
              <a:rPr lang="en-US" dirty="0"/>
              <a:t> de </a:t>
            </a:r>
            <a:r>
              <a:rPr lang="en-US" dirty="0" err="1"/>
              <a:t>escala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diferenciados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Aquisições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pt-BR" dirty="0">
                <a:solidFill>
                  <a:schemeClr val="tx1"/>
                </a:solidFill>
              </a:rPr>
              <a:t>Aquisições feitas entre empresas com sede em países diferentes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ts val="600"/>
              </a:spcBef>
            </a:pPr>
            <a:r>
              <a:rPr lang="pt-BR" dirty="0"/>
              <a:t>muitas vezes são feitas para superar as barreiras de entrada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r>
              <a:rPr lang="pt-BR" dirty="0"/>
              <a:t>pode ser difícil de negociar e operar por causa das diferenças entre as culturas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0BA50B52-E62A-44F4-8E88-4DC6D2677D0B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6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4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692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Custo de desenvolvimento de novos produtos</a:t>
            </a:r>
            <a:br>
              <a:rPr lang="pt-BR" dirty="0"/>
            </a:br>
            <a:r>
              <a:rPr lang="en-US" dirty="0"/>
              <a:t>e </a:t>
            </a:r>
            <a:r>
              <a:rPr lang="en-US" dirty="0" err="1"/>
              <a:t>comercialização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rápida</a:t>
            </a:r>
            <a:endParaRPr lang="en-US" dirty="0"/>
          </a:p>
        </p:txBody>
      </p:sp>
      <p:sp>
        <p:nvSpPr>
          <p:cNvPr id="166929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Desenvolvimento interno de novos produtos é muitas vezes percebido como uma atividade de alto risco.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Aquisições permitem que uma empresa obtenha acesso a produtos novos e atuais que são novos para 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Retornos são mais previsíveis devido à experiência da empresa adquirida com seus produtos.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485D465-CB2C-4E2F-AD39-F9233ED161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7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897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Menor risco que </a:t>
            </a:r>
            <a:br>
              <a:rPr lang="pt-BR" dirty="0"/>
            </a:br>
            <a:r>
              <a:rPr lang="pt-BR" dirty="0"/>
              <a:t>o desenvolvimento de novos produtos</a:t>
            </a:r>
            <a:endParaRPr lang="en-US" dirty="0"/>
          </a:p>
        </p:txBody>
      </p:sp>
      <p:sp>
        <p:nvSpPr>
          <p:cNvPr id="168977" name="Rectangle 17"/>
          <p:cNvSpPr>
            <a:spLocks noGrp="1" noChangeArrowheads="1"/>
          </p:cNvSpPr>
          <p:nvPr>
            <p:ph idx="1"/>
          </p:nvPr>
        </p:nvSpPr>
        <p:spPr>
          <a:xfrm>
            <a:off x="505048" y="1600200"/>
            <a:ext cx="81534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Os resultados de uma aquisição podem ser estimados mais facilmente e com maior precisão do que os resultados de um processo de desenvolvimento de produto interno</a:t>
            </a:r>
            <a:r>
              <a:rPr lang="en-US" sz="2400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Os gerentes podem avaliar aquisições como  redução de risco nos investimentos associados a empreendimentos internos e R&amp;D.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podem desencorajar ou inibir inovação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EC822BF8-FFAA-4FFA-8EC8-FDB7C3C81008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diversificação</a:t>
            </a:r>
            <a:endParaRPr lang="en-US" dirty="0"/>
          </a:p>
        </p:txBody>
      </p:sp>
      <p:sp>
        <p:nvSpPr>
          <p:cNvPr id="171023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Usar aquisições para diversificar é a maneira mais rápida e mais fácil de uma firma mudar o seu portfólio de negócios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pt-BR" sz="2400" dirty="0"/>
              <a:t>Tanto diversificação relacionada como diversificação não relacionada podem ser implementadas por meio de aquisições.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pt-BR" sz="2400" dirty="0"/>
              <a:t>Quanto mais relacionada a empresa adquirida é da empresa adquirente, maior é a probabilidade de que a aquisição seja bem-sucedida.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03344923-45EC-4817-B967-ED4E48A1E483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97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3072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Reformulação do escopo </a:t>
            </a:r>
            <a:br>
              <a:rPr lang="pt-BR" dirty="0"/>
            </a:br>
            <a:r>
              <a:rPr lang="pt-BR" dirty="0"/>
              <a:t>competitivo da empresa</a:t>
            </a:r>
          </a:p>
        </p:txBody>
      </p:sp>
      <p:sp>
        <p:nvSpPr>
          <p:cNvPr id="17307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Uma </a:t>
            </a:r>
            <a:r>
              <a:rPr lang="en-US" dirty="0" err="1"/>
              <a:t>aquisição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reduzir o efeito negativo de uma intensa rivalidade no desempenho financeiro da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reduzir a dependência da empresa em um ou mais produtos ou mercados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t-BR" dirty="0"/>
              <a:t>Reduzir a dependência da empresa em mercados específicos altera o escopo competitivo da empresa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EF0F93F-05E6-4933-B3EB-59BB763D43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1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3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512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Aprendizagem e desenvolvimento </a:t>
            </a:r>
            <a:br>
              <a:rPr lang="pt-BR" dirty="0"/>
            </a:br>
            <a:r>
              <a:rPr lang="pt-BR" dirty="0"/>
              <a:t>de novas capacidades</a:t>
            </a:r>
            <a:endParaRPr lang="en-US" dirty="0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pt-BR" dirty="0"/>
              <a:t>Uma empresa adquirente pode obter capacidades que a empresa não possui atualmente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capacidade tecnológica especial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uma base mais ampla do conhecimento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</a:rPr>
              <a:t>redução da inércia</a:t>
            </a:r>
          </a:p>
          <a:p>
            <a:pPr>
              <a:spcBef>
                <a:spcPts val="1200"/>
              </a:spcBef>
            </a:pPr>
            <a:r>
              <a:rPr lang="pt-BR" dirty="0"/>
              <a:t>As empresas devem adquirir outras empresas com capacidades diferentes, mas relacionadas e complementares, a fim de construir sua própria base de conhecimento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981E81F9-8C3D-43EF-B989-4EFDB875CBE6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3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1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7179" name="Rectangle 27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025525"/>
          </a:xfrm>
        </p:spPr>
        <p:txBody>
          <a:bodyPr>
            <a:normAutofit fontScale="90000"/>
          </a:bodyPr>
          <a:lstStyle/>
          <a:p>
            <a:r>
              <a:rPr lang="pt-BR" dirty="0"/>
              <a:t>Problemas para obter </a:t>
            </a:r>
            <a:br>
              <a:rPr lang="pt-BR" dirty="0"/>
            </a:br>
            <a:r>
              <a:rPr lang="pt-BR" dirty="0"/>
              <a:t>êxito nas aquisições</a:t>
            </a:r>
            <a:endParaRPr lang="en-US" dirty="0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AC85AE8B-E6D6-4A22-9863-C54227EA01A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77156" name="Oval 4"/>
          <p:cNvSpPr>
            <a:spLocks noChangeArrowheads="1"/>
          </p:cNvSpPr>
          <p:nvPr/>
        </p:nvSpPr>
        <p:spPr bwMode="blackWhite">
          <a:xfrm>
            <a:off x="536575" y="2149475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Tamanho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59" name="Oval 7"/>
          <p:cNvSpPr>
            <a:spLocks noChangeArrowheads="1"/>
          </p:cNvSpPr>
          <p:nvPr/>
        </p:nvSpPr>
        <p:spPr bwMode="blackWhite">
          <a:xfrm>
            <a:off x="534988" y="3557588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Gestores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excessivamente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centrados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em aquisições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2" name="Oval 10"/>
          <p:cNvSpPr>
            <a:spLocks noChangeArrowheads="1"/>
          </p:cNvSpPr>
          <p:nvPr/>
        </p:nvSpPr>
        <p:spPr bwMode="blackWhite">
          <a:xfrm>
            <a:off x="6019800" y="3751263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Endividamento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extraordinário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5" name="Oval 13"/>
          <p:cNvSpPr>
            <a:spLocks noChangeArrowheads="1"/>
          </p:cNvSpPr>
          <p:nvPr/>
        </p:nvSpPr>
        <p:spPr bwMode="blackWhite">
          <a:xfrm>
            <a:off x="6019800" y="2151063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Avaliação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inadequada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alvo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8" name="Oval 16"/>
          <p:cNvSpPr>
            <a:spLocks noChangeArrowheads="1"/>
          </p:cNvSpPr>
          <p:nvPr/>
        </p:nvSpPr>
        <p:spPr bwMode="blackWhite">
          <a:xfrm>
            <a:off x="1601788" y="5080000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1" name="Oval 19"/>
          <p:cNvSpPr>
            <a:spLocks noChangeArrowheads="1"/>
          </p:cNvSpPr>
          <p:nvPr/>
        </p:nvSpPr>
        <p:spPr bwMode="blackWhite">
          <a:xfrm>
            <a:off x="4710113" y="5053013"/>
            <a:ext cx="2782887" cy="9525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Incapacidade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obter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sinergia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4" name="Oval 22"/>
          <p:cNvSpPr>
            <a:spLocks noChangeArrowheads="1"/>
          </p:cNvSpPr>
          <p:nvPr/>
        </p:nvSpPr>
        <p:spPr bwMode="blackWhite">
          <a:xfrm>
            <a:off x="3252788" y="1447800"/>
            <a:ext cx="2587625" cy="898525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Dificuldades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integração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7" name="Oval 25"/>
          <p:cNvSpPr>
            <a:spLocks noChangeArrowheads="1"/>
          </p:cNvSpPr>
          <p:nvPr/>
        </p:nvSpPr>
        <p:spPr bwMode="blackWhite">
          <a:xfrm>
            <a:off x="3362325" y="2717800"/>
            <a:ext cx="2290763" cy="2185988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Problemas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 </a:t>
            </a:r>
          </a:p>
          <a:p>
            <a:pPr algn="ctr" eaLnBrk="0" hangingPunct="0"/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aquisições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177159" grpId="0" animBg="1"/>
      <p:bldP spid="177162" grpId="0" animBg="1"/>
      <p:bldP spid="177165" grpId="0" animBg="1"/>
      <p:bldP spid="177168" grpId="0" animBg="1"/>
      <p:bldP spid="177171" grpId="0" animBg="1"/>
      <p:bldP spid="177174" grpId="0" animBg="1"/>
      <p:bldP spid="17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1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0" hangingPunct="0"/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dificuldades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integração</a:t>
            </a:r>
            <a:endParaRPr lang="en-US" sz="3200" dirty="0"/>
          </a:p>
        </p:txBody>
      </p:sp>
      <p:sp>
        <p:nvSpPr>
          <p:cNvPr id="179217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Desafios</a:t>
            </a:r>
            <a:r>
              <a:rPr lang="en-US" dirty="0"/>
              <a:t> de </a:t>
            </a:r>
            <a:r>
              <a:rPr lang="en-US" dirty="0" err="1"/>
              <a:t>integração</a:t>
            </a:r>
            <a:r>
              <a:rPr lang="en-US" dirty="0"/>
              <a:t> </a:t>
            </a:r>
            <a:r>
              <a:rPr lang="en-US" dirty="0" err="1"/>
              <a:t>incluem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fusão de duas culturas corporativas díspares.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vinculação de diferentes sistemas financeiros e de controle.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construção de relações de trabalho eficazes (particularmente quando estilos de gestão diferem).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resolução de problemas sobre o estatuto dos executivos da empresa recém-adquirida.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perda de pessoal-chave enfraquece as capacidades da empresa adquirida e reduz o seu valor.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CAD41DF-0431-41FF-9008-14815A49F81D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3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7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6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avaliação</a:t>
            </a:r>
            <a:r>
              <a:rPr lang="en-US" sz="3200" dirty="0"/>
              <a:t> </a:t>
            </a:r>
            <a:r>
              <a:rPr lang="en-US" sz="3200" dirty="0" err="1"/>
              <a:t>inadequada</a:t>
            </a:r>
            <a:r>
              <a:rPr lang="en-US" sz="3200" dirty="0"/>
              <a:t> do </a:t>
            </a:r>
            <a:r>
              <a:rPr lang="en-US" sz="3200" dirty="0" err="1"/>
              <a:t>alvo</a:t>
            </a:r>
            <a:endParaRPr lang="en-US" sz="3200" dirty="0"/>
          </a:p>
        </p:txBody>
      </p:sp>
      <p:sp>
        <p:nvSpPr>
          <p:cNvPr id="181265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en-US" i="1" dirty="0"/>
              <a:t>Due diligence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O processo de avaliação de uma empresa-alvo para aquisição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>
              <a:spcBef>
                <a:spcPct val="35000"/>
              </a:spcBef>
            </a:pPr>
            <a:r>
              <a:rPr lang="pt-BR" dirty="0"/>
              <a:t>Um ineficaz </a:t>
            </a:r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r>
              <a:rPr lang="pt-BR" i="1" dirty="0"/>
              <a:t> </a:t>
            </a:r>
            <a:r>
              <a:rPr lang="pt-BR" dirty="0"/>
              <a:t>pode resultar no pagamento de um prêmio excessivo para a empresa-alvo</a:t>
            </a:r>
            <a:r>
              <a:rPr lang="en-US" dirty="0"/>
              <a:t>.</a:t>
            </a:r>
          </a:p>
          <a:p>
            <a:pPr>
              <a:spcBef>
                <a:spcPct val="35000"/>
              </a:spcBef>
            </a:pPr>
            <a:r>
              <a:rPr lang="en-US" dirty="0" err="1"/>
              <a:t>Avaliação</a:t>
            </a:r>
            <a:r>
              <a:rPr lang="en-US" dirty="0"/>
              <a:t> </a:t>
            </a:r>
            <a:r>
              <a:rPr lang="en-US" dirty="0" err="1"/>
              <a:t>requer</a:t>
            </a:r>
            <a:r>
              <a:rPr lang="en-US" dirty="0"/>
              <a:t> </a:t>
            </a:r>
            <a:r>
              <a:rPr lang="en-US" dirty="0" err="1"/>
              <a:t>examinar</a:t>
            </a:r>
            <a:r>
              <a:rPr lang="en-US" dirty="0"/>
              <a:t>: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financiamento da operação pretendida.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diferenças de cultura entre as empresas. 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consequências fiscais da transação. 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ações necessárias para fundir as duas forças de trabalho.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B54E07DA-456E-4ED5-B319-4EEC4B82EE9C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1"/>
          </a:xfrm>
        </p:spPr>
        <p:txBody>
          <a:bodyPr>
            <a:normAutofit/>
          </a:bodyPr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22201C6-FAB8-461B-8D51-EFA7C726166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295400"/>
            <a:ext cx="822960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estudo deste capítulo dará a você o conhecimento de administração estratégica necessário para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26397"/>
            <a:ext cx="85344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Explicar a popularidade das estratégias de fusão e aquisição em empresas que competem na economia global.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Discutir as razões pelas quais as organizações usam a estratégia de aquisição para alcançar competitividade.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Descrever os sete problemas que prejudicam o sucesso da estratégia de aquisição.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e descrever os atributos das aquisições eficazes.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Definir a estratégia de reestruturação e distingui-la entre suas formas comuns.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Explicar os resultados no curto e no longo prazo dos diferentes tipos de estratégia de reestruturação.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1151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3312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endividamento</a:t>
            </a:r>
            <a:r>
              <a:rPr lang="en-US" sz="3200" dirty="0"/>
              <a:t> alto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extraordinário</a:t>
            </a:r>
            <a:endParaRPr lang="en-US" sz="3200" dirty="0"/>
          </a:p>
        </p:txBody>
      </p:sp>
      <p:sp>
        <p:nvSpPr>
          <p:cNvPr id="183313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Altos </a:t>
            </a:r>
            <a:r>
              <a:rPr lang="en-US" dirty="0" err="1"/>
              <a:t>débitos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</a:t>
            </a:r>
            <a:r>
              <a:rPr lang="en-US" i="1" dirty="0"/>
              <a:t>junk bonds</a:t>
            </a:r>
            <a:r>
              <a:rPr lang="en-US" dirty="0"/>
              <a:t>) </a:t>
            </a:r>
            <a:r>
              <a:rPr lang="en-US" dirty="0" err="1"/>
              <a:t>podem</a:t>
            </a:r>
            <a:r>
              <a:rPr lang="en-US" dirty="0"/>
              <a:t>: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aumentar a probabilidade de falência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levar a um </a:t>
            </a:r>
            <a:r>
              <a:rPr lang="pt-BR" i="1" dirty="0" err="1">
                <a:solidFill>
                  <a:srgbClr val="FF0000"/>
                </a:solidFill>
              </a:rPr>
              <a:t>downgrade</a:t>
            </a:r>
            <a:r>
              <a:rPr lang="pt-BR" dirty="0">
                <a:solidFill>
                  <a:schemeClr val="tx1"/>
                </a:solidFill>
              </a:rPr>
              <a:t> do </a:t>
            </a:r>
            <a:r>
              <a:rPr lang="pt-BR" i="1" dirty="0">
                <a:solidFill>
                  <a:srgbClr val="FF0000"/>
                </a:solidFill>
              </a:rPr>
              <a:t>rating</a:t>
            </a:r>
            <a:r>
              <a:rPr lang="pt-BR" dirty="0">
                <a:solidFill>
                  <a:schemeClr val="tx1"/>
                </a:solidFill>
              </a:rPr>
              <a:t> de crédito da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impedir o investimento em atividades que contribuem para o sucesso em longo prazo da empresa, tais como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40000"/>
              </a:spcBef>
            </a:pPr>
            <a:r>
              <a:rPr lang="en-US" sz="2400" dirty="0" err="1"/>
              <a:t>pesquisa</a:t>
            </a:r>
            <a:r>
              <a:rPr lang="en-US" sz="2400" dirty="0"/>
              <a:t> e </a:t>
            </a:r>
            <a:r>
              <a:rPr lang="en-US" sz="2400" dirty="0" err="1"/>
              <a:t>desenvolvimento</a:t>
            </a:r>
            <a:endParaRPr lang="en-US" sz="2400" dirty="0"/>
          </a:p>
          <a:p>
            <a:pPr lvl="2">
              <a:spcBef>
                <a:spcPct val="40000"/>
              </a:spcBef>
            </a:pPr>
            <a:r>
              <a:rPr lang="en-US" sz="2400" dirty="0" err="1"/>
              <a:t>formação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humanos</a:t>
            </a:r>
            <a:endParaRPr lang="en-US" sz="2400" dirty="0"/>
          </a:p>
          <a:p>
            <a:pPr lvl="2">
              <a:spcBef>
                <a:spcPct val="40000"/>
              </a:spcBef>
            </a:pPr>
            <a:r>
              <a:rPr lang="en-US" sz="2400" dirty="0"/>
              <a:t>marketing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CA933785-ECE8-4598-A797-93E69023BEB1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22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3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5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0" hangingPunct="0"/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incapacidade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obter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sinergia</a:t>
            </a:r>
            <a:endParaRPr lang="en-US" sz="3200" dirty="0"/>
          </a:p>
        </p:txBody>
      </p:sp>
      <p:sp>
        <p:nvSpPr>
          <p:cNvPr id="185361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i="1" dirty="0" err="1"/>
              <a:t>Sinergia</a:t>
            </a:r>
            <a:endParaRPr lang="en-US" i="1" dirty="0"/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Quando ativos valem mais quando usados em conjunto do que quando eles são usados separadamente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>
              <a:spcBef>
                <a:spcPct val="50000"/>
              </a:spcBef>
            </a:pPr>
            <a:r>
              <a:rPr lang="pt-BR" sz="2400" dirty="0"/>
              <a:t>Empresas têm custos de transação quando usam estratégias de aquisição para criar sinergia</a:t>
            </a:r>
            <a:r>
              <a:rPr lang="en-US" sz="2400" dirty="0"/>
              <a:t>.</a:t>
            </a:r>
          </a:p>
          <a:p>
            <a:pPr lvl="2">
              <a:spcBef>
                <a:spcPct val="50000"/>
              </a:spcBef>
            </a:pPr>
            <a:r>
              <a:rPr lang="pt-BR" sz="2400" dirty="0"/>
              <a:t>As empresas tendem a subestimar os custos indiretos, ao avaliar uma possível aquisição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70506F6E-BFB4-4266-B8C1-98FEE3410A92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1" grpId="0" uiExpand="1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incapacidade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obter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sinergia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/>
              <a:t>(cont.)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5000"/>
              </a:spcBef>
            </a:pPr>
            <a:r>
              <a:rPr lang="en-US" i="1" dirty="0" err="1"/>
              <a:t>Sinergia</a:t>
            </a:r>
            <a:r>
              <a:rPr lang="en-US" i="1" dirty="0"/>
              <a:t> </a:t>
            </a:r>
            <a:r>
              <a:rPr lang="en-US" i="1" dirty="0" err="1"/>
              <a:t>privada</a:t>
            </a:r>
            <a:endParaRPr lang="en-US" i="1" dirty="0"/>
          </a:p>
          <a:p>
            <a:pPr lvl="1">
              <a:spcBef>
                <a:spcPct val="25000"/>
              </a:spcBef>
            </a:pPr>
            <a:r>
              <a:rPr lang="pt-BR" dirty="0">
                <a:solidFill>
                  <a:schemeClr val="tx1"/>
                </a:solidFill>
              </a:rPr>
              <a:t>Quando a combinação e a integração dos ativos das empresas adquirentes e adquirida geram capacidades e competências essenciais que não poderiam ser desenvolvidas combinando e integrando os ativos das empresas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n-US" sz="2400" dirty="0" err="1"/>
              <a:t>Vantagem</a:t>
            </a:r>
            <a:r>
              <a:rPr lang="en-US" sz="2400" dirty="0"/>
              <a:t>: é </a:t>
            </a:r>
            <a:r>
              <a:rPr lang="en-US" sz="2400" dirty="0" err="1"/>
              <a:t>difícil</a:t>
            </a:r>
            <a:r>
              <a:rPr lang="en-US" sz="2400" dirty="0"/>
              <a:t> para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competidores</a:t>
            </a:r>
            <a:r>
              <a:rPr lang="en-US" sz="2400" dirty="0"/>
              <a:t> </a:t>
            </a:r>
            <a:r>
              <a:rPr lang="en-US" sz="2400" dirty="0" err="1"/>
              <a:t>entenderem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imitarem</a:t>
            </a:r>
            <a:r>
              <a:rPr lang="en-US" sz="2400" dirty="0"/>
              <a:t>.</a:t>
            </a:r>
          </a:p>
          <a:p>
            <a:pPr lvl="2">
              <a:spcBef>
                <a:spcPct val="25000"/>
              </a:spcBef>
            </a:pPr>
            <a:r>
              <a:rPr lang="en-US" sz="2400" dirty="0" err="1"/>
              <a:t>Desvantagem</a:t>
            </a:r>
            <a:r>
              <a:rPr lang="en-US" sz="2400" dirty="0"/>
              <a:t>: é </a:t>
            </a:r>
            <a:r>
              <a:rPr lang="en-US" sz="2400" dirty="0" err="1"/>
              <a:t>difícil</a:t>
            </a:r>
            <a:r>
              <a:rPr lang="en-US" sz="2400" dirty="0"/>
              <a:t> de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criada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7AF82F2C-67CE-4D27-BA40-295C0CA7B8D7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4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3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3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 uiExpand="1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7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diversificação</a:t>
            </a:r>
            <a:r>
              <a:rPr lang="en-US" sz="3200" dirty="0"/>
              <a:t> </a:t>
            </a:r>
            <a:r>
              <a:rPr lang="en-US" sz="3200" dirty="0" err="1"/>
              <a:t>excessiva</a:t>
            </a:r>
            <a:endParaRPr lang="en-US" sz="3200" dirty="0"/>
          </a:p>
        </p:txBody>
      </p:sp>
      <p:sp>
        <p:nvSpPr>
          <p:cNvPr id="187409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Empresas diversificadas devem processar mais informações de grande diversidade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Maior escopo operacional criado pela diversificação pode levar os gestores a confiar muito nos controles financeiros, ao invés de em controles estratégicos, para avaliar o desempenho das unidades de negócios.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Foco estratégico desloca-se para o desempenho de curto prazo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Aquisições podem tornar-se substitutos da inovação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FDD6969E-857E-4D5D-9702-5043D88E534C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3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9" grpId="0" uiExpand="1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9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Problemas para obter  êxito nas aquisições</a:t>
            </a:r>
            <a:r>
              <a:rPr lang="en-US" sz="3100" dirty="0"/>
              <a:t>: </a:t>
            </a:r>
            <a:r>
              <a:rPr lang="pt-BR" sz="3100" dirty="0"/>
              <a:t>gestores excessivamente centrados  em aquisições</a:t>
            </a:r>
            <a:endParaRPr lang="en-US" sz="3200" dirty="0"/>
          </a:p>
        </p:txBody>
      </p:sp>
      <p:sp>
        <p:nvSpPr>
          <p:cNvPr id="189457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Os gestores investem considerável tempo e energia em estratégias de aquisição na</a:t>
            </a:r>
            <a:r>
              <a:rPr lang="en-US" sz="2400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busca de candidatos viáveis de aquisição.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execução de processos eficazes de diligência. 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preparação para as negociações.</a:t>
            </a:r>
          </a:p>
          <a:p>
            <a:pPr lvl="1"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</a:rPr>
              <a:t>gerenciamento do processo de integração, uma vez concluída a aquisição.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2F8E465-DD78-476D-9240-CB840042ADD5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1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7" grpId="0" uiExpand="1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50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 êxito nas aquisições</a:t>
            </a:r>
            <a:r>
              <a:rPr lang="en-US" sz="3200" dirty="0"/>
              <a:t>: </a:t>
            </a:r>
            <a:r>
              <a:rPr lang="en-US" sz="3200" dirty="0" err="1"/>
              <a:t>gestores</a:t>
            </a:r>
            <a:r>
              <a:rPr lang="en-US" sz="3200" dirty="0"/>
              <a:t> das </a:t>
            </a:r>
            <a:r>
              <a:rPr lang="en-US" sz="3200" dirty="0" err="1"/>
              <a:t>empresas-alvo</a:t>
            </a:r>
            <a:endParaRPr lang="en-US" sz="3200" dirty="0"/>
          </a:p>
        </p:txBody>
      </p:sp>
      <p:sp>
        <p:nvSpPr>
          <p:cNvPr id="191505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Gestores</a:t>
            </a:r>
            <a:r>
              <a:rPr lang="en-US" dirty="0"/>
              <a:t> das </a:t>
            </a:r>
            <a:r>
              <a:rPr lang="en-US" dirty="0" err="1"/>
              <a:t>empresas-alvo</a:t>
            </a:r>
            <a:r>
              <a:rPr lang="en-US" dirty="0"/>
              <a:t>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podem começar a operar em um estado de virtual animação suspensa durante uma aquisição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podem tornar-se hesitantes em tomar decisões com consequências de longo prazo, até que as negociações sejam concluídas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podem desenvolver uma perspectiva operacional de curto prazo e uma maior aversão ao risco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76C6C63-C90C-430A-A636-62666537BD88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7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5" grpId="0" uiExpand="1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52" name="Rectangle 16"/>
          <p:cNvSpPr>
            <a:spLocks noGrp="1" noChangeArrowheads="1"/>
          </p:cNvSpPr>
          <p:nvPr>
            <p:ph type="title"/>
          </p:nvPr>
        </p:nvSpPr>
        <p:spPr>
          <a:xfrm>
            <a:off x="-11430" y="-76200"/>
            <a:ext cx="9144000" cy="12192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êxito nas aquisições</a:t>
            </a:r>
            <a:r>
              <a:rPr lang="en-US" sz="3200" dirty="0"/>
              <a:t>: a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  <a:r>
              <a:rPr lang="en-US" sz="3200" dirty="0" err="1"/>
              <a:t>fica</a:t>
            </a:r>
            <a:r>
              <a:rPr lang="en-US" sz="3200" dirty="0"/>
              <a:t> com um </a:t>
            </a:r>
            <a:r>
              <a:rPr lang="en-US" sz="3200" dirty="0" err="1"/>
              <a:t>tamanho</a:t>
            </a:r>
            <a:r>
              <a:rPr lang="en-US" sz="3200" dirty="0"/>
              <a:t> </a:t>
            </a:r>
            <a:r>
              <a:rPr lang="en-US" sz="3200" dirty="0" err="1"/>
              <a:t>excessivo</a:t>
            </a:r>
            <a:endParaRPr lang="en-US" sz="3200" dirty="0"/>
          </a:p>
        </p:txBody>
      </p:sp>
      <p:sp>
        <p:nvSpPr>
          <p:cNvPr id="19355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Custos adicionais de controles podem exceder os benefícios da economia de escala e do poder de mercado adicional.</a:t>
            </a:r>
          </a:p>
          <a:p>
            <a:r>
              <a:rPr lang="pt-BR" dirty="0"/>
              <a:t>Tamanho maior pode levar a controles mais burocráticos</a:t>
            </a:r>
            <a:r>
              <a:rPr lang="en-US" dirty="0"/>
              <a:t>.</a:t>
            </a:r>
          </a:p>
          <a:p>
            <a:r>
              <a:rPr lang="pt-BR" dirty="0"/>
              <a:t>Controles formalizados muitas vezes levam a um comportamento gerencial relativamente rígido e padronizado</a:t>
            </a:r>
            <a:r>
              <a:rPr lang="en-US" dirty="0"/>
              <a:t>.</a:t>
            </a:r>
          </a:p>
          <a:p>
            <a:r>
              <a:rPr lang="pt-BR" dirty="0"/>
              <a:t>A empresa pode produzir menos inovação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81DFE0F7-57C4-450B-9182-4A1160B9CB63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0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52" name="Rectangle 16"/>
          <p:cNvSpPr>
            <a:spLocks noGrp="1" noChangeArrowheads="1"/>
          </p:cNvSpPr>
          <p:nvPr>
            <p:ph type="title"/>
          </p:nvPr>
        </p:nvSpPr>
        <p:spPr>
          <a:xfrm>
            <a:off x="-11430" y="-76200"/>
            <a:ext cx="9144000" cy="1219200"/>
          </a:xfrm>
        </p:spPr>
        <p:txBody>
          <a:bodyPr>
            <a:normAutofit/>
          </a:bodyPr>
          <a:lstStyle/>
          <a:p>
            <a:r>
              <a:rPr lang="pt-BR" sz="3200" dirty="0"/>
              <a:t>Problemas para obter êxito nas aquisições</a:t>
            </a:r>
            <a:r>
              <a:rPr lang="en-US" sz="3200" dirty="0"/>
              <a:t>: a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  <a:r>
              <a:rPr lang="en-US" sz="3200" dirty="0" err="1"/>
              <a:t>fica</a:t>
            </a:r>
            <a:r>
              <a:rPr lang="en-US" sz="3200" dirty="0"/>
              <a:t> com um </a:t>
            </a:r>
            <a:r>
              <a:rPr lang="en-US" sz="3200" dirty="0" err="1"/>
              <a:t>tamanho</a:t>
            </a:r>
            <a:r>
              <a:rPr lang="en-US" sz="3200" dirty="0"/>
              <a:t> </a:t>
            </a:r>
            <a:r>
              <a:rPr lang="en-US" sz="3200" dirty="0" err="1"/>
              <a:t>excessivo</a:t>
            </a:r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81DFE0F7-57C4-450B-9182-4A1160B9CB63}" type="slidenum">
              <a:rPr lang="en-US"/>
              <a:pPr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1595437"/>
            <a:ext cx="79057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98812A46-CCC1-468C-897F-C8990385F0A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aquisições</a:t>
            </a:r>
            <a:r>
              <a:rPr lang="en-US" dirty="0"/>
              <a:t> </a:t>
            </a:r>
            <a:r>
              <a:rPr lang="en-US" dirty="0" err="1"/>
              <a:t>eficazes</a:t>
            </a:r>
            <a:endParaRPr lang="en-US" dirty="0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533400" y="1489075"/>
            <a:ext cx="269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Ativos</a:t>
            </a:r>
            <a:r>
              <a:rPr kumimoji="1" lang="en-US" sz="1600" b="1" dirty="0"/>
              <a:t>/</a:t>
            </a:r>
            <a:r>
              <a:rPr kumimoji="1" lang="en-US" sz="1600" b="1" dirty="0" err="1"/>
              <a:t>Recursos</a:t>
            </a:r>
            <a:endParaRPr kumimoji="1" lang="en-US" sz="1600" b="1" dirty="0"/>
          </a:p>
          <a:p>
            <a:pPr eaLnBrk="0" hangingPunct="0"/>
            <a:r>
              <a:rPr kumimoji="1" lang="en-US" sz="1600" b="1" dirty="0" err="1"/>
              <a:t>Complementários</a:t>
            </a:r>
            <a:endParaRPr kumimoji="1" lang="en-US" b="1" dirty="0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297237" y="1489075"/>
            <a:ext cx="5514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Comprar empresas com ativos que atendam à atual necessidade para construir competitividade</a:t>
            </a:r>
            <a:r>
              <a:rPr kumimoji="1" lang="en-US" sz="1600" b="1" dirty="0"/>
              <a:t>.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269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Aquisições</a:t>
            </a:r>
            <a:r>
              <a:rPr kumimoji="1" lang="en-US" sz="1600" b="1" dirty="0"/>
              <a:t> </a:t>
            </a:r>
          </a:p>
          <a:p>
            <a:pPr eaLnBrk="0" hangingPunct="0"/>
            <a:r>
              <a:rPr kumimoji="1" lang="en-US" sz="1600" b="1" dirty="0" err="1"/>
              <a:t>amigáveis</a:t>
            </a:r>
            <a:endParaRPr kumimoji="1" lang="en-US" sz="1600" b="1" dirty="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3297238" y="2376488"/>
            <a:ext cx="5160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Acordos amigáveis fazem integração mais suave.</a:t>
            </a:r>
            <a:endParaRPr kumimoji="1" lang="en-US" sz="1600" b="1" dirty="0"/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533400" y="3260725"/>
            <a:ext cx="269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Processo</a:t>
            </a:r>
            <a:r>
              <a:rPr kumimoji="1" lang="en-US" sz="1600" b="1" dirty="0"/>
              <a:t> de </a:t>
            </a:r>
            <a:r>
              <a:rPr kumimoji="1" lang="en-US" sz="1600" b="1" dirty="0" err="1"/>
              <a:t>seleção</a:t>
            </a:r>
            <a:r>
              <a:rPr kumimoji="1" lang="en-US" sz="1600" b="1" dirty="0"/>
              <a:t> </a:t>
            </a:r>
            <a:r>
              <a:rPr kumimoji="1" lang="en-US" sz="1600" b="1" dirty="0" err="1"/>
              <a:t>cuidadosa</a:t>
            </a:r>
            <a:endParaRPr kumimoji="1" lang="en-US" sz="1600" b="1" dirty="0"/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297238" y="3260725"/>
            <a:ext cx="5160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Negociações e avaliações deliberadas são mais suscetíveis de conduzir a fácil integração e criação de sinergias.</a:t>
            </a:r>
            <a:endParaRPr kumimoji="1" lang="en-US" sz="1600" b="1" dirty="0"/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533400" y="4419600"/>
            <a:ext cx="2698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1600" b="1" dirty="0" err="1"/>
              <a:t>Manter</a:t>
            </a:r>
            <a:r>
              <a:rPr kumimoji="1" lang="en-US" sz="1600" b="1" dirty="0"/>
              <a:t> a </a:t>
            </a:r>
            <a:r>
              <a:rPr kumimoji="1" lang="en-US" sz="1600" b="1" dirty="0" err="1"/>
              <a:t>folga</a:t>
            </a:r>
            <a:r>
              <a:rPr kumimoji="1" lang="en-US" sz="1600" b="1" dirty="0"/>
              <a:t> </a:t>
            </a:r>
            <a:r>
              <a:rPr kumimoji="1" lang="en-US" sz="1600" b="1" dirty="0" err="1"/>
              <a:t>financeira</a:t>
            </a:r>
            <a:endParaRPr kumimoji="1" lang="en-US" sz="1600" b="1" dirty="0"/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3276600" y="4419600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1600" b="1" dirty="0"/>
              <a:t>Fornece suficientes recursos financeiros adicionais para que projetos rentáveis não sejam renunciados.</a:t>
            </a:r>
            <a:endParaRPr kumimoji="1" lang="en-US" sz="1600" b="1" dirty="0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477838" y="1447800"/>
            <a:ext cx="833437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533400" y="2286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533400" y="3184525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533400" y="4343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533400" y="5486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7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  <p:bldP spid="199684" grpId="0"/>
      <p:bldP spid="199685" grpId="0"/>
      <p:bldP spid="199686" grpId="0"/>
      <p:bldP spid="199687" grpId="0"/>
      <p:bldP spid="199688" grpId="0"/>
      <p:bldP spid="199689" grpId="0"/>
      <p:bldP spid="199690" grpId="0"/>
      <p:bldP spid="199691" grpId="0" animBg="1"/>
      <p:bldP spid="199692" grpId="0" animBg="1"/>
      <p:bldP spid="199693" grpId="0" animBg="1"/>
      <p:bldP spid="199694" grpId="0" animBg="1"/>
      <p:bldP spid="1996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DA44DDF-EB73-4985-9739-AC10C3013E5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Atributos</a:t>
            </a:r>
            <a:r>
              <a:rPr lang="en-US" dirty="0"/>
              <a:t> de </a:t>
            </a:r>
            <a:r>
              <a:rPr lang="en-US" dirty="0" err="1"/>
              <a:t>aquisições</a:t>
            </a:r>
            <a:r>
              <a:rPr lang="en-US" dirty="0"/>
              <a:t> </a:t>
            </a:r>
            <a:r>
              <a:rPr lang="en-US" dirty="0" err="1"/>
              <a:t>eficazes</a:t>
            </a:r>
            <a:endParaRPr lang="en-US" dirty="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838200" y="1555750"/>
            <a:ext cx="2520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sz="2400" b="1" dirty="0" err="1"/>
              <a:t>Atributos</a:t>
            </a:r>
            <a:endParaRPr lang="en-US" sz="2400" b="1" dirty="0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384675" y="1555750"/>
            <a:ext cx="2244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/>
              <a:t>Resultados</a:t>
            </a:r>
            <a:endParaRPr lang="en-US" sz="2400" b="1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838200" y="2181225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kumimoji="1" lang="pt-BR" sz="2000" b="1" dirty="0"/>
              <a:t>Dívida de baixa a moderada</a:t>
            </a:r>
            <a:endParaRPr kumimoji="1" lang="en-US" sz="2000" b="1" dirty="0"/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384675" y="2179638"/>
            <a:ext cx="4073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2000" b="1" dirty="0"/>
              <a:t>A empresa consolidada mantém a flexibilidade financeira</a:t>
            </a:r>
            <a:endParaRPr kumimoji="1" lang="en-US" sz="2000" b="1" dirty="0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838200" y="4603750"/>
            <a:ext cx="2652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kumimoji="1" lang="en-US" sz="2000" b="1" dirty="0" err="1"/>
              <a:t>Flexibilidade</a:t>
            </a:r>
            <a:endParaRPr kumimoji="1" lang="en-US" sz="2000" b="1" dirty="0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4384675" y="4603750"/>
            <a:ext cx="37534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pt-BR" sz="2000" b="1" dirty="0"/>
              <a:t>Tem experiência na gestão da mudança e é flexível e adaptável</a:t>
            </a:r>
            <a:endParaRPr kumimoji="1" lang="en-US" sz="2000" b="1" dirty="0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838200" y="3175000"/>
            <a:ext cx="342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eaLnBrk="0" hangingPunct="0">
              <a:defRPr kumimoji="1" sz="2400" b="1">
                <a:solidFill>
                  <a:srgbClr val="996600"/>
                </a:solidFill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</a:rPr>
              <a:t>Ênfase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sustentada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inovação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4384675" y="3179763"/>
            <a:ext cx="3768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eaLnBrk="0" hangingPunct="0"/>
            <a:r>
              <a:rPr kumimoji="1" lang="pt-BR" sz="2000" b="1" dirty="0"/>
              <a:t>Continuar a investir em R&amp;D como parte da estratégia global da empresa</a:t>
            </a:r>
            <a:endParaRPr kumimoji="1" lang="en-US" sz="2000" b="1" dirty="0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838200" y="2122488"/>
            <a:ext cx="7315200" cy="2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838200" y="3065463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V="1">
            <a:off x="838200" y="4513262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914400" y="5867400"/>
            <a:ext cx="72237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660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  <p:bldP spid="201733" grpId="0"/>
      <p:bldP spid="201734" grpId="0"/>
      <p:bldP spid="201735" grpId="0" autoUpdateAnimBg="0"/>
      <p:bldP spid="201736" grpId="0" autoUpdateAnimBg="0"/>
      <p:bldP spid="201737" grpId="0"/>
      <p:bldP spid="201738" grpId="0"/>
      <p:bldP spid="201739" grpId="0" animBg="1"/>
      <p:bldP spid="201740" grpId="0" animBg="1"/>
      <p:bldP spid="201741" grpId="0" animBg="1"/>
      <p:bldP spid="201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1"/>
          </a:xfrm>
        </p:spPr>
        <p:txBody>
          <a:bodyPr>
            <a:normAutofit fontScale="90000"/>
          </a:bodyPr>
          <a:lstStyle/>
          <a:p>
            <a:r>
              <a:rPr lang="pt-BR" dirty="0"/>
              <a:t>Fusão, aquisição e incorporação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q</a:t>
            </a:r>
            <a:r>
              <a:rPr lang="pt-BR" dirty="0" err="1"/>
              <a:t>uais</a:t>
            </a:r>
            <a:r>
              <a:rPr lang="pt-BR" dirty="0"/>
              <a:t> são as diferenças?</a:t>
            </a:r>
            <a:endParaRPr lang="en-US" dirty="0"/>
          </a:p>
        </p:txBody>
      </p:sp>
      <p:sp>
        <p:nvSpPr>
          <p:cNvPr id="150545" name="Rectangle 17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Fusão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Duas </a:t>
            </a:r>
            <a:r>
              <a:rPr lang="pt-BR" dirty="0">
                <a:solidFill>
                  <a:schemeClr val="tx1"/>
                </a:solidFill>
              </a:rPr>
              <a:t>empresas concordam em integrar suas operações em igualdade de condições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/>
              <a:t>Aquisição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Uma </a:t>
            </a:r>
            <a:r>
              <a:rPr lang="pt-BR" dirty="0">
                <a:solidFill>
                  <a:schemeClr val="tx1"/>
                </a:solidFill>
              </a:rPr>
              <a:t>empresa compra o controle, ou 100%, de outra com a intenção de tornar a empresa adquirida uma subsidiária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/>
              <a:t>Incorporação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Uma </a:t>
            </a:r>
            <a:r>
              <a:rPr lang="pt-BR" dirty="0">
                <a:solidFill>
                  <a:schemeClr val="tx1"/>
                </a:solidFill>
              </a:rPr>
              <a:t>aquisição na qual a empresa-alvo não solicita a oferta do comprador; trata-se de uma aquisição não amigável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22201C6-FAB8-461B-8D51-EFA7C726166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24534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0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0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37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Reestruturação</a:t>
            </a:r>
            <a:endParaRPr lang="en-US" dirty="0"/>
          </a:p>
        </p:txBody>
      </p:sp>
      <p:sp>
        <p:nvSpPr>
          <p:cNvPr id="203791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pt-BR" dirty="0"/>
              <a:t>Estratégia pela qual uma companhia muda seu conjunto de negócios ou sua estrutura financeira</a:t>
            </a:r>
            <a:r>
              <a:rPr lang="en-US" dirty="0"/>
              <a:t>.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Fracasso de uma estratégia de aquisição frequentemente precede uma estratégia de reestruturação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35000"/>
              </a:spcBef>
            </a:pPr>
            <a:r>
              <a:rPr lang="pt-BR" dirty="0">
                <a:solidFill>
                  <a:schemeClr val="tx1"/>
                </a:solidFill>
              </a:rPr>
              <a:t>Reestruturação pode ocorrer devido a mudanças nos ambientes internos ou externos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35000"/>
              </a:spcBef>
            </a:pPr>
            <a:r>
              <a:rPr lang="en-US" dirty="0" err="1"/>
              <a:t>Estratégias</a:t>
            </a:r>
            <a:r>
              <a:rPr lang="en-US" dirty="0"/>
              <a:t> de </a:t>
            </a:r>
            <a:r>
              <a:rPr lang="en-US" dirty="0" err="1"/>
              <a:t>reestruturação</a:t>
            </a:r>
            <a:endParaRPr lang="en-US" dirty="0"/>
          </a:p>
          <a:p>
            <a:pPr lvl="1">
              <a:spcBef>
                <a:spcPct val="35000"/>
              </a:spcBef>
            </a:pPr>
            <a:r>
              <a:rPr lang="en-US" i="1" dirty="0">
                <a:solidFill>
                  <a:schemeClr val="tx1"/>
                </a:solidFill>
              </a:rPr>
              <a:t>Downsizing</a:t>
            </a:r>
          </a:p>
          <a:p>
            <a:pPr lvl="1">
              <a:spcBef>
                <a:spcPct val="35000"/>
              </a:spcBef>
            </a:pPr>
            <a:r>
              <a:rPr lang="en-US" i="1" dirty="0">
                <a:solidFill>
                  <a:schemeClr val="tx1"/>
                </a:solidFill>
              </a:rPr>
              <a:t>Downscoping</a:t>
            </a:r>
          </a:p>
          <a:p>
            <a:pPr lvl="1">
              <a:spcBef>
                <a:spcPct val="35000"/>
              </a:spcBef>
            </a:pPr>
            <a:r>
              <a:rPr lang="en-US" dirty="0" err="1">
                <a:solidFill>
                  <a:schemeClr val="tx1"/>
                </a:solidFill>
              </a:rPr>
              <a:t>Compra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alavancada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4BA09A20-1EAD-445A-9460-D537DAA7F0A5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6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3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3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1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58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reestruturação</a:t>
            </a:r>
            <a:r>
              <a:rPr lang="en-US" dirty="0"/>
              <a:t>: </a:t>
            </a:r>
            <a:r>
              <a:rPr lang="en-US" i="1" dirty="0"/>
              <a:t>downsizing</a:t>
            </a:r>
          </a:p>
        </p:txBody>
      </p:sp>
      <p:sp>
        <p:nvSpPr>
          <p:cNvPr id="205839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pt-BR" dirty="0"/>
              <a:t>Redução no número de empregados da empresa e, por vezes, no número de suas unidades operacionais</a:t>
            </a:r>
            <a:r>
              <a:rPr lang="en-US" dirty="0"/>
              <a:t>.</a:t>
            </a:r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Pode ou não pode mudar a composição das empresas no portfólio da empresa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en-US" dirty="0" err="1"/>
              <a:t>Razões</a:t>
            </a:r>
            <a:r>
              <a:rPr lang="en-US" dirty="0"/>
              <a:t> </a:t>
            </a:r>
            <a:r>
              <a:rPr lang="en-US" dirty="0" err="1"/>
              <a:t>típicas</a:t>
            </a:r>
            <a:r>
              <a:rPr lang="en-US" dirty="0"/>
              <a:t> para o </a:t>
            </a:r>
            <a:r>
              <a:rPr lang="en-US" i="1" dirty="0"/>
              <a:t>downsizing</a:t>
            </a:r>
            <a:r>
              <a:rPr lang="en-US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dirty="0" err="1">
                <a:solidFill>
                  <a:schemeClr val="tx1"/>
                </a:solidFill>
              </a:rPr>
              <a:t>Expectativa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melhora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lucratividade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através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redução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custos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Desejo ou necessidade de operações mais eficientes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64856402-B504-4C72-88FD-61B3FA539279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9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9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78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reestruturação</a:t>
            </a:r>
            <a:r>
              <a:rPr lang="en-US" dirty="0"/>
              <a:t>: </a:t>
            </a:r>
            <a:r>
              <a:rPr lang="en-US" i="1" dirty="0" err="1"/>
              <a:t>downscoping</a:t>
            </a:r>
            <a:endParaRPr lang="en-US" i="1" dirty="0"/>
          </a:p>
        </p:txBody>
      </p:sp>
      <p:sp>
        <p:nvSpPr>
          <p:cNvPr id="20788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pt-BR" dirty="0"/>
              <a:t>Uma alienação, </a:t>
            </a:r>
            <a:r>
              <a:rPr lang="pt-BR" i="1" dirty="0"/>
              <a:t>spin-off</a:t>
            </a:r>
            <a:r>
              <a:rPr lang="pt-BR" dirty="0"/>
              <a:t> ou outros meios de eliminar operações não relacionadas com o negócio principal de uma empresa</a:t>
            </a:r>
            <a:r>
              <a:rPr lang="en-US" dirty="0"/>
              <a:t>.</a:t>
            </a:r>
          </a:p>
          <a:p>
            <a:pPr>
              <a:spcBef>
                <a:spcPct val="30000"/>
              </a:spcBef>
            </a:pPr>
            <a:r>
              <a:rPr lang="pt-BR" dirty="0"/>
              <a:t>Conjunto de ações que fazem que a empresa </a:t>
            </a:r>
            <a:r>
              <a:rPr lang="pt-BR" dirty="0" err="1"/>
              <a:t>refocalize</a:t>
            </a:r>
            <a:r>
              <a:rPr lang="pt-BR" dirty="0"/>
              <a:t> no seus negócios principais</a:t>
            </a:r>
            <a:endParaRPr lang="en-US" dirty="0"/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Pode ser acompanhada por redução de pessoal, mas não pela eliminação de funcionários-chave de seus negócios principais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30000"/>
              </a:spcBef>
            </a:pPr>
            <a:r>
              <a:rPr lang="pt-BR" dirty="0">
                <a:solidFill>
                  <a:schemeClr val="tx1"/>
                </a:solidFill>
              </a:rPr>
              <a:t>Resulta em uma empresa menor, que pode ser mais bem gerenciada pela alta gestão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01507A5A-825A-4D93-A2D0-9717C183CC3F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8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7" grpId="0" uiExpand="1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Resultados </a:t>
            </a:r>
            <a:r>
              <a:rPr lang="pt-BR">
                <a:effectLst/>
              </a:rPr>
              <a:t>da </a:t>
            </a:r>
            <a:r>
              <a:rPr lang="pt-BR" dirty="0">
                <a:effectLst/>
              </a:rPr>
              <a:t>r</a:t>
            </a:r>
            <a:r>
              <a:rPr lang="pt-BR">
                <a:effectLst/>
              </a:rPr>
              <a:t>eestruturação</a:t>
            </a:r>
            <a:r>
              <a:rPr lang="pt-BR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546E46C4-02C5-455F-8321-DA85460AC3DB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" y="1500187"/>
            <a:ext cx="80295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7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054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1"/>
          </a:xfrm>
        </p:spPr>
        <p:txBody>
          <a:bodyPr>
            <a:normAutofit fontScale="90000"/>
          </a:bodyPr>
          <a:lstStyle/>
          <a:p>
            <a:r>
              <a:rPr lang="pt-BR" dirty="0"/>
              <a:t>Razões para aquisições e </a:t>
            </a:r>
            <a:br>
              <a:rPr lang="pt-BR" dirty="0"/>
            </a:br>
            <a:r>
              <a:rPr lang="pt-BR" dirty="0"/>
              <a:t>problemas para alcançar o sucesso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D22201C6-FAB8-461B-8D51-EFA7C7261661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209700"/>
            <a:ext cx="4224358" cy="55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3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B2F64A53-E441-4570-9A06-FC7C5805F67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Razões</a:t>
            </a:r>
            <a:r>
              <a:rPr lang="en-US" dirty="0"/>
              <a:t> para </a:t>
            </a:r>
            <a:r>
              <a:rPr lang="en-US" dirty="0" err="1"/>
              <a:t>aquisições</a:t>
            </a:r>
            <a:endParaRPr lang="en-US" dirty="0"/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blackWhite">
          <a:xfrm>
            <a:off x="458788" y="1916113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Aprendizagem 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desenvolvimento de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novas capacidades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blackWhite">
          <a:xfrm>
            <a:off x="458788" y="4681538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Maior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diversificação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89" name="Oval 13"/>
          <p:cNvSpPr>
            <a:spLocks noChangeArrowheads="1"/>
          </p:cNvSpPr>
          <p:nvPr/>
        </p:nvSpPr>
        <p:spPr bwMode="blackWhite">
          <a:xfrm>
            <a:off x="3282950" y="5072063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Menor risco que 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desenvolvimento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novos produtos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2" name="Oval 16"/>
          <p:cNvSpPr>
            <a:spLocks noChangeArrowheads="1"/>
          </p:cNvSpPr>
          <p:nvPr/>
        </p:nvSpPr>
        <p:spPr bwMode="blackWhite">
          <a:xfrm>
            <a:off x="6186488" y="3246437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Custo de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desenvolvimento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novos produtos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5" name="Oval 19"/>
          <p:cNvSpPr>
            <a:spLocks noChangeArrowheads="1"/>
          </p:cNvSpPr>
          <p:nvPr/>
        </p:nvSpPr>
        <p:spPr bwMode="blackWhite">
          <a:xfrm>
            <a:off x="6161088" y="1917700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Superar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barreiras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entrada</a:t>
            </a:r>
          </a:p>
        </p:txBody>
      </p:sp>
      <p:sp>
        <p:nvSpPr>
          <p:cNvPr id="152598" name="Oval 22"/>
          <p:cNvSpPr>
            <a:spLocks noChangeArrowheads="1"/>
          </p:cNvSpPr>
          <p:nvPr/>
        </p:nvSpPr>
        <p:spPr bwMode="blackWhite">
          <a:xfrm>
            <a:off x="6064250" y="4700588"/>
            <a:ext cx="2782888" cy="1158875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Comercialização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rápida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1" name="Oval 25"/>
          <p:cNvSpPr>
            <a:spLocks noChangeArrowheads="1"/>
          </p:cNvSpPr>
          <p:nvPr/>
        </p:nvSpPr>
        <p:spPr bwMode="blackWhite">
          <a:xfrm>
            <a:off x="3284538" y="1440180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Aumentar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mercado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4" name="Oval 28"/>
          <p:cNvSpPr>
            <a:spLocks noChangeArrowheads="1"/>
          </p:cNvSpPr>
          <p:nvPr/>
        </p:nvSpPr>
        <p:spPr bwMode="blackWhite">
          <a:xfrm>
            <a:off x="3276600" y="2782888"/>
            <a:ext cx="2600325" cy="1968500"/>
          </a:xfrm>
          <a:prstGeom prst="ellipse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Fazer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aquisição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blackWhite">
          <a:xfrm>
            <a:off x="367666" y="3263900"/>
            <a:ext cx="2587625" cy="1092200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Reformulação do escopo </a:t>
            </a:r>
          </a:p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competitivo da empresa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6" grpId="0" animBg="1"/>
      <p:bldP spid="152589" grpId="0" animBg="1"/>
      <p:bldP spid="152592" grpId="0" animBg="1"/>
      <p:bldP spid="152595" grpId="0" animBg="1"/>
      <p:bldP spid="152598" grpId="0" animBg="1"/>
      <p:bldP spid="152601" grpId="0" animBg="1"/>
      <p:bldP spid="152604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46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Aquisição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dirty="0" err="1">
                <a:solidFill>
                  <a:schemeClr val="bg2"/>
                </a:solidFill>
              </a:rPr>
              <a:t>aumentar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poder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mercado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4639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Fatores aumentam o poder de mercado quando: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há a possibilidade de vender bens ou serviços acima de níveis competitivos.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custos ou suporte das atividades primárias são inferiores aos dos concorrentes.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tamanho da empresa, recursos e capacidades proporcionam capacidade superior para competir.</a:t>
            </a:r>
          </a:p>
          <a:p>
            <a:r>
              <a:rPr lang="pt-BR" dirty="0"/>
              <a:t>Aquisições destinadas a aumentar o poder de mercado estão sujeitas à: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revisão regulatória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análise de mercados financeiros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677923C7-BFD4-41FC-951F-E4B2936C79F8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20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9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668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Aquisição</a:t>
            </a:r>
            <a:r>
              <a:rPr lang="en-US" dirty="0">
                <a:solidFill>
                  <a:schemeClr val="bg2"/>
                </a:solidFill>
              </a:rPr>
              <a:t>: </a:t>
            </a:r>
            <a:r>
              <a:rPr lang="en-US" dirty="0" err="1">
                <a:solidFill>
                  <a:schemeClr val="bg2"/>
                </a:solidFill>
              </a:rPr>
              <a:t>aumentar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poder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mercado</a:t>
            </a:r>
            <a:r>
              <a:rPr lang="en-US" dirty="0">
                <a:solidFill>
                  <a:schemeClr val="bg2"/>
                </a:solidFill>
              </a:rPr>
              <a:t> (cont.)</a:t>
            </a:r>
            <a:endParaRPr lang="en-US" dirty="0"/>
          </a:p>
        </p:txBody>
      </p:sp>
      <p:sp>
        <p:nvSpPr>
          <p:cNvPr id="156690" name="Rectangle 18"/>
          <p:cNvSpPr>
            <a:spLocks noGrp="1" noChangeArrowheads="1"/>
          </p:cNvSpPr>
          <p:nvPr>
            <p:ph idx="1"/>
          </p:nvPr>
        </p:nvSpPr>
        <p:spPr>
          <a:xfrm>
            <a:off x="1295400" y="1646237"/>
            <a:ext cx="65532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Poder de mercado é aumentado por: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horizontais de outras empresas na mesma indústria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verticais de fornecedores ou distribuidores da empresa adquirente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aquisições relacionadas de empresas em indústrias relacionadas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E4954F8A-BF9B-4766-938C-B317E640F369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0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9888EC0-4318-4D00-8317-582C684B238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9530"/>
            <a:ext cx="9144000" cy="1219200"/>
          </a:xfrm>
        </p:spPr>
        <p:txBody>
          <a:bodyPr/>
          <a:lstStyle/>
          <a:p>
            <a:r>
              <a:rPr lang="pt-BR" dirty="0"/>
              <a:t>Aquisições de poder de mercado</a:t>
            </a:r>
            <a:endParaRPr lang="en-US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243263" y="1514475"/>
            <a:ext cx="57483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 aquisição de uma empresa na mesma indústria em que a empresa adquirente compete aumenta o poder de mercado da empresa através da exploração de</a:t>
            </a:r>
            <a:r>
              <a:rPr lang="en-US" sz="2000" dirty="0">
                <a:solidFill>
                  <a:schemeClr val="tx1"/>
                </a:solidFill>
                <a:effectLst/>
              </a:rPr>
              <a:t>: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</a:pPr>
            <a:r>
              <a:rPr lang="pt-BR" sz="2000" dirty="0">
                <a:solidFill>
                  <a:schemeClr val="tx1"/>
                </a:solidFill>
                <a:effectLst/>
              </a:rPr>
              <a:t>sinergia com base em custo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</a:pPr>
            <a:r>
              <a:rPr lang="pt-BR" sz="2000" dirty="0">
                <a:solidFill>
                  <a:schemeClr val="tx1"/>
                </a:solidFill>
                <a:effectLst/>
              </a:rPr>
              <a:t>sinergia com base em receita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pt-BR" sz="2000" dirty="0">
                <a:solidFill>
                  <a:schemeClr val="tx1"/>
                </a:solidFill>
                <a:effectLst/>
              </a:rPr>
              <a:t>Aquisições com características semelhantes resultam em maior desempenho do que aquelas com características diferentes</a:t>
            </a:r>
            <a:r>
              <a:rPr lang="en-US" sz="200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blackWhite">
          <a:xfrm>
            <a:off x="533400" y="1371600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horizontais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8727" name="AutoShape 7"/>
          <p:cNvSpPr>
            <a:spLocks/>
          </p:cNvSpPr>
          <p:nvPr/>
        </p:nvSpPr>
        <p:spPr bwMode="auto">
          <a:xfrm>
            <a:off x="2732088" y="1393825"/>
            <a:ext cx="838200" cy="3482975"/>
          </a:xfrm>
          <a:prstGeom prst="leftBrace">
            <a:avLst>
              <a:gd name="adj1" fmla="val 0"/>
              <a:gd name="adj2" fmla="val 9384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7–</a:t>
            </a:r>
            <a:fld id="{39888EC0-4318-4D00-8317-582C684B238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9530"/>
            <a:ext cx="9144000" cy="1219200"/>
          </a:xfrm>
        </p:spPr>
        <p:txBody>
          <a:bodyPr/>
          <a:lstStyle/>
          <a:p>
            <a:r>
              <a:rPr lang="pt-BR" dirty="0"/>
              <a:t>Aquisições de poder de mercado </a:t>
            </a:r>
            <a:r>
              <a:rPr lang="en-US" dirty="0"/>
              <a:t>(cont.)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blackWhite">
          <a:xfrm>
            <a:off x="533400" y="1371600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horizontais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42544" y="2338863"/>
            <a:ext cx="2189163" cy="8969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Aquisições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verticais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2732088" y="1393825"/>
            <a:ext cx="838200" cy="2339975"/>
          </a:xfrm>
          <a:prstGeom prst="leftBrace">
            <a:avLst>
              <a:gd name="adj1" fmla="val 0"/>
              <a:gd name="adj2" fmla="val 50275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1524000"/>
            <a:ext cx="5105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Aquisição de um fornecedor ou distribuidor de um ou mais produtos ou serviços da empresa</a:t>
            </a:r>
          </a:p>
          <a:p>
            <a:pPr marL="80010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aumenta o poder de mercado da empresa, através do controle de partes adicionais da cadeia de valor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437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3408</Words>
  <Application>Microsoft Office PowerPoint</Application>
  <PresentationFormat>Apresentação na tela (4:3)</PresentationFormat>
  <Paragraphs>319</Paragraphs>
  <Slides>33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1_Strategic Management 11e</vt:lpstr>
      <vt:lpstr>Capítulo 7 Estratégias de Fusão e Aquisição</vt:lpstr>
      <vt:lpstr>Objetivos</vt:lpstr>
      <vt:lpstr>Fusão, aquisição e incorporação:  quais são as diferenças?</vt:lpstr>
      <vt:lpstr>Razões para aquisições e  problemas para alcançar o sucesso</vt:lpstr>
      <vt:lpstr>Razões para aquisições</vt:lpstr>
      <vt:lpstr>Aquisição: aumentar poder de mercado</vt:lpstr>
      <vt:lpstr>Aquisição: aumentar poder de mercado (cont.)</vt:lpstr>
      <vt:lpstr>Aquisições de poder de mercado</vt:lpstr>
      <vt:lpstr>Aquisições de poder de mercado (cont.)</vt:lpstr>
      <vt:lpstr>Aquisições de poder de mercado (cont.)</vt:lpstr>
      <vt:lpstr>Superar barreiras de entrada</vt:lpstr>
      <vt:lpstr>Custo de desenvolvimento de novos produtos e comercialização mais rápida</vt:lpstr>
      <vt:lpstr>Menor risco que  o desenvolvimento de novos produtos</vt:lpstr>
      <vt:lpstr>Maior diversificação</vt:lpstr>
      <vt:lpstr>Reformulação do escopo  competitivo da empresa</vt:lpstr>
      <vt:lpstr>Aprendizagem e desenvolvimento  de novas capacidades</vt:lpstr>
      <vt:lpstr>Problemas para obter  êxito nas aquisições</vt:lpstr>
      <vt:lpstr>Problemas para obter  êxito nas aquisições: dificuldades de integração</vt:lpstr>
      <vt:lpstr>Problemas para obter  êxito nas aquisições: avaliação inadequada do alvo</vt:lpstr>
      <vt:lpstr>Problemas para obter  êxito nas aquisições: endividamento alto ou extraordinário</vt:lpstr>
      <vt:lpstr>Problemas para obter  êxito nas aquisições: incapacidade de obter sinergia</vt:lpstr>
      <vt:lpstr>Problemas para obter  êxito nas aquisições: incapacidade de obter sinergia (cont.)</vt:lpstr>
      <vt:lpstr>Problemas para obter  êxito nas aquisições: diversificação excessiva</vt:lpstr>
      <vt:lpstr>Problemas para obter  êxito nas aquisições: gestores excessivamente centrados  em aquisições</vt:lpstr>
      <vt:lpstr>Problemas para obter  êxito nas aquisições: gestores das empresas-alvo</vt:lpstr>
      <vt:lpstr>Problemas para obter êxito nas aquisições: a empresa fica com um tamanho excessivo</vt:lpstr>
      <vt:lpstr>Problemas para obter êxito nas aquisições: a empresa fica com um tamanho excessivo</vt:lpstr>
      <vt:lpstr>Estratégias de aquisições eficazes</vt:lpstr>
      <vt:lpstr>Atributos de aquisições eficazes</vt:lpstr>
      <vt:lpstr>Reestruturação</vt:lpstr>
      <vt:lpstr>Tipos de reestruturação: downsizing</vt:lpstr>
      <vt:lpstr>Tipos de reestruturação: downscoping</vt:lpstr>
      <vt:lpstr>Resultados da reestruturação </vt:lpstr>
    </vt:vector>
  </TitlesOfParts>
  <Manager>Julia Chase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7</dc:subject>
  <dc:creator>Charlie Cook - ccook@uwa.edu</dc:creator>
  <cp:lastModifiedBy>EasyPC</cp:lastModifiedBy>
  <cp:revision>238</cp:revision>
  <dcterms:created xsi:type="dcterms:W3CDTF">2013-05-29T18:31:50Z</dcterms:created>
  <dcterms:modified xsi:type="dcterms:W3CDTF">2020-10-05T17:59:39Z</dcterms:modified>
</cp:coreProperties>
</file>