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sldIdLst>
    <p:sldId id="270" r:id="rId2"/>
    <p:sldId id="356" r:id="rId3"/>
    <p:sldId id="316" r:id="rId4"/>
    <p:sldId id="317" r:id="rId5"/>
    <p:sldId id="318" r:id="rId6"/>
    <p:sldId id="306" r:id="rId7"/>
    <p:sldId id="320" r:id="rId8"/>
    <p:sldId id="321" r:id="rId9"/>
    <p:sldId id="322" r:id="rId10"/>
    <p:sldId id="307" r:id="rId11"/>
    <p:sldId id="324" r:id="rId12"/>
    <p:sldId id="325" r:id="rId13"/>
    <p:sldId id="326" r:id="rId14"/>
    <p:sldId id="308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15" r:id="rId29"/>
    <p:sldId id="342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09" r:id="rId39"/>
    <p:sldId id="353" r:id="rId40"/>
    <p:sldId id="310" r:id="rId41"/>
    <p:sldId id="3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1" clrIdx="0">
    <p:extLst>
      <p:ext uri="{19B8F6BF-5375-455C-9EA6-DF929625EA0E}">
        <p15:presenceInfo xmlns:p15="http://schemas.microsoft.com/office/powerpoint/2012/main" xmlns="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703F00"/>
    <a:srgbClr val="C41200"/>
    <a:srgbClr val="9A2C00"/>
    <a:srgbClr val="69C39A"/>
    <a:srgbClr val="A2D7BC"/>
    <a:srgbClr val="0375BC"/>
    <a:srgbClr val="006600"/>
    <a:srgbClr val="797E9F"/>
    <a:srgbClr val="BBB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149" autoAdjust="0"/>
    <p:restoredTop sz="96271"/>
  </p:normalViewPr>
  <p:slideViewPr>
    <p:cSldViewPr>
      <p:cViewPr varScale="1">
        <p:scale>
          <a:sx n="64" d="100"/>
          <a:sy n="6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82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845B-2D62-4200-9F1D-280D7ED84284}" type="slidenum">
              <a:rPr lang="en-US"/>
              <a:pPr/>
              <a:t>11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88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58A2-E2D7-431D-A48E-B7344484A00E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585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41422-931D-4D5A-A495-8139CD468335}" type="slidenum">
              <a:rPr lang="en-US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02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388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CA7F5-FFDA-407E-B5DC-A106C1DA7EA9}" type="slidenum">
              <a:rPr lang="en-US"/>
              <a:pPr/>
              <a:t>15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12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DAF3E-F97F-47D7-9BE8-F468E9C11E79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85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B46FF-BA57-4255-B168-A11D3F8DE9E9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84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9C61D-E95A-475D-A6A6-64BEC3086D0B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14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FE3A5-DC4F-4BD4-955B-E9352E1C6502}" type="slidenum">
              <a:rPr lang="en-US"/>
              <a:pPr/>
              <a:t>19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548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40C90-252F-4207-8976-4EE823548CF2}" type="slidenum">
              <a:rPr lang="en-US"/>
              <a:pPr/>
              <a:t>20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16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83B46-DD0A-4742-B613-6C76DFB87680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74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5DBBF-DEEE-44C0-9562-907DD4C05007}" type="slidenum">
              <a:rPr lang="en-US"/>
              <a:pPr/>
              <a:t>21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227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85D0E-9FE5-442E-9515-57F36F426757}" type="slidenum">
              <a:rPr lang="en-US"/>
              <a:pPr/>
              <a:t>22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86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D4F9D-CD02-4DAB-9A77-2C88E2843B3E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295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6D7FD-2C2C-4DFF-BDDC-5CDA73D569CD}" type="slidenum">
              <a:rPr lang="en-US"/>
              <a:pPr/>
              <a:t>24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796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EA743-F08B-4EF1-90D2-ED3CB75B33AF}" type="slidenum">
              <a:rPr lang="en-US"/>
              <a:pPr/>
              <a:t>25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88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2ADC0-243F-4DA2-BADF-395FA756106B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447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1179F-6F53-4E68-A4C0-B84DCD45B769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530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746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9212D-471C-4BF7-A97C-D9667FF36091}" type="slidenum">
              <a:rPr lang="en-US"/>
              <a:pPr/>
              <a:t>29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868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D800F-8884-4709-B22D-DFAD90A6DBCA}" type="slidenum">
              <a:rPr lang="en-US"/>
              <a:pPr/>
              <a:t>30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80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7C793-0FFA-42E5-B7E0-8F94D4941682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5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FD0F0-8826-438C-A982-4F80AA7BD740}" type="slidenum">
              <a:rPr lang="en-US"/>
              <a:pPr/>
              <a:t>31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659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24F34-CDF7-496A-9A24-6EC765B47DE5}" type="slidenum">
              <a:rPr lang="en-US"/>
              <a:pPr/>
              <a:t>32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494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45E41-C6B9-41AA-8CDB-17078192FC41}" type="slidenum">
              <a:rPr lang="en-US"/>
              <a:pPr/>
              <a:t>33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784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3A81B-4D11-47DE-B2BD-656589ACB754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8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C1206-8C3F-4D32-89B3-4537BA2D5AFC}" type="slidenum">
              <a:rPr lang="en-US"/>
              <a:pPr/>
              <a:t>35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907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890C0-C4C7-4150-B2F4-6A3EDB785032}" type="slidenum">
              <a:rPr lang="en-US"/>
              <a:pPr/>
              <a:t>36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69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C8A1F-1F4A-47DD-847B-95F03238603A}" type="slidenum">
              <a:rPr lang="en-US"/>
              <a:pPr/>
              <a:t>37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02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474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60C80-180C-4B25-AC4C-AE222118ADB7}" type="slidenum">
              <a:rPr lang="en-US"/>
              <a:pPr/>
              <a:t>39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470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78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15F94-9DFA-42DB-9584-0F16F48A7112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96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BF9B5-63EA-4A59-88F5-41323B41BEE0}" type="slidenum">
              <a:rPr lang="en-US"/>
              <a:pPr/>
              <a:t>41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4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89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2162B-3BE4-4A6C-93AE-F821B00C3CB2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94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F232E-012E-431B-A16E-39AA39CAD15C}" type="slidenum">
              <a:rPr lang="en-US"/>
              <a:pPr/>
              <a:t>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95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0EBC3-1336-4833-A71B-5EF1A20A3AA3}" type="slidenum">
              <a:rPr lang="en-US"/>
              <a:pPr/>
              <a:t>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66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31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905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58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3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15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7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6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8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5 </a:t>
            </a:r>
            <a:b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Rivalidade e dinâmica competitivas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8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Um modelo de rivalidade competitiva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26" y="1676400"/>
            <a:ext cx="842391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7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Análise do concorrente é usada para ajudar uma empresa a compreender seus concorrentes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A empresa estuda objetivos futuros, estratégias atuais, suposições e capacidades dos concorrentes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Com a análise, uma empresa é capaz de prever comportamentos dos concorrentes ao formar suas ações competitivas e respostas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12385FEA-DEA6-48BF-B671-74CE595D5D8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</a:t>
            </a:r>
            <a:r>
              <a:rPr lang="pt-BR" dirty="0" err="1"/>
              <a:t>comunalidade</a:t>
            </a:r>
            <a:r>
              <a:rPr lang="pt-BR" dirty="0"/>
              <a:t> de mercado está preocupada com o</a:t>
            </a:r>
            <a:r>
              <a:rPr lang="en-US" dirty="0"/>
              <a:t>: </a:t>
            </a:r>
          </a:p>
          <a:p>
            <a:pPr lvl="1"/>
            <a:r>
              <a:rPr lang="pt-BR" dirty="0"/>
              <a:t>número de mercados com os quais uma empresa e um concorrente em conjunto estão envolvidos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grau de importância dos mercados individuais para cada concorrente</a:t>
            </a:r>
            <a:r>
              <a:rPr lang="en-US" dirty="0"/>
              <a:t>.</a:t>
            </a:r>
          </a:p>
          <a:p>
            <a:r>
              <a:rPr lang="pt-BR" dirty="0"/>
              <a:t>As empresas competindo em vários ou muitos mercados se envolvem em competição multimercado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Uma empresa com maior contato multimercado é menos propensa a iniciar um ataque, mas mais provavelmente responde mais agressivamente quando atacada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79AC512D-DAE4-424E-9BC0-DFBBB6A6993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5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Similaridade</a:t>
            </a:r>
            <a:r>
              <a:rPr lang="en-US" dirty="0"/>
              <a:t> de </a:t>
            </a:r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err="1"/>
              <a:t>Similaridade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t-BR" dirty="0"/>
              <a:t>até que ponto os recursos tangíveis e intangíveis da organização são comparáveis.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t-BR" dirty="0"/>
              <a:t>Empresas com tipos e quantidades de recursos similares são suscetíveis de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pt-BR" dirty="0"/>
              <a:t>ter similares pontos fortes e fracos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semelhantes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pt-BR" dirty="0"/>
              <a:t>Avaliar a similaridade do recurso é difícil se recursos críticos são intangíveis, ao invés de tangíveis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2E9F67C3-B994-4FEE-9FBC-247B0A90C367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6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Um quadro de análise do concorrente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52575"/>
            <a:ext cx="65151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91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AFD2F447-C62D-416D-B9FD-A04B89398F6F}" type="slidenum">
              <a:rPr lang="en-US"/>
              <a:pPr/>
              <a:t>15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Direcionadores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5190" y="1371600"/>
            <a:ext cx="4295775" cy="2570162"/>
          </a:xfrm>
        </p:spPr>
        <p:txBody>
          <a:bodyPr>
            <a:normAutofit lnSpcReduction="10000"/>
          </a:bodyPr>
          <a:lstStyle/>
          <a:p>
            <a:pPr marL="227013" indent="-227013"/>
            <a:r>
              <a:rPr lang="en-US" sz="2400" dirty="0" err="1"/>
              <a:t>Consciência</a:t>
            </a:r>
            <a:r>
              <a:rPr lang="en-US" sz="2400" dirty="0"/>
              <a:t> é:</a:t>
            </a:r>
          </a:p>
          <a:p>
            <a:pPr marL="227013" indent="-227013"/>
            <a:r>
              <a:rPr lang="pt-BR" sz="2000" dirty="0"/>
              <a:t>medida em que concorrentes reconhecem o grau de sua interdependência mútua que resulta de</a:t>
            </a:r>
            <a:r>
              <a:rPr lang="en-US" sz="2000" dirty="0"/>
              <a:t>: </a:t>
            </a:r>
          </a:p>
          <a:p>
            <a:pPr marL="801688" lvl="2" indent="-285750"/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  <a:p>
            <a:pPr marL="801688" lvl="2" indent="-285750"/>
            <a:r>
              <a:rPr lang="en-US" dirty="0" err="1"/>
              <a:t>similaridade</a:t>
            </a:r>
            <a:r>
              <a:rPr lang="en-US" dirty="0"/>
              <a:t> de </a:t>
            </a:r>
            <a:r>
              <a:rPr lang="en-US" dirty="0" err="1"/>
              <a:t>recurso</a:t>
            </a:r>
            <a:endParaRPr lang="en-US" dirty="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Consciência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3328480" y="1371600"/>
            <a:ext cx="1319118" cy="2514600"/>
          </a:xfrm>
          <a:prstGeom prst="leftBrace">
            <a:avLst>
              <a:gd name="adj1" fmla="val 672"/>
              <a:gd name="adj2" fmla="val 15458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83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F6D7375D-0DA4-47C3-B862-4B58CE5C97C1}" type="slidenum">
              <a:rPr lang="en-US"/>
              <a:pPr/>
              <a:t>16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Direcionadores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814731"/>
            <a:ext cx="4075112" cy="2514600"/>
          </a:xfrm>
        </p:spPr>
        <p:txBody>
          <a:bodyPr/>
          <a:lstStyle/>
          <a:p>
            <a:r>
              <a:rPr lang="en-US" sz="2400" dirty="0" err="1"/>
              <a:t>Motivação</a:t>
            </a:r>
            <a:r>
              <a:rPr lang="en-US" sz="2400" dirty="0"/>
              <a:t>:</a:t>
            </a:r>
          </a:p>
          <a:p>
            <a:pPr lvl="1"/>
            <a:r>
              <a:rPr lang="pt-BR" sz="2000" dirty="0"/>
              <a:t>incentivo da empresa para tomar medidas ou para responder ao ataque de um concorrente</a:t>
            </a:r>
          </a:p>
          <a:p>
            <a:pPr lvl="1"/>
            <a:r>
              <a:rPr lang="pt-BR" sz="2000" dirty="0"/>
              <a:t>refere-se à percepção de ganhos e perdas</a:t>
            </a:r>
            <a:endParaRPr lang="en-US" sz="2000" dirty="0"/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3328480" y="1814731"/>
            <a:ext cx="1319118" cy="2514600"/>
          </a:xfrm>
          <a:prstGeom prst="leftBrace">
            <a:avLst>
              <a:gd name="adj1" fmla="val 672"/>
              <a:gd name="adj2" fmla="val 40118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Consciência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Motivação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4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692A47F3-55C8-4046-8596-6967FFD1DD7E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Direcionadores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4397" y="1905466"/>
            <a:ext cx="4297362" cy="3675062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Capacidade</a:t>
            </a:r>
            <a:r>
              <a:rPr lang="en-US" sz="2400" dirty="0"/>
              <a:t> </a:t>
            </a:r>
            <a:r>
              <a:rPr lang="en-US" sz="2400" dirty="0" err="1"/>
              <a:t>refere</a:t>
            </a:r>
            <a:r>
              <a:rPr lang="en-US" sz="2400" dirty="0"/>
              <a:t>-se a:</a:t>
            </a:r>
          </a:p>
          <a:p>
            <a:pPr lvl="1"/>
            <a:r>
              <a:rPr lang="en-US" sz="2000" dirty="0" err="1"/>
              <a:t>recursos</a:t>
            </a:r>
            <a:r>
              <a:rPr lang="en-US" sz="2000" dirty="0"/>
              <a:t> da </a:t>
            </a:r>
            <a:r>
              <a:rPr lang="en-US" sz="2000" dirty="0" err="1"/>
              <a:t>empresa</a:t>
            </a:r>
            <a:endParaRPr lang="en-US" sz="2000" dirty="0"/>
          </a:p>
          <a:p>
            <a:pPr lvl="1"/>
            <a:r>
              <a:rPr lang="pt-BR" sz="2000" dirty="0"/>
              <a:t>a flexibilidade que fornecem esses recursos</a:t>
            </a:r>
          </a:p>
          <a:p>
            <a:r>
              <a:rPr lang="pt-BR" sz="2400" dirty="0"/>
              <a:t>Sem recursos disponíveis, a empresa não possui a capacidade de</a:t>
            </a:r>
            <a:r>
              <a:rPr lang="en-US" sz="2800" dirty="0"/>
              <a:t>:</a:t>
            </a:r>
          </a:p>
          <a:p>
            <a:pPr lvl="1"/>
            <a:r>
              <a:rPr lang="en-US" sz="2000" dirty="0" err="1"/>
              <a:t>atacar</a:t>
            </a:r>
            <a:r>
              <a:rPr lang="en-US" sz="2000" dirty="0"/>
              <a:t> um </a:t>
            </a:r>
            <a:r>
              <a:rPr lang="en-US" sz="2000" dirty="0" err="1"/>
              <a:t>concorrente</a:t>
            </a:r>
            <a:endParaRPr lang="en-US" sz="2000" dirty="0"/>
          </a:p>
          <a:p>
            <a:pPr lvl="1"/>
            <a:r>
              <a:rPr lang="pt-BR" sz="2000" dirty="0"/>
              <a:t>responder a ações do competidor</a:t>
            </a:r>
            <a:endParaRPr lang="en-US" sz="2000" dirty="0"/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3328480" y="1905466"/>
            <a:ext cx="1319118" cy="3276600"/>
          </a:xfrm>
          <a:prstGeom prst="leftBrace">
            <a:avLst>
              <a:gd name="adj1" fmla="val 672"/>
              <a:gd name="adj2" fmla="val 57343"/>
            </a:avLst>
          </a:prstGeom>
          <a:noFill/>
          <a:ln w="28575">
            <a:solidFill>
              <a:srgbClr val="703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Consciência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Motivação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Habilidade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87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572DBA24-5E8D-4277-9956-CFCE02B67944}" type="slidenum">
              <a:rPr lang="en-US"/>
              <a:pPr/>
              <a:t>18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Direcionadores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0226" y="1905000"/>
            <a:ext cx="4075112" cy="4216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 sz="2000" dirty="0"/>
              <a:t>É mais provável que a empresa ataque o rival de pouca semelhança de mercado do que aquele com quem compete em vários mercados</a:t>
            </a:r>
            <a:r>
              <a:rPr lang="en-US" sz="2000" dirty="0"/>
              <a:t>.</a:t>
            </a:r>
          </a:p>
          <a:p>
            <a:pPr>
              <a:lnSpc>
                <a:spcPct val="110000"/>
              </a:lnSpc>
            </a:pPr>
            <a:r>
              <a:rPr lang="pt-BR" sz="2000" dirty="0"/>
              <a:t>Dada a forte concorrência sob aspectos comuns de mercado, é provável que a empresa atacada responderá à ação do seu concorrente em um esforço para proteger a sua posição em um ou mais mercados</a:t>
            </a:r>
            <a:r>
              <a:rPr lang="en-US" sz="2000" dirty="0"/>
              <a:t>.</a:t>
            </a: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3328480" y="1905000"/>
            <a:ext cx="1319118" cy="4038600"/>
          </a:xfrm>
          <a:prstGeom prst="leftBrace">
            <a:avLst>
              <a:gd name="adj1" fmla="val 672"/>
              <a:gd name="adj2" fmla="val 71378"/>
            </a:avLst>
          </a:prstGeom>
          <a:noFill/>
          <a:ln w="28575">
            <a:solidFill>
              <a:srgbClr val="9A2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Consciência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Motivação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Habilidade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blackWhite">
          <a:xfrm>
            <a:off x="1143000" y="4337214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Características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comuns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93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30596C39-6B6C-43E8-ABE0-A7D5ABA9DE1A}" type="slidenum">
              <a:rPr lang="en-US"/>
              <a:pPr/>
              <a:t>19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Direcionadores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competitivo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6775" y="2895600"/>
            <a:ext cx="4467225" cy="3756025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pt-BR" sz="2000" dirty="0"/>
              <a:t>Quanto maior for o desequilíbrio de recursos entre a empresa e seus concorrentes (ou potenciais), maior será o atraso na resposta pela empresa com uma desvantagem de recurso</a:t>
            </a:r>
            <a:r>
              <a:rPr lang="en-US" sz="2000" dirty="0"/>
              <a:t>.</a:t>
            </a:r>
          </a:p>
          <a:p>
            <a:pPr>
              <a:spcBef>
                <a:spcPct val="25000"/>
              </a:spcBef>
            </a:pPr>
            <a:r>
              <a:rPr lang="pt-BR" sz="2000" dirty="0"/>
              <a:t>Quando enfrentar concorrentes com recursos maiores ou o mercado mais atraente em suas posições, as empresas devem responder, não importa o desafio.</a:t>
            </a:r>
            <a:endParaRPr lang="en-US" sz="20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Consciência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AutoShape 7"/>
          <p:cNvSpPr>
            <a:spLocks/>
          </p:cNvSpPr>
          <p:nvPr/>
        </p:nvSpPr>
        <p:spPr bwMode="auto">
          <a:xfrm>
            <a:off x="3328480" y="2878138"/>
            <a:ext cx="1319118" cy="3352800"/>
          </a:xfrm>
          <a:prstGeom prst="leftBrace">
            <a:avLst>
              <a:gd name="adj1" fmla="val 672"/>
              <a:gd name="adj2" fmla="val 86532"/>
            </a:avLst>
          </a:prstGeom>
          <a:noFill/>
          <a:ln w="28575">
            <a:solidFill>
              <a:srgbClr val="C41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Motivação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Habilidade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blackWhite">
          <a:xfrm>
            <a:off x="1143000" y="4337214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Características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comuns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blackWhite">
          <a:xfrm>
            <a:off x="1143000" y="5334000"/>
            <a:ext cx="2189163" cy="896938"/>
          </a:xfrm>
          <a:prstGeom prst="rect">
            <a:avLst/>
          </a:prstGeom>
          <a:solidFill>
            <a:srgbClr val="C412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dissimilaridade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32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400" b="1" i="1" dirty="0">
                <a:cs typeface="Arial" panose="020B0604020202020204" pitchFamily="34" charset="0"/>
              </a:rPr>
              <a:t>Estudar este capítulo deve dar a você o conhecimento de gestão estratégica necessário para:</a:t>
            </a:r>
            <a:r>
              <a:rPr lang="en-US" sz="3400" b="1" i="1" dirty="0">
                <a:cs typeface="Arial" panose="020B0604020202020204" pitchFamily="34" charset="0"/>
              </a:rPr>
              <a:t/>
            </a:r>
            <a:br>
              <a:rPr lang="en-US" sz="3400" b="1" i="1" dirty="0">
                <a:cs typeface="Arial" panose="020B0604020202020204" pitchFamily="34" charset="0"/>
              </a:rPr>
            </a:br>
            <a:endParaRPr lang="en-US" sz="3400" b="1" i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cs typeface="Arial" panose="020B0604020202020204" pitchFamily="34" charset="0"/>
              </a:rPr>
              <a:t>Definir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concorrentes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rivalidade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competitiva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comportamento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competitivo</a:t>
            </a:r>
            <a:r>
              <a:rPr lang="en-US" dirty="0">
                <a:cs typeface="Arial" panose="020B0604020202020204" pitchFamily="34" charset="0"/>
              </a:rPr>
              <a:t> e </a:t>
            </a:r>
            <a:r>
              <a:rPr lang="en-US" dirty="0" err="1">
                <a:cs typeface="Arial" panose="020B0604020202020204" pitchFamily="34" charset="0"/>
              </a:rPr>
              <a:t>dinâmicas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competitivas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Descrever a quantidade de mercados em comum e similaridade de recursos na análise do concorrente.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a consciência, motivação e habilidade como direcionadores do comportamento competitivo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os fatores que afetam a probabilidade de um concorrente realizar ações competitivas.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Descrever os fatores que afetam a probabilidade de que um concorrente responderá às ações tomadas por seus concorrentes.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a dinâmica competitiva de ciclo lento, de ciclo rápido e de ciclo padrão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1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Rivalidade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  <a:p>
            <a:pPr lvl="1"/>
            <a:r>
              <a:rPr lang="pt-BR" dirty="0"/>
              <a:t>Uma ação estratégica ou tática para construir ou defender vantagens competitivas ou melhorar a posição no mercado</a:t>
            </a:r>
            <a:r>
              <a:rPr lang="en-US" dirty="0"/>
              <a:t>.</a:t>
            </a:r>
          </a:p>
          <a:p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  <a:p>
            <a:pPr lvl="1"/>
            <a:r>
              <a:rPr lang="pt-BR" dirty="0"/>
              <a:t>Uma ação estratégica ou tática para combater os efeitos da ação competitiva do concorrente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72BCFBE5-21A5-4DD0-B221-D080F2A5107E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1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r>
              <a:rPr lang="en-US" dirty="0"/>
              <a:t> e </a:t>
            </a:r>
            <a:r>
              <a:rPr lang="en-US" dirty="0" err="1"/>
              <a:t>táticas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)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Um movimento no mercado que envolve um compromisso significativo de recursos organizacionais e é difícil de implementar e inverter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tática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)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Um movimento no mercado que é levado para ajustar uma estratégia:</a:t>
            </a:r>
          </a:p>
          <a:p>
            <a:pPr lvl="1">
              <a:spcBef>
                <a:spcPct val="50000"/>
              </a:spcBef>
            </a:pPr>
            <a:r>
              <a:rPr lang="en-US" sz="2000" dirty="0" err="1"/>
              <a:t>Geralmente</a:t>
            </a:r>
            <a:r>
              <a:rPr lang="en-US" sz="2000" dirty="0"/>
              <a:t> </a:t>
            </a:r>
            <a:r>
              <a:rPr lang="en-US" sz="2000" dirty="0" err="1"/>
              <a:t>envolve</a:t>
            </a:r>
            <a:r>
              <a:rPr lang="en-US" sz="2000" dirty="0"/>
              <a:t>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endParaRPr lang="en-US" sz="2000" dirty="0"/>
          </a:p>
          <a:p>
            <a:pPr lvl="1">
              <a:spcBef>
                <a:spcPct val="50000"/>
              </a:spcBef>
            </a:pPr>
            <a:r>
              <a:rPr lang="pt-BR" sz="2000" dirty="0"/>
              <a:t>É relativamente fácil de implementar e inverter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F8068A90-88F8-4C0E-A4DC-662CFC59133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8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7FEFEC82-8231-444E-9944-07C815D82987}" type="slidenum">
              <a:rPr lang="en-US"/>
              <a:pPr/>
              <a:t>22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afetam a probabilidade de ataque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347952"/>
            <a:ext cx="4467225" cy="4252913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pt-BR" sz="2000" i="1" dirty="0" err="1"/>
              <a:t>First</a:t>
            </a:r>
            <a:r>
              <a:rPr lang="pt-BR" sz="2000" i="1" dirty="0"/>
              <a:t> </a:t>
            </a:r>
            <a:r>
              <a:rPr lang="pt-BR" sz="2000" i="1" dirty="0" err="1"/>
              <a:t>movers</a:t>
            </a:r>
            <a:r>
              <a:rPr lang="pt-BR" sz="2000" i="1" dirty="0"/>
              <a:t> </a:t>
            </a:r>
            <a:r>
              <a:rPr lang="pt-BR" sz="2000" dirty="0"/>
              <a:t>alocam fundos para</a:t>
            </a:r>
            <a:r>
              <a:rPr lang="en-US" sz="2000" dirty="0"/>
              <a:t>:</a:t>
            </a:r>
          </a:p>
          <a:p>
            <a:pPr lvl="1">
              <a:spcBef>
                <a:spcPct val="35000"/>
              </a:spcBef>
            </a:pPr>
            <a:r>
              <a:rPr lang="pt-BR" sz="1800" dirty="0"/>
              <a:t>desenvolvimento e inovação de produto</a:t>
            </a:r>
          </a:p>
          <a:p>
            <a:pPr lvl="1">
              <a:spcBef>
                <a:spcPct val="35000"/>
              </a:spcBef>
            </a:pPr>
            <a:r>
              <a:rPr lang="en-US" sz="1800" dirty="0" err="1"/>
              <a:t>publicidade</a:t>
            </a:r>
            <a:r>
              <a:rPr lang="en-US" sz="1800" dirty="0"/>
              <a:t> </a:t>
            </a:r>
            <a:r>
              <a:rPr lang="en-US" sz="1800" dirty="0" err="1"/>
              <a:t>agressiva</a:t>
            </a:r>
            <a:endParaRPr lang="en-US" sz="1800" dirty="0"/>
          </a:p>
          <a:p>
            <a:pPr lvl="1">
              <a:spcBef>
                <a:spcPct val="35000"/>
              </a:spcBef>
            </a:pPr>
            <a:r>
              <a:rPr lang="en-US" sz="1800" dirty="0" err="1"/>
              <a:t>pesquisa</a:t>
            </a:r>
            <a:r>
              <a:rPr lang="en-US" sz="1800" dirty="0"/>
              <a:t> e </a:t>
            </a:r>
            <a:r>
              <a:rPr lang="en-US" sz="1800" dirty="0" err="1"/>
              <a:t>desenvolvimento</a:t>
            </a:r>
            <a:endParaRPr lang="en-US" sz="1800" dirty="0"/>
          </a:p>
          <a:p>
            <a:pPr lvl="1">
              <a:spcBef>
                <a:spcPct val="35000"/>
              </a:spcBef>
            </a:pPr>
            <a:r>
              <a:rPr lang="en-US" sz="2000" i="1" dirty="0"/>
              <a:t>First movers </a:t>
            </a:r>
            <a:r>
              <a:rPr lang="en-US" sz="2000" dirty="0" err="1"/>
              <a:t>podem</a:t>
            </a:r>
            <a:r>
              <a:rPr lang="en-US" sz="2000" dirty="0"/>
              <a:t> </a:t>
            </a:r>
            <a:r>
              <a:rPr lang="en-US" sz="2000" dirty="0" err="1"/>
              <a:t>obter</a:t>
            </a:r>
            <a:r>
              <a:rPr lang="en-US" sz="2000" dirty="0"/>
              <a:t>:</a:t>
            </a:r>
          </a:p>
          <a:p>
            <a:pPr lvl="1">
              <a:spcBef>
                <a:spcPct val="35000"/>
              </a:spcBef>
            </a:pPr>
            <a:r>
              <a:rPr lang="pt-BR" sz="1800" dirty="0"/>
              <a:t>a lealdade dos clientes empenhados em bens ou serviços da empresa</a:t>
            </a:r>
          </a:p>
          <a:p>
            <a:pPr lvl="1">
              <a:spcBef>
                <a:spcPct val="35000"/>
              </a:spcBef>
            </a:pPr>
            <a:r>
              <a:rPr lang="pt-BR" sz="1800" dirty="0"/>
              <a:t>fatia de mercado difícil de ser tomada por concorrentes durante a rivalidade competitiva futura</a:t>
            </a:r>
            <a:endParaRPr lang="en-US" sz="1800" dirty="0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838200" y="2590800"/>
            <a:ext cx="274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dirty="0"/>
              <a:t>First Mover</a:t>
            </a:r>
            <a:br>
              <a:rPr lang="en-US" b="1" i="1" dirty="0"/>
            </a:br>
            <a:r>
              <a:rPr lang="en-US" b="1" i="1" dirty="0"/>
              <a:t> </a:t>
            </a:r>
            <a:r>
              <a:rPr lang="pt-BR" i="1" dirty="0"/>
              <a:t>Uma empresa que leva a uma ação competitiva inicial a fim de construir ou defender suas vantagens competitivas ou melhorar a sua posição de mercado.</a:t>
            </a:r>
            <a:endParaRPr lang="en-US" i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aos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3328480" y="1371600"/>
            <a:ext cx="1319118" cy="3810000"/>
          </a:xfrm>
          <a:prstGeom prst="leftBrace">
            <a:avLst>
              <a:gd name="adj1" fmla="val 672"/>
              <a:gd name="adj2" fmla="val 11872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8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C453F4DE-CEB3-48D6-A72B-2C697E697F67}" type="slidenum">
              <a:rPr lang="en-US"/>
              <a:pPr/>
              <a:t>23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801676"/>
            <a:ext cx="4400550" cy="3810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Resposta</a:t>
            </a:r>
            <a:r>
              <a:rPr lang="en-US" sz="2000" dirty="0"/>
              <a:t> do </a:t>
            </a:r>
            <a:r>
              <a:rPr lang="en-US" sz="2000" i="1" dirty="0"/>
              <a:t>second mover </a:t>
            </a:r>
            <a:r>
              <a:rPr lang="en-US" sz="2000" dirty="0"/>
              <a:t>é,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geral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imitação</a:t>
            </a:r>
            <a:r>
              <a:rPr lang="en-US" sz="2000" dirty="0"/>
              <a:t>. Estes:</a:t>
            </a:r>
          </a:p>
          <a:p>
            <a:pPr lvl="1">
              <a:spcBef>
                <a:spcPct val="50000"/>
              </a:spcBef>
            </a:pPr>
            <a:r>
              <a:rPr lang="pt-BR" sz="1800" dirty="0"/>
              <a:t>estudam as reações dos clientes para inovações de produto</a:t>
            </a:r>
          </a:p>
          <a:p>
            <a:pPr lvl="1">
              <a:spcBef>
                <a:spcPct val="50000"/>
              </a:spcBef>
            </a:pPr>
            <a:r>
              <a:rPr lang="pt-BR" sz="1800" dirty="0"/>
              <a:t>tentam encontrar erros e evitá-los</a:t>
            </a:r>
          </a:p>
          <a:p>
            <a:pPr lvl="1">
              <a:spcBef>
                <a:spcPct val="50000"/>
              </a:spcBef>
            </a:pPr>
            <a:r>
              <a:rPr lang="pt-BR" sz="1800" dirty="0"/>
              <a:t>podem evitar tanto os erros como os enormes gastos dos </a:t>
            </a:r>
            <a:r>
              <a:rPr lang="pt-BR" sz="1800" i="1" dirty="0" err="1"/>
              <a:t>first</a:t>
            </a:r>
            <a:r>
              <a:rPr lang="pt-BR" sz="1800" i="1" dirty="0"/>
              <a:t> </a:t>
            </a:r>
            <a:r>
              <a:rPr lang="pt-BR" sz="1800" i="1" dirty="0" err="1"/>
              <a:t>movers</a:t>
            </a:r>
            <a:endParaRPr lang="pt-BR" sz="1800" i="1" dirty="0"/>
          </a:p>
          <a:p>
            <a:pPr lvl="1">
              <a:spcBef>
                <a:spcPct val="50000"/>
              </a:spcBef>
            </a:pPr>
            <a:r>
              <a:rPr lang="pt-BR" sz="1800" dirty="0"/>
              <a:t>podem desenvolver tecnologias e processos mais eficientes</a:t>
            </a:r>
            <a:endParaRPr lang="en-US" sz="1800" dirty="0"/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3328480" y="1801676"/>
            <a:ext cx="1319118" cy="3608524"/>
          </a:xfrm>
          <a:prstGeom prst="leftBrace">
            <a:avLst>
              <a:gd name="adj1" fmla="val 672"/>
              <a:gd name="adj2" fmla="val 284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</p:spTree>
    <p:extLst>
      <p:ext uri="{BB962C8B-B14F-4D97-AF65-F5344CB8AC3E}">
        <p14:creationId xmlns:p14="http://schemas.microsoft.com/office/powerpoint/2010/main" xmlns="" val="321885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FE443339-9052-4C39-B5DE-13BBFCABB88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801676"/>
            <a:ext cx="4495800" cy="3886200"/>
          </a:xfrm>
        </p:spPr>
        <p:txBody>
          <a:bodyPr/>
          <a:lstStyle/>
          <a:p>
            <a:r>
              <a:rPr lang="pt-BR" sz="2000" i="1" dirty="0"/>
              <a:t>O late mover </a:t>
            </a:r>
            <a:r>
              <a:rPr lang="pt-BR" sz="2000" dirty="0"/>
              <a:t>responde a uma ação competitiva somente após decorrido tempo considerável</a:t>
            </a:r>
          </a:p>
          <a:p>
            <a:r>
              <a:rPr lang="pt-BR" sz="2000" dirty="0"/>
              <a:t>Qualquer sucesso alcançado vai ser lento e muito menor do que o alcançado pelo </a:t>
            </a:r>
            <a:r>
              <a:rPr lang="pt-BR" sz="2000" i="1" dirty="0" err="1"/>
              <a:t>first</a:t>
            </a:r>
            <a:r>
              <a:rPr lang="pt-BR" sz="2000" i="1" dirty="0"/>
              <a:t> e </a:t>
            </a:r>
            <a:r>
              <a:rPr lang="pt-BR" sz="2000" i="1" dirty="0" err="1"/>
              <a:t>second</a:t>
            </a:r>
            <a:r>
              <a:rPr lang="pt-BR" sz="2000" i="1" dirty="0"/>
              <a:t> </a:t>
            </a:r>
            <a:r>
              <a:rPr lang="pt-BR" sz="2000" i="1" dirty="0" err="1"/>
              <a:t>movers</a:t>
            </a:r>
            <a:endParaRPr lang="pt-BR" sz="2000" i="1" dirty="0"/>
          </a:p>
          <a:p>
            <a:r>
              <a:rPr lang="pt-BR" sz="2000" dirty="0"/>
              <a:t>Ação do competidor atrasado permite-lhe ganhar apenas retornos médios e uma compreensão lenta de como criar valor para os clientes</a:t>
            </a:r>
            <a:endParaRPr lang="en-US" sz="2000" dirty="0"/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3328480" y="1801676"/>
            <a:ext cx="1319118" cy="3760924"/>
          </a:xfrm>
          <a:prstGeom prst="leftBrace">
            <a:avLst>
              <a:gd name="adj1" fmla="val 672"/>
              <a:gd name="adj2" fmla="val 53040"/>
            </a:avLst>
          </a:prstGeom>
          <a:noFill/>
          <a:ln w="28575">
            <a:solidFill>
              <a:srgbClr val="703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 do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Late Mover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255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61ABFD7E-3A5D-4BE6-AD74-BF57F82A0A43}" type="slidenum">
              <a:rPr lang="en-US"/>
              <a:pPr/>
              <a:t>25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2038486"/>
            <a:ext cx="4546600" cy="40544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30000"/>
              </a:spcBef>
            </a:pPr>
            <a:r>
              <a:rPr lang="pt-BR" sz="2000" dirty="0"/>
              <a:t>As pequenas empresas são mais propensas a</a:t>
            </a:r>
            <a:r>
              <a:rPr lang="en-US" sz="20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1800" dirty="0" err="1"/>
              <a:t>lançar</a:t>
            </a:r>
            <a:r>
              <a:rPr lang="en-US" sz="1800" dirty="0"/>
              <a:t> </a:t>
            </a:r>
            <a:r>
              <a:rPr lang="en-US" sz="1800" dirty="0" err="1"/>
              <a:t>ações</a:t>
            </a:r>
            <a:r>
              <a:rPr lang="en-US" sz="1800" dirty="0"/>
              <a:t> </a:t>
            </a:r>
            <a:r>
              <a:rPr lang="en-US" sz="1800" dirty="0" err="1"/>
              <a:t>competitivas</a:t>
            </a:r>
            <a:endParaRPr lang="en-US" sz="1800" dirty="0"/>
          </a:p>
          <a:p>
            <a:pPr lvl="1">
              <a:spcBef>
                <a:spcPct val="30000"/>
              </a:spcBef>
            </a:pPr>
            <a:r>
              <a:rPr lang="pt-BR" sz="1800" dirty="0"/>
              <a:t>ser mais rápidas em fazê-lo</a:t>
            </a:r>
          </a:p>
          <a:p>
            <a:pPr>
              <a:spcBef>
                <a:spcPct val="30000"/>
              </a:spcBef>
            </a:pPr>
            <a:r>
              <a:rPr lang="pt-BR" sz="2200" dirty="0"/>
              <a:t>As pequenas empresas são percebidas como</a:t>
            </a:r>
            <a:r>
              <a:rPr lang="en-US" sz="22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1800" dirty="0" err="1"/>
              <a:t>concorrentes</a:t>
            </a:r>
            <a:r>
              <a:rPr lang="en-US" sz="1800" dirty="0"/>
              <a:t> </a:t>
            </a:r>
            <a:r>
              <a:rPr lang="en-US" sz="1800" dirty="0" err="1"/>
              <a:t>ágeis</a:t>
            </a:r>
            <a:r>
              <a:rPr lang="en-US" sz="1800" dirty="0"/>
              <a:t> e </a:t>
            </a:r>
            <a:r>
              <a:rPr lang="en-US" sz="1800" dirty="0" err="1"/>
              <a:t>flexíveis</a:t>
            </a:r>
            <a:endParaRPr lang="en-US" sz="1800" dirty="0"/>
          </a:p>
          <a:p>
            <a:pPr lvl="1">
              <a:spcBef>
                <a:spcPct val="30000"/>
              </a:spcBef>
            </a:pPr>
            <a:r>
              <a:rPr lang="pt-BR" sz="1800" dirty="0"/>
              <a:t>baseadas na velocidade e na surpresa para defender vantagens competitivas ou desenvolver novas enquanto engajadas em rivalidade competitiva</a:t>
            </a:r>
          </a:p>
          <a:p>
            <a:pPr lvl="1">
              <a:spcBef>
                <a:spcPct val="30000"/>
              </a:spcBef>
            </a:pPr>
            <a:r>
              <a:rPr lang="pt-BR" sz="1800" dirty="0"/>
              <a:t>tendo a flexibilidade necessária para lançar uma variedade maior de ações competitivas</a:t>
            </a:r>
            <a:endParaRPr lang="en-US" sz="1800" dirty="0"/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3328480" y="2057400"/>
            <a:ext cx="1319118" cy="3837124"/>
          </a:xfrm>
          <a:prstGeom prst="leftBrace">
            <a:avLst>
              <a:gd name="adj1" fmla="val 672"/>
              <a:gd name="adj2" fmla="val 71392"/>
            </a:avLst>
          </a:prstGeom>
          <a:noFill/>
          <a:ln w="28575">
            <a:solidFill>
              <a:srgbClr val="9A2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6544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</a:t>
            </a:r>
          </a:p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Late Mover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blackWhite">
          <a:xfrm>
            <a:off x="1143000" y="4339841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Tamanho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organizacional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1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6D6F2778-2BAA-4386-889B-5C4A535D1713}" type="slidenum">
              <a:rPr lang="en-US"/>
              <a:pPr/>
              <a:t>26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1378" y="2057400"/>
            <a:ext cx="4343400" cy="4183063"/>
          </a:xfrm>
        </p:spPr>
        <p:txBody>
          <a:bodyPr>
            <a:normAutofit fontScale="92500" lnSpcReduction="10000"/>
          </a:bodyPr>
          <a:lstStyle/>
          <a:p>
            <a:pPr marL="227013" indent="-227013">
              <a:spcBef>
                <a:spcPct val="50000"/>
              </a:spcBef>
            </a:pPr>
            <a:r>
              <a:rPr lang="pt-BR" sz="2000" dirty="0"/>
              <a:t>As grandes empresas são propensas a iniciar ações mais competitivas, bem como ações estratégicas durante um determinado período de tempo</a:t>
            </a:r>
          </a:p>
          <a:p>
            <a:pPr marL="227013" indent="-227013">
              <a:spcBef>
                <a:spcPct val="50000"/>
              </a:spcBef>
            </a:pPr>
            <a:r>
              <a:rPr lang="pt-BR" sz="2000" dirty="0"/>
              <a:t>Grandes organizações têm comumente folga de recursos necessários para lançar um número maior de ações competitivas</a:t>
            </a:r>
          </a:p>
          <a:p>
            <a:pPr marL="227013" indent="-227013">
              <a:spcBef>
                <a:spcPct val="50000"/>
              </a:spcBef>
            </a:pPr>
            <a:r>
              <a:rPr lang="pt-BR" sz="2000" i="1" dirty="0"/>
              <a:t>Pense que somos grandes e seremos menores. Pense e aja pequeno e ficaremos maiores.</a:t>
            </a:r>
          </a:p>
          <a:p>
            <a:pPr marL="227013" indent="-227013"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1600" dirty="0"/>
              <a:t>Herb Kelleher		Antigo CEO, Southwest Airlines</a:t>
            </a: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3328480" y="2057400"/>
            <a:ext cx="1319118" cy="3837124"/>
          </a:xfrm>
          <a:prstGeom prst="leftBrace">
            <a:avLst>
              <a:gd name="adj1" fmla="val 672"/>
              <a:gd name="adj2" fmla="val 71392"/>
            </a:avLst>
          </a:prstGeom>
          <a:noFill/>
          <a:ln w="28575">
            <a:solidFill>
              <a:srgbClr val="9A2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Late Mover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blackWhite">
          <a:xfrm>
            <a:off x="1143000" y="4339841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Tamanho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organizacional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85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grande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50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91CAC1E9-DF48-43D6-ACF5-FDA3776110E2}" type="slidenum">
              <a:rPr lang="en-US"/>
              <a:pPr/>
              <a:t>27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281" y="2053671"/>
            <a:ext cx="4318000" cy="2655888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pt-BR" sz="2200" dirty="0"/>
              <a:t>Qualidade existe quando bens ou serviços da empresa atendem ou excedem as expectativas dos clientes</a:t>
            </a:r>
          </a:p>
          <a:p>
            <a:pPr>
              <a:spcBef>
                <a:spcPct val="30000"/>
              </a:spcBef>
            </a:pPr>
            <a:r>
              <a:rPr lang="pt-BR" sz="2200" dirty="0"/>
              <a:t>Dimensões de qualidade do produto incluem</a:t>
            </a:r>
            <a:r>
              <a:rPr lang="en-US" sz="2400" dirty="0"/>
              <a:t>:</a:t>
            </a:r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4681060" y="4339841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pt-BR" sz="2000" dirty="0">
                <a:solidFill>
                  <a:schemeClr val="tx1"/>
                </a:solidFill>
                <a:effectLst/>
              </a:rPr>
              <a:t>desempenho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pt-BR" sz="2000" dirty="0">
                <a:solidFill>
                  <a:schemeClr val="tx1"/>
                </a:solidFill>
                <a:effectLst/>
              </a:rPr>
              <a:t>características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flexibilidade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durabilidade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6814660" y="4339841"/>
            <a:ext cx="213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0513" indent="-290513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conformidade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facilidade</a:t>
            </a:r>
            <a:r>
              <a:rPr lang="en-US" sz="2000" dirty="0">
                <a:solidFill>
                  <a:schemeClr val="tx1"/>
                </a:solidFill>
                <a:effectLst/>
              </a:rPr>
              <a:t> de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manutenção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estética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30000"/>
              </a:spcBef>
              <a:buFont typeface=".HelveticaNeueDeskInterface-Regular" charset="0"/>
              <a:buChar char="-"/>
            </a:pPr>
            <a:r>
              <a:rPr lang="en-US" sz="2000" dirty="0" err="1">
                <a:solidFill>
                  <a:schemeClr val="tx1"/>
                </a:solidFill>
                <a:effectLst/>
              </a:rPr>
              <a:t>qualidade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percebida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25" name="AutoShape 7"/>
          <p:cNvSpPr>
            <a:spLocks/>
          </p:cNvSpPr>
          <p:nvPr/>
        </p:nvSpPr>
        <p:spPr bwMode="auto">
          <a:xfrm>
            <a:off x="3332163" y="2192509"/>
            <a:ext cx="1319118" cy="4052162"/>
          </a:xfrm>
          <a:prstGeom prst="leftBrace">
            <a:avLst>
              <a:gd name="adj1" fmla="val 672"/>
              <a:gd name="adj2" fmla="val 89289"/>
            </a:avLst>
          </a:prstGeom>
          <a:noFill/>
          <a:ln w="28575">
            <a:solidFill>
              <a:srgbClr val="C41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Late Mover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blackWhite">
          <a:xfrm>
            <a:off x="1143000" y="4339841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Tamanho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organizacional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blackWhite">
          <a:xfrm>
            <a:off x="1143000" y="5330442"/>
            <a:ext cx="2189163" cy="896938"/>
          </a:xfrm>
          <a:prstGeom prst="rect">
            <a:avLst/>
          </a:prstGeom>
          <a:solidFill>
            <a:srgbClr val="C412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Qualidade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produto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9746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Dimensões da qualidade de bens e serviços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1309049"/>
            <a:ext cx="5675525" cy="50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704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251BC898-8798-4992-83D4-6847AE1FFE2D}" type="slidenum">
              <a:rPr lang="en-US"/>
              <a:pPr/>
              <a:t>29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probabilidade de ataque</a:t>
            </a:r>
            <a:endParaRPr lang="en-US" sz="3200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281" y="2950780"/>
            <a:ext cx="4038600" cy="3276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pt-BR" sz="2400" dirty="0"/>
              <a:t>Dimensões de qualidade de serviço incluem</a:t>
            </a:r>
            <a:r>
              <a:rPr lang="en-US" sz="24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2000" dirty="0" err="1"/>
              <a:t>Atualidade</a:t>
            </a:r>
            <a:endParaRPr lang="en-US" sz="2000" dirty="0"/>
          </a:p>
          <a:p>
            <a:pPr lvl="1">
              <a:spcBef>
                <a:spcPct val="30000"/>
              </a:spcBef>
            </a:pPr>
            <a:r>
              <a:rPr lang="en-US" sz="2000" dirty="0" err="1"/>
              <a:t>Cortesia</a:t>
            </a:r>
            <a:endParaRPr lang="en-US" sz="2000" dirty="0"/>
          </a:p>
          <a:p>
            <a:pPr lvl="1">
              <a:spcBef>
                <a:spcPct val="30000"/>
              </a:spcBef>
            </a:pPr>
            <a:r>
              <a:rPr lang="en-US" sz="2000" dirty="0" err="1"/>
              <a:t>consistência</a:t>
            </a:r>
            <a:endParaRPr lang="en-US" sz="2000" dirty="0"/>
          </a:p>
          <a:p>
            <a:pPr lvl="1">
              <a:spcBef>
                <a:spcPct val="30000"/>
              </a:spcBef>
            </a:pPr>
            <a:r>
              <a:rPr lang="en-US" sz="2000" dirty="0" err="1"/>
              <a:t>conveniência</a:t>
            </a:r>
            <a:endParaRPr lang="en-US" sz="2000" dirty="0"/>
          </a:p>
          <a:p>
            <a:pPr lvl="1">
              <a:spcBef>
                <a:spcPct val="30000"/>
              </a:spcBef>
            </a:pPr>
            <a:r>
              <a:rPr lang="en-US" sz="2000" dirty="0" err="1"/>
              <a:t>completude</a:t>
            </a:r>
            <a:endParaRPr lang="en-US" sz="2000" dirty="0"/>
          </a:p>
          <a:p>
            <a:pPr lvl="1">
              <a:spcBef>
                <a:spcPct val="30000"/>
              </a:spcBef>
            </a:pPr>
            <a:r>
              <a:rPr lang="en-US" sz="2000" dirty="0" err="1"/>
              <a:t>precisão</a:t>
            </a:r>
            <a:endParaRPr lang="en-US" sz="2000" dirty="0"/>
          </a:p>
        </p:txBody>
      </p:sp>
      <p:sp>
        <p:nvSpPr>
          <p:cNvPr id="23" name="AutoShape 7"/>
          <p:cNvSpPr>
            <a:spLocks/>
          </p:cNvSpPr>
          <p:nvPr/>
        </p:nvSpPr>
        <p:spPr bwMode="auto">
          <a:xfrm>
            <a:off x="3332163" y="2948152"/>
            <a:ext cx="1319118" cy="3174503"/>
          </a:xfrm>
          <a:prstGeom prst="leftBrace">
            <a:avLst>
              <a:gd name="adj1" fmla="val 672"/>
              <a:gd name="adj2" fmla="val 89289"/>
            </a:avLst>
          </a:prstGeom>
          <a:noFill/>
          <a:ln w="28575">
            <a:solidFill>
              <a:srgbClr val="C41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First Mover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Second Mover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1143000" y="3352800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Incentivos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Late Mover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blackWhite">
          <a:xfrm>
            <a:off x="1143000" y="4339841"/>
            <a:ext cx="2189163" cy="89693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Tamanho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organizacional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blackWhite">
          <a:xfrm>
            <a:off x="1143000" y="5330442"/>
            <a:ext cx="2189163" cy="896938"/>
          </a:xfrm>
          <a:prstGeom prst="rect">
            <a:avLst/>
          </a:prstGeom>
          <a:solidFill>
            <a:srgbClr val="C412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Qualidade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produto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6757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Definições</a:t>
            </a:r>
            <a:endParaRPr lang="en-US" dirty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err="1"/>
              <a:t>Concorrentes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são empresas que operam no mesmo mercado, oferecendo produtos similares e segmentação de clientes semelhante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Rivalidade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é o conjunto permanente de ações competitivas e respostas ocorrendo entre concorrentes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influencia a capacidade de um indivíduo da empresa de obter e sustentar vantagens competitivas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56095E77-DF07-4E75-96A0-C4776501454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3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Probabilidade</a:t>
            </a:r>
            <a:r>
              <a:rPr lang="en-US" dirty="0"/>
              <a:t> de 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Respostas à ação de um concorrente são tomadas quando a ação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leva à melhor utilização dos recursos do competidor de ganhar ou produzir vantagens competitivas mais fortes ou uma melhoria em sua posição de mercado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prejudica a capacidade da empresa para usar suas capacidades para criar ou manter uma vantagem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faz a posição de mercado da empresa tornar-se menos defensável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7F3A888F-566F-4E8C-80CC-292E48D08DD3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Fatores que afetam a probabilidade de resposta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As empresas devem avaliar três outros fatores para prever como um concorrente é suscetível de responder às ações do competidor</a:t>
            </a:r>
            <a:r>
              <a:rPr lang="en-US" dirty="0"/>
              <a:t>: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/>
              <a:t>Reputação</a:t>
            </a:r>
            <a:r>
              <a:rPr lang="en-US" dirty="0"/>
              <a:t> do </a:t>
            </a:r>
            <a:r>
              <a:rPr lang="en-US" dirty="0" err="1"/>
              <a:t>atuante</a:t>
            </a:r>
            <a:endParaRPr lang="en-US" dirty="0"/>
          </a:p>
          <a:p>
            <a:pPr marL="91440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/>
              <a:t>Dependência</a:t>
            </a:r>
            <a:r>
              <a:rPr lang="en-US" dirty="0"/>
              <a:t> do </a:t>
            </a:r>
            <a:r>
              <a:rPr lang="en-US" dirty="0" err="1"/>
              <a:t>mercado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B5F2BC1E-A044-4BDA-8F79-C38FD9EFECA6}" type="slidenum">
              <a:rPr lang="en-US"/>
              <a:pPr/>
              <a:t>31</a:t>
            </a:fld>
            <a:endParaRPr lang="en-US"/>
          </a:p>
        </p:txBody>
      </p:sp>
      <p:pic>
        <p:nvPicPr>
          <p:cNvPr id="251908" name="Picture 4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06568"/>
            <a:ext cx="3440113" cy="22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6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3B9BF9F1-57F0-4354-B73F-025F5EF0DF57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afetam a resposta estratégica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371600"/>
            <a:ext cx="4496402" cy="36195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0000"/>
              </a:spcBef>
            </a:pPr>
            <a:r>
              <a:rPr lang="pt-BR" sz="2400" dirty="0"/>
              <a:t>Ações estratégicas recebem respostas estratégicas</a:t>
            </a:r>
          </a:p>
          <a:p>
            <a:pPr>
              <a:spcBef>
                <a:spcPct val="30000"/>
              </a:spcBef>
            </a:pPr>
            <a:r>
              <a:rPr lang="pt-BR" sz="2000" dirty="0"/>
              <a:t>Ações estratégicas provocam menores respostas competitivas</a:t>
            </a:r>
            <a:r>
              <a:rPr lang="en-US" sz="2000" dirty="0"/>
              <a:t>.</a:t>
            </a:r>
          </a:p>
          <a:p>
            <a:pPr lvl="1">
              <a:spcBef>
                <a:spcPct val="30000"/>
              </a:spcBef>
            </a:pPr>
            <a:r>
              <a:rPr lang="pt-BR" sz="2000" dirty="0"/>
              <a:t>O tempo necessário para implementar e avaliar as respostas de um concorrente tem atrasos de ação estratégica</a:t>
            </a:r>
            <a:r>
              <a:rPr lang="en-US" sz="2000" dirty="0"/>
              <a:t>.</a:t>
            </a:r>
          </a:p>
          <a:p>
            <a:pPr>
              <a:spcBef>
                <a:spcPct val="30000"/>
              </a:spcBef>
            </a:pPr>
            <a:r>
              <a:rPr lang="pt-BR" sz="2400" dirty="0"/>
              <a:t>Respostas táticas são tomadas para combater os efeitos das ações táticas</a:t>
            </a:r>
          </a:p>
          <a:p>
            <a:pPr>
              <a:spcBef>
                <a:spcPct val="30000"/>
              </a:spcBef>
            </a:pPr>
            <a:r>
              <a:rPr lang="pt-BR" sz="2000" dirty="0"/>
              <a:t>Um concorrente provavelmente irá responder rapidamente em ações táticas</a:t>
            </a:r>
            <a:r>
              <a:rPr lang="en-US" sz="2000" dirty="0"/>
              <a:t>.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3328480" y="1371600"/>
            <a:ext cx="1319118" cy="3352800"/>
          </a:xfrm>
          <a:prstGeom prst="leftBrace">
            <a:avLst>
              <a:gd name="adj1" fmla="val 672"/>
              <a:gd name="adj2" fmla="val 11872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Tipo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8440BCBE-9210-49D5-9964-70F0F8FC48EA}" type="slidenum">
              <a:rPr lang="en-US"/>
              <a:pPr/>
              <a:t>33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resposta estratégica</a:t>
            </a:r>
            <a:endParaRPr lang="en-US" sz="32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371600"/>
            <a:ext cx="4496402" cy="36195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en-US" sz="2400" dirty="0"/>
              <a:t>Um </a:t>
            </a:r>
            <a:r>
              <a:rPr lang="en-US" sz="2400" dirty="0" err="1"/>
              <a:t>atuante</a:t>
            </a:r>
            <a:r>
              <a:rPr lang="en-US" sz="2400" dirty="0"/>
              <a:t> é a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tomando</a:t>
            </a:r>
            <a:r>
              <a:rPr lang="en-US" sz="2400" dirty="0"/>
              <a:t> </a:t>
            </a:r>
            <a:r>
              <a:rPr lang="en-US" sz="2400" dirty="0" err="1"/>
              <a:t>ações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respostas</a:t>
            </a:r>
            <a:endParaRPr lang="en-US" sz="2400" dirty="0"/>
          </a:p>
          <a:p>
            <a:pPr>
              <a:spcBef>
                <a:spcPct val="30000"/>
              </a:spcBef>
            </a:pPr>
            <a:r>
              <a:rPr lang="pt-BR" sz="2400" dirty="0"/>
              <a:t>Reputação é o atributo positivo ou negativo, atribuído por um rival para outro, com base no comportamento do competidor anterior</a:t>
            </a:r>
            <a:r>
              <a:rPr lang="en-US" sz="2400" dirty="0"/>
              <a:t>.</a:t>
            </a:r>
          </a:p>
          <a:p>
            <a:pPr>
              <a:spcBef>
                <a:spcPct val="30000"/>
              </a:spcBef>
            </a:pPr>
            <a:r>
              <a:rPr lang="en-US" sz="2400" dirty="0"/>
              <a:t>O </a:t>
            </a:r>
            <a:r>
              <a:rPr lang="en-US" sz="2400" dirty="0" err="1"/>
              <a:t>estudo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as </a:t>
            </a:r>
            <a:r>
              <a:rPr lang="en-US" sz="2400" dirty="0" err="1"/>
              <a:t>respostas</a:t>
            </a:r>
            <a:r>
              <a:rPr lang="en-US" sz="2400" dirty="0"/>
              <a:t> </a:t>
            </a:r>
            <a:r>
              <a:rPr lang="en-US" sz="2400" dirty="0" err="1"/>
              <a:t>dadas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um </a:t>
            </a:r>
            <a:r>
              <a:rPr lang="en-US" sz="2400" dirty="0" err="1"/>
              <a:t>concorrente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ameaçado</a:t>
            </a:r>
            <a:r>
              <a:rPr lang="en-US" sz="2400" dirty="0"/>
              <a:t> pela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anteriormente</a:t>
            </a:r>
            <a:r>
              <a:rPr lang="en-US" sz="2400" dirty="0"/>
              <a:t>.</a:t>
            </a: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3328480" y="1371600"/>
            <a:ext cx="1319118" cy="3505200"/>
          </a:xfrm>
          <a:prstGeom prst="leftBrace">
            <a:avLst>
              <a:gd name="adj1" fmla="val 672"/>
              <a:gd name="adj2" fmla="val 40658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Tipo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2350103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Reputação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atuante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95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F6C5D0F3-1B72-4E24-8F69-8D11271878FC}" type="slidenum">
              <a:rPr lang="en-US"/>
              <a:pPr/>
              <a:t>34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Fatores que afetam a resposta estratégica</a:t>
            </a:r>
            <a:endParaRPr lang="en-US" sz="32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882555"/>
            <a:ext cx="4496402" cy="35004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pt-BR" sz="2400" dirty="0"/>
              <a:t>Dependência do mercado é a extensão a que receitas ou lucros de uma empresa são derivados de um determinado mercado</a:t>
            </a:r>
            <a:r>
              <a:rPr lang="en-US" sz="2400" dirty="0"/>
              <a:t>.</a:t>
            </a:r>
          </a:p>
          <a:p>
            <a:pPr>
              <a:spcBef>
                <a:spcPct val="30000"/>
              </a:spcBef>
            </a:pPr>
            <a:r>
              <a:rPr lang="pt-BR" sz="2400" dirty="0"/>
              <a:t>Concorrentes com dependência alta do mercado são propensos a uma forte reação aos ataques, ameaçando sua posição no mercado</a:t>
            </a:r>
            <a:r>
              <a:rPr lang="en-US" sz="2400" dirty="0"/>
              <a:t>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Tipo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3328480" y="1917097"/>
            <a:ext cx="1319118" cy="3340703"/>
          </a:xfrm>
          <a:prstGeom prst="leftBrace">
            <a:avLst>
              <a:gd name="adj1" fmla="val 672"/>
              <a:gd name="adj2" fmla="val 56074"/>
            </a:avLst>
          </a:prstGeom>
          <a:noFill/>
          <a:ln w="28575">
            <a:solidFill>
              <a:srgbClr val="703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blackWhite">
          <a:xfrm>
            <a:off x="1143000" y="2350103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Reputação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atuante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blackWhite">
          <a:xfrm>
            <a:off x="1143000" y="3340341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Dependência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47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 contra </a:t>
            </a:r>
            <a:r>
              <a:rPr lang="en-US" dirty="0" err="1"/>
              <a:t>rivalidade</a:t>
            </a:r>
            <a:endParaRPr lang="en-US" dirty="0"/>
          </a:p>
        </p:txBody>
      </p:sp>
      <p:sp>
        <p:nvSpPr>
          <p:cNvPr id="21811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Dinâmica</a:t>
            </a:r>
            <a:r>
              <a:rPr lang="en-US" sz="3200" dirty="0"/>
              <a:t> </a:t>
            </a:r>
            <a:r>
              <a:rPr lang="en-US" sz="3200" dirty="0" err="1"/>
              <a:t>competitiva</a:t>
            </a:r>
            <a:endParaRPr lang="en-US" sz="3200" dirty="0"/>
          </a:p>
          <a:p>
            <a:r>
              <a:rPr lang="pt-BR" sz="2800" dirty="0"/>
              <a:t>Ações em curso e as respostas que ocorrem entre todas as empresas a competir dentro de um mercado para posições vantajosas</a:t>
            </a:r>
            <a:r>
              <a:rPr lang="en-US" sz="2800" dirty="0"/>
              <a:t>.</a:t>
            </a:r>
          </a:p>
          <a:p>
            <a:r>
              <a:rPr lang="en-US" sz="3200" dirty="0" err="1"/>
              <a:t>Rivalidade</a:t>
            </a:r>
            <a:r>
              <a:rPr lang="en-US" sz="3200" dirty="0"/>
              <a:t> </a:t>
            </a:r>
            <a:r>
              <a:rPr lang="en-US" sz="3200" dirty="0" err="1"/>
              <a:t>competitiva</a:t>
            </a:r>
            <a:endParaRPr lang="en-US" sz="3200" dirty="0"/>
          </a:p>
          <a:p>
            <a:r>
              <a:rPr lang="pt-BR" sz="2800" dirty="0"/>
              <a:t>Ações em curso e as respostas que ocorrem entre uma firma individual e os seus concorrentes para posição vantajosa no mercado</a:t>
            </a:r>
            <a:r>
              <a:rPr lang="en-US" sz="2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31B33FD2-50E4-4549-9D92-80D10097A3A3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5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8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 contra </a:t>
            </a:r>
            <a:r>
              <a:rPr lang="en-US" dirty="0" err="1"/>
              <a:t>rivalidade</a:t>
            </a:r>
            <a:endParaRPr lang="en-US" dirty="0"/>
          </a:p>
        </p:txBody>
      </p:sp>
      <p:sp>
        <p:nvSpPr>
          <p:cNvPr id="22016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Rivalidade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 (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individuais</a:t>
            </a:r>
            <a:r>
              <a:rPr lang="en-US" dirty="0"/>
              <a:t>)</a:t>
            </a:r>
          </a:p>
          <a:p>
            <a:r>
              <a:rPr lang="pt-BR" dirty="0"/>
              <a:t>Semelhança de aspectos comuns e recursos do mercado</a:t>
            </a:r>
          </a:p>
          <a:p>
            <a:r>
              <a:rPr lang="en-US" dirty="0" err="1"/>
              <a:t>Consciência</a:t>
            </a:r>
            <a:r>
              <a:rPr lang="en-US" dirty="0"/>
              <a:t>, </a:t>
            </a:r>
            <a:r>
              <a:rPr lang="en-US" dirty="0" err="1"/>
              <a:t>motivação</a:t>
            </a:r>
            <a:r>
              <a:rPr lang="en-US" dirty="0"/>
              <a:t> e </a:t>
            </a:r>
            <a:r>
              <a:rPr lang="en-US" dirty="0" err="1"/>
              <a:t>capacidade</a:t>
            </a:r>
            <a:endParaRPr lang="en-US" dirty="0"/>
          </a:p>
          <a:p>
            <a:r>
              <a:rPr lang="pt-BR" dirty="0"/>
              <a:t>Qualidade, tamanho e incentivos de </a:t>
            </a:r>
            <a:r>
              <a:rPr lang="pt-BR" i="1" dirty="0" err="1"/>
              <a:t>first</a:t>
            </a:r>
            <a:r>
              <a:rPr lang="pt-BR" i="1" dirty="0"/>
              <a:t> mover</a:t>
            </a:r>
            <a:endParaRPr lang="en-US" i="1" dirty="0"/>
          </a:p>
          <a:p>
            <a:r>
              <a:rPr lang="pt-BR" dirty="0"/>
              <a:t>Dinâmica competitiva (todas as empresas)</a:t>
            </a:r>
          </a:p>
          <a:p>
            <a:r>
              <a:rPr lang="pt-BR" dirty="0"/>
              <a:t>Velocidade de mercado (ciclo lento, ciclo rápido e ciclo padrão)</a:t>
            </a:r>
          </a:p>
          <a:p>
            <a:r>
              <a:rPr lang="pt-BR" dirty="0"/>
              <a:t>Efeitos de mercado, velocidade em ações e respostas de todos os concorrentes no mercado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5F2DD8FC-7E88-47B9-BA24-19BB3CE410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5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0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0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68C6289A-1244-40DD-B095-86B73E7ED903}" type="slidenum">
              <a:rPr lang="en-US"/>
              <a:pPr/>
              <a:t>37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371601"/>
            <a:ext cx="4496402" cy="4343400"/>
          </a:xfrm>
        </p:spPr>
        <p:txBody>
          <a:bodyPr>
            <a:normAutofit fontScale="92500" lnSpcReduction="10000"/>
          </a:bodyPr>
          <a:lstStyle/>
          <a:p>
            <a:pPr marL="227013" indent="-227013">
              <a:spcBef>
                <a:spcPct val="30000"/>
              </a:spcBef>
            </a:pPr>
            <a:r>
              <a:rPr lang="pt-BR" sz="2400" dirty="0"/>
              <a:t>Vantagens competitivas são protegidas de imitação por longos períodos de tempo e imitação é cara</a:t>
            </a:r>
            <a:r>
              <a:rPr lang="en-US" sz="2400" dirty="0"/>
              <a:t>.</a:t>
            </a:r>
          </a:p>
          <a:p>
            <a:pPr marL="227013" indent="-227013">
              <a:spcBef>
                <a:spcPct val="30000"/>
              </a:spcBef>
            </a:pPr>
            <a:r>
              <a:rPr lang="pt-BR" sz="2400" dirty="0"/>
              <a:t>Vantagens competitivas são sustentáveis em mercados de ciclo lento</a:t>
            </a:r>
            <a:r>
              <a:rPr lang="en-US" sz="2400" dirty="0"/>
              <a:t>.</a:t>
            </a:r>
          </a:p>
          <a:p>
            <a:pPr marL="227013" indent="-227013">
              <a:spcBef>
                <a:spcPct val="30000"/>
              </a:spcBef>
            </a:pPr>
            <a:r>
              <a:rPr lang="pt-BR" sz="2400" dirty="0"/>
              <a:t>Todas as empresas se concentram em ações competitivas e respostas para proteger, manter e ampliar a vantagem competitiva proprietária</a:t>
            </a:r>
            <a:r>
              <a:rPr lang="en-US" sz="2400" dirty="0"/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lento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3328480" y="1371600"/>
            <a:ext cx="1319118" cy="4114800"/>
          </a:xfrm>
          <a:prstGeom prst="leftBrace">
            <a:avLst>
              <a:gd name="adj1" fmla="val 672"/>
              <a:gd name="adj2" fmla="val 9573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7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uiExpand="1" build="p" autoUpdateAnimBg="0" advAuto="0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Erosão gradual de uma vantagem sustentada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71600"/>
            <a:ext cx="75344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770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4A1ACBB5-6C82-4E2D-9A89-361124F5C722}" type="slidenum">
              <a:rPr lang="en-US"/>
              <a:pPr/>
              <a:t>39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23278" y="1710559"/>
            <a:ext cx="4419600" cy="4437062"/>
          </a:xfrm>
        </p:spPr>
        <p:txBody>
          <a:bodyPr>
            <a:normAutofit fontScale="92500"/>
          </a:bodyPr>
          <a:lstStyle/>
          <a:p>
            <a:pPr marL="227013" indent="-227013">
              <a:spcBef>
                <a:spcPct val="30000"/>
              </a:spcBef>
            </a:pPr>
            <a:r>
              <a:rPr lang="pt-BR" sz="2400" dirty="0"/>
              <a:t>Vantagens competitivas da empresa não são protegidas de imitação</a:t>
            </a:r>
            <a:r>
              <a:rPr lang="en-US" sz="2400" dirty="0"/>
              <a:t>.</a:t>
            </a:r>
          </a:p>
          <a:p>
            <a:pPr marL="227013" indent="-227013">
              <a:spcBef>
                <a:spcPct val="30000"/>
              </a:spcBef>
            </a:pPr>
            <a:r>
              <a:rPr lang="pt-BR" sz="2400" dirty="0"/>
              <a:t>Imitação acontece rapidamente e é um pouco dispendiosa</a:t>
            </a:r>
            <a:r>
              <a:rPr lang="en-US" sz="2400" dirty="0"/>
              <a:t>.</a:t>
            </a:r>
          </a:p>
          <a:p>
            <a:pPr marL="227013" indent="-227013">
              <a:spcBef>
                <a:spcPct val="30000"/>
              </a:spcBef>
            </a:pPr>
            <a:r>
              <a:rPr lang="pt-BR" sz="2400" dirty="0"/>
              <a:t>Vantagens competitivas não são sustentáveis</a:t>
            </a:r>
            <a:r>
              <a:rPr lang="en-US" sz="2400" dirty="0"/>
              <a:t>.</a:t>
            </a:r>
          </a:p>
          <a:p>
            <a:pPr marL="460375" lvl="1" indent="-233363">
              <a:spcBef>
                <a:spcPct val="30000"/>
              </a:spcBef>
            </a:pPr>
            <a:r>
              <a:rPr lang="pt-BR" sz="2000" dirty="0"/>
              <a:t>Os concorrentes usam engenharia reversa para rapidamente imitar ou melhorar os produtos da empresa</a:t>
            </a:r>
            <a:r>
              <a:rPr lang="en-US" sz="2000" dirty="0"/>
              <a:t>.</a:t>
            </a:r>
          </a:p>
          <a:p>
            <a:pPr marL="227013" indent="-227013">
              <a:spcBef>
                <a:spcPct val="30000"/>
              </a:spcBef>
            </a:pPr>
            <a:r>
              <a:rPr lang="pt-BR" sz="2400" dirty="0"/>
              <a:t>Tecnologia não proprietária é difundida rapidamente</a:t>
            </a:r>
            <a:r>
              <a:rPr lang="en-US" sz="2400" dirty="0"/>
              <a:t>.</a:t>
            </a: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3328480" y="1726324"/>
            <a:ext cx="1319118" cy="4217276"/>
          </a:xfrm>
          <a:prstGeom prst="leftBrace">
            <a:avLst>
              <a:gd name="adj1" fmla="val 672"/>
              <a:gd name="adj2" fmla="val 26271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Markets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lento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rápido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lento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rápido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88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Definições</a:t>
            </a: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Comportamento competitivo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conjunto de ações competitivas e respostas competitivas da empresa leva a construir ou defender suas vantagens competitivas e melhorar a sua posição de </a:t>
            </a:r>
            <a:r>
              <a:rPr lang="pt-BR" dirty="0" smtClean="0"/>
              <a:t>mercado.</a:t>
            </a:r>
          </a:p>
          <a:p>
            <a:r>
              <a:rPr lang="pt-BR" dirty="0" smtClean="0"/>
              <a:t>Competição de </a:t>
            </a:r>
            <a:r>
              <a:rPr lang="pt-BR" dirty="0" err="1" smtClean="0"/>
              <a:t>multimercados</a:t>
            </a:r>
            <a:endParaRPr lang="pt-BR" dirty="0" smtClean="0"/>
          </a:p>
          <a:p>
            <a:pPr lvl="1"/>
            <a:r>
              <a:rPr lang="pt-BR" dirty="0" smtClean="0"/>
              <a:t>Empresas </a:t>
            </a:r>
            <a:r>
              <a:rPr lang="pt-BR" dirty="0"/>
              <a:t>competindo umas contra as outras em diversos produtos ou mercados geográficos.</a:t>
            </a:r>
          </a:p>
          <a:p>
            <a:r>
              <a:rPr lang="pt-BR" dirty="0" smtClean="0"/>
              <a:t>Dinâmica competitiva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conjunto total de ações e respostas tiradas por todas as empresas a competir num mercado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47664DF6-F5FA-4806-A305-62F5B9C888E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17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Desenvolvimento de vantagens temporárias para criar vantagem sustentada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47800"/>
            <a:ext cx="7511196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086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D70A69AF-2740-46AF-ADE5-856A7949F8BB}" type="slidenum">
              <a:rPr lang="en-US"/>
              <a:pPr/>
              <a:t>41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7598" y="1981200"/>
            <a:ext cx="4267802" cy="4038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0000"/>
              </a:spcBef>
            </a:pPr>
            <a:r>
              <a:rPr lang="pt-BR" sz="2400" dirty="0"/>
              <a:t>Custo moderado de imitação pode proteger vantagens competitivas</a:t>
            </a:r>
            <a:r>
              <a:rPr lang="en-US" sz="2400" dirty="0"/>
              <a:t>.</a:t>
            </a:r>
          </a:p>
          <a:p>
            <a:pPr>
              <a:spcBef>
                <a:spcPct val="30000"/>
              </a:spcBef>
            </a:pPr>
            <a:r>
              <a:rPr lang="pt-BR" sz="2400" dirty="0"/>
              <a:t>Vantagens competitivas são parcialmente sustentáveis se sua qualidade é continuamente atualizada</a:t>
            </a:r>
            <a:r>
              <a:rPr lang="en-US" sz="2400" dirty="0"/>
              <a:t>.</a:t>
            </a:r>
          </a:p>
          <a:p>
            <a:pPr>
              <a:spcBef>
                <a:spcPct val="30000"/>
              </a:spcBef>
            </a:pPr>
            <a:r>
              <a:rPr lang="en-US" sz="2400" dirty="0" err="1"/>
              <a:t>Empresas</a:t>
            </a:r>
            <a:r>
              <a:rPr lang="en-US" sz="24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pt-BR" sz="2000" dirty="0"/>
              <a:t>procurar o grande mercado de ações</a:t>
            </a:r>
          </a:p>
          <a:p>
            <a:pPr lvl="1">
              <a:spcBef>
                <a:spcPct val="30000"/>
              </a:spcBef>
            </a:pPr>
            <a:r>
              <a:rPr lang="pt-BR" sz="2000" dirty="0"/>
              <a:t>ganhar a lealdade do cliente através de nomes de marca</a:t>
            </a:r>
          </a:p>
          <a:p>
            <a:pPr lvl="1">
              <a:spcBef>
                <a:spcPct val="30000"/>
              </a:spcBef>
            </a:pPr>
            <a:r>
              <a:rPr lang="pt-BR" sz="2000" dirty="0"/>
              <a:t>monitorar as operações de controle</a:t>
            </a:r>
            <a:endParaRPr lang="en-US" sz="2000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blackWhite">
          <a:xfrm>
            <a:off x="1143000" y="1371600"/>
            <a:ext cx="2189163" cy="89693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lento</a:t>
            </a: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3328480" y="1981200"/>
            <a:ext cx="1319118" cy="4038600"/>
          </a:xfrm>
          <a:prstGeom prst="leftBrace">
            <a:avLst>
              <a:gd name="adj1" fmla="val 672"/>
              <a:gd name="adj2" fmla="val 45009"/>
            </a:avLst>
          </a:prstGeom>
          <a:noFill/>
          <a:ln w="28575">
            <a:solidFill>
              <a:srgbClr val="703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blackWhite">
          <a:xfrm>
            <a:off x="1143000" y="2362200"/>
            <a:ext cx="2189163" cy="896938"/>
          </a:xfrm>
          <a:prstGeom prst="rect">
            <a:avLst/>
          </a:prstGeom>
          <a:solidFill>
            <a:schemeClr val="accent2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rápido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blackWhite">
          <a:xfrm>
            <a:off x="1143000" y="3361531"/>
            <a:ext cx="2189163" cy="896938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Mercados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padrão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87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08075"/>
          </a:xfrm>
        </p:spPr>
        <p:txBody>
          <a:bodyPr>
            <a:normAutofit/>
          </a:bodyPr>
          <a:lstStyle/>
          <a:p>
            <a:r>
              <a:rPr lang="pt-BR" sz="3200" dirty="0"/>
              <a:t>Da concorrência à dinâmica competitiva</a:t>
            </a:r>
            <a:endParaRPr lang="en-US" sz="3200" dirty="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A3BBEF28-E1BB-4988-A44A-61FF2F1F7E6D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743200" y="2971800"/>
            <a:ext cx="3962400" cy="2057400"/>
            <a:chOff x="1695" y="2250"/>
            <a:chExt cx="2467" cy="1021"/>
          </a:xfrm>
        </p:grpSpPr>
        <p:sp>
          <p:nvSpPr>
            <p:cNvPr id="154627" name="Line 3"/>
            <p:cNvSpPr>
              <a:spLocks noChangeShapeType="1"/>
            </p:cNvSpPr>
            <p:nvPr/>
          </p:nvSpPr>
          <p:spPr bwMode="auto">
            <a:xfrm>
              <a:off x="1695" y="2250"/>
              <a:ext cx="0" cy="10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628" name="Line 4"/>
            <p:cNvSpPr>
              <a:spLocks noChangeShapeType="1"/>
            </p:cNvSpPr>
            <p:nvPr/>
          </p:nvSpPr>
          <p:spPr bwMode="auto">
            <a:xfrm>
              <a:off x="4162" y="2869"/>
              <a:ext cx="0" cy="4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54629" name="AutoShape 5"/>
          <p:cNvCxnSpPr>
            <a:cxnSpLocks noChangeShapeType="1"/>
            <a:endCxn id="154653" idx="1"/>
          </p:cNvCxnSpPr>
          <p:nvPr/>
        </p:nvCxnSpPr>
        <p:spPr bwMode="auto">
          <a:xfrm rot="16200000" flipH="1">
            <a:off x="1425865" y="2564103"/>
            <a:ext cx="709826" cy="400844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630" name="AutoShape 6"/>
          <p:cNvCxnSpPr>
            <a:cxnSpLocks noChangeShapeType="1"/>
            <a:endCxn id="154637" idx="1"/>
          </p:cNvCxnSpPr>
          <p:nvPr/>
        </p:nvCxnSpPr>
        <p:spPr bwMode="auto">
          <a:xfrm flipV="1">
            <a:off x="3048000" y="2370138"/>
            <a:ext cx="1590675" cy="339725"/>
          </a:xfrm>
          <a:prstGeom prst="bentConnector3">
            <a:avLst>
              <a:gd name="adj1" fmla="val -130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631" name="AutoShape 7"/>
          <p:cNvCxnSpPr>
            <a:cxnSpLocks noChangeShapeType="1"/>
          </p:cNvCxnSpPr>
          <p:nvPr/>
        </p:nvCxnSpPr>
        <p:spPr bwMode="auto">
          <a:xfrm rot="16200000" flipH="1">
            <a:off x="3759994" y="2921794"/>
            <a:ext cx="196850" cy="15795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634" name="Rectangle 10"/>
          <p:cNvSpPr>
            <a:spLocks noChangeArrowheads="1"/>
          </p:cNvSpPr>
          <p:nvPr/>
        </p:nvSpPr>
        <p:spPr bwMode="blackWhite">
          <a:xfrm>
            <a:off x="569913" y="1752600"/>
            <a:ext cx="2020887" cy="72231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blackWhite">
          <a:xfrm>
            <a:off x="4638675" y="1844675"/>
            <a:ext cx="3741738" cy="1050925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ganhar uma posição vantajosa no mercado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blackWhite">
          <a:xfrm>
            <a:off x="4638675" y="3124200"/>
            <a:ext cx="3743325" cy="1143000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Respostas do competidor  Comportamento competitivo Ações competitivas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43" name="AutoShape 19"/>
          <p:cNvSpPr>
            <a:spLocks noChangeArrowheads="1"/>
          </p:cNvSpPr>
          <p:nvPr/>
        </p:nvSpPr>
        <p:spPr bwMode="blackWhite">
          <a:xfrm>
            <a:off x="2057400" y="5029200"/>
            <a:ext cx="5149850" cy="1143000"/>
          </a:xfrm>
          <a:prstGeom prst="bevel">
            <a:avLst>
              <a:gd name="adj" fmla="val 9722"/>
            </a:avLst>
          </a:prstGeom>
          <a:solidFill>
            <a:srgbClr val="C41200"/>
          </a:solidFill>
          <a:ln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63500" h="25400"/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Dinâmica competitiva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Ações e respostas de todas as empresas que competem em um mercado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154645" name="Oval 21"/>
          <p:cNvSpPr>
            <a:spLocks noChangeArrowheads="1"/>
          </p:cNvSpPr>
          <p:nvPr/>
        </p:nvSpPr>
        <p:spPr bwMode="auto">
          <a:xfrm>
            <a:off x="690563" y="2622550"/>
            <a:ext cx="396875" cy="276225"/>
          </a:xfrm>
          <a:prstGeom prst="ellips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8836" y="2574925"/>
            <a:ext cx="2079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Envolver</a:t>
            </a:r>
            <a:r>
              <a:rPr lang="en-US" sz="2000" b="1" dirty="0"/>
              <a:t>-se </a:t>
            </a:r>
            <a:r>
              <a:rPr lang="en-US" sz="2000" b="1" dirty="0" err="1"/>
              <a:t>em</a:t>
            </a:r>
            <a:endParaRPr lang="en-US" sz="2000" b="1" dirty="0"/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3305175" y="1889125"/>
            <a:ext cx="1297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quê</a:t>
            </a:r>
            <a:r>
              <a:rPr lang="en-US" sz="2000" b="1" dirty="0"/>
              <a:t>?</a:t>
            </a:r>
          </a:p>
        </p:txBody>
      </p:sp>
      <p:sp>
        <p:nvSpPr>
          <p:cNvPr id="154648" name="Text Box 24"/>
          <p:cNvSpPr txBox="1">
            <a:spLocks noChangeArrowheads="1"/>
          </p:cNvSpPr>
          <p:nvPr/>
        </p:nvSpPr>
        <p:spPr bwMode="auto">
          <a:xfrm>
            <a:off x="3276600" y="3870325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Como?</a:t>
            </a:r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692150" y="4191002"/>
            <a:ext cx="5638801" cy="810849"/>
            <a:chOff x="881" y="2649"/>
            <a:chExt cx="3552" cy="577"/>
          </a:xfrm>
        </p:grpSpPr>
        <p:sp>
          <p:nvSpPr>
            <p:cNvPr id="154650" name="Text Box 26"/>
            <p:cNvSpPr txBox="1">
              <a:spLocks noChangeArrowheads="1"/>
            </p:cNvSpPr>
            <p:nvPr/>
          </p:nvSpPr>
          <p:spPr bwMode="auto">
            <a:xfrm>
              <a:off x="881" y="2649"/>
              <a:ext cx="122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 dirty="0" err="1"/>
                <a:t>Resultados</a:t>
              </a:r>
              <a:r>
                <a:rPr lang="en-US" sz="2000" b="1" dirty="0"/>
                <a:t>?</a:t>
              </a:r>
            </a:p>
          </p:txBody>
        </p:sp>
        <p:sp>
          <p:nvSpPr>
            <p:cNvPr id="154651" name="Text Box 27"/>
            <p:cNvSpPr txBox="1">
              <a:spLocks noChangeArrowheads="1"/>
            </p:cNvSpPr>
            <p:nvPr/>
          </p:nvSpPr>
          <p:spPr bwMode="auto">
            <a:xfrm>
              <a:off x="3346" y="2941"/>
              <a:ext cx="108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 err="1"/>
                <a:t>Resultados</a:t>
              </a:r>
              <a:r>
                <a:rPr lang="en-US" sz="2000" b="1" dirty="0"/>
                <a:t>?</a:t>
              </a:r>
            </a:p>
          </p:txBody>
        </p:sp>
      </p:grpSp>
      <p:sp>
        <p:nvSpPr>
          <p:cNvPr id="154653" name="Rectangle 29"/>
          <p:cNvSpPr>
            <a:spLocks noChangeArrowheads="1"/>
          </p:cNvSpPr>
          <p:nvPr/>
        </p:nvSpPr>
        <p:spPr bwMode="blackWhite">
          <a:xfrm>
            <a:off x="1981200" y="2603500"/>
            <a:ext cx="2022475" cy="10318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Rivalidade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5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5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/>
      <p:bldP spid="154637" grpId="0" animBg="1"/>
      <p:bldP spid="154640" grpId="0" animBg="1"/>
      <p:bldP spid="154643" grpId="0" animBg="1"/>
      <p:bldP spid="154646" grpId="0"/>
      <p:bldP spid="154647" grpId="0"/>
      <p:bldP spid="154648" grpId="0"/>
      <p:bldP spid="1546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5–</a:t>
            </a:r>
            <a:fld id="{31C2FF8C-6163-4BE2-A987-19791D97A0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08075"/>
          </a:xfrm>
        </p:spPr>
        <p:txBody>
          <a:bodyPr>
            <a:normAutofit/>
          </a:bodyPr>
          <a:lstStyle/>
          <a:p>
            <a:r>
              <a:rPr lang="pt-BR" sz="3200" dirty="0"/>
              <a:t>Da concorrência à dinâmica competitiva</a:t>
            </a:r>
            <a:endParaRPr lang="en-US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842391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1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da rivalidade competitiva na estratégia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/>
              <a:t>Sucesso de uma estratégia é determinado por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ações competitivas iniciais da empresa.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antecipar respostas dos concorrentes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quão bem a empresa antecipa e responde às ações iniciais dos seus concorrentes.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Rivalidade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afeta todos os tipos de estratégias.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tem uma influência dominante sobre a estratégia de nível de negócios da empresa ou estratégias.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88400E19-686C-41FF-9C08-274BCB2C5D6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modelo de rivalidade competitiva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As empresas são mutuamente interdependentes quando: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ações do competidor da empresa têm efeitos visíveis sobre seus concorrentes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ações do competidor da empresa incitam respostas competitivas de seus concorrentes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concorrentes geram ações e respostas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pt-BR" dirty="0"/>
              <a:t>Sucesso de mercado é uma função das estratégias individuais e das consequências da sua utilização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9C163BBC-2740-40F3-ADA3-871ACE95650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7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5–</a:t>
            </a:r>
            <a:fld id="{BF2D699D-3852-49EF-BA2F-760C07C390B8}" type="slidenum">
              <a:rPr lang="en-US"/>
              <a:pPr/>
              <a:t>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modelo de rivalidade competitiva</a:t>
            </a:r>
            <a:endParaRPr lang="en-US" dirty="0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3895725" y="2187575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blackWhite">
          <a:xfrm>
            <a:off x="838200" y="1544638"/>
            <a:ext cx="3101975" cy="125095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Comunalidade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mercado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Análise competitiva Similaridade de recurso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blackWhite">
          <a:xfrm>
            <a:off x="4766810" y="3505200"/>
            <a:ext cx="3484562" cy="2667000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Rivalidade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Probabilidade de ataque: Tamanho organizacional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Benefício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Qualidade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Probabilidade de resposta: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reputação do atuante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Ação competitiva Dependência do mercado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blackWhite">
          <a:xfrm>
            <a:off x="870858" y="4181475"/>
            <a:ext cx="3073400" cy="1339850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Resultados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Posição de mercado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Desempenho financeiro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62831" name="AutoShape 15"/>
          <p:cNvCxnSpPr>
            <a:cxnSpLocks noChangeShapeType="1"/>
            <a:endCxn id="162826" idx="0"/>
          </p:cNvCxnSpPr>
          <p:nvPr/>
        </p:nvCxnSpPr>
        <p:spPr bwMode="auto">
          <a:xfrm flipH="1">
            <a:off x="6509091" y="3200400"/>
            <a:ext cx="6009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832" name="AutoShape 16"/>
          <p:cNvCxnSpPr>
            <a:cxnSpLocks noChangeShapeType="1"/>
            <a:stCxn id="162826" idx="1"/>
            <a:endCxn id="162829" idx="3"/>
          </p:cNvCxnSpPr>
          <p:nvPr/>
        </p:nvCxnSpPr>
        <p:spPr bwMode="auto">
          <a:xfrm flipH="1">
            <a:off x="3944258" y="4838700"/>
            <a:ext cx="822552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833" name="AutoShape 17"/>
          <p:cNvCxnSpPr>
            <a:cxnSpLocks noChangeShapeType="1"/>
            <a:stCxn id="162829" idx="0"/>
            <a:endCxn id="162820" idx="2"/>
          </p:cNvCxnSpPr>
          <p:nvPr/>
        </p:nvCxnSpPr>
        <p:spPr bwMode="auto">
          <a:xfrm flipH="1" flipV="1">
            <a:off x="2389188" y="2795588"/>
            <a:ext cx="18370" cy="13858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834" name="Group 18"/>
          <p:cNvGrpSpPr>
            <a:grpSpLocks/>
          </p:cNvGrpSpPr>
          <p:nvPr/>
        </p:nvGrpSpPr>
        <p:grpSpPr bwMode="auto">
          <a:xfrm>
            <a:off x="1701800" y="3443288"/>
            <a:ext cx="1357313" cy="441325"/>
            <a:chOff x="954" y="2108"/>
            <a:chExt cx="855" cy="250"/>
          </a:xfrm>
        </p:grpSpPr>
        <p:sp useBgFill="1">
          <p:nvSpPr>
            <p:cNvPr id="162835" name="Oval 19"/>
            <p:cNvSpPr>
              <a:spLocks noChangeArrowheads="1"/>
            </p:cNvSpPr>
            <p:nvPr/>
          </p:nvSpPr>
          <p:spPr bwMode="auto">
            <a:xfrm>
              <a:off x="1315" y="2108"/>
              <a:ext cx="163" cy="250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6" name="Text Box 20"/>
            <p:cNvSpPr txBox="1">
              <a:spLocks noChangeArrowheads="1"/>
            </p:cNvSpPr>
            <p:nvPr/>
          </p:nvSpPr>
          <p:spPr bwMode="auto">
            <a:xfrm>
              <a:off x="954" y="2127"/>
              <a:ext cx="8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Feedback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572000" y="1524000"/>
            <a:ext cx="3886200" cy="1676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Condutores de comportamento competitivo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consciência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capacidade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motivação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7" grpId="0" animBg="1"/>
      <p:bldP spid="162820" grpId="0" animBg="1"/>
      <p:bldP spid="162826" grpId="0" animBg="1"/>
      <p:bldP spid="162829" grpId="0" animBg="1"/>
      <p:bldP spid="29" grpId="0" animBg="1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4048</Words>
  <Application>Microsoft Office PowerPoint</Application>
  <PresentationFormat>Apresentação na tela (4:3)</PresentationFormat>
  <Paragraphs>405</Paragraphs>
  <Slides>41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1_Strategic Management 11e</vt:lpstr>
      <vt:lpstr>Capítulo 5  Rivalidade e dinâmica competitivas</vt:lpstr>
      <vt:lpstr>Objetivos</vt:lpstr>
      <vt:lpstr>Definições</vt:lpstr>
      <vt:lpstr>Definições</vt:lpstr>
      <vt:lpstr>Da concorrência à dinâmica competitiva</vt:lpstr>
      <vt:lpstr>Da concorrência à dinâmica competitiva</vt:lpstr>
      <vt:lpstr>Efeito da rivalidade competitiva na estratégia</vt:lpstr>
      <vt:lpstr>Um modelo de rivalidade competitiva</vt:lpstr>
      <vt:lpstr>Um modelo de rivalidade competitiva</vt:lpstr>
      <vt:lpstr>Um modelo de rivalidade competitiva</vt:lpstr>
      <vt:lpstr>Análise do concorrente</vt:lpstr>
      <vt:lpstr>Características comuns de mercado</vt:lpstr>
      <vt:lpstr>Similaridade de recursos</vt:lpstr>
      <vt:lpstr>Um quadro de análise do concorrente</vt:lpstr>
      <vt:lpstr>Direcionadores do comportamento competitivo</vt:lpstr>
      <vt:lpstr>Direcionadores do comportamento competitivo</vt:lpstr>
      <vt:lpstr>Direcionadores do comportamento competitivo</vt:lpstr>
      <vt:lpstr>Direcionadores do comportamento competitivo</vt:lpstr>
      <vt:lpstr>Direcionadores do comportamento competitivo</vt:lpstr>
      <vt:lpstr>Rivalidade competitiva</vt:lpstr>
      <vt:lpstr>Ações estratégicas e táticas</vt:lpstr>
      <vt:lpstr>Fatores que afetam a probabilidade de ataque</vt:lpstr>
      <vt:lpstr>Fatores que afetam a probabilidade de ataque</vt:lpstr>
      <vt:lpstr>Fatores que afetam a probabilidade de ataque</vt:lpstr>
      <vt:lpstr>Fatores que afetam a probabilidade de ataque</vt:lpstr>
      <vt:lpstr>Fatores que afetam a probabilidade de ataque</vt:lpstr>
      <vt:lpstr>Fatores que afetam a probabilidade de ataque</vt:lpstr>
      <vt:lpstr>Dimensões da qualidade de bens e serviços</vt:lpstr>
      <vt:lpstr>Fatores que afetam a probabilidade de ataque</vt:lpstr>
      <vt:lpstr>Probabilidade de resposta</vt:lpstr>
      <vt:lpstr>Fatores que afetam a probabilidade de resposta</vt:lpstr>
      <vt:lpstr>Fatores que afetam a resposta estratégica</vt:lpstr>
      <vt:lpstr>Fatores que afetam a resposta estratégica</vt:lpstr>
      <vt:lpstr>Fatores que afetam a resposta estratégica</vt:lpstr>
      <vt:lpstr>Dinâmica competitiva contra rivalidade</vt:lpstr>
      <vt:lpstr>Dinâmica competitiva contra rivalidade</vt:lpstr>
      <vt:lpstr>Dinâmica competitiva</vt:lpstr>
      <vt:lpstr>Erosão gradual de uma vantagem sustentada</vt:lpstr>
      <vt:lpstr>Dinâmica competitiva</vt:lpstr>
      <vt:lpstr>Desenvolvimento de vantagens temporárias para criar vantagem sustentada</vt:lpstr>
      <vt:lpstr>Dinâmica competitiva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5</dc:subject>
  <dc:creator>Charlie Cook - ccook@uwa.edu</dc:creator>
  <cp:lastModifiedBy>EasyPC</cp:lastModifiedBy>
  <cp:revision>270</cp:revision>
  <dcterms:created xsi:type="dcterms:W3CDTF">2013-05-29T18:31:50Z</dcterms:created>
  <dcterms:modified xsi:type="dcterms:W3CDTF">2020-11-23T22:42:37Z</dcterms:modified>
</cp:coreProperties>
</file>