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8"/>
  </p:notesMasterIdLst>
  <p:handoutMasterIdLst>
    <p:handoutMasterId r:id="rId49"/>
  </p:handoutMasterIdLst>
  <p:sldIdLst>
    <p:sldId id="270" r:id="rId2"/>
    <p:sldId id="260" r:id="rId3"/>
    <p:sldId id="317" r:id="rId4"/>
    <p:sldId id="318" r:id="rId5"/>
    <p:sldId id="319" r:id="rId6"/>
    <p:sldId id="320" r:id="rId7"/>
    <p:sldId id="321" r:id="rId8"/>
    <p:sldId id="363" r:id="rId9"/>
    <p:sldId id="364" r:id="rId10"/>
    <p:sldId id="324" r:id="rId11"/>
    <p:sldId id="325" r:id="rId12"/>
    <p:sldId id="326" r:id="rId13"/>
    <p:sldId id="327" r:id="rId14"/>
    <p:sldId id="329" r:id="rId15"/>
    <p:sldId id="367" r:id="rId16"/>
    <p:sldId id="332" r:id="rId17"/>
    <p:sldId id="333" r:id="rId18"/>
    <p:sldId id="334" r:id="rId19"/>
    <p:sldId id="365" r:id="rId20"/>
    <p:sldId id="368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66" r:id="rId30"/>
    <p:sldId id="369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361" r:id="rId46"/>
    <p:sldId id="36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9C39A"/>
    <a:srgbClr val="A2D7BC"/>
    <a:srgbClr val="006600"/>
    <a:srgbClr val="797E9F"/>
    <a:srgbClr val="BBB5B5"/>
    <a:srgbClr val="8CAF47"/>
    <a:srgbClr val="7AAEA0"/>
    <a:srgbClr val="82B4A7"/>
    <a:srgbClr val="9F8AB8"/>
    <a:srgbClr val="A4C8B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06" autoAdjust="0"/>
    <p:restoredTop sz="94660"/>
  </p:normalViewPr>
  <p:slideViewPr>
    <p:cSldViewPr>
      <p:cViewPr varScale="1">
        <p:scale>
          <a:sx n="69" d="100"/>
          <a:sy n="69" d="100"/>
        </p:scale>
        <p:origin x="-11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15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A81E7-E54C-4424-809B-2A911C765584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864A1-E82C-45D9-8466-B643A5884E0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6252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84291-4053-4375-8EBE-FFA7D94251BE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71624-06E7-4587-BD41-0D72A31AD3E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639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6821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C0FF0-30CF-4AE3-A0C7-EE368675E5FC}" type="slidenum">
              <a:rPr lang="en-US"/>
              <a:pPr/>
              <a:t>12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2635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966B55-FD99-4E5D-B9EC-33387B23BC0E}" type="slidenum">
              <a:rPr lang="en-US"/>
              <a:pPr/>
              <a:t>13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338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F2076-2C99-461F-8747-484CFD890EFE}" type="slidenum">
              <a:rPr lang="en-US"/>
              <a:pPr/>
              <a:t>14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3065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F2076-2C99-461F-8747-484CFD890EFE}" type="slidenum">
              <a:rPr lang="en-US"/>
              <a:pPr/>
              <a:t>15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5524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324F2-ADDD-4132-B2DB-18513FC53B11}" type="slidenum">
              <a:rPr lang="en-US"/>
              <a:pPr/>
              <a:t>16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6322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C72451-46B6-43B8-B143-9A3415103098}" type="slidenum">
              <a:rPr lang="en-US"/>
              <a:pPr/>
              <a:t>17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7879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06999E-576C-4B96-8C93-9DBBA361D248}" type="slidenum">
              <a:rPr lang="en-US"/>
              <a:pPr/>
              <a:t>18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6167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324F2-ADDD-4132-B2DB-18513FC53B11}" type="slidenum">
              <a:rPr lang="en-US"/>
              <a:pPr/>
              <a:t>19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6654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324F2-ADDD-4132-B2DB-18513FC53B11}" type="slidenum">
              <a:rPr lang="en-US"/>
              <a:pPr/>
              <a:t>20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9261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6895B-5708-4D82-9FD4-A831C8239E48}" type="slidenum">
              <a:rPr lang="en-US"/>
              <a:pPr/>
              <a:t>21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433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3286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DE0334-5640-42A3-849C-B4825EC765B2}" type="slidenum">
              <a:rPr lang="en-US"/>
              <a:pPr/>
              <a:t>22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416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197D60-CE17-49E5-B802-B08DE8ED54EA}" type="slidenum">
              <a:rPr lang="en-US"/>
              <a:pPr/>
              <a:t>23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6056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D12B4-E472-4695-A4E8-6E55EAEC170F}" type="slidenum">
              <a:rPr lang="en-US"/>
              <a:pPr/>
              <a:t>24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4489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750B9B-AABE-411F-8942-64D63F351840}" type="slidenum">
              <a:rPr lang="en-US"/>
              <a:pPr/>
              <a:t>25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507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26888-73A2-4CF6-BFB6-1EC8E150422B}" type="slidenum">
              <a:rPr lang="en-US"/>
              <a:pPr/>
              <a:t>26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25298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9A88A-E533-497D-B6FE-09712E9C795A}" type="slidenum">
              <a:rPr lang="en-US"/>
              <a:pPr/>
              <a:t>27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76655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C54955-21B2-4E18-830B-B77746825E1C}" type="slidenum">
              <a:rPr lang="en-US"/>
              <a:pPr/>
              <a:t>28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5879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324F2-ADDD-4132-B2DB-18513FC53B11}" type="slidenum">
              <a:rPr lang="en-US"/>
              <a:pPr/>
              <a:t>29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71061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324F2-ADDD-4132-B2DB-18513FC53B11}" type="slidenum">
              <a:rPr lang="en-US"/>
              <a:pPr/>
              <a:t>30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9743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80CF3D-1D90-4C19-A9C2-6F7C27E93E05}" type="slidenum">
              <a:rPr lang="en-US"/>
              <a:pPr/>
              <a:t>31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103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BDB095-13D1-42D4-A0A8-10101DFA535D}" type="slidenum">
              <a:rPr lang="en-US"/>
              <a:pPr/>
              <a:t>3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03708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E00D17-A025-4A4A-BFEC-657615EF54A7}" type="slidenum">
              <a:rPr lang="en-US"/>
              <a:pPr/>
              <a:t>32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10679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7DF23-0EB9-47C3-A426-3778CE62FABB}" type="slidenum">
              <a:rPr lang="en-US"/>
              <a:pPr/>
              <a:t>33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73509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044EF0-68CC-44BB-85F1-A3740B954277}" type="slidenum">
              <a:rPr lang="en-US"/>
              <a:pPr/>
              <a:t>34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18539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1776D-5647-4A02-B979-66CBBA7C0917}" type="slidenum">
              <a:rPr lang="en-US"/>
              <a:pPr/>
              <a:t>35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15900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58B81-8D87-48A6-90A5-3B2F29461C98}" type="slidenum">
              <a:rPr lang="en-US"/>
              <a:pPr/>
              <a:t>36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05056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98903F-0388-41BB-A153-5FF650A6CAF3}" type="slidenum">
              <a:rPr lang="en-US"/>
              <a:pPr/>
              <a:t>37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708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37E32-B762-4D7A-8517-B2A7D0BACE7F}" type="slidenum">
              <a:rPr lang="en-US"/>
              <a:pPr/>
              <a:t>38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90071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56E4A-806D-45A3-AEBA-B446F3FA38A8}" type="slidenum">
              <a:rPr lang="en-US"/>
              <a:pPr/>
              <a:t>39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01689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A602F3-24CD-4B9D-837A-B5A5D20D524C}" type="slidenum">
              <a:rPr lang="en-US"/>
              <a:pPr/>
              <a:t>40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26506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CCCF0-A2A8-4CF5-868C-0075ED237690}" type="slidenum">
              <a:rPr lang="en-US"/>
              <a:pPr/>
              <a:t>41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1481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BC3B5-4F87-4D38-9FF4-5F33D930062E}" type="slidenum">
              <a:rPr lang="en-US"/>
              <a:pPr/>
              <a:t>4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36460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E729FD-75CC-473A-887C-4028A9A3ADB6}" type="slidenum">
              <a:rPr lang="en-US"/>
              <a:pPr/>
              <a:t>42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14404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73347-9C71-4C89-9163-1A37DBB337C9}" type="slidenum">
              <a:rPr lang="en-US"/>
              <a:pPr/>
              <a:t>43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6092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6F7D1-E43F-465C-ADCB-790E0F7DB1D1}" type="slidenum">
              <a:rPr lang="en-US"/>
              <a:pPr/>
              <a:t>44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96156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D08A4-BE3C-40ED-81D8-CAE53E6F2326}" type="slidenum">
              <a:rPr lang="en-US"/>
              <a:pPr/>
              <a:t>45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33239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8EAAF9-CE3A-494D-B0B4-6D8D297E1915}" type="slidenum">
              <a:rPr lang="en-US"/>
              <a:pPr/>
              <a:t>46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4122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E01F7-A2FB-444D-9932-1B344BFF77CF}" type="slidenum">
              <a:rPr lang="en-US"/>
              <a:pPr/>
              <a:t>5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4893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3E4EA-D2E9-44E9-9D7B-F665CEC8944F}" type="slidenum">
              <a:rPr lang="en-US"/>
              <a:pPr/>
              <a:t>6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394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ECDEF-EAC7-4EC7-BA1A-F4762F7D76E5}" type="slidenum">
              <a:rPr lang="en-US"/>
              <a:pPr/>
              <a:t>7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2270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454B97-A808-4F8D-83A4-A10A35358089}" type="slidenum">
              <a:rPr lang="en-US"/>
              <a:pPr/>
              <a:t>10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7652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76BAF-4DBC-42E3-B1E3-6A642A55FB16}" type="slidenum">
              <a:rPr lang="en-US"/>
              <a:pPr/>
              <a:t>11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09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2015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4" name="Picture 3" descr="HittPPT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69" cy="64008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5181600"/>
            <a:ext cx="9144000" cy="121920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65581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830763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2015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80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2015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225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2015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194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2015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626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2015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727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ne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2015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986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2015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569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7912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just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© 2015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477000"/>
            <a:ext cx="914400" cy="244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832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0" y="5181600"/>
            <a:ext cx="9144000" cy="121920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pt-BR" dirty="0"/>
              <a:t>Capítulo 4 </a:t>
            </a:r>
            <a:br>
              <a:rPr lang="pt-BR" dirty="0"/>
            </a:br>
            <a:r>
              <a:rPr lang="pt-BR" dirty="0"/>
              <a:t>Estratégia de negócios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44475"/>
          </a:xfrm>
        </p:spPr>
        <p:txBody>
          <a:bodyPr/>
          <a:lstStyle/>
          <a:p>
            <a:r>
              <a:rPr lang="en-US" dirty="0"/>
              <a:t>4–1</a:t>
            </a:r>
          </a:p>
        </p:txBody>
      </p:sp>
    </p:spTree>
    <p:extLst>
      <p:ext uri="{BB962C8B-B14F-4D97-AF65-F5344CB8AC3E}">
        <p14:creationId xmlns="" xmlns:p14="http://schemas.microsoft.com/office/powerpoint/2010/main" val="3773863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51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pt-BR" sz="2800" dirty="0"/>
              <a:t>Como: determinar competências essenciais para satisfazer as necessidades dos clientes</a:t>
            </a:r>
            <a:endParaRPr lang="en-US" sz="2800" dirty="0"/>
          </a:p>
        </p:txBody>
      </p:sp>
      <p:sp>
        <p:nvSpPr>
          <p:cNvPr id="17510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Necessidades do cliente estão relacionadas com benefícios e recursos do produto</a:t>
            </a:r>
            <a:r>
              <a:rPr lang="en-US" dirty="0"/>
              <a:t>.</a:t>
            </a:r>
          </a:p>
          <a:p>
            <a:r>
              <a:rPr lang="pt-BR" dirty="0"/>
              <a:t>Necessidades do cliente não são nem certas nem erradas, boas ou ruins</a:t>
            </a:r>
            <a:r>
              <a:rPr lang="en-US" dirty="0"/>
              <a:t>.</a:t>
            </a:r>
          </a:p>
          <a:p>
            <a:r>
              <a:rPr lang="pt-BR" dirty="0"/>
              <a:t>Cliente precisa representar desejos em termos de recursos e capacidades de desempenho</a:t>
            </a:r>
            <a:r>
              <a:rPr lang="en-US" dirty="0"/>
              <a:t>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EA07A9CD-63DD-4196-91CC-4B8B00BA43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75110" name="Picture 6" descr="j01556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24400"/>
            <a:ext cx="3338513" cy="1570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="" xmlns:p14="http://schemas.microsoft.com/office/powerpoint/2010/main" val="105226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5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5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9" grpId="0" uiExpand="1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Como: determinar competências necessárias para satisfazer as necessidades do cliente</a:t>
            </a:r>
            <a:endParaRPr lang="en-US" dirty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empresas devem decidir:</a:t>
            </a:r>
          </a:p>
          <a:p>
            <a:pPr lvl="1">
              <a:spcBef>
                <a:spcPct val="50000"/>
              </a:spcBef>
            </a:pPr>
            <a:r>
              <a:rPr lang="pt-BR" dirty="0" smtClean="0"/>
              <a:t>Quem </a:t>
            </a:r>
            <a:r>
              <a:rPr lang="pt-BR" dirty="0"/>
              <a:t>servir, o que o cliente precisa conhecer e como usar as competências essenciais para implementar valor criando estratégias que satisfaçam </a:t>
            </a:r>
            <a:r>
              <a:rPr lang="pt-BR"/>
              <a:t>as </a:t>
            </a:r>
            <a:r>
              <a:rPr lang="pt-BR" smtClean="0"/>
              <a:t>necessidades/desejos </a:t>
            </a:r>
            <a:r>
              <a:rPr lang="pt-BR" dirty="0"/>
              <a:t>dos clientes-alvo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pt-BR" dirty="0"/>
              <a:t>Apenas empresas com capacidade de continuamente melhorar, inovar e atualizar suas competências podem esperar para conhecer e/ou exceder as expectativas do cliente ao longo do tempo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EC0B6A42-A9EB-4BAE-90C4-BC81AA751FD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="" xmlns:p14="http://schemas.microsoft.com/office/powerpoint/2010/main" val="144312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uiExpand="1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92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O objetivo de uma estratégia de negócios</a:t>
            </a:r>
            <a:endParaRPr lang="en-US" dirty="0"/>
          </a:p>
        </p:txBody>
      </p:sp>
      <p:sp>
        <p:nvSpPr>
          <p:cNvPr id="17920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Estratégias de negócios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pt-BR" dirty="0"/>
              <a:t>destinam-se </a:t>
            </a:r>
            <a:r>
              <a:rPr lang="pt-BR" dirty="0" smtClean="0"/>
              <a:t>a </a:t>
            </a:r>
            <a:r>
              <a:rPr lang="pt-BR" dirty="0"/>
              <a:t>criar as diferenças entre a posição competitiva da empresa e a dos seus concorrentes</a:t>
            </a:r>
            <a:r>
              <a:rPr lang="en-US" dirty="0"/>
              <a:t>.</a:t>
            </a:r>
          </a:p>
          <a:p>
            <a:r>
              <a:rPr lang="pt-BR" dirty="0"/>
              <a:t>Para posicionar-se, a empresa deve decidir se pretende</a:t>
            </a:r>
            <a:r>
              <a:rPr lang="en-US" dirty="0"/>
              <a:t>:</a:t>
            </a:r>
          </a:p>
          <a:p>
            <a:pPr lvl="1"/>
            <a:r>
              <a:rPr lang="pt-BR" dirty="0"/>
              <a:t>executar atividades de forma diferente ou</a:t>
            </a:r>
          </a:p>
          <a:p>
            <a:pPr lvl="1"/>
            <a:r>
              <a:rPr lang="pt-BR" dirty="0"/>
              <a:t>executar atividades diferentes em comparação com seus rivais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B253AE82-44FE-4821-9D9C-64463D17A7E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="" xmlns:p14="http://schemas.microsoft.com/office/powerpoint/2010/main" val="287075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9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9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 uiExpand="1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143001"/>
          </a:xfrm>
        </p:spPr>
        <p:txBody>
          <a:bodyPr>
            <a:normAutofit/>
          </a:bodyPr>
          <a:lstStyle/>
          <a:p>
            <a:r>
              <a:rPr lang="pt-BR" dirty="0"/>
              <a:t>Tipos de vantagem competitiva potencial</a:t>
            </a:r>
            <a:endParaRPr lang="en-US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Alcançar custos totais mais baixos do que os rivais</a:t>
            </a:r>
          </a:p>
          <a:p>
            <a:r>
              <a:rPr lang="pt-BR" dirty="0"/>
              <a:t>Executar atividades de forma diferente (redução de custos de processo)</a:t>
            </a:r>
          </a:p>
          <a:p>
            <a:r>
              <a:rPr lang="pt-BR" dirty="0"/>
              <a:t>Possuir a capacidade de diferenciar o produto ou serviço da empresa e comandar um preço </a:t>
            </a:r>
            <a:r>
              <a:rPr lang="pt-BR" i="1" dirty="0" err="1"/>
              <a:t>premium</a:t>
            </a:r>
            <a:r>
              <a:rPr lang="pt-BR" dirty="0"/>
              <a:t>.</a:t>
            </a:r>
          </a:p>
          <a:p>
            <a:r>
              <a:rPr lang="pt-BR" dirty="0"/>
              <a:t>Realizar diferentes atividades (mais valorizadas).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AA61A9E3-B597-4E78-990D-BFB8F5499BA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="" xmlns:p14="http://schemas.microsoft.com/office/powerpoint/2010/main" val="413156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uiExpand="1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83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Escopo</a:t>
            </a:r>
            <a:r>
              <a:rPr lang="en-US" dirty="0"/>
              <a:t> </a:t>
            </a:r>
            <a:r>
              <a:rPr lang="en-US" dirty="0" err="1"/>
              <a:t>competitivo</a:t>
            </a:r>
            <a:endParaRPr lang="en-US" dirty="0"/>
          </a:p>
        </p:txBody>
      </p:sp>
      <p:sp>
        <p:nvSpPr>
          <p:cNvPr id="18330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Escopo amplo</a:t>
            </a:r>
            <a:r>
              <a:rPr lang="en-US" dirty="0" smtClean="0"/>
              <a:t>:</a:t>
            </a:r>
            <a:endParaRPr lang="en-US" dirty="0"/>
          </a:p>
          <a:p>
            <a:r>
              <a:rPr lang="pt-BR" dirty="0"/>
              <a:t>A empresa compete em muitos segmentos de clientes.</a:t>
            </a:r>
          </a:p>
          <a:p>
            <a:r>
              <a:rPr lang="pt-BR" dirty="0" smtClean="0"/>
              <a:t>Escopo restrito</a:t>
            </a:r>
            <a:r>
              <a:rPr lang="en-US" dirty="0" smtClean="0"/>
              <a:t>:</a:t>
            </a:r>
            <a:endParaRPr lang="en-US" dirty="0"/>
          </a:p>
          <a:p>
            <a:r>
              <a:rPr lang="pt-BR" dirty="0"/>
              <a:t>A empresa seleciona um segmento ou grupo de segmentos na indústria e adapta sua estratégia para servi-los na exclusão de outros.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8DB44096-3D2F-4F7B-B9AC-46563BCA9A2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83305" name="Picture 9" descr="j02372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598" y="4495800"/>
            <a:ext cx="1663202" cy="1630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04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3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 uiExpand="1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83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Estratégias de nível empresarial</a:t>
            </a:r>
            <a:endParaRPr lang="pt-B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8DB44096-3D2F-4F7B-B9AC-46563BCA9A2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1245380"/>
            <a:ext cx="5715040" cy="5612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9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 de liderança de custo</a:t>
            </a:r>
            <a:endParaRPr lang="en-US" dirty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BR" dirty="0"/>
              <a:t>Um conjunto integrado de ações tomadas para produzir bens ou serviços com características que são aceitáveis para os clientes, com o menor custo em relação aos concorrentes</a:t>
            </a:r>
            <a:r>
              <a:rPr lang="en-US" dirty="0"/>
              <a:t>.</a:t>
            </a:r>
          </a:p>
          <a:p>
            <a:pPr>
              <a:spcBef>
                <a:spcPts val="1200"/>
              </a:spcBef>
            </a:pPr>
            <a:r>
              <a:rPr lang="pt-BR" dirty="0" smtClean="0"/>
              <a:t>Características de produto</a:t>
            </a:r>
          </a:p>
          <a:p>
            <a:pPr lvl="1">
              <a:spcBef>
                <a:spcPts val="1200"/>
              </a:spcBef>
            </a:pPr>
            <a:r>
              <a:rPr lang="pt-BR" dirty="0" smtClean="0"/>
              <a:t>Produtos relativamente padronizados (</a:t>
            </a:r>
            <a:r>
              <a:rPr lang="pt-BR" i="1" dirty="0" smtClean="0"/>
              <a:t>Commodity</a:t>
            </a:r>
            <a:r>
              <a:rPr lang="pt-BR" dirty="0" smtClean="0"/>
              <a:t>)</a:t>
            </a:r>
          </a:p>
          <a:p>
            <a:pPr lvl="1">
              <a:spcBef>
                <a:spcPts val="1200"/>
              </a:spcBef>
            </a:pPr>
            <a:r>
              <a:rPr lang="pt-BR" dirty="0" smtClean="0"/>
              <a:t>Características </a:t>
            </a:r>
            <a:r>
              <a:rPr lang="pt-BR" dirty="0"/>
              <a:t>amplamente aceitáveis para muitos clientes</a:t>
            </a:r>
          </a:p>
          <a:p>
            <a:pPr lvl="1">
              <a:spcBef>
                <a:spcPts val="1200"/>
              </a:spcBef>
            </a:pPr>
            <a:r>
              <a:rPr lang="pt-BR" dirty="0" smtClean="0"/>
              <a:t>Menor preço do competidor</a:t>
            </a:r>
            <a:endParaRPr lang="pt-B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9384D07A-C19A-4D0F-AAD5-DF56363B27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378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uiExpand="1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 de liderança de custo</a:t>
            </a:r>
            <a:endParaRPr lang="en-US" dirty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BR" dirty="0"/>
              <a:t>As ações exigidas por essa estratégia de economia de custo:</a:t>
            </a:r>
          </a:p>
          <a:p>
            <a:pPr lvl="1">
              <a:spcBef>
                <a:spcPts val="1200"/>
              </a:spcBef>
            </a:pPr>
            <a:r>
              <a:rPr lang="pt-BR" dirty="0"/>
              <a:t>Ter instalações de escala eficiente</a:t>
            </a:r>
          </a:p>
          <a:p>
            <a:pPr lvl="1">
              <a:spcBef>
                <a:spcPts val="1200"/>
              </a:spcBef>
            </a:pPr>
            <a:r>
              <a:rPr lang="pt-BR" dirty="0"/>
              <a:t>Controlar os custos de produção e sobrecarga</a:t>
            </a:r>
          </a:p>
          <a:p>
            <a:pPr lvl="1">
              <a:spcBef>
                <a:spcPts val="1200"/>
              </a:spcBef>
            </a:pPr>
            <a:r>
              <a:rPr lang="pt-BR" dirty="0"/>
              <a:t>Minimizar os custos de vendas, R&amp;D e serviço</a:t>
            </a:r>
          </a:p>
          <a:p>
            <a:pPr lvl="1">
              <a:spcBef>
                <a:spcPts val="1200"/>
              </a:spcBef>
            </a:pPr>
            <a:r>
              <a:rPr lang="pt-BR" dirty="0"/>
              <a:t>Ter instalações de produção eficiente</a:t>
            </a:r>
          </a:p>
          <a:p>
            <a:pPr lvl="1">
              <a:spcBef>
                <a:spcPts val="1200"/>
              </a:spcBef>
            </a:pPr>
            <a:r>
              <a:rPr lang="pt-BR" dirty="0"/>
              <a:t>Analisar os custos de monitoramento das atividades</a:t>
            </a:r>
          </a:p>
          <a:p>
            <a:pPr lvl="1">
              <a:spcBef>
                <a:spcPts val="1200"/>
              </a:spcBef>
            </a:pPr>
            <a:r>
              <a:rPr lang="pt-BR" dirty="0"/>
              <a:t>Simplificar os processos de produção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A368A15F-13C9-4B2E-9B82-34129D86595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280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uiExpand="1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6A13C8D3-7ED5-4405-9F1F-E677AC695E2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obter uma vantagem de custo</a:t>
            </a:r>
            <a:endParaRPr lang="en-US" dirty="0"/>
          </a:p>
        </p:txBody>
      </p:sp>
      <p:pic>
        <p:nvPicPr>
          <p:cNvPr id="260119" name="Picture 23" descr="j02503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17663"/>
            <a:ext cx="2435225" cy="1962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103" name="Text Box 7"/>
          <p:cNvSpPr txBox="1">
            <a:spLocks noChangeArrowheads="1"/>
          </p:cNvSpPr>
          <p:nvPr/>
        </p:nvSpPr>
        <p:spPr bwMode="auto">
          <a:xfrm>
            <a:off x="1066800" y="1876425"/>
            <a:ext cx="21891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sz="2400" dirty="0"/>
              <a:t>Determinar e controlar os </a:t>
            </a:r>
            <a:r>
              <a:rPr lang="pt-BR" sz="2400" dirty="0">
                <a:solidFill>
                  <a:srgbClr val="FF0000"/>
                </a:solidFill>
              </a:rPr>
              <a:t>fatores de custo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0104" name="Text Box 8"/>
          <p:cNvSpPr txBox="1">
            <a:spLocks noChangeArrowheads="1"/>
          </p:cNvSpPr>
          <p:nvPr/>
        </p:nvSpPr>
        <p:spPr bwMode="auto">
          <a:xfrm>
            <a:off x="6013450" y="1936750"/>
            <a:ext cx="20637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sz="2400" dirty="0"/>
              <a:t>Reconfigurar a </a:t>
            </a:r>
            <a:r>
              <a:rPr lang="pt-BR" sz="2400" dirty="0">
                <a:solidFill>
                  <a:srgbClr val="00B050"/>
                </a:solidFill>
              </a:rPr>
              <a:t>cadeia de valor</a:t>
            </a:r>
            <a:r>
              <a:rPr lang="pt-BR" sz="2400" dirty="0"/>
              <a:t>, se necessário</a:t>
            </a:r>
            <a:endParaRPr lang="en-US" sz="2400" dirty="0"/>
          </a:p>
        </p:txBody>
      </p:sp>
      <p:sp>
        <p:nvSpPr>
          <p:cNvPr id="260107" name="Text Box 11"/>
          <p:cNvSpPr txBox="1">
            <a:spLocks noChangeArrowheads="1"/>
          </p:cNvSpPr>
          <p:nvPr/>
        </p:nvSpPr>
        <p:spPr bwMode="auto">
          <a:xfrm>
            <a:off x="636588" y="3810000"/>
            <a:ext cx="39869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54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2000" dirty="0"/>
              <a:t>Alterar o processo de produção</a:t>
            </a:r>
            <a:endParaRPr lang="en-US" sz="2000" dirty="0"/>
          </a:p>
        </p:txBody>
      </p:sp>
      <p:sp>
        <p:nvSpPr>
          <p:cNvPr id="260108" name="Text Box 12"/>
          <p:cNvSpPr txBox="1">
            <a:spLocks noChangeArrowheads="1"/>
          </p:cNvSpPr>
          <p:nvPr/>
        </p:nvSpPr>
        <p:spPr bwMode="auto">
          <a:xfrm>
            <a:off x="636588" y="4206875"/>
            <a:ext cx="26901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54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Mudar a automação</a:t>
            </a:r>
            <a:endParaRPr lang="pt-BR" sz="2000" dirty="0"/>
          </a:p>
        </p:txBody>
      </p:sp>
      <p:sp>
        <p:nvSpPr>
          <p:cNvPr id="260109" name="Text Box 13"/>
          <p:cNvSpPr txBox="1">
            <a:spLocks noChangeArrowheads="1"/>
          </p:cNvSpPr>
          <p:nvPr/>
        </p:nvSpPr>
        <p:spPr bwMode="auto">
          <a:xfrm>
            <a:off x="636588" y="4603750"/>
            <a:ext cx="34211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54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Novo canal de distribuição</a:t>
            </a:r>
            <a:endParaRPr lang="pt-BR" sz="2000" dirty="0"/>
          </a:p>
        </p:txBody>
      </p:sp>
      <p:sp>
        <p:nvSpPr>
          <p:cNvPr id="260110" name="Text Box 14"/>
          <p:cNvSpPr txBox="1">
            <a:spLocks noChangeArrowheads="1"/>
          </p:cNvSpPr>
          <p:nvPr/>
        </p:nvSpPr>
        <p:spPr bwMode="auto">
          <a:xfrm>
            <a:off x="636588" y="5000625"/>
            <a:ext cx="36215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54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Novos meios de publicidade</a:t>
            </a:r>
            <a:endParaRPr lang="pt-BR" sz="2000" dirty="0"/>
          </a:p>
        </p:txBody>
      </p:sp>
      <p:sp>
        <p:nvSpPr>
          <p:cNvPr id="260111" name="Text Box 15"/>
          <p:cNvSpPr txBox="1">
            <a:spLocks noChangeArrowheads="1"/>
          </p:cNvSpPr>
          <p:nvPr/>
        </p:nvSpPr>
        <p:spPr bwMode="auto">
          <a:xfrm>
            <a:off x="636588" y="5341938"/>
            <a:ext cx="3529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54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Vendas diretas no lugar de vendas indiretas</a:t>
            </a:r>
            <a:endParaRPr lang="pt-BR" sz="2000" dirty="0"/>
          </a:p>
        </p:txBody>
      </p:sp>
      <p:sp>
        <p:nvSpPr>
          <p:cNvPr id="260112" name="Text Box 16"/>
          <p:cNvSpPr txBox="1">
            <a:spLocks noChangeArrowheads="1"/>
          </p:cNvSpPr>
          <p:nvPr/>
        </p:nvSpPr>
        <p:spPr bwMode="auto">
          <a:xfrm>
            <a:off x="5091113" y="3810000"/>
            <a:ext cx="26629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54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Nova matéria-prima</a:t>
            </a:r>
            <a:endParaRPr lang="pt-BR" sz="2000" dirty="0"/>
          </a:p>
        </p:txBody>
      </p:sp>
      <p:sp>
        <p:nvSpPr>
          <p:cNvPr id="260113" name="Text Box 17"/>
          <p:cNvSpPr txBox="1">
            <a:spLocks noChangeArrowheads="1"/>
          </p:cNvSpPr>
          <p:nvPr/>
        </p:nvSpPr>
        <p:spPr bwMode="auto">
          <a:xfrm>
            <a:off x="5091113" y="4206875"/>
            <a:ext cx="23342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54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Integração direta</a:t>
            </a:r>
            <a:endParaRPr lang="pt-BR" sz="2000" dirty="0"/>
          </a:p>
        </p:txBody>
      </p:sp>
      <p:sp>
        <p:nvSpPr>
          <p:cNvPr id="260114" name="Text Box 18"/>
          <p:cNvSpPr txBox="1">
            <a:spLocks noChangeArrowheads="1"/>
          </p:cNvSpPr>
          <p:nvPr/>
        </p:nvSpPr>
        <p:spPr bwMode="auto">
          <a:xfrm>
            <a:off x="5091113" y="4603750"/>
            <a:ext cx="28071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54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Integração para trás</a:t>
            </a:r>
            <a:endParaRPr lang="pt-BR" sz="2000" dirty="0"/>
          </a:p>
        </p:txBody>
      </p:sp>
      <p:sp>
        <p:nvSpPr>
          <p:cNvPr id="260115" name="Text Box 19"/>
          <p:cNvSpPr txBox="1">
            <a:spLocks noChangeArrowheads="1"/>
          </p:cNvSpPr>
          <p:nvPr/>
        </p:nvSpPr>
        <p:spPr bwMode="auto">
          <a:xfrm>
            <a:off x="5091113" y="4946650"/>
            <a:ext cx="35194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54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2000" dirty="0"/>
              <a:t>Alterar a localização em relação a fornecedores ou compradores</a:t>
            </a:r>
            <a:endParaRPr lang="en-US" sz="2000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="" xmlns:p14="http://schemas.microsoft.com/office/powerpoint/2010/main" val="278983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0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0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0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0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0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3" grpId="0" autoUpdateAnimBg="0"/>
      <p:bldP spid="260104" grpId="0" autoUpdateAnimBg="0"/>
      <p:bldP spid="260107" grpId="0" autoUpdateAnimBg="0"/>
      <p:bldP spid="260108" grpId="0" autoUpdateAnimBg="0"/>
      <p:bldP spid="260109" grpId="0" autoUpdateAnimBg="0"/>
      <p:bldP spid="260110" grpId="0" autoUpdateAnimBg="0"/>
      <p:bldP spid="260111" grpId="0" autoUpdateAnimBg="0"/>
      <p:bldP spid="260112" grpId="0" autoUpdateAnimBg="0"/>
      <p:bldP spid="260113" grpId="0" autoUpdateAnimBg="0"/>
      <p:bldP spid="260114" grpId="0" autoUpdateAnimBg="0"/>
      <p:bldP spid="26011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>
            <a:normAutofit fontScale="90000"/>
          </a:bodyPr>
          <a:lstStyle/>
          <a:p>
            <a:r>
              <a:rPr lang="pt-BR" dirty="0"/>
              <a:t>Atividades de criação de valor para a liderança de custo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9384D07A-C19A-4D0F-AAD5-DF56363B273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1398588"/>
            <a:ext cx="6508789" cy="5270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393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1000" y="1366154"/>
            <a:ext cx="8229600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Estudar este capítulo deve fornecer o conhecimento de gestão estratégica necessário para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3950" y="228600"/>
            <a:ext cx="4584700" cy="646331"/>
          </a:xfrm>
          <a:prstGeom prst="rect">
            <a:avLst/>
          </a:prstGeom>
          <a:noFill/>
          <a:effectLst>
            <a:outerShdw blurRad="50800" dist="38100" dir="2400000" algn="tl" rotWithShape="0">
              <a:schemeClr val="tx1">
                <a:alpha val="8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321139"/>
            <a:ext cx="8458200" cy="40318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Definir a estratégia de negócios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Discutir a relação entre clientes e estratégias de negócios em termos de quem, o que e como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Explicar as diferenças entre as estratégias de negócios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Usar as cinco forças do modelo de competição para explicar como retornos acima da média podem ser obtidos através de cada estratégia de negócio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Descrever os riscos do uso de cada uma das estratégias de negócios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4–</a:t>
            </a:r>
            <a:fld id="{31C2FF8C-6163-4BE2-A987-19791D97A0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45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>
            <a:normAutofit fontScale="90000"/>
          </a:bodyPr>
          <a:lstStyle/>
          <a:p>
            <a:r>
              <a:rPr lang="pt-BR" dirty="0"/>
              <a:t>Atividades de criação de valor para a liderança de custo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9863" indent="-169863"/>
            <a:r>
              <a:rPr lang="pt-BR" sz="2000" dirty="0"/>
              <a:t>Sistema de Informação</a:t>
            </a:r>
          </a:p>
          <a:p>
            <a:pPr marL="0" indent="0">
              <a:buNone/>
            </a:pPr>
            <a:r>
              <a:rPr lang="pt-BR" sz="2000" dirty="0"/>
              <a:t> eficiente em </a:t>
            </a:r>
            <a:r>
              <a:rPr lang="pt-BR" sz="2000" dirty="0" smtClean="0"/>
              <a:t>custo</a:t>
            </a:r>
          </a:p>
          <a:p>
            <a:pPr marL="169863" indent="-169863"/>
            <a:r>
              <a:rPr lang="pt-BR" sz="2000" dirty="0" smtClean="0"/>
              <a:t>Poucas camadas de gestão</a:t>
            </a:r>
          </a:p>
          <a:p>
            <a:pPr marL="169863" indent="-169863"/>
            <a:r>
              <a:rPr lang="pt-BR" sz="2000" dirty="0" smtClean="0"/>
              <a:t>Planejamento simplificado</a:t>
            </a:r>
          </a:p>
          <a:p>
            <a:pPr marL="169863" indent="-169863"/>
            <a:r>
              <a:rPr lang="pt-BR" sz="2000" dirty="0" smtClean="0"/>
              <a:t>Políticas consistentes</a:t>
            </a:r>
          </a:p>
          <a:p>
            <a:pPr marL="169863" indent="-169863"/>
            <a:r>
              <a:rPr lang="pt-BR" sz="2000" dirty="0" smtClean="0"/>
              <a:t>Treinamento eficiente</a:t>
            </a:r>
          </a:p>
          <a:p>
            <a:pPr marL="169863" indent="-169863"/>
            <a:r>
              <a:rPr lang="pt-BR" sz="2000" dirty="0" smtClean="0"/>
              <a:t>Tecnologias </a:t>
            </a:r>
            <a:r>
              <a:rPr lang="pt-BR" sz="2000" dirty="0"/>
              <a:t>em manufatura</a:t>
            </a:r>
          </a:p>
          <a:p>
            <a:pPr marL="0" indent="0">
              <a:buNone/>
            </a:pPr>
            <a:r>
              <a:rPr lang="pt-BR" sz="2000" dirty="0"/>
              <a:t>fáceis de </a:t>
            </a:r>
            <a:r>
              <a:rPr lang="pt-BR" sz="2000" dirty="0" smtClean="0"/>
              <a:t>usar</a:t>
            </a:r>
          </a:p>
          <a:p>
            <a:pPr marL="169863" indent="-169863"/>
            <a:r>
              <a:rPr lang="pt-BR" sz="2000" dirty="0" smtClean="0"/>
              <a:t>Investimentos em tecnologia</a:t>
            </a:r>
          </a:p>
          <a:p>
            <a:pPr marL="169863" indent="-169863"/>
            <a:r>
              <a:rPr lang="pt-BR" sz="2000" dirty="0" err="1" smtClean="0"/>
              <a:t>Matéria-prima</a:t>
            </a:r>
            <a:r>
              <a:rPr lang="pt-BR" sz="2000" dirty="0" smtClean="0"/>
              <a:t> </a:t>
            </a:r>
            <a:r>
              <a:rPr lang="pt-BR" sz="2000" dirty="0"/>
              <a:t>de baixo </a:t>
            </a:r>
            <a:r>
              <a:rPr lang="pt-BR" sz="2000" dirty="0" smtClean="0"/>
              <a:t>custo</a:t>
            </a:r>
            <a:endParaRPr lang="pt-BR" sz="20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9384D07A-C19A-4D0F-AAD5-DF56363B273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648200" y="1524000"/>
            <a:ext cx="4038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indent="-169863"/>
            <a:r>
              <a:rPr lang="pt-BR" sz="2000" dirty="0"/>
              <a:t>Monitorar o desempenho dos fornecedores</a:t>
            </a:r>
          </a:p>
          <a:p>
            <a:pPr marL="169863" indent="-169863"/>
            <a:r>
              <a:rPr lang="pt-BR" sz="2000" dirty="0"/>
              <a:t>Link entre produtos de fornecedores e processos de produção</a:t>
            </a:r>
          </a:p>
          <a:p>
            <a:pPr marL="169863" indent="-169863"/>
            <a:r>
              <a:rPr lang="pt-BR" sz="2000" dirty="0" smtClean="0"/>
              <a:t>Economias de escala</a:t>
            </a:r>
          </a:p>
          <a:p>
            <a:pPr marL="169863" indent="-169863"/>
            <a:r>
              <a:rPr lang="pt-BR" sz="2000" dirty="0" smtClean="0"/>
              <a:t>Instalações de escala eficiente</a:t>
            </a:r>
          </a:p>
          <a:p>
            <a:pPr marL="169863" indent="-169863"/>
            <a:r>
              <a:rPr lang="pt-BR" sz="2000" dirty="0" smtClean="0"/>
              <a:t>Programações de entrega eficaz</a:t>
            </a:r>
          </a:p>
          <a:p>
            <a:pPr marL="169863" indent="-169863"/>
            <a:r>
              <a:rPr lang="pt-BR" sz="2000" dirty="0" smtClean="0"/>
              <a:t>Transporte de baixo custo</a:t>
            </a:r>
          </a:p>
          <a:p>
            <a:pPr marL="169863" indent="-169863"/>
            <a:r>
              <a:rPr lang="pt-BR" sz="2000" dirty="0" smtClean="0"/>
              <a:t>Força </a:t>
            </a:r>
            <a:r>
              <a:rPr lang="pt-BR" sz="2000" dirty="0"/>
              <a:t>de vendas altamente treinada</a:t>
            </a:r>
          </a:p>
          <a:p>
            <a:pPr marL="169863" indent="-169863"/>
            <a:r>
              <a:rPr lang="pt-BR" sz="2000" dirty="0" smtClean="0"/>
              <a:t>Precificação adequada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267242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 autoUpdateAnimBg="0"/>
      <p:bldP spid="8" grpId="0" uiExpand="1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m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 de liderança de custos: concorrentes</a:t>
            </a:r>
            <a:endParaRPr lang="en-US" dirty="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Devido à posição vantajosa do líder de custo:</a:t>
            </a:r>
          </a:p>
          <a:p>
            <a:pPr lvl="1"/>
            <a:r>
              <a:rPr lang="pt-BR" dirty="0"/>
              <a:t>rivais competem em preço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pt-BR" dirty="0"/>
              <a:t>falta de concorrência de preços leva a maiores lucros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43CA821C-2646-41E1-BCA8-55B6B53B99F8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34" name="Group 4"/>
          <p:cNvGrpSpPr>
            <a:grpSpLocks/>
          </p:cNvGrpSpPr>
          <p:nvPr/>
        </p:nvGrpSpPr>
        <p:grpSpPr bwMode="auto">
          <a:xfrm>
            <a:off x="5311775" y="2513013"/>
            <a:ext cx="3375025" cy="3335337"/>
            <a:chOff x="1180" y="1187"/>
            <a:chExt cx="3104" cy="3067"/>
          </a:xfrm>
        </p:grpSpPr>
        <p:grpSp>
          <p:nvGrpSpPr>
            <p:cNvPr id="35" name="Group 5"/>
            <p:cNvGrpSpPr>
              <a:grpSpLocks/>
            </p:cNvGrpSpPr>
            <p:nvPr/>
          </p:nvGrpSpPr>
          <p:grpSpPr bwMode="auto">
            <a:xfrm>
              <a:off x="1852" y="1187"/>
              <a:ext cx="1797" cy="1534"/>
              <a:chOff x="1852" y="1187"/>
              <a:chExt cx="1797" cy="1534"/>
            </a:xfrm>
          </p:grpSpPr>
          <p:grpSp>
            <p:nvGrpSpPr>
              <p:cNvPr id="56" name="Group 6"/>
              <p:cNvGrpSpPr>
                <a:grpSpLocks/>
              </p:cNvGrpSpPr>
              <p:nvPr/>
            </p:nvGrpSpPr>
            <p:grpSpPr bwMode="auto">
              <a:xfrm>
                <a:off x="1852" y="1187"/>
                <a:ext cx="1797" cy="1534"/>
                <a:chOff x="1852" y="1187"/>
                <a:chExt cx="1797" cy="1534"/>
              </a:xfrm>
            </p:grpSpPr>
            <p:sp>
              <p:nvSpPr>
                <p:cNvPr id="58" name="Arc 7"/>
                <p:cNvSpPr>
                  <a:spLocks/>
                </p:cNvSpPr>
                <p:nvPr/>
              </p:nvSpPr>
              <p:spPr bwMode="ltGray">
                <a:xfrm flipV="1">
                  <a:off x="1852" y="1187"/>
                  <a:ext cx="1797" cy="1534"/>
                </a:xfrm>
                <a:custGeom>
                  <a:avLst/>
                  <a:gdLst>
                    <a:gd name="G0" fmla="+- 12660 0 0"/>
                    <a:gd name="G1" fmla="+- 0 0 0"/>
                    <a:gd name="G2" fmla="+- 21600 0 0"/>
                    <a:gd name="T0" fmla="*/ 25320 w 25320"/>
                    <a:gd name="T1" fmla="*/ 17501 h 21600"/>
                    <a:gd name="T2" fmla="*/ 0 w 25320"/>
                    <a:gd name="T3" fmla="*/ 17501 h 21600"/>
                    <a:gd name="T4" fmla="*/ 12660 w 2532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320" h="21600" fill="none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</a:path>
                    <a:path w="25320" h="21600" stroke="0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  <a:lnTo>
                        <a:pt x="1266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Arc 8"/>
                <p:cNvSpPr>
                  <a:spLocks/>
                </p:cNvSpPr>
                <p:nvPr/>
              </p:nvSpPr>
              <p:spPr bwMode="ltGray">
                <a:xfrm flipV="1">
                  <a:off x="1910" y="1237"/>
                  <a:ext cx="1680" cy="1433"/>
                </a:xfrm>
                <a:custGeom>
                  <a:avLst/>
                  <a:gdLst>
                    <a:gd name="G0" fmla="+- 12660 0 0"/>
                    <a:gd name="G1" fmla="+- 0 0 0"/>
                    <a:gd name="G2" fmla="+- 21600 0 0"/>
                    <a:gd name="T0" fmla="*/ 25320 w 25320"/>
                    <a:gd name="T1" fmla="*/ 17501 h 21600"/>
                    <a:gd name="T2" fmla="*/ 0 w 25320"/>
                    <a:gd name="T3" fmla="*/ 17501 h 21600"/>
                    <a:gd name="T4" fmla="*/ 12660 w 2532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320" h="21600" fill="none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</a:path>
                    <a:path w="25320" h="21600" stroke="0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  <a:lnTo>
                        <a:pt x="1266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" name="Text Box 9"/>
              <p:cNvSpPr txBox="1">
                <a:spLocks noChangeArrowheads="1"/>
              </p:cNvSpPr>
              <p:nvPr/>
            </p:nvSpPr>
            <p:spPr bwMode="ltGray">
              <a:xfrm>
                <a:off x="2167" y="1342"/>
                <a:ext cx="1167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Ameaça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de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novas</a:t>
                </a:r>
                <a:endParaRPr lang="en-US" sz="14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entrantes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Group 10"/>
            <p:cNvGrpSpPr>
              <a:grpSpLocks/>
            </p:cNvGrpSpPr>
            <p:nvPr/>
          </p:nvGrpSpPr>
          <p:grpSpPr bwMode="auto">
            <a:xfrm>
              <a:off x="2751" y="1478"/>
              <a:ext cx="1533" cy="1720"/>
              <a:chOff x="2751" y="1478"/>
              <a:chExt cx="1533" cy="1720"/>
            </a:xfrm>
          </p:grpSpPr>
          <p:grpSp>
            <p:nvGrpSpPr>
              <p:cNvPr id="52" name="Group 11"/>
              <p:cNvGrpSpPr>
                <a:grpSpLocks/>
              </p:cNvGrpSpPr>
              <p:nvPr/>
            </p:nvGrpSpPr>
            <p:grpSpPr bwMode="auto">
              <a:xfrm>
                <a:off x="2751" y="1478"/>
                <a:ext cx="1533" cy="1720"/>
                <a:chOff x="2751" y="1478"/>
                <a:chExt cx="1533" cy="1720"/>
              </a:xfrm>
            </p:grpSpPr>
            <p:sp>
              <p:nvSpPr>
                <p:cNvPr id="54" name="Arc 12"/>
                <p:cNvSpPr>
                  <a:spLocks/>
                </p:cNvSpPr>
                <p:nvPr/>
              </p:nvSpPr>
              <p:spPr bwMode="ltGray">
                <a:xfrm flipV="1">
                  <a:off x="2751" y="1478"/>
                  <a:ext cx="1533" cy="1720"/>
                </a:xfrm>
                <a:custGeom>
                  <a:avLst/>
                  <a:gdLst>
                    <a:gd name="G0" fmla="+- 0 0 0"/>
                    <a:gd name="G1" fmla="+- 6718 0 0"/>
                    <a:gd name="G2" fmla="+- 21600 0 0"/>
                    <a:gd name="T0" fmla="*/ 20529 w 21600"/>
                    <a:gd name="T1" fmla="*/ 0 h 24219"/>
                    <a:gd name="T2" fmla="*/ 12660 w 21600"/>
                    <a:gd name="T3" fmla="*/ 24219 h 24219"/>
                    <a:gd name="T4" fmla="*/ 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</a:path>
                    <a:path w="21600" h="24219" stroke="0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  <a:lnTo>
                        <a:pt x="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Arc 13"/>
                <p:cNvSpPr>
                  <a:spLocks/>
                </p:cNvSpPr>
                <p:nvPr/>
              </p:nvSpPr>
              <p:spPr bwMode="ltGray">
                <a:xfrm flipV="1">
                  <a:off x="2801" y="1535"/>
                  <a:ext cx="1433" cy="1607"/>
                </a:xfrm>
                <a:custGeom>
                  <a:avLst/>
                  <a:gdLst>
                    <a:gd name="G0" fmla="+- 0 0 0"/>
                    <a:gd name="G1" fmla="+- 6718 0 0"/>
                    <a:gd name="G2" fmla="+- 21600 0 0"/>
                    <a:gd name="T0" fmla="*/ 20529 w 21600"/>
                    <a:gd name="T1" fmla="*/ 0 h 24219"/>
                    <a:gd name="T2" fmla="*/ 12660 w 21600"/>
                    <a:gd name="T3" fmla="*/ 24219 h 24219"/>
                    <a:gd name="T4" fmla="*/ 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</a:path>
                    <a:path w="21600" h="24219" stroke="0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  <a:lnTo>
                        <a:pt x="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" name="Text Box 14"/>
              <p:cNvSpPr txBox="1">
                <a:spLocks noChangeArrowheads="1"/>
              </p:cNvSpPr>
              <p:nvPr/>
            </p:nvSpPr>
            <p:spPr bwMode="ltGray">
              <a:xfrm>
                <a:off x="3023" y="2078"/>
                <a:ext cx="1261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Poder de barganha dos fornecedores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Group 15"/>
            <p:cNvGrpSpPr>
              <a:grpSpLocks/>
            </p:cNvGrpSpPr>
            <p:nvPr/>
          </p:nvGrpSpPr>
          <p:grpSpPr bwMode="auto">
            <a:xfrm>
              <a:off x="1180" y="1478"/>
              <a:ext cx="1571" cy="1720"/>
              <a:chOff x="1180" y="1478"/>
              <a:chExt cx="1571" cy="1720"/>
            </a:xfrm>
          </p:grpSpPr>
          <p:grpSp>
            <p:nvGrpSpPr>
              <p:cNvPr id="48" name="Group 16"/>
              <p:cNvGrpSpPr>
                <a:grpSpLocks/>
              </p:cNvGrpSpPr>
              <p:nvPr/>
            </p:nvGrpSpPr>
            <p:grpSpPr bwMode="auto">
              <a:xfrm>
                <a:off x="1217" y="1478"/>
                <a:ext cx="1534" cy="1720"/>
                <a:chOff x="1217" y="1478"/>
                <a:chExt cx="1534" cy="1720"/>
              </a:xfrm>
            </p:grpSpPr>
            <p:sp>
              <p:nvSpPr>
                <p:cNvPr id="50" name="Arc 17"/>
                <p:cNvSpPr>
                  <a:spLocks/>
                </p:cNvSpPr>
                <p:nvPr/>
              </p:nvSpPr>
              <p:spPr bwMode="ltGray">
                <a:xfrm flipV="1">
                  <a:off x="1217" y="1478"/>
                  <a:ext cx="1534" cy="1720"/>
                </a:xfrm>
                <a:custGeom>
                  <a:avLst/>
                  <a:gdLst>
                    <a:gd name="G0" fmla="+- 21600 0 0"/>
                    <a:gd name="G1" fmla="+- 6718 0 0"/>
                    <a:gd name="G2" fmla="+- 21600 0 0"/>
                    <a:gd name="T0" fmla="*/ 8940 w 21600"/>
                    <a:gd name="T1" fmla="*/ 24219 h 24219"/>
                    <a:gd name="T2" fmla="*/ 1071 w 21600"/>
                    <a:gd name="T3" fmla="*/ 0 h 24219"/>
                    <a:gd name="T4" fmla="*/ 2160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</a:path>
                    <a:path w="21600" h="24219" stroke="0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  <a:lnTo>
                        <a:pt x="2160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tx2">
                        <a:gamma/>
                        <a:shade val="46275"/>
                        <a:invGamma/>
                      </a:schemeClr>
                    </a:gs>
                    <a:gs pos="100000">
                      <a:schemeClr val="tx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Arc 18"/>
                <p:cNvSpPr>
                  <a:spLocks/>
                </p:cNvSpPr>
                <p:nvPr/>
              </p:nvSpPr>
              <p:spPr bwMode="ltGray">
                <a:xfrm flipV="1">
                  <a:off x="1267" y="1535"/>
                  <a:ext cx="1433" cy="1607"/>
                </a:xfrm>
                <a:custGeom>
                  <a:avLst/>
                  <a:gdLst>
                    <a:gd name="G0" fmla="+- 21600 0 0"/>
                    <a:gd name="G1" fmla="+- 6718 0 0"/>
                    <a:gd name="G2" fmla="+- 21600 0 0"/>
                    <a:gd name="T0" fmla="*/ 8940 w 21600"/>
                    <a:gd name="T1" fmla="*/ 24219 h 24219"/>
                    <a:gd name="T2" fmla="*/ 1071 w 21600"/>
                    <a:gd name="T3" fmla="*/ 0 h 24219"/>
                    <a:gd name="T4" fmla="*/ 2160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</a:path>
                    <a:path w="21600" h="24219" stroke="0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  <a:lnTo>
                        <a:pt x="2160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" name="Text Box 19"/>
              <p:cNvSpPr txBox="1">
                <a:spLocks noChangeArrowheads="1"/>
              </p:cNvSpPr>
              <p:nvPr/>
            </p:nvSpPr>
            <p:spPr bwMode="ltGray">
              <a:xfrm>
                <a:off x="1180" y="1962"/>
                <a:ext cx="1305" cy="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Rivalidade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entre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empresas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concorrentes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Group 20"/>
            <p:cNvGrpSpPr>
              <a:grpSpLocks/>
            </p:cNvGrpSpPr>
            <p:nvPr/>
          </p:nvGrpSpPr>
          <p:grpSpPr bwMode="auto">
            <a:xfrm>
              <a:off x="2700" y="2721"/>
              <a:ext cx="1508" cy="1533"/>
              <a:chOff x="2700" y="2721"/>
              <a:chExt cx="1508" cy="1533"/>
            </a:xfrm>
          </p:grpSpPr>
          <p:grpSp>
            <p:nvGrpSpPr>
              <p:cNvPr id="44" name="Group 21"/>
              <p:cNvGrpSpPr>
                <a:grpSpLocks/>
              </p:cNvGrpSpPr>
              <p:nvPr/>
            </p:nvGrpSpPr>
            <p:grpSpPr bwMode="auto">
              <a:xfrm>
                <a:off x="2751" y="2721"/>
                <a:ext cx="1457" cy="1533"/>
                <a:chOff x="2751" y="2721"/>
                <a:chExt cx="1457" cy="1533"/>
              </a:xfrm>
            </p:grpSpPr>
            <p:sp>
              <p:nvSpPr>
                <p:cNvPr id="46" name="Arc 22"/>
                <p:cNvSpPr>
                  <a:spLocks/>
                </p:cNvSpPr>
                <p:nvPr/>
              </p:nvSpPr>
              <p:spPr bwMode="ltGray">
                <a:xfrm flipV="1">
                  <a:off x="2751" y="2721"/>
                  <a:ext cx="1457" cy="15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529"/>
                    <a:gd name="T1" fmla="*/ 0 h 21600"/>
                    <a:gd name="T2" fmla="*/ 20529 w 20529"/>
                    <a:gd name="T3" fmla="*/ 14882 h 21600"/>
                    <a:gd name="T4" fmla="*/ 0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</a:path>
                    <a:path w="20529" h="21600" stroke="0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Arc 23"/>
                <p:cNvSpPr>
                  <a:spLocks/>
                </p:cNvSpPr>
                <p:nvPr/>
              </p:nvSpPr>
              <p:spPr bwMode="ltGray">
                <a:xfrm flipV="1">
                  <a:off x="2798" y="2771"/>
                  <a:ext cx="1362" cy="14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529"/>
                    <a:gd name="T1" fmla="*/ 0 h 21600"/>
                    <a:gd name="T2" fmla="*/ 20529 w 20529"/>
                    <a:gd name="T3" fmla="*/ 14882 h 21600"/>
                    <a:gd name="T4" fmla="*/ 0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</a:path>
                    <a:path w="20529" h="21600" stroke="0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5" name="Text Box 24"/>
              <p:cNvSpPr txBox="1">
                <a:spLocks noChangeArrowheads="1"/>
              </p:cNvSpPr>
              <p:nvPr/>
            </p:nvSpPr>
            <p:spPr bwMode="ltGray">
              <a:xfrm>
                <a:off x="2700" y="3074"/>
                <a:ext cx="1247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rgbClr val="FFFFCC"/>
                    </a:solidFill>
                  </a:rPr>
                  <a:t>Poder de barganha dos compradores</a:t>
                </a:r>
                <a:endParaRPr lang="en-US" sz="1400" b="1" dirty="0">
                  <a:solidFill>
                    <a:srgbClr val="FFFFCC"/>
                  </a:solidFill>
                </a:endParaRPr>
              </a:p>
            </p:txBody>
          </p:sp>
        </p:grpSp>
        <p:grpSp>
          <p:nvGrpSpPr>
            <p:cNvPr id="39" name="Group 25"/>
            <p:cNvGrpSpPr>
              <a:grpSpLocks/>
            </p:cNvGrpSpPr>
            <p:nvPr/>
          </p:nvGrpSpPr>
          <p:grpSpPr bwMode="auto">
            <a:xfrm>
              <a:off x="1293" y="2721"/>
              <a:ext cx="1509" cy="1533"/>
              <a:chOff x="1293" y="2721"/>
              <a:chExt cx="1509" cy="1533"/>
            </a:xfrm>
          </p:grpSpPr>
          <p:grpSp>
            <p:nvGrpSpPr>
              <p:cNvPr id="40" name="Group 26"/>
              <p:cNvGrpSpPr>
                <a:grpSpLocks/>
              </p:cNvGrpSpPr>
              <p:nvPr/>
            </p:nvGrpSpPr>
            <p:grpSpPr bwMode="auto">
              <a:xfrm>
                <a:off x="1293" y="2721"/>
                <a:ext cx="1458" cy="1533"/>
                <a:chOff x="1293" y="2721"/>
                <a:chExt cx="1458" cy="1533"/>
              </a:xfrm>
            </p:grpSpPr>
            <p:sp>
              <p:nvSpPr>
                <p:cNvPr id="42" name="Arc 27"/>
                <p:cNvSpPr>
                  <a:spLocks/>
                </p:cNvSpPr>
                <p:nvPr/>
              </p:nvSpPr>
              <p:spPr bwMode="ltGray">
                <a:xfrm flipV="1">
                  <a:off x="1293" y="2721"/>
                  <a:ext cx="1458" cy="1533"/>
                </a:xfrm>
                <a:custGeom>
                  <a:avLst/>
                  <a:gdLst>
                    <a:gd name="G0" fmla="+- 20529 0 0"/>
                    <a:gd name="G1" fmla="+- 21600 0 0"/>
                    <a:gd name="G2" fmla="+- 21600 0 0"/>
                    <a:gd name="T0" fmla="*/ 0 w 20529"/>
                    <a:gd name="T1" fmla="*/ 14882 h 21600"/>
                    <a:gd name="T2" fmla="*/ 20529 w 20529"/>
                    <a:gd name="T3" fmla="*/ 0 h 21600"/>
                    <a:gd name="T4" fmla="*/ 20529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</a:path>
                    <a:path w="20529" h="21600" stroke="0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  <a:lnTo>
                        <a:pt x="20529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Arc 28"/>
                <p:cNvSpPr>
                  <a:spLocks/>
                </p:cNvSpPr>
                <p:nvPr/>
              </p:nvSpPr>
              <p:spPr bwMode="ltGray">
                <a:xfrm flipV="1">
                  <a:off x="1341" y="2771"/>
                  <a:ext cx="1362" cy="1433"/>
                </a:xfrm>
                <a:custGeom>
                  <a:avLst/>
                  <a:gdLst>
                    <a:gd name="G0" fmla="+- 20529 0 0"/>
                    <a:gd name="G1" fmla="+- 21600 0 0"/>
                    <a:gd name="G2" fmla="+- 21600 0 0"/>
                    <a:gd name="T0" fmla="*/ 0 w 20529"/>
                    <a:gd name="T1" fmla="*/ 14882 h 21600"/>
                    <a:gd name="T2" fmla="*/ 20529 w 20529"/>
                    <a:gd name="T3" fmla="*/ 0 h 21600"/>
                    <a:gd name="T4" fmla="*/ 20529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</a:path>
                    <a:path w="20529" h="21600" stroke="0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  <a:lnTo>
                        <a:pt x="20529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" name="Text Box 29"/>
              <p:cNvSpPr txBox="1">
                <a:spLocks noChangeArrowheads="1"/>
              </p:cNvSpPr>
              <p:nvPr/>
            </p:nvSpPr>
            <p:spPr bwMode="ltGray">
              <a:xfrm>
                <a:off x="1497" y="3076"/>
                <a:ext cx="1305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Ameaça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de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produtos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substitutos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5181600" y="1463675"/>
            <a:ext cx="35766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 dirty="0" smtClean="0"/>
              <a:t>Rivalidade com concorrentes existentes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351756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uiExpand="1" build="p" autoUpdateAnimBg="0"/>
      <p:bldP spid="6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 de liderança de custos: compradores</a:t>
            </a:r>
            <a:endParaRPr lang="en-US" dirty="0"/>
          </a:p>
        </p:txBody>
      </p:sp>
      <p:sp>
        <p:nvSpPr>
          <p:cNvPr id="2037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Pode atenuar o poder dos compradores por</a:t>
            </a:r>
            <a:r>
              <a:rPr lang="en-US" dirty="0"/>
              <a:t>:</a:t>
            </a:r>
          </a:p>
          <a:p>
            <a:pPr lvl="1"/>
            <a:r>
              <a:rPr lang="pt-BR" dirty="0"/>
              <a:t>conduzir a preços muito abaixo de concorrentes, levando-os a sair, assim, deslocando o poder com os compradores (clientes) de volta para a empresa.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17D96EEB-26F4-4351-8F95-E1087E8ED92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03806" name="Text Box 30"/>
          <p:cNvSpPr txBox="1">
            <a:spLocks noChangeArrowheads="1"/>
          </p:cNvSpPr>
          <p:nvPr/>
        </p:nvSpPr>
        <p:spPr bwMode="auto">
          <a:xfrm>
            <a:off x="5181600" y="1463675"/>
            <a:ext cx="35766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 dirty="0"/>
              <a:t>Poder de barganha dos compradores</a:t>
            </a:r>
            <a:endParaRPr lang="en-US" sz="2400" dirty="0"/>
          </a:p>
        </p:txBody>
      </p:sp>
      <p:grpSp>
        <p:nvGrpSpPr>
          <p:cNvPr id="60" name="Group 4"/>
          <p:cNvGrpSpPr>
            <a:grpSpLocks/>
          </p:cNvGrpSpPr>
          <p:nvPr/>
        </p:nvGrpSpPr>
        <p:grpSpPr bwMode="auto">
          <a:xfrm>
            <a:off x="5311775" y="2513013"/>
            <a:ext cx="3375025" cy="3335337"/>
            <a:chOff x="1180" y="1187"/>
            <a:chExt cx="3104" cy="3067"/>
          </a:xfrm>
        </p:grpSpPr>
        <p:grpSp>
          <p:nvGrpSpPr>
            <p:cNvPr id="61" name="Group 5"/>
            <p:cNvGrpSpPr>
              <a:grpSpLocks/>
            </p:cNvGrpSpPr>
            <p:nvPr/>
          </p:nvGrpSpPr>
          <p:grpSpPr bwMode="auto">
            <a:xfrm>
              <a:off x="1852" y="1187"/>
              <a:ext cx="1797" cy="1534"/>
              <a:chOff x="1852" y="1187"/>
              <a:chExt cx="1797" cy="1534"/>
            </a:xfrm>
          </p:grpSpPr>
          <p:grpSp>
            <p:nvGrpSpPr>
              <p:cNvPr id="82" name="Group 6"/>
              <p:cNvGrpSpPr>
                <a:grpSpLocks/>
              </p:cNvGrpSpPr>
              <p:nvPr/>
            </p:nvGrpSpPr>
            <p:grpSpPr bwMode="auto">
              <a:xfrm>
                <a:off x="1852" y="1187"/>
                <a:ext cx="1797" cy="1534"/>
                <a:chOff x="1852" y="1187"/>
                <a:chExt cx="1797" cy="1534"/>
              </a:xfrm>
            </p:grpSpPr>
            <p:sp>
              <p:nvSpPr>
                <p:cNvPr id="84" name="Arc 7"/>
                <p:cNvSpPr>
                  <a:spLocks/>
                </p:cNvSpPr>
                <p:nvPr/>
              </p:nvSpPr>
              <p:spPr bwMode="ltGray">
                <a:xfrm flipV="1">
                  <a:off x="1852" y="1187"/>
                  <a:ext cx="1797" cy="1534"/>
                </a:xfrm>
                <a:custGeom>
                  <a:avLst/>
                  <a:gdLst>
                    <a:gd name="G0" fmla="+- 12660 0 0"/>
                    <a:gd name="G1" fmla="+- 0 0 0"/>
                    <a:gd name="G2" fmla="+- 21600 0 0"/>
                    <a:gd name="T0" fmla="*/ 25320 w 25320"/>
                    <a:gd name="T1" fmla="*/ 17501 h 21600"/>
                    <a:gd name="T2" fmla="*/ 0 w 25320"/>
                    <a:gd name="T3" fmla="*/ 17501 h 21600"/>
                    <a:gd name="T4" fmla="*/ 12660 w 2532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320" h="21600" fill="none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</a:path>
                    <a:path w="25320" h="21600" stroke="0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  <a:lnTo>
                        <a:pt x="1266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Arc 8"/>
                <p:cNvSpPr>
                  <a:spLocks/>
                </p:cNvSpPr>
                <p:nvPr/>
              </p:nvSpPr>
              <p:spPr bwMode="ltGray">
                <a:xfrm flipV="1">
                  <a:off x="1910" y="1237"/>
                  <a:ext cx="1680" cy="1433"/>
                </a:xfrm>
                <a:custGeom>
                  <a:avLst/>
                  <a:gdLst>
                    <a:gd name="G0" fmla="+- 12660 0 0"/>
                    <a:gd name="G1" fmla="+- 0 0 0"/>
                    <a:gd name="G2" fmla="+- 21600 0 0"/>
                    <a:gd name="T0" fmla="*/ 25320 w 25320"/>
                    <a:gd name="T1" fmla="*/ 17501 h 21600"/>
                    <a:gd name="T2" fmla="*/ 0 w 25320"/>
                    <a:gd name="T3" fmla="*/ 17501 h 21600"/>
                    <a:gd name="T4" fmla="*/ 12660 w 2532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320" h="21600" fill="none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</a:path>
                    <a:path w="25320" h="21600" stroke="0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  <a:lnTo>
                        <a:pt x="1266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3" name="Text Box 9"/>
              <p:cNvSpPr txBox="1">
                <a:spLocks noChangeArrowheads="1"/>
              </p:cNvSpPr>
              <p:nvPr/>
            </p:nvSpPr>
            <p:spPr bwMode="ltGray">
              <a:xfrm>
                <a:off x="2167" y="1342"/>
                <a:ext cx="1167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Ameaça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de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novas</a:t>
                </a:r>
                <a:endParaRPr lang="en-US" sz="14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entrantes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2" name="Group 10"/>
            <p:cNvGrpSpPr>
              <a:grpSpLocks/>
            </p:cNvGrpSpPr>
            <p:nvPr/>
          </p:nvGrpSpPr>
          <p:grpSpPr bwMode="auto">
            <a:xfrm>
              <a:off x="2751" y="1478"/>
              <a:ext cx="1533" cy="1720"/>
              <a:chOff x="2751" y="1478"/>
              <a:chExt cx="1533" cy="1720"/>
            </a:xfrm>
          </p:grpSpPr>
          <p:grpSp>
            <p:nvGrpSpPr>
              <p:cNvPr id="78" name="Group 11"/>
              <p:cNvGrpSpPr>
                <a:grpSpLocks/>
              </p:cNvGrpSpPr>
              <p:nvPr/>
            </p:nvGrpSpPr>
            <p:grpSpPr bwMode="auto">
              <a:xfrm>
                <a:off x="2751" y="1478"/>
                <a:ext cx="1533" cy="1720"/>
                <a:chOff x="2751" y="1478"/>
                <a:chExt cx="1533" cy="1720"/>
              </a:xfrm>
            </p:grpSpPr>
            <p:sp>
              <p:nvSpPr>
                <p:cNvPr id="80" name="Arc 12"/>
                <p:cNvSpPr>
                  <a:spLocks/>
                </p:cNvSpPr>
                <p:nvPr/>
              </p:nvSpPr>
              <p:spPr bwMode="ltGray">
                <a:xfrm flipV="1">
                  <a:off x="2751" y="1478"/>
                  <a:ext cx="1533" cy="1720"/>
                </a:xfrm>
                <a:custGeom>
                  <a:avLst/>
                  <a:gdLst>
                    <a:gd name="G0" fmla="+- 0 0 0"/>
                    <a:gd name="G1" fmla="+- 6718 0 0"/>
                    <a:gd name="G2" fmla="+- 21600 0 0"/>
                    <a:gd name="T0" fmla="*/ 20529 w 21600"/>
                    <a:gd name="T1" fmla="*/ 0 h 24219"/>
                    <a:gd name="T2" fmla="*/ 12660 w 21600"/>
                    <a:gd name="T3" fmla="*/ 24219 h 24219"/>
                    <a:gd name="T4" fmla="*/ 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</a:path>
                    <a:path w="21600" h="24219" stroke="0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  <a:lnTo>
                        <a:pt x="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Arc 13"/>
                <p:cNvSpPr>
                  <a:spLocks/>
                </p:cNvSpPr>
                <p:nvPr/>
              </p:nvSpPr>
              <p:spPr bwMode="ltGray">
                <a:xfrm flipV="1">
                  <a:off x="2801" y="1535"/>
                  <a:ext cx="1433" cy="1607"/>
                </a:xfrm>
                <a:custGeom>
                  <a:avLst/>
                  <a:gdLst>
                    <a:gd name="G0" fmla="+- 0 0 0"/>
                    <a:gd name="G1" fmla="+- 6718 0 0"/>
                    <a:gd name="G2" fmla="+- 21600 0 0"/>
                    <a:gd name="T0" fmla="*/ 20529 w 21600"/>
                    <a:gd name="T1" fmla="*/ 0 h 24219"/>
                    <a:gd name="T2" fmla="*/ 12660 w 21600"/>
                    <a:gd name="T3" fmla="*/ 24219 h 24219"/>
                    <a:gd name="T4" fmla="*/ 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</a:path>
                    <a:path w="21600" h="24219" stroke="0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  <a:lnTo>
                        <a:pt x="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" name="Text Box 14"/>
              <p:cNvSpPr txBox="1">
                <a:spLocks noChangeArrowheads="1"/>
              </p:cNvSpPr>
              <p:nvPr/>
            </p:nvSpPr>
            <p:spPr bwMode="ltGray">
              <a:xfrm>
                <a:off x="3023" y="2078"/>
                <a:ext cx="1261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Poder de barganha dos fornecedores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3" name="Group 15"/>
            <p:cNvGrpSpPr>
              <a:grpSpLocks/>
            </p:cNvGrpSpPr>
            <p:nvPr/>
          </p:nvGrpSpPr>
          <p:grpSpPr bwMode="auto">
            <a:xfrm>
              <a:off x="1180" y="1478"/>
              <a:ext cx="1571" cy="1720"/>
              <a:chOff x="1180" y="1478"/>
              <a:chExt cx="1571" cy="1720"/>
            </a:xfrm>
          </p:grpSpPr>
          <p:grpSp>
            <p:nvGrpSpPr>
              <p:cNvPr id="74" name="Group 16"/>
              <p:cNvGrpSpPr>
                <a:grpSpLocks/>
              </p:cNvGrpSpPr>
              <p:nvPr/>
            </p:nvGrpSpPr>
            <p:grpSpPr bwMode="auto">
              <a:xfrm>
                <a:off x="1217" y="1478"/>
                <a:ext cx="1534" cy="1720"/>
                <a:chOff x="1217" y="1478"/>
                <a:chExt cx="1534" cy="1720"/>
              </a:xfrm>
            </p:grpSpPr>
            <p:sp>
              <p:nvSpPr>
                <p:cNvPr id="76" name="Arc 17"/>
                <p:cNvSpPr>
                  <a:spLocks/>
                </p:cNvSpPr>
                <p:nvPr/>
              </p:nvSpPr>
              <p:spPr bwMode="ltGray">
                <a:xfrm flipV="1">
                  <a:off x="1217" y="1478"/>
                  <a:ext cx="1534" cy="1720"/>
                </a:xfrm>
                <a:custGeom>
                  <a:avLst/>
                  <a:gdLst>
                    <a:gd name="G0" fmla="+- 21600 0 0"/>
                    <a:gd name="G1" fmla="+- 6718 0 0"/>
                    <a:gd name="G2" fmla="+- 21600 0 0"/>
                    <a:gd name="T0" fmla="*/ 8940 w 21600"/>
                    <a:gd name="T1" fmla="*/ 24219 h 24219"/>
                    <a:gd name="T2" fmla="*/ 1071 w 21600"/>
                    <a:gd name="T3" fmla="*/ 0 h 24219"/>
                    <a:gd name="T4" fmla="*/ 2160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</a:path>
                    <a:path w="21600" h="24219" stroke="0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  <a:lnTo>
                        <a:pt x="2160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tx2">
                        <a:gamma/>
                        <a:shade val="46275"/>
                        <a:invGamma/>
                      </a:schemeClr>
                    </a:gs>
                    <a:gs pos="100000">
                      <a:schemeClr val="tx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Arc 18"/>
                <p:cNvSpPr>
                  <a:spLocks/>
                </p:cNvSpPr>
                <p:nvPr/>
              </p:nvSpPr>
              <p:spPr bwMode="ltGray">
                <a:xfrm flipV="1">
                  <a:off x="1267" y="1535"/>
                  <a:ext cx="1433" cy="1607"/>
                </a:xfrm>
                <a:custGeom>
                  <a:avLst/>
                  <a:gdLst>
                    <a:gd name="G0" fmla="+- 21600 0 0"/>
                    <a:gd name="G1" fmla="+- 6718 0 0"/>
                    <a:gd name="G2" fmla="+- 21600 0 0"/>
                    <a:gd name="T0" fmla="*/ 8940 w 21600"/>
                    <a:gd name="T1" fmla="*/ 24219 h 24219"/>
                    <a:gd name="T2" fmla="*/ 1071 w 21600"/>
                    <a:gd name="T3" fmla="*/ 0 h 24219"/>
                    <a:gd name="T4" fmla="*/ 2160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</a:path>
                    <a:path w="21600" h="24219" stroke="0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  <a:lnTo>
                        <a:pt x="2160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" name="Text Box 19"/>
              <p:cNvSpPr txBox="1">
                <a:spLocks noChangeArrowheads="1"/>
              </p:cNvSpPr>
              <p:nvPr/>
            </p:nvSpPr>
            <p:spPr bwMode="ltGray">
              <a:xfrm>
                <a:off x="1180" y="1962"/>
                <a:ext cx="1305" cy="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Rivalidade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entre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empresas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concorrentes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4" name="Group 20"/>
            <p:cNvGrpSpPr>
              <a:grpSpLocks/>
            </p:cNvGrpSpPr>
            <p:nvPr/>
          </p:nvGrpSpPr>
          <p:grpSpPr bwMode="auto">
            <a:xfrm>
              <a:off x="2700" y="2721"/>
              <a:ext cx="1508" cy="1533"/>
              <a:chOff x="2700" y="2721"/>
              <a:chExt cx="1508" cy="1533"/>
            </a:xfrm>
          </p:grpSpPr>
          <p:grpSp>
            <p:nvGrpSpPr>
              <p:cNvPr id="70" name="Group 21"/>
              <p:cNvGrpSpPr>
                <a:grpSpLocks/>
              </p:cNvGrpSpPr>
              <p:nvPr/>
            </p:nvGrpSpPr>
            <p:grpSpPr bwMode="auto">
              <a:xfrm>
                <a:off x="2751" y="2721"/>
                <a:ext cx="1457" cy="1533"/>
                <a:chOff x="2751" y="2721"/>
                <a:chExt cx="1457" cy="1533"/>
              </a:xfrm>
            </p:grpSpPr>
            <p:sp>
              <p:nvSpPr>
                <p:cNvPr id="72" name="Arc 22"/>
                <p:cNvSpPr>
                  <a:spLocks/>
                </p:cNvSpPr>
                <p:nvPr/>
              </p:nvSpPr>
              <p:spPr bwMode="ltGray">
                <a:xfrm flipV="1">
                  <a:off x="2751" y="2721"/>
                  <a:ext cx="1457" cy="15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529"/>
                    <a:gd name="T1" fmla="*/ 0 h 21600"/>
                    <a:gd name="T2" fmla="*/ 20529 w 20529"/>
                    <a:gd name="T3" fmla="*/ 14882 h 21600"/>
                    <a:gd name="T4" fmla="*/ 0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</a:path>
                    <a:path w="20529" h="21600" stroke="0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Arc 23"/>
                <p:cNvSpPr>
                  <a:spLocks/>
                </p:cNvSpPr>
                <p:nvPr/>
              </p:nvSpPr>
              <p:spPr bwMode="ltGray">
                <a:xfrm flipV="1">
                  <a:off x="2798" y="2771"/>
                  <a:ext cx="1362" cy="14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529"/>
                    <a:gd name="T1" fmla="*/ 0 h 21600"/>
                    <a:gd name="T2" fmla="*/ 20529 w 20529"/>
                    <a:gd name="T3" fmla="*/ 14882 h 21600"/>
                    <a:gd name="T4" fmla="*/ 0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</a:path>
                    <a:path w="20529" h="21600" stroke="0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" name="Text Box 24"/>
              <p:cNvSpPr txBox="1">
                <a:spLocks noChangeArrowheads="1"/>
              </p:cNvSpPr>
              <p:nvPr/>
            </p:nvSpPr>
            <p:spPr bwMode="ltGray">
              <a:xfrm>
                <a:off x="2700" y="3074"/>
                <a:ext cx="1247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rgbClr val="FFFFCC"/>
                    </a:solidFill>
                  </a:rPr>
                  <a:t>Poder de barganha dos compradores</a:t>
                </a:r>
                <a:endParaRPr lang="en-US" sz="1400" b="1" dirty="0">
                  <a:solidFill>
                    <a:srgbClr val="FFFFCC"/>
                  </a:solidFill>
                </a:endParaRPr>
              </a:p>
            </p:txBody>
          </p:sp>
        </p:grpSp>
        <p:grpSp>
          <p:nvGrpSpPr>
            <p:cNvPr id="65" name="Group 25"/>
            <p:cNvGrpSpPr>
              <a:grpSpLocks/>
            </p:cNvGrpSpPr>
            <p:nvPr/>
          </p:nvGrpSpPr>
          <p:grpSpPr bwMode="auto">
            <a:xfrm>
              <a:off x="1293" y="2721"/>
              <a:ext cx="1509" cy="1533"/>
              <a:chOff x="1293" y="2721"/>
              <a:chExt cx="1509" cy="1533"/>
            </a:xfrm>
          </p:grpSpPr>
          <p:grpSp>
            <p:nvGrpSpPr>
              <p:cNvPr id="66" name="Group 26"/>
              <p:cNvGrpSpPr>
                <a:grpSpLocks/>
              </p:cNvGrpSpPr>
              <p:nvPr/>
            </p:nvGrpSpPr>
            <p:grpSpPr bwMode="auto">
              <a:xfrm>
                <a:off x="1293" y="2721"/>
                <a:ext cx="1458" cy="1533"/>
                <a:chOff x="1293" y="2721"/>
                <a:chExt cx="1458" cy="1533"/>
              </a:xfrm>
            </p:grpSpPr>
            <p:sp>
              <p:nvSpPr>
                <p:cNvPr id="68" name="Arc 27"/>
                <p:cNvSpPr>
                  <a:spLocks/>
                </p:cNvSpPr>
                <p:nvPr/>
              </p:nvSpPr>
              <p:spPr bwMode="ltGray">
                <a:xfrm flipV="1">
                  <a:off x="1293" y="2721"/>
                  <a:ext cx="1458" cy="1533"/>
                </a:xfrm>
                <a:custGeom>
                  <a:avLst/>
                  <a:gdLst>
                    <a:gd name="G0" fmla="+- 20529 0 0"/>
                    <a:gd name="G1" fmla="+- 21600 0 0"/>
                    <a:gd name="G2" fmla="+- 21600 0 0"/>
                    <a:gd name="T0" fmla="*/ 0 w 20529"/>
                    <a:gd name="T1" fmla="*/ 14882 h 21600"/>
                    <a:gd name="T2" fmla="*/ 20529 w 20529"/>
                    <a:gd name="T3" fmla="*/ 0 h 21600"/>
                    <a:gd name="T4" fmla="*/ 20529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</a:path>
                    <a:path w="20529" h="21600" stroke="0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  <a:lnTo>
                        <a:pt x="20529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Arc 28"/>
                <p:cNvSpPr>
                  <a:spLocks/>
                </p:cNvSpPr>
                <p:nvPr/>
              </p:nvSpPr>
              <p:spPr bwMode="ltGray">
                <a:xfrm flipV="1">
                  <a:off x="1341" y="2771"/>
                  <a:ext cx="1362" cy="1433"/>
                </a:xfrm>
                <a:custGeom>
                  <a:avLst/>
                  <a:gdLst>
                    <a:gd name="G0" fmla="+- 20529 0 0"/>
                    <a:gd name="G1" fmla="+- 21600 0 0"/>
                    <a:gd name="G2" fmla="+- 21600 0 0"/>
                    <a:gd name="T0" fmla="*/ 0 w 20529"/>
                    <a:gd name="T1" fmla="*/ 14882 h 21600"/>
                    <a:gd name="T2" fmla="*/ 20529 w 20529"/>
                    <a:gd name="T3" fmla="*/ 0 h 21600"/>
                    <a:gd name="T4" fmla="*/ 20529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</a:path>
                    <a:path w="20529" h="21600" stroke="0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  <a:lnTo>
                        <a:pt x="20529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7" name="Text Box 29"/>
              <p:cNvSpPr txBox="1">
                <a:spLocks noChangeArrowheads="1"/>
              </p:cNvSpPr>
              <p:nvPr/>
            </p:nvSpPr>
            <p:spPr bwMode="ltGray">
              <a:xfrm>
                <a:off x="1497" y="3076"/>
                <a:ext cx="1305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Ameaça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de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produtos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substitutos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02551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uiExpand="1" build="p" autoUpdateAnimBg="0"/>
      <p:bldP spid="20380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 de liderança de custos: fornecedores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Pode atenuar o poder dos fornecedores por</a:t>
            </a:r>
            <a:r>
              <a:rPr lang="en-US" dirty="0"/>
              <a:t>:</a:t>
            </a:r>
          </a:p>
          <a:p>
            <a:pPr lvl="1"/>
            <a:r>
              <a:rPr lang="pt-BR" dirty="0"/>
              <a:t>ser capaz de absorver os aumentos dos custos devido à posição de baixo custo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pt-BR" dirty="0"/>
              <a:t>ser capaz de fazer grandes compras, reduzindo a possibilidade de utilização do poder do fornecedor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30A665EF-99F6-4EC7-8486-CEC01B128C6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5181600" y="1463675"/>
            <a:ext cx="35766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 dirty="0"/>
              <a:t>Poder de barganha dos fornecedores</a:t>
            </a:r>
            <a:endParaRPr lang="en-US" sz="2400" dirty="0"/>
          </a:p>
        </p:txBody>
      </p:sp>
      <p:grpSp>
        <p:nvGrpSpPr>
          <p:cNvPr id="61" name="Group 4"/>
          <p:cNvGrpSpPr>
            <a:grpSpLocks/>
          </p:cNvGrpSpPr>
          <p:nvPr/>
        </p:nvGrpSpPr>
        <p:grpSpPr bwMode="auto">
          <a:xfrm>
            <a:off x="5311775" y="2513013"/>
            <a:ext cx="3375025" cy="3335337"/>
            <a:chOff x="1180" y="1187"/>
            <a:chExt cx="3104" cy="3067"/>
          </a:xfrm>
        </p:grpSpPr>
        <p:grpSp>
          <p:nvGrpSpPr>
            <p:cNvPr id="62" name="Group 5"/>
            <p:cNvGrpSpPr>
              <a:grpSpLocks/>
            </p:cNvGrpSpPr>
            <p:nvPr/>
          </p:nvGrpSpPr>
          <p:grpSpPr bwMode="auto">
            <a:xfrm>
              <a:off x="1852" y="1187"/>
              <a:ext cx="1797" cy="1534"/>
              <a:chOff x="1852" y="1187"/>
              <a:chExt cx="1797" cy="1534"/>
            </a:xfrm>
          </p:grpSpPr>
          <p:grpSp>
            <p:nvGrpSpPr>
              <p:cNvPr id="83" name="Group 6"/>
              <p:cNvGrpSpPr>
                <a:grpSpLocks/>
              </p:cNvGrpSpPr>
              <p:nvPr/>
            </p:nvGrpSpPr>
            <p:grpSpPr bwMode="auto">
              <a:xfrm>
                <a:off x="1852" y="1187"/>
                <a:ext cx="1797" cy="1534"/>
                <a:chOff x="1852" y="1187"/>
                <a:chExt cx="1797" cy="1534"/>
              </a:xfrm>
            </p:grpSpPr>
            <p:sp>
              <p:nvSpPr>
                <p:cNvPr id="85" name="Arc 7"/>
                <p:cNvSpPr>
                  <a:spLocks/>
                </p:cNvSpPr>
                <p:nvPr/>
              </p:nvSpPr>
              <p:spPr bwMode="ltGray">
                <a:xfrm flipV="1">
                  <a:off x="1852" y="1187"/>
                  <a:ext cx="1797" cy="1534"/>
                </a:xfrm>
                <a:custGeom>
                  <a:avLst/>
                  <a:gdLst>
                    <a:gd name="G0" fmla="+- 12660 0 0"/>
                    <a:gd name="G1" fmla="+- 0 0 0"/>
                    <a:gd name="G2" fmla="+- 21600 0 0"/>
                    <a:gd name="T0" fmla="*/ 25320 w 25320"/>
                    <a:gd name="T1" fmla="*/ 17501 h 21600"/>
                    <a:gd name="T2" fmla="*/ 0 w 25320"/>
                    <a:gd name="T3" fmla="*/ 17501 h 21600"/>
                    <a:gd name="T4" fmla="*/ 12660 w 2532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320" h="21600" fill="none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</a:path>
                    <a:path w="25320" h="21600" stroke="0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  <a:lnTo>
                        <a:pt x="1266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Arc 8"/>
                <p:cNvSpPr>
                  <a:spLocks/>
                </p:cNvSpPr>
                <p:nvPr/>
              </p:nvSpPr>
              <p:spPr bwMode="ltGray">
                <a:xfrm flipV="1">
                  <a:off x="1910" y="1237"/>
                  <a:ext cx="1680" cy="1433"/>
                </a:xfrm>
                <a:custGeom>
                  <a:avLst/>
                  <a:gdLst>
                    <a:gd name="G0" fmla="+- 12660 0 0"/>
                    <a:gd name="G1" fmla="+- 0 0 0"/>
                    <a:gd name="G2" fmla="+- 21600 0 0"/>
                    <a:gd name="T0" fmla="*/ 25320 w 25320"/>
                    <a:gd name="T1" fmla="*/ 17501 h 21600"/>
                    <a:gd name="T2" fmla="*/ 0 w 25320"/>
                    <a:gd name="T3" fmla="*/ 17501 h 21600"/>
                    <a:gd name="T4" fmla="*/ 12660 w 2532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320" h="21600" fill="none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</a:path>
                    <a:path w="25320" h="21600" stroke="0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  <a:lnTo>
                        <a:pt x="1266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4" name="Text Box 9"/>
              <p:cNvSpPr txBox="1">
                <a:spLocks noChangeArrowheads="1"/>
              </p:cNvSpPr>
              <p:nvPr/>
            </p:nvSpPr>
            <p:spPr bwMode="ltGray">
              <a:xfrm>
                <a:off x="2167" y="1342"/>
                <a:ext cx="1167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Ameaça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de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novas</a:t>
                </a:r>
                <a:endParaRPr lang="en-US" sz="14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entrantes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3" name="Group 10"/>
            <p:cNvGrpSpPr>
              <a:grpSpLocks/>
            </p:cNvGrpSpPr>
            <p:nvPr/>
          </p:nvGrpSpPr>
          <p:grpSpPr bwMode="auto">
            <a:xfrm>
              <a:off x="2751" y="1478"/>
              <a:ext cx="1533" cy="1720"/>
              <a:chOff x="2751" y="1478"/>
              <a:chExt cx="1533" cy="1720"/>
            </a:xfrm>
          </p:grpSpPr>
          <p:grpSp>
            <p:nvGrpSpPr>
              <p:cNvPr id="79" name="Group 11"/>
              <p:cNvGrpSpPr>
                <a:grpSpLocks/>
              </p:cNvGrpSpPr>
              <p:nvPr/>
            </p:nvGrpSpPr>
            <p:grpSpPr bwMode="auto">
              <a:xfrm>
                <a:off x="2751" y="1478"/>
                <a:ext cx="1533" cy="1720"/>
                <a:chOff x="2751" y="1478"/>
                <a:chExt cx="1533" cy="1720"/>
              </a:xfrm>
            </p:grpSpPr>
            <p:sp>
              <p:nvSpPr>
                <p:cNvPr id="81" name="Arc 12"/>
                <p:cNvSpPr>
                  <a:spLocks/>
                </p:cNvSpPr>
                <p:nvPr/>
              </p:nvSpPr>
              <p:spPr bwMode="ltGray">
                <a:xfrm flipV="1">
                  <a:off x="2751" y="1478"/>
                  <a:ext cx="1533" cy="1720"/>
                </a:xfrm>
                <a:custGeom>
                  <a:avLst/>
                  <a:gdLst>
                    <a:gd name="G0" fmla="+- 0 0 0"/>
                    <a:gd name="G1" fmla="+- 6718 0 0"/>
                    <a:gd name="G2" fmla="+- 21600 0 0"/>
                    <a:gd name="T0" fmla="*/ 20529 w 21600"/>
                    <a:gd name="T1" fmla="*/ 0 h 24219"/>
                    <a:gd name="T2" fmla="*/ 12660 w 21600"/>
                    <a:gd name="T3" fmla="*/ 24219 h 24219"/>
                    <a:gd name="T4" fmla="*/ 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</a:path>
                    <a:path w="21600" h="24219" stroke="0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  <a:lnTo>
                        <a:pt x="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Arc 13"/>
                <p:cNvSpPr>
                  <a:spLocks/>
                </p:cNvSpPr>
                <p:nvPr/>
              </p:nvSpPr>
              <p:spPr bwMode="ltGray">
                <a:xfrm flipV="1">
                  <a:off x="2801" y="1535"/>
                  <a:ext cx="1433" cy="1607"/>
                </a:xfrm>
                <a:custGeom>
                  <a:avLst/>
                  <a:gdLst>
                    <a:gd name="G0" fmla="+- 0 0 0"/>
                    <a:gd name="G1" fmla="+- 6718 0 0"/>
                    <a:gd name="G2" fmla="+- 21600 0 0"/>
                    <a:gd name="T0" fmla="*/ 20529 w 21600"/>
                    <a:gd name="T1" fmla="*/ 0 h 24219"/>
                    <a:gd name="T2" fmla="*/ 12660 w 21600"/>
                    <a:gd name="T3" fmla="*/ 24219 h 24219"/>
                    <a:gd name="T4" fmla="*/ 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</a:path>
                    <a:path w="21600" h="24219" stroke="0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  <a:lnTo>
                        <a:pt x="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0" name="Text Box 14"/>
              <p:cNvSpPr txBox="1">
                <a:spLocks noChangeArrowheads="1"/>
              </p:cNvSpPr>
              <p:nvPr/>
            </p:nvSpPr>
            <p:spPr bwMode="ltGray">
              <a:xfrm>
                <a:off x="3023" y="2078"/>
                <a:ext cx="1261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Poder de barganha dos fornecedores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4" name="Group 15"/>
            <p:cNvGrpSpPr>
              <a:grpSpLocks/>
            </p:cNvGrpSpPr>
            <p:nvPr/>
          </p:nvGrpSpPr>
          <p:grpSpPr bwMode="auto">
            <a:xfrm>
              <a:off x="1180" y="1478"/>
              <a:ext cx="1571" cy="1720"/>
              <a:chOff x="1180" y="1478"/>
              <a:chExt cx="1571" cy="1720"/>
            </a:xfrm>
          </p:grpSpPr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1217" y="1478"/>
                <a:ext cx="1534" cy="1720"/>
                <a:chOff x="1217" y="1478"/>
                <a:chExt cx="1534" cy="1720"/>
              </a:xfrm>
            </p:grpSpPr>
            <p:sp>
              <p:nvSpPr>
                <p:cNvPr id="77" name="Arc 17"/>
                <p:cNvSpPr>
                  <a:spLocks/>
                </p:cNvSpPr>
                <p:nvPr/>
              </p:nvSpPr>
              <p:spPr bwMode="ltGray">
                <a:xfrm flipV="1">
                  <a:off x="1217" y="1478"/>
                  <a:ext cx="1534" cy="1720"/>
                </a:xfrm>
                <a:custGeom>
                  <a:avLst/>
                  <a:gdLst>
                    <a:gd name="G0" fmla="+- 21600 0 0"/>
                    <a:gd name="G1" fmla="+- 6718 0 0"/>
                    <a:gd name="G2" fmla="+- 21600 0 0"/>
                    <a:gd name="T0" fmla="*/ 8940 w 21600"/>
                    <a:gd name="T1" fmla="*/ 24219 h 24219"/>
                    <a:gd name="T2" fmla="*/ 1071 w 21600"/>
                    <a:gd name="T3" fmla="*/ 0 h 24219"/>
                    <a:gd name="T4" fmla="*/ 2160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</a:path>
                    <a:path w="21600" h="24219" stroke="0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  <a:lnTo>
                        <a:pt x="2160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tx2">
                        <a:gamma/>
                        <a:shade val="46275"/>
                        <a:invGamma/>
                      </a:schemeClr>
                    </a:gs>
                    <a:gs pos="100000">
                      <a:schemeClr val="tx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Arc 18"/>
                <p:cNvSpPr>
                  <a:spLocks/>
                </p:cNvSpPr>
                <p:nvPr/>
              </p:nvSpPr>
              <p:spPr bwMode="ltGray">
                <a:xfrm flipV="1">
                  <a:off x="1267" y="1535"/>
                  <a:ext cx="1433" cy="1607"/>
                </a:xfrm>
                <a:custGeom>
                  <a:avLst/>
                  <a:gdLst>
                    <a:gd name="G0" fmla="+- 21600 0 0"/>
                    <a:gd name="G1" fmla="+- 6718 0 0"/>
                    <a:gd name="G2" fmla="+- 21600 0 0"/>
                    <a:gd name="T0" fmla="*/ 8940 w 21600"/>
                    <a:gd name="T1" fmla="*/ 24219 h 24219"/>
                    <a:gd name="T2" fmla="*/ 1071 w 21600"/>
                    <a:gd name="T3" fmla="*/ 0 h 24219"/>
                    <a:gd name="T4" fmla="*/ 2160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</a:path>
                    <a:path w="21600" h="24219" stroke="0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  <a:lnTo>
                        <a:pt x="2160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6" name="Text Box 19"/>
              <p:cNvSpPr txBox="1">
                <a:spLocks noChangeArrowheads="1"/>
              </p:cNvSpPr>
              <p:nvPr/>
            </p:nvSpPr>
            <p:spPr bwMode="ltGray">
              <a:xfrm>
                <a:off x="1180" y="1962"/>
                <a:ext cx="1305" cy="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Rivalidade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entre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empresas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concorrentes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5" name="Group 20"/>
            <p:cNvGrpSpPr>
              <a:grpSpLocks/>
            </p:cNvGrpSpPr>
            <p:nvPr/>
          </p:nvGrpSpPr>
          <p:grpSpPr bwMode="auto">
            <a:xfrm>
              <a:off x="2700" y="2721"/>
              <a:ext cx="1508" cy="1533"/>
              <a:chOff x="2700" y="2721"/>
              <a:chExt cx="1508" cy="1533"/>
            </a:xfrm>
          </p:grpSpPr>
          <p:grpSp>
            <p:nvGrpSpPr>
              <p:cNvPr id="71" name="Group 21"/>
              <p:cNvGrpSpPr>
                <a:grpSpLocks/>
              </p:cNvGrpSpPr>
              <p:nvPr/>
            </p:nvGrpSpPr>
            <p:grpSpPr bwMode="auto">
              <a:xfrm>
                <a:off x="2751" y="2721"/>
                <a:ext cx="1457" cy="1533"/>
                <a:chOff x="2751" y="2721"/>
                <a:chExt cx="1457" cy="1533"/>
              </a:xfrm>
            </p:grpSpPr>
            <p:sp>
              <p:nvSpPr>
                <p:cNvPr id="73" name="Arc 22"/>
                <p:cNvSpPr>
                  <a:spLocks/>
                </p:cNvSpPr>
                <p:nvPr/>
              </p:nvSpPr>
              <p:spPr bwMode="ltGray">
                <a:xfrm flipV="1">
                  <a:off x="2751" y="2721"/>
                  <a:ext cx="1457" cy="15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529"/>
                    <a:gd name="T1" fmla="*/ 0 h 21600"/>
                    <a:gd name="T2" fmla="*/ 20529 w 20529"/>
                    <a:gd name="T3" fmla="*/ 14882 h 21600"/>
                    <a:gd name="T4" fmla="*/ 0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</a:path>
                    <a:path w="20529" h="21600" stroke="0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Arc 23"/>
                <p:cNvSpPr>
                  <a:spLocks/>
                </p:cNvSpPr>
                <p:nvPr/>
              </p:nvSpPr>
              <p:spPr bwMode="ltGray">
                <a:xfrm flipV="1">
                  <a:off x="2798" y="2771"/>
                  <a:ext cx="1362" cy="14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529"/>
                    <a:gd name="T1" fmla="*/ 0 h 21600"/>
                    <a:gd name="T2" fmla="*/ 20529 w 20529"/>
                    <a:gd name="T3" fmla="*/ 14882 h 21600"/>
                    <a:gd name="T4" fmla="*/ 0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</a:path>
                    <a:path w="20529" h="21600" stroke="0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" name="Text Box 24"/>
              <p:cNvSpPr txBox="1">
                <a:spLocks noChangeArrowheads="1"/>
              </p:cNvSpPr>
              <p:nvPr/>
            </p:nvSpPr>
            <p:spPr bwMode="ltGray">
              <a:xfrm>
                <a:off x="2700" y="3074"/>
                <a:ext cx="1247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rgbClr val="FFFFCC"/>
                    </a:solidFill>
                  </a:rPr>
                  <a:t>Poder de barganha dos compradores</a:t>
                </a:r>
                <a:endParaRPr lang="en-US" sz="1400" b="1" dirty="0">
                  <a:solidFill>
                    <a:srgbClr val="FFFFCC"/>
                  </a:solidFill>
                </a:endParaRPr>
              </a:p>
            </p:txBody>
          </p:sp>
        </p:grpSp>
        <p:grpSp>
          <p:nvGrpSpPr>
            <p:cNvPr id="66" name="Group 25"/>
            <p:cNvGrpSpPr>
              <a:grpSpLocks/>
            </p:cNvGrpSpPr>
            <p:nvPr/>
          </p:nvGrpSpPr>
          <p:grpSpPr bwMode="auto">
            <a:xfrm>
              <a:off x="1293" y="2721"/>
              <a:ext cx="1509" cy="1533"/>
              <a:chOff x="1293" y="2721"/>
              <a:chExt cx="1509" cy="1533"/>
            </a:xfrm>
          </p:grpSpPr>
          <p:grpSp>
            <p:nvGrpSpPr>
              <p:cNvPr id="67" name="Group 26"/>
              <p:cNvGrpSpPr>
                <a:grpSpLocks/>
              </p:cNvGrpSpPr>
              <p:nvPr/>
            </p:nvGrpSpPr>
            <p:grpSpPr bwMode="auto">
              <a:xfrm>
                <a:off x="1293" y="2721"/>
                <a:ext cx="1458" cy="1533"/>
                <a:chOff x="1293" y="2721"/>
                <a:chExt cx="1458" cy="1533"/>
              </a:xfrm>
            </p:grpSpPr>
            <p:sp>
              <p:nvSpPr>
                <p:cNvPr id="69" name="Arc 27"/>
                <p:cNvSpPr>
                  <a:spLocks/>
                </p:cNvSpPr>
                <p:nvPr/>
              </p:nvSpPr>
              <p:spPr bwMode="ltGray">
                <a:xfrm flipV="1">
                  <a:off x="1293" y="2721"/>
                  <a:ext cx="1458" cy="1533"/>
                </a:xfrm>
                <a:custGeom>
                  <a:avLst/>
                  <a:gdLst>
                    <a:gd name="G0" fmla="+- 20529 0 0"/>
                    <a:gd name="G1" fmla="+- 21600 0 0"/>
                    <a:gd name="G2" fmla="+- 21600 0 0"/>
                    <a:gd name="T0" fmla="*/ 0 w 20529"/>
                    <a:gd name="T1" fmla="*/ 14882 h 21600"/>
                    <a:gd name="T2" fmla="*/ 20529 w 20529"/>
                    <a:gd name="T3" fmla="*/ 0 h 21600"/>
                    <a:gd name="T4" fmla="*/ 20529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</a:path>
                    <a:path w="20529" h="21600" stroke="0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  <a:lnTo>
                        <a:pt x="20529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Arc 28"/>
                <p:cNvSpPr>
                  <a:spLocks/>
                </p:cNvSpPr>
                <p:nvPr/>
              </p:nvSpPr>
              <p:spPr bwMode="ltGray">
                <a:xfrm flipV="1">
                  <a:off x="1341" y="2771"/>
                  <a:ext cx="1362" cy="1433"/>
                </a:xfrm>
                <a:custGeom>
                  <a:avLst/>
                  <a:gdLst>
                    <a:gd name="G0" fmla="+- 20529 0 0"/>
                    <a:gd name="G1" fmla="+- 21600 0 0"/>
                    <a:gd name="G2" fmla="+- 21600 0 0"/>
                    <a:gd name="T0" fmla="*/ 0 w 20529"/>
                    <a:gd name="T1" fmla="*/ 14882 h 21600"/>
                    <a:gd name="T2" fmla="*/ 20529 w 20529"/>
                    <a:gd name="T3" fmla="*/ 0 h 21600"/>
                    <a:gd name="T4" fmla="*/ 20529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</a:path>
                    <a:path w="20529" h="21600" stroke="0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  <a:lnTo>
                        <a:pt x="20529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8" name="Text Box 29"/>
              <p:cNvSpPr txBox="1">
                <a:spLocks noChangeArrowheads="1"/>
              </p:cNvSpPr>
              <p:nvPr/>
            </p:nvSpPr>
            <p:spPr bwMode="ltGray">
              <a:xfrm>
                <a:off x="1497" y="3076"/>
                <a:ext cx="1305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Ameaça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de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produtos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substitutos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02829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uiExpand="1" build="p" autoUpdateAnimBg="0"/>
      <p:bldP spid="6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m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30D38B65-E27C-4B5E-A62E-D067DAC98B6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 de liderança de custo: novos entrantes</a:t>
            </a:r>
            <a:endParaRPr lang="en-US" dirty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3852" y="1583839"/>
            <a:ext cx="4114800" cy="4525963"/>
          </a:xfrm>
        </p:spPr>
        <p:txBody>
          <a:bodyPr/>
          <a:lstStyle/>
          <a:p>
            <a:r>
              <a:rPr lang="pt-BR" dirty="0"/>
              <a:t>Pode assustar novos entrantes devido a</a:t>
            </a:r>
            <a:r>
              <a:rPr lang="en-US" dirty="0"/>
              <a:t>:</a:t>
            </a:r>
          </a:p>
          <a:p>
            <a:pPr lvl="1"/>
            <a:r>
              <a:rPr lang="pt-BR" dirty="0"/>
              <a:t>sua necessidade de entrar em grande escala a fim de ser competitivo em custos</a:t>
            </a:r>
            <a:r>
              <a:rPr lang="en-US" dirty="0"/>
              <a:t>.</a:t>
            </a:r>
          </a:p>
          <a:p>
            <a:pPr lvl="1"/>
            <a:r>
              <a:rPr lang="pt-BR" dirty="0"/>
              <a:t>o tempo que leva para mover para baixo a curva de aprendizado do setor</a:t>
            </a:r>
            <a:r>
              <a:rPr lang="en-US" dirty="0"/>
              <a:t>.</a:t>
            </a:r>
          </a:p>
        </p:txBody>
      </p:sp>
      <p:sp>
        <p:nvSpPr>
          <p:cNvPr id="207902" name="Text Box 30"/>
          <p:cNvSpPr txBox="1">
            <a:spLocks noChangeArrowheads="1"/>
          </p:cNvSpPr>
          <p:nvPr/>
        </p:nvSpPr>
        <p:spPr bwMode="auto">
          <a:xfrm>
            <a:off x="457200" y="1463675"/>
            <a:ext cx="35766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 dirty="0"/>
              <a:t>A ameaça de potenciais participantes</a:t>
            </a:r>
            <a:endParaRPr lang="en-US" sz="2400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grpSp>
        <p:nvGrpSpPr>
          <p:cNvPr id="34" name="Group 4"/>
          <p:cNvGrpSpPr>
            <a:grpSpLocks/>
          </p:cNvGrpSpPr>
          <p:nvPr/>
        </p:nvGrpSpPr>
        <p:grpSpPr bwMode="auto">
          <a:xfrm>
            <a:off x="616465" y="2523899"/>
            <a:ext cx="3375025" cy="3335337"/>
            <a:chOff x="1180" y="1187"/>
            <a:chExt cx="3104" cy="3067"/>
          </a:xfrm>
        </p:grpSpPr>
        <p:grpSp>
          <p:nvGrpSpPr>
            <p:cNvPr id="35" name="Group 5"/>
            <p:cNvGrpSpPr>
              <a:grpSpLocks/>
            </p:cNvGrpSpPr>
            <p:nvPr/>
          </p:nvGrpSpPr>
          <p:grpSpPr bwMode="auto">
            <a:xfrm>
              <a:off x="1852" y="1187"/>
              <a:ext cx="1797" cy="1534"/>
              <a:chOff x="1852" y="1187"/>
              <a:chExt cx="1797" cy="1534"/>
            </a:xfrm>
          </p:grpSpPr>
          <p:grpSp>
            <p:nvGrpSpPr>
              <p:cNvPr id="56" name="Group 6"/>
              <p:cNvGrpSpPr>
                <a:grpSpLocks/>
              </p:cNvGrpSpPr>
              <p:nvPr/>
            </p:nvGrpSpPr>
            <p:grpSpPr bwMode="auto">
              <a:xfrm>
                <a:off x="1852" y="1187"/>
                <a:ext cx="1797" cy="1534"/>
                <a:chOff x="1852" y="1187"/>
                <a:chExt cx="1797" cy="1534"/>
              </a:xfrm>
            </p:grpSpPr>
            <p:sp>
              <p:nvSpPr>
                <p:cNvPr id="58" name="Arc 7"/>
                <p:cNvSpPr>
                  <a:spLocks/>
                </p:cNvSpPr>
                <p:nvPr/>
              </p:nvSpPr>
              <p:spPr bwMode="ltGray">
                <a:xfrm flipV="1">
                  <a:off x="1852" y="1187"/>
                  <a:ext cx="1797" cy="1534"/>
                </a:xfrm>
                <a:custGeom>
                  <a:avLst/>
                  <a:gdLst>
                    <a:gd name="G0" fmla="+- 12660 0 0"/>
                    <a:gd name="G1" fmla="+- 0 0 0"/>
                    <a:gd name="G2" fmla="+- 21600 0 0"/>
                    <a:gd name="T0" fmla="*/ 25320 w 25320"/>
                    <a:gd name="T1" fmla="*/ 17501 h 21600"/>
                    <a:gd name="T2" fmla="*/ 0 w 25320"/>
                    <a:gd name="T3" fmla="*/ 17501 h 21600"/>
                    <a:gd name="T4" fmla="*/ 12660 w 2532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320" h="21600" fill="none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</a:path>
                    <a:path w="25320" h="21600" stroke="0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  <a:lnTo>
                        <a:pt x="1266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Arc 8"/>
                <p:cNvSpPr>
                  <a:spLocks/>
                </p:cNvSpPr>
                <p:nvPr/>
              </p:nvSpPr>
              <p:spPr bwMode="ltGray">
                <a:xfrm flipV="1">
                  <a:off x="1910" y="1237"/>
                  <a:ext cx="1680" cy="1433"/>
                </a:xfrm>
                <a:custGeom>
                  <a:avLst/>
                  <a:gdLst>
                    <a:gd name="G0" fmla="+- 12660 0 0"/>
                    <a:gd name="G1" fmla="+- 0 0 0"/>
                    <a:gd name="G2" fmla="+- 21600 0 0"/>
                    <a:gd name="T0" fmla="*/ 25320 w 25320"/>
                    <a:gd name="T1" fmla="*/ 17501 h 21600"/>
                    <a:gd name="T2" fmla="*/ 0 w 25320"/>
                    <a:gd name="T3" fmla="*/ 17501 h 21600"/>
                    <a:gd name="T4" fmla="*/ 12660 w 2532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320" h="21600" fill="none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</a:path>
                    <a:path w="25320" h="21600" stroke="0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  <a:lnTo>
                        <a:pt x="1266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" name="Text Box 9"/>
              <p:cNvSpPr txBox="1">
                <a:spLocks noChangeArrowheads="1"/>
              </p:cNvSpPr>
              <p:nvPr/>
            </p:nvSpPr>
            <p:spPr bwMode="ltGray">
              <a:xfrm>
                <a:off x="2167" y="1342"/>
                <a:ext cx="1167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Ameaça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de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novas</a:t>
                </a:r>
                <a:endParaRPr lang="en-US" sz="14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entrantes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Group 10"/>
            <p:cNvGrpSpPr>
              <a:grpSpLocks/>
            </p:cNvGrpSpPr>
            <p:nvPr/>
          </p:nvGrpSpPr>
          <p:grpSpPr bwMode="auto">
            <a:xfrm>
              <a:off x="2751" y="1478"/>
              <a:ext cx="1533" cy="1720"/>
              <a:chOff x="2751" y="1478"/>
              <a:chExt cx="1533" cy="1720"/>
            </a:xfrm>
          </p:grpSpPr>
          <p:grpSp>
            <p:nvGrpSpPr>
              <p:cNvPr id="52" name="Group 11"/>
              <p:cNvGrpSpPr>
                <a:grpSpLocks/>
              </p:cNvGrpSpPr>
              <p:nvPr/>
            </p:nvGrpSpPr>
            <p:grpSpPr bwMode="auto">
              <a:xfrm>
                <a:off x="2751" y="1478"/>
                <a:ext cx="1533" cy="1720"/>
                <a:chOff x="2751" y="1478"/>
                <a:chExt cx="1533" cy="1720"/>
              </a:xfrm>
            </p:grpSpPr>
            <p:sp>
              <p:nvSpPr>
                <p:cNvPr id="54" name="Arc 12"/>
                <p:cNvSpPr>
                  <a:spLocks/>
                </p:cNvSpPr>
                <p:nvPr/>
              </p:nvSpPr>
              <p:spPr bwMode="ltGray">
                <a:xfrm flipV="1">
                  <a:off x="2751" y="1478"/>
                  <a:ext cx="1533" cy="1720"/>
                </a:xfrm>
                <a:custGeom>
                  <a:avLst/>
                  <a:gdLst>
                    <a:gd name="G0" fmla="+- 0 0 0"/>
                    <a:gd name="G1" fmla="+- 6718 0 0"/>
                    <a:gd name="G2" fmla="+- 21600 0 0"/>
                    <a:gd name="T0" fmla="*/ 20529 w 21600"/>
                    <a:gd name="T1" fmla="*/ 0 h 24219"/>
                    <a:gd name="T2" fmla="*/ 12660 w 21600"/>
                    <a:gd name="T3" fmla="*/ 24219 h 24219"/>
                    <a:gd name="T4" fmla="*/ 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</a:path>
                    <a:path w="21600" h="24219" stroke="0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  <a:lnTo>
                        <a:pt x="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Arc 13"/>
                <p:cNvSpPr>
                  <a:spLocks/>
                </p:cNvSpPr>
                <p:nvPr/>
              </p:nvSpPr>
              <p:spPr bwMode="ltGray">
                <a:xfrm flipV="1">
                  <a:off x="2801" y="1535"/>
                  <a:ext cx="1433" cy="1607"/>
                </a:xfrm>
                <a:custGeom>
                  <a:avLst/>
                  <a:gdLst>
                    <a:gd name="G0" fmla="+- 0 0 0"/>
                    <a:gd name="G1" fmla="+- 6718 0 0"/>
                    <a:gd name="G2" fmla="+- 21600 0 0"/>
                    <a:gd name="T0" fmla="*/ 20529 w 21600"/>
                    <a:gd name="T1" fmla="*/ 0 h 24219"/>
                    <a:gd name="T2" fmla="*/ 12660 w 21600"/>
                    <a:gd name="T3" fmla="*/ 24219 h 24219"/>
                    <a:gd name="T4" fmla="*/ 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</a:path>
                    <a:path w="21600" h="24219" stroke="0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  <a:lnTo>
                        <a:pt x="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" name="Text Box 14"/>
              <p:cNvSpPr txBox="1">
                <a:spLocks noChangeArrowheads="1"/>
              </p:cNvSpPr>
              <p:nvPr/>
            </p:nvSpPr>
            <p:spPr bwMode="ltGray">
              <a:xfrm>
                <a:off x="3023" y="2078"/>
                <a:ext cx="1261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Poder de barganha dos fornecedores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Group 15"/>
            <p:cNvGrpSpPr>
              <a:grpSpLocks/>
            </p:cNvGrpSpPr>
            <p:nvPr/>
          </p:nvGrpSpPr>
          <p:grpSpPr bwMode="auto">
            <a:xfrm>
              <a:off x="1180" y="1478"/>
              <a:ext cx="1571" cy="1720"/>
              <a:chOff x="1180" y="1478"/>
              <a:chExt cx="1571" cy="1720"/>
            </a:xfrm>
          </p:grpSpPr>
          <p:grpSp>
            <p:nvGrpSpPr>
              <p:cNvPr id="48" name="Group 16"/>
              <p:cNvGrpSpPr>
                <a:grpSpLocks/>
              </p:cNvGrpSpPr>
              <p:nvPr/>
            </p:nvGrpSpPr>
            <p:grpSpPr bwMode="auto">
              <a:xfrm>
                <a:off x="1217" y="1478"/>
                <a:ext cx="1534" cy="1720"/>
                <a:chOff x="1217" y="1478"/>
                <a:chExt cx="1534" cy="1720"/>
              </a:xfrm>
            </p:grpSpPr>
            <p:sp>
              <p:nvSpPr>
                <p:cNvPr id="50" name="Arc 17"/>
                <p:cNvSpPr>
                  <a:spLocks/>
                </p:cNvSpPr>
                <p:nvPr/>
              </p:nvSpPr>
              <p:spPr bwMode="ltGray">
                <a:xfrm flipV="1">
                  <a:off x="1217" y="1478"/>
                  <a:ext cx="1534" cy="1720"/>
                </a:xfrm>
                <a:custGeom>
                  <a:avLst/>
                  <a:gdLst>
                    <a:gd name="G0" fmla="+- 21600 0 0"/>
                    <a:gd name="G1" fmla="+- 6718 0 0"/>
                    <a:gd name="G2" fmla="+- 21600 0 0"/>
                    <a:gd name="T0" fmla="*/ 8940 w 21600"/>
                    <a:gd name="T1" fmla="*/ 24219 h 24219"/>
                    <a:gd name="T2" fmla="*/ 1071 w 21600"/>
                    <a:gd name="T3" fmla="*/ 0 h 24219"/>
                    <a:gd name="T4" fmla="*/ 2160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</a:path>
                    <a:path w="21600" h="24219" stroke="0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  <a:lnTo>
                        <a:pt x="2160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tx2">
                        <a:gamma/>
                        <a:shade val="46275"/>
                        <a:invGamma/>
                      </a:schemeClr>
                    </a:gs>
                    <a:gs pos="100000">
                      <a:schemeClr val="tx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Arc 18"/>
                <p:cNvSpPr>
                  <a:spLocks/>
                </p:cNvSpPr>
                <p:nvPr/>
              </p:nvSpPr>
              <p:spPr bwMode="ltGray">
                <a:xfrm flipV="1">
                  <a:off x="1267" y="1535"/>
                  <a:ext cx="1433" cy="1607"/>
                </a:xfrm>
                <a:custGeom>
                  <a:avLst/>
                  <a:gdLst>
                    <a:gd name="G0" fmla="+- 21600 0 0"/>
                    <a:gd name="G1" fmla="+- 6718 0 0"/>
                    <a:gd name="G2" fmla="+- 21600 0 0"/>
                    <a:gd name="T0" fmla="*/ 8940 w 21600"/>
                    <a:gd name="T1" fmla="*/ 24219 h 24219"/>
                    <a:gd name="T2" fmla="*/ 1071 w 21600"/>
                    <a:gd name="T3" fmla="*/ 0 h 24219"/>
                    <a:gd name="T4" fmla="*/ 2160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</a:path>
                    <a:path w="21600" h="24219" stroke="0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  <a:lnTo>
                        <a:pt x="2160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" name="Text Box 19"/>
              <p:cNvSpPr txBox="1">
                <a:spLocks noChangeArrowheads="1"/>
              </p:cNvSpPr>
              <p:nvPr/>
            </p:nvSpPr>
            <p:spPr bwMode="ltGray">
              <a:xfrm>
                <a:off x="1180" y="1962"/>
                <a:ext cx="1305" cy="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Rivalidade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entre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empresas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concorrentes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Group 20"/>
            <p:cNvGrpSpPr>
              <a:grpSpLocks/>
            </p:cNvGrpSpPr>
            <p:nvPr/>
          </p:nvGrpSpPr>
          <p:grpSpPr bwMode="auto">
            <a:xfrm>
              <a:off x="2700" y="2721"/>
              <a:ext cx="1508" cy="1533"/>
              <a:chOff x="2700" y="2721"/>
              <a:chExt cx="1508" cy="1533"/>
            </a:xfrm>
          </p:grpSpPr>
          <p:grpSp>
            <p:nvGrpSpPr>
              <p:cNvPr id="44" name="Group 21"/>
              <p:cNvGrpSpPr>
                <a:grpSpLocks/>
              </p:cNvGrpSpPr>
              <p:nvPr/>
            </p:nvGrpSpPr>
            <p:grpSpPr bwMode="auto">
              <a:xfrm>
                <a:off x="2751" y="2721"/>
                <a:ext cx="1457" cy="1533"/>
                <a:chOff x="2751" y="2721"/>
                <a:chExt cx="1457" cy="1533"/>
              </a:xfrm>
            </p:grpSpPr>
            <p:sp>
              <p:nvSpPr>
                <p:cNvPr id="46" name="Arc 22"/>
                <p:cNvSpPr>
                  <a:spLocks/>
                </p:cNvSpPr>
                <p:nvPr/>
              </p:nvSpPr>
              <p:spPr bwMode="ltGray">
                <a:xfrm flipV="1">
                  <a:off x="2751" y="2721"/>
                  <a:ext cx="1457" cy="15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529"/>
                    <a:gd name="T1" fmla="*/ 0 h 21600"/>
                    <a:gd name="T2" fmla="*/ 20529 w 20529"/>
                    <a:gd name="T3" fmla="*/ 14882 h 21600"/>
                    <a:gd name="T4" fmla="*/ 0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</a:path>
                    <a:path w="20529" h="21600" stroke="0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Arc 23"/>
                <p:cNvSpPr>
                  <a:spLocks/>
                </p:cNvSpPr>
                <p:nvPr/>
              </p:nvSpPr>
              <p:spPr bwMode="ltGray">
                <a:xfrm flipV="1">
                  <a:off x="2798" y="2771"/>
                  <a:ext cx="1362" cy="14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529"/>
                    <a:gd name="T1" fmla="*/ 0 h 21600"/>
                    <a:gd name="T2" fmla="*/ 20529 w 20529"/>
                    <a:gd name="T3" fmla="*/ 14882 h 21600"/>
                    <a:gd name="T4" fmla="*/ 0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</a:path>
                    <a:path w="20529" h="21600" stroke="0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5" name="Text Box 24"/>
              <p:cNvSpPr txBox="1">
                <a:spLocks noChangeArrowheads="1"/>
              </p:cNvSpPr>
              <p:nvPr/>
            </p:nvSpPr>
            <p:spPr bwMode="ltGray">
              <a:xfrm>
                <a:off x="2700" y="3074"/>
                <a:ext cx="1247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rgbClr val="FFFFCC"/>
                    </a:solidFill>
                  </a:rPr>
                  <a:t>Poder de barganha dos compradores</a:t>
                </a:r>
                <a:endParaRPr lang="en-US" sz="1400" b="1" dirty="0">
                  <a:solidFill>
                    <a:srgbClr val="FFFFCC"/>
                  </a:solidFill>
                </a:endParaRPr>
              </a:p>
            </p:txBody>
          </p:sp>
        </p:grpSp>
        <p:grpSp>
          <p:nvGrpSpPr>
            <p:cNvPr id="39" name="Group 25"/>
            <p:cNvGrpSpPr>
              <a:grpSpLocks/>
            </p:cNvGrpSpPr>
            <p:nvPr/>
          </p:nvGrpSpPr>
          <p:grpSpPr bwMode="auto">
            <a:xfrm>
              <a:off x="1293" y="2721"/>
              <a:ext cx="1509" cy="1533"/>
              <a:chOff x="1293" y="2721"/>
              <a:chExt cx="1509" cy="1533"/>
            </a:xfrm>
          </p:grpSpPr>
          <p:grpSp>
            <p:nvGrpSpPr>
              <p:cNvPr id="40" name="Group 26"/>
              <p:cNvGrpSpPr>
                <a:grpSpLocks/>
              </p:cNvGrpSpPr>
              <p:nvPr/>
            </p:nvGrpSpPr>
            <p:grpSpPr bwMode="auto">
              <a:xfrm>
                <a:off x="1293" y="2721"/>
                <a:ext cx="1458" cy="1533"/>
                <a:chOff x="1293" y="2721"/>
                <a:chExt cx="1458" cy="1533"/>
              </a:xfrm>
            </p:grpSpPr>
            <p:sp>
              <p:nvSpPr>
                <p:cNvPr id="42" name="Arc 27"/>
                <p:cNvSpPr>
                  <a:spLocks/>
                </p:cNvSpPr>
                <p:nvPr/>
              </p:nvSpPr>
              <p:spPr bwMode="ltGray">
                <a:xfrm flipV="1">
                  <a:off x="1293" y="2721"/>
                  <a:ext cx="1458" cy="1533"/>
                </a:xfrm>
                <a:custGeom>
                  <a:avLst/>
                  <a:gdLst>
                    <a:gd name="G0" fmla="+- 20529 0 0"/>
                    <a:gd name="G1" fmla="+- 21600 0 0"/>
                    <a:gd name="G2" fmla="+- 21600 0 0"/>
                    <a:gd name="T0" fmla="*/ 0 w 20529"/>
                    <a:gd name="T1" fmla="*/ 14882 h 21600"/>
                    <a:gd name="T2" fmla="*/ 20529 w 20529"/>
                    <a:gd name="T3" fmla="*/ 0 h 21600"/>
                    <a:gd name="T4" fmla="*/ 20529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</a:path>
                    <a:path w="20529" h="21600" stroke="0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  <a:lnTo>
                        <a:pt x="20529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Arc 28"/>
                <p:cNvSpPr>
                  <a:spLocks/>
                </p:cNvSpPr>
                <p:nvPr/>
              </p:nvSpPr>
              <p:spPr bwMode="ltGray">
                <a:xfrm flipV="1">
                  <a:off x="1341" y="2771"/>
                  <a:ext cx="1362" cy="1433"/>
                </a:xfrm>
                <a:custGeom>
                  <a:avLst/>
                  <a:gdLst>
                    <a:gd name="G0" fmla="+- 20529 0 0"/>
                    <a:gd name="G1" fmla="+- 21600 0 0"/>
                    <a:gd name="G2" fmla="+- 21600 0 0"/>
                    <a:gd name="T0" fmla="*/ 0 w 20529"/>
                    <a:gd name="T1" fmla="*/ 14882 h 21600"/>
                    <a:gd name="T2" fmla="*/ 20529 w 20529"/>
                    <a:gd name="T3" fmla="*/ 0 h 21600"/>
                    <a:gd name="T4" fmla="*/ 20529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</a:path>
                    <a:path w="20529" h="21600" stroke="0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  <a:lnTo>
                        <a:pt x="20529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" name="Text Box 29"/>
              <p:cNvSpPr txBox="1">
                <a:spLocks noChangeArrowheads="1"/>
              </p:cNvSpPr>
              <p:nvPr/>
            </p:nvSpPr>
            <p:spPr bwMode="ltGray">
              <a:xfrm>
                <a:off x="1497" y="3076"/>
                <a:ext cx="1305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Ameaça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de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produtos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substitutos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81743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uiExpand="1" build="p" autoUpdateAnimBg="0"/>
      <p:bldP spid="2079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m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6CFE2B01-913A-4A05-8866-52F7EE3DC44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 de liderança de custos: substitutos</a:t>
            </a:r>
            <a:endParaRPr lang="en-US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00600" y="1493838"/>
            <a:ext cx="4343400" cy="4525962"/>
          </a:xfrm>
        </p:spPr>
        <p:txBody>
          <a:bodyPr>
            <a:normAutofit fontScale="92500"/>
          </a:bodyPr>
          <a:lstStyle/>
          <a:p>
            <a:pPr marL="227013" indent="-227013"/>
            <a:r>
              <a:rPr lang="pt-BR" dirty="0"/>
              <a:t>Líder de custo está bem posicionado para</a:t>
            </a:r>
            <a:r>
              <a:rPr lang="en-US" dirty="0"/>
              <a:t>:</a:t>
            </a:r>
          </a:p>
          <a:p>
            <a:pPr marL="574675" lvl="1" indent="-290513"/>
            <a:r>
              <a:rPr lang="pt-BR" dirty="0"/>
              <a:t>preços mais baixos para manter sua posição de valor</a:t>
            </a:r>
            <a:r>
              <a:rPr lang="en-US" dirty="0"/>
              <a:t>.</a:t>
            </a:r>
          </a:p>
          <a:p>
            <a:pPr marL="574675" lvl="1" indent="-290513"/>
            <a:r>
              <a:rPr lang="pt-BR" dirty="0"/>
              <a:t>fazer investimentos para adicionar recursos não disponíveis em substitutos</a:t>
            </a:r>
            <a:r>
              <a:rPr lang="en-US" dirty="0"/>
              <a:t>.</a:t>
            </a:r>
          </a:p>
          <a:p>
            <a:pPr marL="574675" lvl="1" indent="-290513"/>
            <a:r>
              <a:rPr lang="pt-BR" dirty="0"/>
              <a:t>comprar a propriedade intelectual e patentes desenvolvidas por potenciais substitutos</a:t>
            </a:r>
            <a:r>
              <a:rPr lang="en-US" dirty="0"/>
              <a:t>.</a:t>
            </a:r>
          </a:p>
        </p:txBody>
      </p:sp>
      <p:sp>
        <p:nvSpPr>
          <p:cNvPr id="209950" name="Text Box 30"/>
          <p:cNvSpPr txBox="1">
            <a:spLocks noChangeArrowheads="1"/>
          </p:cNvSpPr>
          <p:nvPr/>
        </p:nvSpPr>
        <p:spPr bwMode="auto">
          <a:xfrm>
            <a:off x="457200" y="1485900"/>
            <a:ext cx="35766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Produtos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substitutos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grpSp>
        <p:nvGrpSpPr>
          <p:cNvPr id="34" name="Group 4"/>
          <p:cNvGrpSpPr>
            <a:grpSpLocks/>
          </p:cNvGrpSpPr>
          <p:nvPr/>
        </p:nvGrpSpPr>
        <p:grpSpPr bwMode="auto">
          <a:xfrm>
            <a:off x="504432" y="2641880"/>
            <a:ext cx="3375025" cy="3335337"/>
            <a:chOff x="1180" y="1187"/>
            <a:chExt cx="3104" cy="3067"/>
          </a:xfrm>
        </p:grpSpPr>
        <p:grpSp>
          <p:nvGrpSpPr>
            <p:cNvPr id="35" name="Group 5"/>
            <p:cNvGrpSpPr>
              <a:grpSpLocks/>
            </p:cNvGrpSpPr>
            <p:nvPr/>
          </p:nvGrpSpPr>
          <p:grpSpPr bwMode="auto">
            <a:xfrm>
              <a:off x="1852" y="1187"/>
              <a:ext cx="1797" cy="1534"/>
              <a:chOff x="1852" y="1187"/>
              <a:chExt cx="1797" cy="1534"/>
            </a:xfrm>
          </p:grpSpPr>
          <p:grpSp>
            <p:nvGrpSpPr>
              <p:cNvPr id="56" name="Group 6"/>
              <p:cNvGrpSpPr>
                <a:grpSpLocks/>
              </p:cNvGrpSpPr>
              <p:nvPr/>
            </p:nvGrpSpPr>
            <p:grpSpPr bwMode="auto">
              <a:xfrm>
                <a:off x="1852" y="1187"/>
                <a:ext cx="1797" cy="1534"/>
                <a:chOff x="1852" y="1187"/>
                <a:chExt cx="1797" cy="1534"/>
              </a:xfrm>
            </p:grpSpPr>
            <p:sp>
              <p:nvSpPr>
                <p:cNvPr id="58" name="Arc 7"/>
                <p:cNvSpPr>
                  <a:spLocks/>
                </p:cNvSpPr>
                <p:nvPr/>
              </p:nvSpPr>
              <p:spPr bwMode="ltGray">
                <a:xfrm flipV="1">
                  <a:off x="1852" y="1187"/>
                  <a:ext cx="1797" cy="1534"/>
                </a:xfrm>
                <a:custGeom>
                  <a:avLst/>
                  <a:gdLst>
                    <a:gd name="G0" fmla="+- 12660 0 0"/>
                    <a:gd name="G1" fmla="+- 0 0 0"/>
                    <a:gd name="G2" fmla="+- 21600 0 0"/>
                    <a:gd name="T0" fmla="*/ 25320 w 25320"/>
                    <a:gd name="T1" fmla="*/ 17501 h 21600"/>
                    <a:gd name="T2" fmla="*/ 0 w 25320"/>
                    <a:gd name="T3" fmla="*/ 17501 h 21600"/>
                    <a:gd name="T4" fmla="*/ 12660 w 2532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320" h="21600" fill="none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</a:path>
                    <a:path w="25320" h="21600" stroke="0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  <a:lnTo>
                        <a:pt x="1266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Arc 8"/>
                <p:cNvSpPr>
                  <a:spLocks/>
                </p:cNvSpPr>
                <p:nvPr/>
              </p:nvSpPr>
              <p:spPr bwMode="ltGray">
                <a:xfrm flipV="1">
                  <a:off x="1910" y="1237"/>
                  <a:ext cx="1680" cy="1433"/>
                </a:xfrm>
                <a:custGeom>
                  <a:avLst/>
                  <a:gdLst>
                    <a:gd name="G0" fmla="+- 12660 0 0"/>
                    <a:gd name="G1" fmla="+- 0 0 0"/>
                    <a:gd name="G2" fmla="+- 21600 0 0"/>
                    <a:gd name="T0" fmla="*/ 25320 w 25320"/>
                    <a:gd name="T1" fmla="*/ 17501 h 21600"/>
                    <a:gd name="T2" fmla="*/ 0 w 25320"/>
                    <a:gd name="T3" fmla="*/ 17501 h 21600"/>
                    <a:gd name="T4" fmla="*/ 12660 w 2532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320" h="21600" fill="none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</a:path>
                    <a:path w="25320" h="21600" stroke="0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  <a:lnTo>
                        <a:pt x="1266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" name="Text Box 9"/>
              <p:cNvSpPr txBox="1">
                <a:spLocks noChangeArrowheads="1"/>
              </p:cNvSpPr>
              <p:nvPr/>
            </p:nvSpPr>
            <p:spPr bwMode="ltGray">
              <a:xfrm>
                <a:off x="2167" y="1342"/>
                <a:ext cx="1167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Ameaça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de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novas</a:t>
                </a:r>
                <a:endParaRPr lang="en-US" sz="14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entrantes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Group 10"/>
            <p:cNvGrpSpPr>
              <a:grpSpLocks/>
            </p:cNvGrpSpPr>
            <p:nvPr/>
          </p:nvGrpSpPr>
          <p:grpSpPr bwMode="auto">
            <a:xfrm>
              <a:off x="2751" y="1478"/>
              <a:ext cx="1533" cy="1720"/>
              <a:chOff x="2751" y="1478"/>
              <a:chExt cx="1533" cy="1720"/>
            </a:xfrm>
          </p:grpSpPr>
          <p:grpSp>
            <p:nvGrpSpPr>
              <p:cNvPr id="52" name="Group 11"/>
              <p:cNvGrpSpPr>
                <a:grpSpLocks/>
              </p:cNvGrpSpPr>
              <p:nvPr/>
            </p:nvGrpSpPr>
            <p:grpSpPr bwMode="auto">
              <a:xfrm>
                <a:off x="2751" y="1478"/>
                <a:ext cx="1533" cy="1720"/>
                <a:chOff x="2751" y="1478"/>
                <a:chExt cx="1533" cy="1720"/>
              </a:xfrm>
            </p:grpSpPr>
            <p:sp>
              <p:nvSpPr>
                <p:cNvPr id="54" name="Arc 12"/>
                <p:cNvSpPr>
                  <a:spLocks/>
                </p:cNvSpPr>
                <p:nvPr/>
              </p:nvSpPr>
              <p:spPr bwMode="ltGray">
                <a:xfrm flipV="1">
                  <a:off x="2751" y="1478"/>
                  <a:ext cx="1533" cy="1720"/>
                </a:xfrm>
                <a:custGeom>
                  <a:avLst/>
                  <a:gdLst>
                    <a:gd name="G0" fmla="+- 0 0 0"/>
                    <a:gd name="G1" fmla="+- 6718 0 0"/>
                    <a:gd name="G2" fmla="+- 21600 0 0"/>
                    <a:gd name="T0" fmla="*/ 20529 w 21600"/>
                    <a:gd name="T1" fmla="*/ 0 h 24219"/>
                    <a:gd name="T2" fmla="*/ 12660 w 21600"/>
                    <a:gd name="T3" fmla="*/ 24219 h 24219"/>
                    <a:gd name="T4" fmla="*/ 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</a:path>
                    <a:path w="21600" h="24219" stroke="0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  <a:lnTo>
                        <a:pt x="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Arc 13"/>
                <p:cNvSpPr>
                  <a:spLocks/>
                </p:cNvSpPr>
                <p:nvPr/>
              </p:nvSpPr>
              <p:spPr bwMode="ltGray">
                <a:xfrm flipV="1">
                  <a:off x="2801" y="1535"/>
                  <a:ext cx="1433" cy="1607"/>
                </a:xfrm>
                <a:custGeom>
                  <a:avLst/>
                  <a:gdLst>
                    <a:gd name="G0" fmla="+- 0 0 0"/>
                    <a:gd name="G1" fmla="+- 6718 0 0"/>
                    <a:gd name="G2" fmla="+- 21600 0 0"/>
                    <a:gd name="T0" fmla="*/ 20529 w 21600"/>
                    <a:gd name="T1" fmla="*/ 0 h 24219"/>
                    <a:gd name="T2" fmla="*/ 12660 w 21600"/>
                    <a:gd name="T3" fmla="*/ 24219 h 24219"/>
                    <a:gd name="T4" fmla="*/ 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</a:path>
                    <a:path w="21600" h="24219" stroke="0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  <a:lnTo>
                        <a:pt x="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" name="Text Box 14"/>
              <p:cNvSpPr txBox="1">
                <a:spLocks noChangeArrowheads="1"/>
              </p:cNvSpPr>
              <p:nvPr/>
            </p:nvSpPr>
            <p:spPr bwMode="ltGray">
              <a:xfrm>
                <a:off x="3023" y="2078"/>
                <a:ext cx="1261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Poder de barganha dos fornecedores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Group 15"/>
            <p:cNvGrpSpPr>
              <a:grpSpLocks/>
            </p:cNvGrpSpPr>
            <p:nvPr/>
          </p:nvGrpSpPr>
          <p:grpSpPr bwMode="auto">
            <a:xfrm>
              <a:off x="1180" y="1478"/>
              <a:ext cx="1571" cy="1720"/>
              <a:chOff x="1180" y="1478"/>
              <a:chExt cx="1571" cy="1720"/>
            </a:xfrm>
          </p:grpSpPr>
          <p:grpSp>
            <p:nvGrpSpPr>
              <p:cNvPr id="48" name="Group 16"/>
              <p:cNvGrpSpPr>
                <a:grpSpLocks/>
              </p:cNvGrpSpPr>
              <p:nvPr/>
            </p:nvGrpSpPr>
            <p:grpSpPr bwMode="auto">
              <a:xfrm>
                <a:off x="1217" y="1478"/>
                <a:ext cx="1534" cy="1720"/>
                <a:chOff x="1217" y="1478"/>
                <a:chExt cx="1534" cy="1720"/>
              </a:xfrm>
            </p:grpSpPr>
            <p:sp>
              <p:nvSpPr>
                <p:cNvPr id="50" name="Arc 17"/>
                <p:cNvSpPr>
                  <a:spLocks/>
                </p:cNvSpPr>
                <p:nvPr/>
              </p:nvSpPr>
              <p:spPr bwMode="ltGray">
                <a:xfrm flipV="1">
                  <a:off x="1217" y="1478"/>
                  <a:ext cx="1534" cy="1720"/>
                </a:xfrm>
                <a:custGeom>
                  <a:avLst/>
                  <a:gdLst>
                    <a:gd name="G0" fmla="+- 21600 0 0"/>
                    <a:gd name="G1" fmla="+- 6718 0 0"/>
                    <a:gd name="G2" fmla="+- 21600 0 0"/>
                    <a:gd name="T0" fmla="*/ 8940 w 21600"/>
                    <a:gd name="T1" fmla="*/ 24219 h 24219"/>
                    <a:gd name="T2" fmla="*/ 1071 w 21600"/>
                    <a:gd name="T3" fmla="*/ 0 h 24219"/>
                    <a:gd name="T4" fmla="*/ 2160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</a:path>
                    <a:path w="21600" h="24219" stroke="0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  <a:lnTo>
                        <a:pt x="2160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tx2">
                        <a:gamma/>
                        <a:shade val="46275"/>
                        <a:invGamma/>
                      </a:schemeClr>
                    </a:gs>
                    <a:gs pos="100000">
                      <a:schemeClr val="tx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Arc 18"/>
                <p:cNvSpPr>
                  <a:spLocks/>
                </p:cNvSpPr>
                <p:nvPr/>
              </p:nvSpPr>
              <p:spPr bwMode="ltGray">
                <a:xfrm flipV="1">
                  <a:off x="1267" y="1535"/>
                  <a:ext cx="1433" cy="1607"/>
                </a:xfrm>
                <a:custGeom>
                  <a:avLst/>
                  <a:gdLst>
                    <a:gd name="G0" fmla="+- 21600 0 0"/>
                    <a:gd name="G1" fmla="+- 6718 0 0"/>
                    <a:gd name="G2" fmla="+- 21600 0 0"/>
                    <a:gd name="T0" fmla="*/ 8940 w 21600"/>
                    <a:gd name="T1" fmla="*/ 24219 h 24219"/>
                    <a:gd name="T2" fmla="*/ 1071 w 21600"/>
                    <a:gd name="T3" fmla="*/ 0 h 24219"/>
                    <a:gd name="T4" fmla="*/ 2160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</a:path>
                    <a:path w="21600" h="24219" stroke="0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  <a:lnTo>
                        <a:pt x="2160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" name="Text Box 19"/>
              <p:cNvSpPr txBox="1">
                <a:spLocks noChangeArrowheads="1"/>
              </p:cNvSpPr>
              <p:nvPr/>
            </p:nvSpPr>
            <p:spPr bwMode="ltGray">
              <a:xfrm>
                <a:off x="1180" y="1962"/>
                <a:ext cx="1305" cy="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Rivalidade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entre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empresas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concorrentes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Group 20"/>
            <p:cNvGrpSpPr>
              <a:grpSpLocks/>
            </p:cNvGrpSpPr>
            <p:nvPr/>
          </p:nvGrpSpPr>
          <p:grpSpPr bwMode="auto">
            <a:xfrm>
              <a:off x="2700" y="2721"/>
              <a:ext cx="1508" cy="1533"/>
              <a:chOff x="2700" y="2721"/>
              <a:chExt cx="1508" cy="1533"/>
            </a:xfrm>
          </p:grpSpPr>
          <p:grpSp>
            <p:nvGrpSpPr>
              <p:cNvPr id="44" name="Group 21"/>
              <p:cNvGrpSpPr>
                <a:grpSpLocks/>
              </p:cNvGrpSpPr>
              <p:nvPr/>
            </p:nvGrpSpPr>
            <p:grpSpPr bwMode="auto">
              <a:xfrm>
                <a:off x="2751" y="2721"/>
                <a:ext cx="1457" cy="1533"/>
                <a:chOff x="2751" y="2721"/>
                <a:chExt cx="1457" cy="1533"/>
              </a:xfrm>
            </p:grpSpPr>
            <p:sp>
              <p:nvSpPr>
                <p:cNvPr id="46" name="Arc 22"/>
                <p:cNvSpPr>
                  <a:spLocks/>
                </p:cNvSpPr>
                <p:nvPr/>
              </p:nvSpPr>
              <p:spPr bwMode="ltGray">
                <a:xfrm flipV="1">
                  <a:off x="2751" y="2721"/>
                  <a:ext cx="1457" cy="15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529"/>
                    <a:gd name="T1" fmla="*/ 0 h 21600"/>
                    <a:gd name="T2" fmla="*/ 20529 w 20529"/>
                    <a:gd name="T3" fmla="*/ 14882 h 21600"/>
                    <a:gd name="T4" fmla="*/ 0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</a:path>
                    <a:path w="20529" h="21600" stroke="0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Arc 23"/>
                <p:cNvSpPr>
                  <a:spLocks/>
                </p:cNvSpPr>
                <p:nvPr/>
              </p:nvSpPr>
              <p:spPr bwMode="ltGray">
                <a:xfrm flipV="1">
                  <a:off x="2798" y="2771"/>
                  <a:ext cx="1362" cy="14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529"/>
                    <a:gd name="T1" fmla="*/ 0 h 21600"/>
                    <a:gd name="T2" fmla="*/ 20529 w 20529"/>
                    <a:gd name="T3" fmla="*/ 14882 h 21600"/>
                    <a:gd name="T4" fmla="*/ 0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</a:path>
                    <a:path w="20529" h="21600" stroke="0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5" name="Text Box 24"/>
              <p:cNvSpPr txBox="1">
                <a:spLocks noChangeArrowheads="1"/>
              </p:cNvSpPr>
              <p:nvPr/>
            </p:nvSpPr>
            <p:spPr bwMode="ltGray">
              <a:xfrm>
                <a:off x="2700" y="3074"/>
                <a:ext cx="1247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rgbClr val="FFFFCC"/>
                    </a:solidFill>
                  </a:rPr>
                  <a:t>Poder de barganha dos compradores</a:t>
                </a:r>
                <a:endParaRPr lang="en-US" sz="1400" b="1" dirty="0">
                  <a:solidFill>
                    <a:srgbClr val="FFFFCC"/>
                  </a:solidFill>
                </a:endParaRPr>
              </a:p>
            </p:txBody>
          </p:sp>
        </p:grpSp>
        <p:grpSp>
          <p:nvGrpSpPr>
            <p:cNvPr id="39" name="Group 25"/>
            <p:cNvGrpSpPr>
              <a:grpSpLocks/>
            </p:cNvGrpSpPr>
            <p:nvPr/>
          </p:nvGrpSpPr>
          <p:grpSpPr bwMode="auto">
            <a:xfrm>
              <a:off x="1293" y="2721"/>
              <a:ext cx="1509" cy="1533"/>
              <a:chOff x="1293" y="2721"/>
              <a:chExt cx="1509" cy="1533"/>
            </a:xfrm>
          </p:grpSpPr>
          <p:grpSp>
            <p:nvGrpSpPr>
              <p:cNvPr id="40" name="Group 26"/>
              <p:cNvGrpSpPr>
                <a:grpSpLocks/>
              </p:cNvGrpSpPr>
              <p:nvPr/>
            </p:nvGrpSpPr>
            <p:grpSpPr bwMode="auto">
              <a:xfrm>
                <a:off x="1293" y="2721"/>
                <a:ext cx="1458" cy="1533"/>
                <a:chOff x="1293" y="2721"/>
                <a:chExt cx="1458" cy="1533"/>
              </a:xfrm>
            </p:grpSpPr>
            <p:sp>
              <p:nvSpPr>
                <p:cNvPr id="42" name="Arc 27"/>
                <p:cNvSpPr>
                  <a:spLocks/>
                </p:cNvSpPr>
                <p:nvPr/>
              </p:nvSpPr>
              <p:spPr bwMode="ltGray">
                <a:xfrm flipV="1">
                  <a:off x="1293" y="2721"/>
                  <a:ext cx="1458" cy="1533"/>
                </a:xfrm>
                <a:custGeom>
                  <a:avLst/>
                  <a:gdLst>
                    <a:gd name="G0" fmla="+- 20529 0 0"/>
                    <a:gd name="G1" fmla="+- 21600 0 0"/>
                    <a:gd name="G2" fmla="+- 21600 0 0"/>
                    <a:gd name="T0" fmla="*/ 0 w 20529"/>
                    <a:gd name="T1" fmla="*/ 14882 h 21600"/>
                    <a:gd name="T2" fmla="*/ 20529 w 20529"/>
                    <a:gd name="T3" fmla="*/ 0 h 21600"/>
                    <a:gd name="T4" fmla="*/ 20529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</a:path>
                    <a:path w="20529" h="21600" stroke="0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  <a:lnTo>
                        <a:pt x="20529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Arc 28"/>
                <p:cNvSpPr>
                  <a:spLocks/>
                </p:cNvSpPr>
                <p:nvPr/>
              </p:nvSpPr>
              <p:spPr bwMode="ltGray">
                <a:xfrm flipV="1">
                  <a:off x="1341" y="2771"/>
                  <a:ext cx="1362" cy="1433"/>
                </a:xfrm>
                <a:custGeom>
                  <a:avLst/>
                  <a:gdLst>
                    <a:gd name="G0" fmla="+- 20529 0 0"/>
                    <a:gd name="G1" fmla="+- 21600 0 0"/>
                    <a:gd name="G2" fmla="+- 21600 0 0"/>
                    <a:gd name="T0" fmla="*/ 0 w 20529"/>
                    <a:gd name="T1" fmla="*/ 14882 h 21600"/>
                    <a:gd name="T2" fmla="*/ 20529 w 20529"/>
                    <a:gd name="T3" fmla="*/ 0 h 21600"/>
                    <a:gd name="T4" fmla="*/ 20529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</a:path>
                    <a:path w="20529" h="21600" stroke="0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  <a:lnTo>
                        <a:pt x="20529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" name="Text Box 29"/>
              <p:cNvSpPr txBox="1">
                <a:spLocks noChangeArrowheads="1"/>
              </p:cNvSpPr>
              <p:nvPr/>
            </p:nvSpPr>
            <p:spPr bwMode="ltGray">
              <a:xfrm>
                <a:off x="1497" y="3076"/>
                <a:ext cx="1305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Ameaça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de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produtos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substitutos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08185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uiExpand="1" build="p" autoUpdateAnimBg="0"/>
      <p:bldP spid="20995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11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 de liderança de custo</a:t>
            </a:r>
            <a:endParaRPr lang="en-US" dirty="0"/>
          </a:p>
        </p:txBody>
      </p:sp>
      <p:sp>
        <p:nvSpPr>
          <p:cNvPr id="21197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Riscos do concorrente:</a:t>
            </a:r>
          </a:p>
          <a:p>
            <a:pPr lvl="1"/>
            <a:r>
              <a:rPr lang="pt-BR" dirty="0" smtClean="0"/>
              <a:t>Processos </a:t>
            </a:r>
            <a:r>
              <a:rPr lang="pt-BR" dirty="0"/>
              <a:t>utilizados para produzir e distribuir um bem ou serviço podem tornar-se obsoletos devido às inovações dos concorrentes</a:t>
            </a:r>
            <a:r>
              <a:rPr lang="en-US" dirty="0"/>
              <a:t>.</a:t>
            </a:r>
          </a:p>
          <a:p>
            <a:pPr lvl="1"/>
            <a:r>
              <a:rPr lang="pt-BR" dirty="0"/>
              <a:t>Muito foco na redução de custos pode ocorrer às custas de percepções dos clientes em diferenciação</a:t>
            </a:r>
            <a:r>
              <a:rPr lang="en-US" dirty="0"/>
              <a:t>.</a:t>
            </a:r>
          </a:p>
          <a:p>
            <a:pPr lvl="1"/>
            <a:r>
              <a:rPr lang="pt-BR" dirty="0"/>
              <a:t>Concorrentes, usando suas próprias competências, com êxito podem imitar a estratégia do líder de custo</a:t>
            </a:r>
            <a:r>
              <a:rPr lang="en-US" dirty="0"/>
              <a:t>.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5585E619-D290-4250-85BC-FF73FA0681D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375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1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1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1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3" grpId="0" uiExpand="1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Estratégia</a:t>
            </a:r>
            <a:r>
              <a:rPr lang="en-US" dirty="0"/>
              <a:t> de </a:t>
            </a:r>
            <a:r>
              <a:rPr lang="en-US" dirty="0" err="1"/>
              <a:t>diferenciação</a:t>
            </a:r>
            <a:endParaRPr lang="en-US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Um conjunto integrado de ações tomadas para produzir bens ou serviços (a um custo aceitável) que os clientes percebem como sendo diferentes em aspectos que são importantes para eles</a:t>
            </a:r>
            <a:r>
              <a:rPr lang="en-US" dirty="0"/>
              <a:t>.</a:t>
            </a:r>
          </a:p>
          <a:p>
            <a:pPr lvl="1"/>
            <a:r>
              <a:rPr lang="pt-BR" dirty="0"/>
              <a:t>Foco está em produtos não padronizados</a:t>
            </a:r>
          </a:p>
          <a:p>
            <a:pPr lvl="1"/>
            <a:r>
              <a:rPr lang="pt-BR" dirty="0"/>
              <a:t>Apropriado quando os clientes valorizam mais os recursos diferenciados do que o baixo custo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69297D14-6B80-4DEB-BFAB-1B35BBFC62A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247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uiExpand="1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Como obter uma vantagem de diferenciação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DB19B802-A009-48AC-AFB6-720C41791E5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16080" name="Picture 16" descr="j02503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17663"/>
            <a:ext cx="2435225" cy="1962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838200" y="1676400"/>
            <a:ext cx="1981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pt-BR" sz="2400" dirty="0"/>
              <a:t>Controle de </a:t>
            </a:r>
            <a:r>
              <a:rPr lang="pt-BR" sz="2400" dirty="0">
                <a:solidFill>
                  <a:srgbClr val="FF0000"/>
                </a:solidFill>
              </a:rPr>
              <a:t>fatores de custo </a:t>
            </a:r>
            <a:r>
              <a:rPr lang="pt-BR" sz="2400" dirty="0"/>
              <a:t>se necessário</a:t>
            </a:r>
            <a:endParaRPr lang="en-US" sz="2400" dirty="0"/>
          </a:p>
        </p:txBody>
      </p:sp>
      <p:sp>
        <p:nvSpPr>
          <p:cNvPr id="216072" name="Text Box 8"/>
          <p:cNvSpPr txBox="1">
            <a:spLocks noChangeArrowheads="1"/>
          </p:cNvSpPr>
          <p:nvPr/>
        </p:nvSpPr>
        <p:spPr bwMode="auto">
          <a:xfrm>
            <a:off x="6400800" y="1676400"/>
            <a:ext cx="20081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sz="2400" dirty="0"/>
              <a:t>Reconfigurar a </a:t>
            </a:r>
            <a:r>
              <a:rPr lang="pt-BR" sz="2400" dirty="0">
                <a:solidFill>
                  <a:srgbClr val="00B050"/>
                </a:solidFill>
              </a:rPr>
              <a:t>cadeia de valor</a:t>
            </a:r>
            <a:r>
              <a:rPr lang="pt-BR" sz="2400" dirty="0"/>
              <a:t> para maximizar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16075" name="Text Box 11"/>
          <p:cNvSpPr txBox="1">
            <a:spLocks noChangeArrowheads="1"/>
          </p:cNvSpPr>
          <p:nvPr/>
        </p:nvSpPr>
        <p:spPr bwMode="auto">
          <a:xfrm>
            <a:off x="1676400" y="3863975"/>
            <a:ext cx="4499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54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2000" dirty="0"/>
              <a:t>Reduzir os custos dos compradores</a:t>
            </a:r>
            <a:endParaRPr lang="en-US" sz="2000" dirty="0"/>
          </a:p>
        </p:txBody>
      </p:sp>
      <p:sp>
        <p:nvSpPr>
          <p:cNvPr id="216076" name="Text Box 12"/>
          <p:cNvSpPr txBox="1">
            <a:spLocks noChangeArrowheads="1"/>
          </p:cNvSpPr>
          <p:nvPr/>
        </p:nvSpPr>
        <p:spPr bwMode="auto">
          <a:xfrm>
            <a:off x="1676400" y="4273550"/>
            <a:ext cx="58240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54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2000" dirty="0"/>
              <a:t>Aumentar o desempenho do produto ou serviço</a:t>
            </a:r>
            <a:endParaRPr lang="en-US" sz="2000" dirty="0"/>
          </a:p>
        </p:txBody>
      </p:sp>
      <p:sp>
        <p:nvSpPr>
          <p:cNvPr id="216077" name="Text Box 13"/>
          <p:cNvSpPr txBox="1">
            <a:spLocks noChangeArrowheads="1"/>
          </p:cNvSpPr>
          <p:nvPr/>
        </p:nvSpPr>
        <p:spPr bwMode="auto">
          <a:xfrm>
            <a:off x="1676400" y="4683125"/>
            <a:ext cx="42306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54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Criar sustentabilidade através de:</a:t>
            </a:r>
            <a:endParaRPr lang="pt-BR" sz="2000" dirty="0"/>
          </a:p>
        </p:txBody>
      </p:sp>
      <p:sp>
        <p:nvSpPr>
          <p:cNvPr id="216078" name="Text Box 14"/>
          <p:cNvSpPr txBox="1">
            <a:spLocks noChangeArrowheads="1"/>
          </p:cNvSpPr>
          <p:nvPr/>
        </p:nvSpPr>
        <p:spPr bwMode="auto">
          <a:xfrm>
            <a:off x="2198688" y="5092700"/>
            <a:ext cx="48606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54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2000" dirty="0"/>
              <a:t>percepções do cliente da singularidade</a:t>
            </a:r>
            <a:endParaRPr lang="en-US" sz="2000" dirty="0"/>
          </a:p>
        </p:txBody>
      </p:sp>
      <p:sp>
        <p:nvSpPr>
          <p:cNvPr id="216079" name="Text Box 15"/>
          <p:cNvSpPr txBox="1">
            <a:spLocks noChangeArrowheads="1"/>
          </p:cNvSpPr>
          <p:nvPr/>
        </p:nvSpPr>
        <p:spPr bwMode="auto">
          <a:xfrm>
            <a:off x="2198688" y="5446713"/>
            <a:ext cx="5287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54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2000" dirty="0"/>
              <a:t>relutância do cliente para mudar para o serviço ou produto não exclusivo</a:t>
            </a:r>
            <a:endParaRPr lang="en-US" sz="2000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="" xmlns:p14="http://schemas.microsoft.com/office/powerpoint/2010/main" val="128754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6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1" grpId="0" autoUpdateAnimBg="0"/>
      <p:bldP spid="216072" grpId="0" autoUpdateAnimBg="0"/>
      <p:bldP spid="216075" grpId="0" autoUpdateAnimBg="0"/>
      <p:bldP spid="216076" grpId="0" autoUpdateAnimBg="0"/>
      <p:bldP spid="216077" grpId="0" autoUpdateAnimBg="0"/>
      <p:bldP spid="216078" grpId="0" autoUpdateAnimBg="0"/>
      <p:bldP spid="21607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Atividades de criação de valor e diferenciação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9384D07A-C19A-4D0F-AAD5-DF56363B273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1268036"/>
            <a:ext cx="6007916" cy="55164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289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Estratégia</a:t>
            </a:r>
            <a:r>
              <a:rPr lang="en-US" dirty="0"/>
              <a:t> de </a:t>
            </a:r>
            <a:r>
              <a:rPr lang="en-US" dirty="0" err="1"/>
              <a:t>negócios</a:t>
            </a:r>
            <a:r>
              <a:rPr lang="en-US" dirty="0"/>
              <a:t> (</a:t>
            </a:r>
            <a:r>
              <a:rPr lang="en-US" dirty="0" err="1" smtClean="0"/>
              <a:t>definição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Um conjunto integrado e coordenado de compromissos e ações que a empresa usa para obter uma vantagem competitiva, explorando as competências essenciais em mercados de produto específico.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19291979-EFA0-4A06-BD28-F73694BE108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54628" name="Picture 4" descr="PE07267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4495800"/>
            <a:ext cx="4578350" cy="1390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184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Atividades de criação de valor e diferenciação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Sistema de Informação altamente </a:t>
            </a:r>
            <a:r>
              <a:rPr lang="pt-BR" sz="2000" dirty="0" smtClean="0"/>
              <a:t>desenvolvido</a:t>
            </a:r>
          </a:p>
          <a:p>
            <a:r>
              <a:rPr lang="pt-BR" sz="2000" dirty="0" smtClean="0"/>
              <a:t>Ênfase </a:t>
            </a:r>
            <a:r>
              <a:rPr lang="pt-BR" sz="2000" dirty="0"/>
              <a:t>em </a:t>
            </a:r>
            <a:r>
              <a:rPr lang="pt-BR" sz="2000" dirty="0" smtClean="0"/>
              <a:t>qualidade</a:t>
            </a:r>
          </a:p>
          <a:p>
            <a:r>
              <a:rPr lang="pt-BR" sz="2000" dirty="0" smtClean="0"/>
              <a:t>Compensação </a:t>
            </a:r>
            <a:r>
              <a:rPr lang="pt-BR" sz="2000" dirty="0"/>
              <a:t>do trabalhador para criatividade/produtividade</a:t>
            </a:r>
          </a:p>
          <a:p>
            <a:r>
              <a:rPr lang="pt-BR" sz="2000" dirty="0"/>
              <a:t>Uso de medidas de desempenho subjetivo</a:t>
            </a:r>
          </a:p>
          <a:p>
            <a:r>
              <a:rPr lang="pt-BR" sz="2000" dirty="0" smtClean="0"/>
              <a:t>Capacidade de pesquisa básica</a:t>
            </a:r>
          </a:p>
          <a:p>
            <a:r>
              <a:rPr lang="pt-BR" sz="2000" dirty="0" smtClean="0"/>
              <a:t>Tecnologia</a:t>
            </a:r>
          </a:p>
          <a:p>
            <a:r>
              <a:rPr lang="pt-BR" sz="2000" dirty="0" err="1" smtClean="0"/>
              <a:t>Matérias-primas</a:t>
            </a:r>
            <a:r>
              <a:rPr lang="pt-BR" sz="2000" dirty="0" smtClean="0"/>
              <a:t> de alta qualidade</a:t>
            </a:r>
          </a:p>
          <a:p>
            <a:r>
              <a:rPr lang="pt-BR" sz="2000" dirty="0" smtClean="0"/>
              <a:t>Entrega de produtos</a:t>
            </a:r>
            <a:endParaRPr lang="pt-BR" sz="20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9384D07A-C19A-4D0F-AAD5-DF56363B273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Peças de reposição de alta qualidade</a:t>
            </a:r>
          </a:p>
          <a:p>
            <a:r>
              <a:rPr lang="pt-BR" sz="2000" dirty="0"/>
              <a:t>Manipulação superior da entrada de matérias-primas</a:t>
            </a:r>
          </a:p>
          <a:p>
            <a:r>
              <a:rPr lang="pt-BR" sz="2000" dirty="0" smtClean="0"/>
              <a:t>Produtos atrativos</a:t>
            </a:r>
          </a:p>
          <a:p>
            <a:r>
              <a:rPr lang="pt-BR" sz="2000" dirty="0" smtClean="0"/>
              <a:t>Resposta </a:t>
            </a:r>
            <a:r>
              <a:rPr lang="pt-BR" sz="2000" dirty="0"/>
              <a:t>rápida para especificações do cliente</a:t>
            </a:r>
          </a:p>
          <a:p>
            <a:r>
              <a:rPr lang="pt-BR" sz="2000" dirty="0"/>
              <a:t>Procedimentos de processamento de pedidos</a:t>
            </a:r>
          </a:p>
          <a:p>
            <a:r>
              <a:rPr lang="pt-BR" sz="2000" dirty="0" smtClean="0"/>
              <a:t>Crédito do cliente</a:t>
            </a:r>
          </a:p>
          <a:p>
            <a:r>
              <a:rPr lang="pt-BR" sz="2000" dirty="0" smtClean="0"/>
              <a:t>Relações pessoais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58500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2" autoUpdateAnimBg="0"/>
      <p:bldP spid="10" grpId="0" uiExpand="1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m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026B6B5A-CF83-4ED9-AF4A-17D0919BF0C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Estratégia</a:t>
            </a:r>
            <a:r>
              <a:rPr lang="en-US" dirty="0"/>
              <a:t> de </a:t>
            </a:r>
            <a:r>
              <a:rPr lang="en-US" dirty="0" err="1"/>
              <a:t>diferenciação</a:t>
            </a:r>
            <a:r>
              <a:rPr lang="en-US" dirty="0"/>
              <a:t>: </a:t>
            </a:r>
            <a:r>
              <a:rPr lang="en-US" dirty="0" err="1"/>
              <a:t>concorrentes</a:t>
            </a:r>
            <a:endParaRPr lang="en-US" dirty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1600200"/>
            <a:ext cx="4267200" cy="4525963"/>
          </a:xfrm>
        </p:spPr>
        <p:txBody>
          <a:bodyPr/>
          <a:lstStyle/>
          <a:p>
            <a:r>
              <a:rPr lang="pt-BR" dirty="0"/>
              <a:t>Defende contra concorrentes, porque a fidelidade do cliente à marca supera a  concorrência via preços.</a:t>
            </a:r>
            <a:endParaRPr lang="en-US" dirty="0"/>
          </a:p>
        </p:txBody>
      </p:sp>
      <p:sp>
        <p:nvSpPr>
          <p:cNvPr id="222238" name="Text Box 30"/>
          <p:cNvSpPr txBox="1">
            <a:spLocks noChangeArrowheads="1"/>
          </p:cNvSpPr>
          <p:nvPr/>
        </p:nvSpPr>
        <p:spPr bwMode="auto">
          <a:xfrm>
            <a:off x="609600" y="1466850"/>
            <a:ext cx="35766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 err="1"/>
              <a:t>Rivalidade</a:t>
            </a:r>
            <a:r>
              <a:rPr lang="en-US" sz="2400" dirty="0"/>
              <a:t> com </a:t>
            </a:r>
            <a:r>
              <a:rPr lang="en-US" sz="2400" dirty="0" err="1"/>
              <a:t>concorrentes</a:t>
            </a:r>
            <a:r>
              <a:rPr lang="en-US" sz="2400" dirty="0"/>
              <a:t> </a:t>
            </a:r>
            <a:r>
              <a:rPr lang="en-US" sz="2400" dirty="0" err="1"/>
              <a:t>existentes</a:t>
            </a:r>
            <a:endParaRPr lang="en-US" sz="2400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grpSp>
        <p:nvGrpSpPr>
          <p:cNvPr id="34" name="Group 4"/>
          <p:cNvGrpSpPr>
            <a:grpSpLocks/>
          </p:cNvGrpSpPr>
          <p:nvPr/>
        </p:nvGrpSpPr>
        <p:grpSpPr bwMode="auto">
          <a:xfrm>
            <a:off x="504432" y="2641880"/>
            <a:ext cx="3375025" cy="3335337"/>
            <a:chOff x="1180" y="1187"/>
            <a:chExt cx="3104" cy="3067"/>
          </a:xfrm>
        </p:grpSpPr>
        <p:grpSp>
          <p:nvGrpSpPr>
            <p:cNvPr id="35" name="Group 5"/>
            <p:cNvGrpSpPr>
              <a:grpSpLocks/>
            </p:cNvGrpSpPr>
            <p:nvPr/>
          </p:nvGrpSpPr>
          <p:grpSpPr bwMode="auto">
            <a:xfrm>
              <a:off x="1852" y="1187"/>
              <a:ext cx="1797" cy="1534"/>
              <a:chOff x="1852" y="1187"/>
              <a:chExt cx="1797" cy="1534"/>
            </a:xfrm>
          </p:grpSpPr>
          <p:grpSp>
            <p:nvGrpSpPr>
              <p:cNvPr id="56" name="Group 6"/>
              <p:cNvGrpSpPr>
                <a:grpSpLocks/>
              </p:cNvGrpSpPr>
              <p:nvPr/>
            </p:nvGrpSpPr>
            <p:grpSpPr bwMode="auto">
              <a:xfrm>
                <a:off x="1852" y="1187"/>
                <a:ext cx="1797" cy="1534"/>
                <a:chOff x="1852" y="1187"/>
                <a:chExt cx="1797" cy="1534"/>
              </a:xfrm>
            </p:grpSpPr>
            <p:sp>
              <p:nvSpPr>
                <p:cNvPr id="58" name="Arc 7"/>
                <p:cNvSpPr>
                  <a:spLocks/>
                </p:cNvSpPr>
                <p:nvPr/>
              </p:nvSpPr>
              <p:spPr bwMode="ltGray">
                <a:xfrm flipV="1">
                  <a:off x="1852" y="1187"/>
                  <a:ext cx="1797" cy="1534"/>
                </a:xfrm>
                <a:custGeom>
                  <a:avLst/>
                  <a:gdLst>
                    <a:gd name="G0" fmla="+- 12660 0 0"/>
                    <a:gd name="G1" fmla="+- 0 0 0"/>
                    <a:gd name="G2" fmla="+- 21600 0 0"/>
                    <a:gd name="T0" fmla="*/ 25320 w 25320"/>
                    <a:gd name="T1" fmla="*/ 17501 h 21600"/>
                    <a:gd name="T2" fmla="*/ 0 w 25320"/>
                    <a:gd name="T3" fmla="*/ 17501 h 21600"/>
                    <a:gd name="T4" fmla="*/ 12660 w 2532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320" h="21600" fill="none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</a:path>
                    <a:path w="25320" h="21600" stroke="0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  <a:lnTo>
                        <a:pt x="1266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Arc 8"/>
                <p:cNvSpPr>
                  <a:spLocks/>
                </p:cNvSpPr>
                <p:nvPr/>
              </p:nvSpPr>
              <p:spPr bwMode="ltGray">
                <a:xfrm flipV="1">
                  <a:off x="1910" y="1237"/>
                  <a:ext cx="1680" cy="1433"/>
                </a:xfrm>
                <a:custGeom>
                  <a:avLst/>
                  <a:gdLst>
                    <a:gd name="G0" fmla="+- 12660 0 0"/>
                    <a:gd name="G1" fmla="+- 0 0 0"/>
                    <a:gd name="G2" fmla="+- 21600 0 0"/>
                    <a:gd name="T0" fmla="*/ 25320 w 25320"/>
                    <a:gd name="T1" fmla="*/ 17501 h 21600"/>
                    <a:gd name="T2" fmla="*/ 0 w 25320"/>
                    <a:gd name="T3" fmla="*/ 17501 h 21600"/>
                    <a:gd name="T4" fmla="*/ 12660 w 2532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320" h="21600" fill="none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</a:path>
                    <a:path w="25320" h="21600" stroke="0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  <a:lnTo>
                        <a:pt x="1266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" name="Text Box 9"/>
              <p:cNvSpPr txBox="1">
                <a:spLocks noChangeArrowheads="1"/>
              </p:cNvSpPr>
              <p:nvPr/>
            </p:nvSpPr>
            <p:spPr bwMode="ltGray">
              <a:xfrm>
                <a:off x="2167" y="1342"/>
                <a:ext cx="1167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Ameaça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de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novas</a:t>
                </a:r>
                <a:endParaRPr lang="en-US" sz="14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entrantes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Group 10"/>
            <p:cNvGrpSpPr>
              <a:grpSpLocks/>
            </p:cNvGrpSpPr>
            <p:nvPr/>
          </p:nvGrpSpPr>
          <p:grpSpPr bwMode="auto">
            <a:xfrm>
              <a:off x="2751" y="1478"/>
              <a:ext cx="1533" cy="1720"/>
              <a:chOff x="2751" y="1478"/>
              <a:chExt cx="1533" cy="1720"/>
            </a:xfrm>
          </p:grpSpPr>
          <p:grpSp>
            <p:nvGrpSpPr>
              <p:cNvPr id="52" name="Group 11"/>
              <p:cNvGrpSpPr>
                <a:grpSpLocks/>
              </p:cNvGrpSpPr>
              <p:nvPr/>
            </p:nvGrpSpPr>
            <p:grpSpPr bwMode="auto">
              <a:xfrm>
                <a:off x="2751" y="1478"/>
                <a:ext cx="1533" cy="1720"/>
                <a:chOff x="2751" y="1478"/>
                <a:chExt cx="1533" cy="1720"/>
              </a:xfrm>
            </p:grpSpPr>
            <p:sp>
              <p:nvSpPr>
                <p:cNvPr id="54" name="Arc 12"/>
                <p:cNvSpPr>
                  <a:spLocks/>
                </p:cNvSpPr>
                <p:nvPr/>
              </p:nvSpPr>
              <p:spPr bwMode="ltGray">
                <a:xfrm flipV="1">
                  <a:off x="2751" y="1478"/>
                  <a:ext cx="1533" cy="1720"/>
                </a:xfrm>
                <a:custGeom>
                  <a:avLst/>
                  <a:gdLst>
                    <a:gd name="G0" fmla="+- 0 0 0"/>
                    <a:gd name="G1" fmla="+- 6718 0 0"/>
                    <a:gd name="G2" fmla="+- 21600 0 0"/>
                    <a:gd name="T0" fmla="*/ 20529 w 21600"/>
                    <a:gd name="T1" fmla="*/ 0 h 24219"/>
                    <a:gd name="T2" fmla="*/ 12660 w 21600"/>
                    <a:gd name="T3" fmla="*/ 24219 h 24219"/>
                    <a:gd name="T4" fmla="*/ 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</a:path>
                    <a:path w="21600" h="24219" stroke="0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  <a:lnTo>
                        <a:pt x="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Arc 13"/>
                <p:cNvSpPr>
                  <a:spLocks/>
                </p:cNvSpPr>
                <p:nvPr/>
              </p:nvSpPr>
              <p:spPr bwMode="ltGray">
                <a:xfrm flipV="1">
                  <a:off x="2801" y="1535"/>
                  <a:ext cx="1433" cy="1607"/>
                </a:xfrm>
                <a:custGeom>
                  <a:avLst/>
                  <a:gdLst>
                    <a:gd name="G0" fmla="+- 0 0 0"/>
                    <a:gd name="G1" fmla="+- 6718 0 0"/>
                    <a:gd name="G2" fmla="+- 21600 0 0"/>
                    <a:gd name="T0" fmla="*/ 20529 w 21600"/>
                    <a:gd name="T1" fmla="*/ 0 h 24219"/>
                    <a:gd name="T2" fmla="*/ 12660 w 21600"/>
                    <a:gd name="T3" fmla="*/ 24219 h 24219"/>
                    <a:gd name="T4" fmla="*/ 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</a:path>
                    <a:path w="21600" h="24219" stroke="0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  <a:lnTo>
                        <a:pt x="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" name="Text Box 14"/>
              <p:cNvSpPr txBox="1">
                <a:spLocks noChangeArrowheads="1"/>
              </p:cNvSpPr>
              <p:nvPr/>
            </p:nvSpPr>
            <p:spPr bwMode="ltGray">
              <a:xfrm>
                <a:off x="3023" y="2078"/>
                <a:ext cx="1261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Poder de barganha dos fornecedores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Group 15"/>
            <p:cNvGrpSpPr>
              <a:grpSpLocks/>
            </p:cNvGrpSpPr>
            <p:nvPr/>
          </p:nvGrpSpPr>
          <p:grpSpPr bwMode="auto">
            <a:xfrm>
              <a:off x="1180" y="1478"/>
              <a:ext cx="1571" cy="1720"/>
              <a:chOff x="1180" y="1478"/>
              <a:chExt cx="1571" cy="1720"/>
            </a:xfrm>
          </p:grpSpPr>
          <p:grpSp>
            <p:nvGrpSpPr>
              <p:cNvPr id="48" name="Group 16"/>
              <p:cNvGrpSpPr>
                <a:grpSpLocks/>
              </p:cNvGrpSpPr>
              <p:nvPr/>
            </p:nvGrpSpPr>
            <p:grpSpPr bwMode="auto">
              <a:xfrm>
                <a:off x="1217" y="1478"/>
                <a:ext cx="1534" cy="1720"/>
                <a:chOff x="1217" y="1478"/>
                <a:chExt cx="1534" cy="1720"/>
              </a:xfrm>
            </p:grpSpPr>
            <p:sp>
              <p:nvSpPr>
                <p:cNvPr id="50" name="Arc 17"/>
                <p:cNvSpPr>
                  <a:spLocks/>
                </p:cNvSpPr>
                <p:nvPr/>
              </p:nvSpPr>
              <p:spPr bwMode="ltGray">
                <a:xfrm flipV="1">
                  <a:off x="1217" y="1478"/>
                  <a:ext cx="1534" cy="1720"/>
                </a:xfrm>
                <a:custGeom>
                  <a:avLst/>
                  <a:gdLst>
                    <a:gd name="G0" fmla="+- 21600 0 0"/>
                    <a:gd name="G1" fmla="+- 6718 0 0"/>
                    <a:gd name="G2" fmla="+- 21600 0 0"/>
                    <a:gd name="T0" fmla="*/ 8940 w 21600"/>
                    <a:gd name="T1" fmla="*/ 24219 h 24219"/>
                    <a:gd name="T2" fmla="*/ 1071 w 21600"/>
                    <a:gd name="T3" fmla="*/ 0 h 24219"/>
                    <a:gd name="T4" fmla="*/ 2160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</a:path>
                    <a:path w="21600" h="24219" stroke="0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  <a:lnTo>
                        <a:pt x="2160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tx2">
                        <a:gamma/>
                        <a:shade val="46275"/>
                        <a:invGamma/>
                      </a:schemeClr>
                    </a:gs>
                    <a:gs pos="100000">
                      <a:schemeClr val="tx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Arc 18"/>
                <p:cNvSpPr>
                  <a:spLocks/>
                </p:cNvSpPr>
                <p:nvPr/>
              </p:nvSpPr>
              <p:spPr bwMode="ltGray">
                <a:xfrm flipV="1">
                  <a:off x="1267" y="1535"/>
                  <a:ext cx="1433" cy="1607"/>
                </a:xfrm>
                <a:custGeom>
                  <a:avLst/>
                  <a:gdLst>
                    <a:gd name="G0" fmla="+- 21600 0 0"/>
                    <a:gd name="G1" fmla="+- 6718 0 0"/>
                    <a:gd name="G2" fmla="+- 21600 0 0"/>
                    <a:gd name="T0" fmla="*/ 8940 w 21600"/>
                    <a:gd name="T1" fmla="*/ 24219 h 24219"/>
                    <a:gd name="T2" fmla="*/ 1071 w 21600"/>
                    <a:gd name="T3" fmla="*/ 0 h 24219"/>
                    <a:gd name="T4" fmla="*/ 2160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</a:path>
                    <a:path w="21600" h="24219" stroke="0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  <a:lnTo>
                        <a:pt x="2160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" name="Text Box 19"/>
              <p:cNvSpPr txBox="1">
                <a:spLocks noChangeArrowheads="1"/>
              </p:cNvSpPr>
              <p:nvPr/>
            </p:nvSpPr>
            <p:spPr bwMode="ltGray">
              <a:xfrm>
                <a:off x="1180" y="1962"/>
                <a:ext cx="1305" cy="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Rivalidade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entre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empresas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concorrentes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Group 20"/>
            <p:cNvGrpSpPr>
              <a:grpSpLocks/>
            </p:cNvGrpSpPr>
            <p:nvPr/>
          </p:nvGrpSpPr>
          <p:grpSpPr bwMode="auto">
            <a:xfrm>
              <a:off x="2700" y="2721"/>
              <a:ext cx="1508" cy="1533"/>
              <a:chOff x="2700" y="2721"/>
              <a:chExt cx="1508" cy="1533"/>
            </a:xfrm>
          </p:grpSpPr>
          <p:grpSp>
            <p:nvGrpSpPr>
              <p:cNvPr id="44" name="Group 21"/>
              <p:cNvGrpSpPr>
                <a:grpSpLocks/>
              </p:cNvGrpSpPr>
              <p:nvPr/>
            </p:nvGrpSpPr>
            <p:grpSpPr bwMode="auto">
              <a:xfrm>
                <a:off x="2751" y="2721"/>
                <a:ext cx="1457" cy="1533"/>
                <a:chOff x="2751" y="2721"/>
                <a:chExt cx="1457" cy="1533"/>
              </a:xfrm>
            </p:grpSpPr>
            <p:sp>
              <p:nvSpPr>
                <p:cNvPr id="46" name="Arc 22"/>
                <p:cNvSpPr>
                  <a:spLocks/>
                </p:cNvSpPr>
                <p:nvPr/>
              </p:nvSpPr>
              <p:spPr bwMode="ltGray">
                <a:xfrm flipV="1">
                  <a:off x="2751" y="2721"/>
                  <a:ext cx="1457" cy="15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529"/>
                    <a:gd name="T1" fmla="*/ 0 h 21600"/>
                    <a:gd name="T2" fmla="*/ 20529 w 20529"/>
                    <a:gd name="T3" fmla="*/ 14882 h 21600"/>
                    <a:gd name="T4" fmla="*/ 0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</a:path>
                    <a:path w="20529" h="21600" stroke="0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Arc 23"/>
                <p:cNvSpPr>
                  <a:spLocks/>
                </p:cNvSpPr>
                <p:nvPr/>
              </p:nvSpPr>
              <p:spPr bwMode="ltGray">
                <a:xfrm flipV="1">
                  <a:off x="2798" y="2771"/>
                  <a:ext cx="1362" cy="14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529"/>
                    <a:gd name="T1" fmla="*/ 0 h 21600"/>
                    <a:gd name="T2" fmla="*/ 20529 w 20529"/>
                    <a:gd name="T3" fmla="*/ 14882 h 21600"/>
                    <a:gd name="T4" fmla="*/ 0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</a:path>
                    <a:path w="20529" h="21600" stroke="0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5" name="Text Box 24"/>
              <p:cNvSpPr txBox="1">
                <a:spLocks noChangeArrowheads="1"/>
              </p:cNvSpPr>
              <p:nvPr/>
            </p:nvSpPr>
            <p:spPr bwMode="ltGray">
              <a:xfrm>
                <a:off x="2700" y="3074"/>
                <a:ext cx="1247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rgbClr val="FFFFCC"/>
                    </a:solidFill>
                  </a:rPr>
                  <a:t>Poder de barganha dos compradores</a:t>
                </a:r>
                <a:endParaRPr lang="en-US" sz="1400" b="1" dirty="0">
                  <a:solidFill>
                    <a:srgbClr val="FFFFCC"/>
                  </a:solidFill>
                </a:endParaRPr>
              </a:p>
            </p:txBody>
          </p:sp>
        </p:grpSp>
        <p:grpSp>
          <p:nvGrpSpPr>
            <p:cNvPr id="39" name="Group 25"/>
            <p:cNvGrpSpPr>
              <a:grpSpLocks/>
            </p:cNvGrpSpPr>
            <p:nvPr/>
          </p:nvGrpSpPr>
          <p:grpSpPr bwMode="auto">
            <a:xfrm>
              <a:off x="1293" y="2721"/>
              <a:ext cx="1509" cy="1533"/>
              <a:chOff x="1293" y="2721"/>
              <a:chExt cx="1509" cy="1533"/>
            </a:xfrm>
          </p:grpSpPr>
          <p:grpSp>
            <p:nvGrpSpPr>
              <p:cNvPr id="40" name="Group 26"/>
              <p:cNvGrpSpPr>
                <a:grpSpLocks/>
              </p:cNvGrpSpPr>
              <p:nvPr/>
            </p:nvGrpSpPr>
            <p:grpSpPr bwMode="auto">
              <a:xfrm>
                <a:off x="1293" y="2721"/>
                <a:ext cx="1458" cy="1533"/>
                <a:chOff x="1293" y="2721"/>
                <a:chExt cx="1458" cy="1533"/>
              </a:xfrm>
            </p:grpSpPr>
            <p:sp>
              <p:nvSpPr>
                <p:cNvPr id="42" name="Arc 27"/>
                <p:cNvSpPr>
                  <a:spLocks/>
                </p:cNvSpPr>
                <p:nvPr/>
              </p:nvSpPr>
              <p:spPr bwMode="ltGray">
                <a:xfrm flipV="1">
                  <a:off x="1293" y="2721"/>
                  <a:ext cx="1458" cy="1533"/>
                </a:xfrm>
                <a:custGeom>
                  <a:avLst/>
                  <a:gdLst>
                    <a:gd name="G0" fmla="+- 20529 0 0"/>
                    <a:gd name="G1" fmla="+- 21600 0 0"/>
                    <a:gd name="G2" fmla="+- 21600 0 0"/>
                    <a:gd name="T0" fmla="*/ 0 w 20529"/>
                    <a:gd name="T1" fmla="*/ 14882 h 21600"/>
                    <a:gd name="T2" fmla="*/ 20529 w 20529"/>
                    <a:gd name="T3" fmla="*/ 0 h 21600"/>
                    <a:gd name="T4" fmla="*/ 20529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</a:path>
                    <a:path w="20529" h="21600" stroke="0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  <a:lnTo>
                        <a:pt x="20529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Arc 28"/>
                <p:cNvSpPr>
                  <a:spLocks/>
                </p:cNvSpPr>
                <p:nvPr/>
              </p:nvSpPr>
              <p:spPr bwMode="ltGray">
                <a:xfrm flipV="1">
                  <a:off x="1341" y="2771"/>
                  <a:ext cx="1362" cy="1433"/>
                </a:xfrm>
                <a:custGeom>
                  <a:avLst/>
                  <a:gdLst>
                    <a:gd name="G0" fmla="+- 20529 0 0"/>
                    <a:gd name="G1" fmla="+- 21600 0 0"/>
                    <a:gd name="G2" fmla="+- 21600 0 0"/>
                    <a:gd name="T0" fmla="*/ 0 w 20529"/>
                    <a:gd name="T1" fmla="*/ 14882 h 21600"/>
                    <a:gd name="T2" fmla="*/ 20529 w 20529"/>
                    <a:gd name="T3" fmla="*/ 0 h 21600"/>
                    <a:gd name="T4" fmla="*/ 20529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</a:path>
                    <a:path w="20529" h="21600" stroke="0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  <a:lnTo>
                        <a:pt x="20529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" name="Text Box 29"/>
              <p:cNvSpPr txBox="1">
                <a:spLocks noChangeArrowheads="1"/>
              </p:cNvSpPr>
              <p:nvPr/>
            </p:nvSpPr>
            <p:spPr bwMode="ltGray">
              <a:xfrm>
                <a:off x="1497" y="3076"/>
                <a:ext cx="1305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Ameaça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de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produtos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substitutos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9706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2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 autoUpdateAnimBg="0"/>
      <p:bldP spid="22223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B3AC4A50-F8C0-4551-9F66-7EF480A5EFA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Estratégia</a:t>
            </a:r>
            <a:r>
              <a:rPr lang="en-US" dirty="0"/>
              <a:t> de </a:t>
            </a:r>
            <a:r>
              <a:rPr lang="en-US" dirty="0" err="1"/>
              <a:t>diferenciação</a:t>
            </a:r>
            <a:r>
              <a:rPr lang="en-US" dirty="0"/>
              <a:t>: </a:t>
            </a:r>
            <a:r>
              <a:rPr lang="en-US" dirty="0" err="1"/>
              <a:t>compradores</a:t>
            </a:r>
            <a:endParaRPr lang="en-US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598613"/>
            <a:ext cx="4038600" cy="4525962"/>
          </a:xfrm>
        </p:spPr>
        <p:txBody>
          <a:bodyPr/>
          <a:lstStyle/>
          <a:p>
            <a:r>
              <a:rPr lang="pt-BR" dirty="0"/>
              <a:t>Pode atenuar o poder dos compradores porque produtos bem diferenciados reduzem a sensibilidade do cliente aos aumentos de preço.</a:t>
            </a:r>
            <a:endParaRPr lang="en-US" dirty="0"/>
          </a:p>
        </p:txBody>
      </p:sp>
      <p:sp>
        <p:nvSpPr>
          <p:cNvPr id="224286" name="Text Box 30"/>
          <p:cNvSpPr txBox="1">
            <a:spLocks noChangeArrowheads="1"/>
          </p:cNvSpPr>
          <p:nvPr/>
        </p:nvSpPr>
        <p:spPr bwMode="auto">
          <a:xfrm>
            <a:off x="690563" y="1476375"/>
            <a:ext cx="35766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 dirty="0"/>
              <a:t>Poder de barganha dos compradores</a:t>
            </a:r>
            <a:endParaRPr lang="en-US" sz="2400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grpSp>
        <p:nvGrpSpPr>
          <p:cNvPr id="60" name="Group 4"/>
          <p:cNvGrpSpPr>
            <a:grpSpLocks/>
          </p:cNvGrpSpPr>
          <p:nvPr/>
        </p:nvGrpSpPr>
        <p:grpSpPr bwMode="auto">
          <a:xfrm>
            <a:off x="504432" y="2641880"/>
            <a:ext cx="3375025" cy="3335337"/>
            <a:chOff x="1180" y="1187"/>
            <a:chExt cx="3104" cy="3067"/>
          </a:xfrm>
        </p:grpSpPr>
        <p:grpSp>
          <p:nvGrpSpPr>
            <p:cNvPr id="61" name="Group 5"/>
            <p:cNvGrpSpPr>
              <a:grpSpLocks/>
            </p:cNvGrpSpPr>
            <p:nvPr/>
          </p:nvGrpSpPr>
          <p:grpSpPr bwMode="auto">
            <a:xfrm>
              <a:off x="1852" y="1187"/>
              <a:ext cx="1797" cy="1534"/>
              <a:chOff x="1852" y="1187"/>
              <a:chExt cx="1797" cy="1534"/>
            </a:xfrm>
          </p:grpSpPr>
          <p:grpSp>
            <p:nvGrpSpPr>
              <p:cNvPr id="82" name="Group 6"/>
              <p:cNvGrpSpPr>
                <a:grpSpLocks/>
              </p:cNvGrpSpPr>
              <p:nvPr/>
            </p:nvGrpSpPr>
            <p:grpSpPr bwMode="auto">
              <a:xfrm>
                <a:off x="1852" y="1187"/>
                <a:ext cx="1797" cy="1534"/>
                <a:chOff x="1852" y="1187"/>
                <a:chExt cx="1797" cy="1534"/>
              </a:xfrm>
            </p:grpSpPr>
            <p:sp>
              <p:nvSpPr>
                <p:cNvPr id="84" name="Arc 7"/>
                <p:cNvSpPr>
                  <a:spLocks/>
                </p:cNvSpPr>
                <p:nvPr/>
              </p:nvSpPr>
              <p:spPr bwMode="ltGray">
                <a:xfrm flipV="1">
                  <a:off x="1852" y="1187"/>
                  <a:ext cx="1797" cy="1534"/>
                </a:xfrm>
                <a:custGeom>
                  <a:avLst/>
                  <a:gdLst>
                    <a:gd name="G0" fmla="+- 12660 0 0"/>
                    <a:gd name="G1" fmla="+- 0 0 0"/>
                    <a:gd name="G2" fmla="+- 21600 0 0"/>
                    <a:gd name="T0" fmla="*/ 25320 w 25320"/>
                    <a:gd name="T1" fmla="*/ 17501 h 21600"/>
                    <a:gd name="T2" fmla="*/ 0 w 25320"/>
                    <a:gd name="T3" fmla="*/ 17501 h 21600"/>
                    <a:gd name="T4" fmla="*/ 12660 w 2532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320" h="21600" fill="none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</a:path>
                    <a:path w="25320" h="21600" stroke="0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  <a:lnTo>
                        <a:pt x="1266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Arc 8"/>
                <p:cNvSpPr>
                  <a:spLocks/>
                </p:cNvSpPr>
                <p:nvPr/>
              </p:nvSpPr>
              <p:spPr bwMode="ltGray">
                <a:xfrm flipV="1">
                  <a:off x="1910" y="1237"/>
                  <a:ext cx="1680" cy="1433"/>
                </a:xfrm>
                <a:custGeom>
                  <a:avLst/>
                  <a:gdLst>
                    <a:gd name="G0" fmla="+- 12660 0 0"/>
                    <a:gd name="G1" fmla="+- 0 0 0"/>
                    <a:gd name="G2" fmla="+- 21600 0 0"/>
                    <a:gd name="T0" fmla="*/ 25320 w 25320"/>
                    <a:gd name="T1" fmla="*/ 17501 h 21600"/>
                    <a:gd name="T2" fmla="*/ 0 w 25320"/>
                    <a:gd name="T3" fmla="*/ 17501 h 21600"/>
                    <a:gd name="T4" fmla="*/ 12660 w 2532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320" h="21600" fill="none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</a:path>
                    <a:path w="25320" h="21600" stroke="0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  <a:lnTo>
                        <a:pt x="1266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3" name="Text Box 9"/>
              <p:cNvSpPr txBox="1">
                <a:spLocks noChangeArrowheads="1"/>
              </p:cNvSpPr>
              <p:nvPr/>
            </p:nvSpPr>
            <p:spPr bwMode="ltGray">
              <a:xfrm>
                <a:off x="2167" y="1342"/>
                <a:ext cx="1167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Ameaça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de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novas</a:t>
                </a:r>
                <a:endParaRPr lang="en-US" sz="14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entrantes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2" name="Group 10"/>
            <p:cNvGrpSpPr>
              <a:grpSpLocks/>
            </p:cNvGrpSpPr>
            <p:nvPr/>
          </p:nvGrpSpPr>
          <p:grpSpPr bwMode="auto">
            <a:xfrm>
              <a:off x="2751" y="1478"/>
              <a:ext cx="1533" cy="1720"/>
              <a:chOff x="2751" y="1478"/>
              <a:chExt cx="1533" cy="1720"/>
            </a:xfrm>
          </p:grpSpPr>
          <p:grpSp>
            <p:nvGrpSpPr>
              <p:cNvPr id="78" name="Group 11"/>
              <p:cNvGrpSpPr>
                <a:grpSpLocks/>
              </p:cNvGrpSpPr>
              <p:nvPr/>
            </p:nvGrpSpPr>
            <p:grpSpPr bwMode="auto">
              <a:xfrm>
                <a:off x="2751" y="1478"/>
                <a:ext cx="1533" cy="1720"/>
                <a:chOff x="2751" y="1478"/>
                <a:chExt cx="1533" cy="1720"/>
              </a:xfrm>
            </p:grpSpPr>
            <p:sp>
              <p:nvSpPr>
                <p:cNvPr id="80" name="Arc 12"/>
                <p:cNvSpPr>
                  <a:spLocks/>
                </p:cNvSpPr>
                <p:nvPr/>
              </p:nvSpPr>
              <p:spPr bwMode="ltGray">
                <a:xfrm flipV="1">
                  <a:off x="2751" y="1478"/>
                  <a:ext cx="1533" cy="1720"/>
                </a:xfrm>
                <a:custGeom>
                  <a:avLst/>
                  <a:gdLst>
                    <a:gd name="G0" fmla="+- 0 0 0"/>
                    <a:gd name="G1" fmla="+- 6718 0 0"/>
                    <a:gd name="G2" fmla="+- 21600 0 0"/>
                    <a:gd name="T0" fmla="*/ 20529 w 21600"/>
                    <a:gd name="T1" fmla="*/ 0 h 24219"/>
                    <a:gd name="T2" fmla="*/ 12660 w 21600"/>
                    <a:gd name="T3" fmla="*/ 24219 h 24219"/>
                    <a:gd name="T4" fmla="*/ 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</a:path>
                    <a:path w="21600" h="24219" stroke="0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  <a:lnTo>
                        <a:pt x="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Arc 13"/>
                <p:cNvSpPr>
                  <a:spLocks/>
                </p:cNvSpPr>
                <p:nvPr/>
              </p:nvSpPr>
              <p:spPr bwMode="ltGray">
                <a:xfrm flipV="1">
                  <a:off x="2801" y="1535"/>
                  <a:ext cx="1433" cy="1607"/>
                </a:xfrm>
                <a:custGeom>
                  <a:avLst/>
                  <a:gdLst>
                    <a:gd name="G0" fmla="+- 0 0 0"/>
                    <a:gd name="G1" fmla="+- 6718 0 0"/>
                    <a:gd name="G2" fmla="+- 21600 0 0"/>
                    <a:gd name="T0" fmla="*/ 20529 w 21600"/>
                    <a:gd name="T1" fmla="*/ 0 h 24219"/>
                    <a:gd name="T2" fmla="*/ 12660 w 21600"/>
                    <a:gd name="T3" fmla="*/ 24219 h 24219"/>
                    <a:gd name="T4" fmla="*/ 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</a:path>
                    <a:path w="21600" h="24219" stroke="0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  <a:lnTo>
                        <a:pt x="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" name="Text Box 14"/>
              <p:cNvSpPr txBox="1">
                <a:spLocks noChangeArrowheads="1"/>
              </p:cNvSpPr>
              <p:nvPr/>
            </p:nvSpPr>
            <p:spPr bwMode="ltGray">
              <a:xfrm>
                <a:off x="3023" y="2078"/>
                <a:ext cx="1261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Poder de barganha dos fornecedores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3" name="Group 15"/>
            <p:cNvGrpSpPr>
              <a:grpSpLocks/>
            </p:cNvGrpSpPr>
            <p:nvPr/>
          </p:nvGrpSpPr>
          <p:grpSpPr bwMode="auto">
            <a:xfrm>
              <a:off x="1180" y="1478"/>
              <a:ext cx="1571" cy="1720"/>
              <a:chOff x="1180" y="1478"/>
              <a:chExt cx="1571" cy="1720"/>
            </a:xfrm>
          </p:grpSpPr>
          <p:grpSp>
            <p:nvGrpSpPr>
              <p:cNvPr id="74" name="Group 16"/>
              <p:cNvGrpSpPr>
                <a:grpSpLocks/>
              </p:cNvGrpSpPr>
              <p:nvPr/>
            </p:nvGrpSpPr>
            <p:grpSpPr bwMode="auto">
              <a:xfrm>
                <a:off x="1217" y="1478"/>
                <a:ext cx="1534" cy="1720"/>
                <a:chOff x="1217" y="1478"/>
                <a:chExt cx="1534" cy="1720"/>
              </a:xfrm>
            </p:grpSpPr>
            <p:sp>
              <p:nvSpPr>
                <p:cNvPr id="76" name="Arc 17"/>
                <p:cNvSpPr>
                  <a:spLocks/>
                </p:cNvSpPr>
                <p:nvPr/>
              </p:nvSpPr>
              <p:spPr bwMode="ltGray">
                <a:xfrm flipV="1">
                  <a:off x="1217" y="1478"/>
                  <a:ext cx="1534" cy="1720"/>
                </a:xfrm>
                <a:custGeom>
                  <a:avLst/>
                  <a:gdLst>
                    <a:gd name="G0" fmla="+- 21600 0 0"/>
                    <a:gd name="G1" fmla="+- 6718 0 0"/>
                    <a:gd name="G2" fmla="+- 21600 0 0"/>
                    <a:gd name="T0" fmla="*/ 8940 w 21600"/>
                    <a:gd name="T1" fmla="*/ 24219 h 24219"/>
                    <a:gd name="T2" fmla="*/ 1071 w 21600"/>
                    <a:gd name="T3" fmla="*/ 0 h 24219"/>
                    <a:gd name="T4" fmla="*/ 2160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</a:path>
                    <a:path w="21600" h="24219" stroke="0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  <a:lnTo>
                        <a:pt x="2160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tx2">
                        <a:gamma/>
                        <a:shade val="46275"/>
                        <a:invGamma/>
                      </a:schemeClr>
                    </a:gs>
                    <a:gs pos="100000">
                      <a:schemeClr val="tx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Arc 18"/>
                <p:cNvSpPr>
                  <a:spLocks/>
                </p:cNvSpPr>
                <p:nvPr/>
              </p:nvSpPr>
              <p:spPr bwMode="ltGray">
                <a:xfrm flipV="1">
                  <a:off x="1267" y="1535"/>
                  <a:ext cx="1433" cy="1607"/>
                </a:xfrm>
                <a:custGeom>
                  <a:avLst/>
                  <a:gdLst>
                    <a:gd name="G0" fmla="+- 21600 0 0"/>
                    <a:gd name="G1" fmla="+- 6718 0 0"/>
                    <a:gd name="G2" fmla="+- 21600 0 0"/>
                    <a:gd name="T0" fmla="*/ 8940 w 21600"/>
                    <a:gd name="T1" fmla="*/ 24219 h 24219"/>
                    <a:gd name="T2" fmla="*/ 1071 w 21600"/>
                    <a:gd name="T3" fmla="*/ 0 h 24219"/>
                    <a:gd name="T4" fmla="*/ 2160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</a:path>
                    <a:path w="21600" h="24219" stroke="0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  <a:lnTo>
                        <a:pt x="2160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" name="Text Box 19"/>
              <p:cNvSpPr txBox="1">
                <a:spLocks noChangeArrowheads="1"/>
              </p:cNvSpPr>
              <p:nvPr/>
            </p:nvSpPr>
            <p:spPr bwMode="ltGray">
              <a:xfrm>
                <a:off x="1180" y="1962"/>
                <a:ext cx="1305" cy="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Rivalidade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entre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empresas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concorrentes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4" name="Group 20"/>
            <p:cNvGrpSpPr>
              <a:grpSpLocks/>
            </p:cNvGrpSpPr>
            <p:nvPr/>
          </p:nvGrpSpPr>
          <p:grpSpPr bwMode="auto">
            <a:xfrm>
              <a:off x="2700" y="2721"/>
              <a:ext cx="1508" cy="1533"/>
              <a:chOff x="2700" y="2721"/>
              <a:chExt cx="1508" cy="1533"/>
            </a:xfrm>
          </p:grpSpPr>
          <p:grpSp>
            <p:nvGrpSpPr>
              <p:cNvPr id="70" name="Group 21"/>
              <p:cNvGrpSpPr>
                <a:grpSpLocks/>
              </p:cNvGrpSpPr>
              <p:nvPr/>
            </p:nvGrpSpPr>
            <p:grpSpPr bwMode="auto">
              <a:xfrm>
                <a:off x="2751" y="2721"/>
                <a:ext cx="1457" cy="1533"/>
                <a:chOff x="2751" y="2721"/>
                <a:chExt cx="1457" cy="1533"/>
              </a:xfrm>
            </p:grpSpPr>
            <p:sp>
              <p:nvSpPr>
                <p:cNvPr id="72" name="Arc 22"/>
                <p:cNvSpPr>
                  <a:spLocks/>
                </p:cNvSpPr>
                <p:nvPr/>
              </p:nvSpPr>
              <p:spPr bwMode="ltGray">
                <a:xfrm flipV="1">
                  <a:off x="2751" y="2721"/>
                  <a:ext cx="1457" cy="15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529"/>
                    <a:gd name="T1" fmla="*/ 0 h 21600"/>
                    <a:gd name="T2" fmla="*/ 20529 w 20529"/>
                    <a:gd name="T3" fmla="*/ 14882 h 21600"/>
                    <a:gd name="T4" fmla="*/ 0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</a:path>
                    <a:path w="20529" h="21600" stroke="0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Arc 23"/>
                <p:cNvSpPr>
                  <a:spLocks/>
                </p:cNvSpPr>
                <p:nvPr/>
              </p:nvSpPr>
              <p:spPr bwMode="ltGray">
                <a:xfrm flipV="1">
                  <a:off x="2798" y="2771"/>
                  <a:ext cx="1362" cy="14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529"/>
                    <a:gd name="T1" fmla="*/ 0 h 21600"/>
                    <a:gd name="T2" fmla="*/ 20529 w 20529"/>
                    <a:gd name="T3" fmla="*/ 14882 h 21600"/>
                    <a:gd name="T4" fmla="*/ 0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</a:path>
                    <a:path w="20529" h="21600" stroke="0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" name="Text Box 24"/>
              <p:cNvSpPr txBox="1">
                <a:spLocks noChangeArrowheads="1"/>
              </p:cNvSpPr>
              <p:nvPr/>
            </p:nvSpPr>
            <p:spPr bwMode="ltGray">
              <a:xfrm>
                <a:off x="2700" y="3074"/>
                <a:ext cx="1247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rgbClr val="FFFFCC"/>
                    </a:solidFill>
                  </a:rPr>
                  <a:t>Poder de barganha dos compradores</a:t>
                </a:r>
                <a:endParaRPr lang="en-US" sz="1400" b="1" dirty="0">
                  <a:solidFill>
                    <a:srgbClr val="FFFFCC"/>
                  </a:solidFill>
                </a:endParaRPr>
              </a:p>
            </p:txBody>
          </p:sp>
        </p:grpSp>
        <p:grpSp>
          <p:nvGrpSpPr>
            <p:cNvPr id="65" name="Group 25"/>
            <p:cNvGrpSpPr>
              <a:grpSpLocks/>
            </p:cNvGrpSpPr>
            <p:nvPr/>
          </p:nvGrpSpPr>
          <p:grpSpPr bwMode="auto">
            <a:xfrm>
              <a:off x="1293" y="2721"/>
              <a:ext cx="1509" cy="1533"/>
              <a:chOff x="1293" y="2721"/>
              <a:chExt cx="1509" cy="1533"/>
            </a:xfrm>
          </p:grpSpPr>
          <p:grpSp>
            <p:nvGrpSpPr>
              <p:cNvPr id="66" name="Group 26"/>
              <p:cNvGrpSpPr>
                <a:grpSpLocks/>
              </p:cNvGrpSpPr>
              <p:nvPr/>
            </p:nvGrpSpPr>
            <p:grpSpPr bwMode="auto">
              <a:xfrm>
                <a:off x="1293" y="2721"/>
                <a:ext cx="1458" cy="1533"/>
                <a:chOff x="1293" y="2721"/>
                <a:chExt cx="1458" cy="1533"/>
              </a:xfrm>
            </p:grpSpPr>
            <p:sp>
              <p:nvSpPr>
                <p:cNvPr id="68" name="Arc 27"/>
                <p:cNvSpPr>
                  <a:spLocks/>
                </p:cNvSpPr>
                <p:nvPr/>
              </p:nvSpPr>
              <p:spPr bwMode="ltGray">
                <a:xfrm flipV="1">
                  <a:off x="1293" y="2721"/>
                  <a:ext cx="1458" cy="1533"/>
                </a:xfrm>
                <a:custGeom>
                  <a:avLst/>
                  <a:gdLst>
                    <a:gd name="G0" fmla="+- 20529 0 0"/>
                    <a:gd name="G1" fmla="+- 21600 0 0"/>
                    <a:gd name="G2" fmla="+- 21600 0 0"/>
                    <a:gd name="T0" fmla="*/ 0 w 20529"/>
                    <a:gd name="T1" fmla="*/ 14882 h 21600"/>
                    <a:gd name="T2" fmla="*/ 20529 w 20529"/>
                    <a:gd name="T3" fmla="*/ 0 h 21600"/>
                    <a:gd name="T4" fmla="*/ 20529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</a:path>
                    <a:path w="20529" h="21600" stroke="0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  <a:lnTo>
                        <a:pt x="20529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Arc 28"/>
                <p:cNvSpPr>
                  <a:spLocks/>
                </p:cNvSpPr>
                <p:nvPr/>
              </p:nvSpPr>
              <p:spPr bwMode="ltGray">
                <a:xfrm flipV="1">
                  <a:off x="1341" y="2771"/>
                  <a:ext cx="1362" cy="1433"/>
                </a:xfrm>
                <a:custGeom>
                  <a:avLst/>
                  <a:gdLst>
                    <a:gd name="G0" fmla="+- 20529 0 0"/>
                    <a:gd name="G1" fmla="+- 21600 0 0"/>
                    <a:gd name="G2" fmla="+- 21600 0 0"/>
                    <a:gd name="T0" fmla="*/ 0 w 20529"/>
                    <a:gd name="T1" fmla="*/ 14882 h 21600"/>
                    <a:gd name="T2" fmla="*/ 20529 w 20529"/>
                    <a:gd name="T3" fmla="*/ 0 h 21600"/>
                    <a:gd name="T4" fmla="*/ 20529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</a:path>
                    <a:path w="20529" h="21600" stroke="0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  <a:lnTo>
                        <a:pt x="20529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7" name="Text Box 29"/>
              <p:cNvSpPr txBox="1">
                <a:spLocks noChangeArrowheads="1"/>
              </p:cNvSpPr>
              <p:nvPr/>
            </p:nvSpPr>
            <p:spPr bwMode="ltGray">
              <a:xfrm>
                <a:off x="1497" y="3076"/>
                <a:ext cx="1305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Ameaça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de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produtos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substitutos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2834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2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 autoUpdateAnimBg="0"/>
      <p:bldP spid="22428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9DFA2B10-2DA4-47C1-8DFD-3C29F59D94E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Estratégia</a:t>
            </a:r>
            <a:r>
              <a:rPr lang="en-US" dirty="0"/>
              <a:t> de </a:t>
            </a:r>
            <a:r>
              <a:rPr lang="en-US" dirty="0" err="1"/>
              <a:t>diferenciação</a:t>
            </a:r>
            <a:r>
              <a:rPr lang="en-US" dirty="0"/>
              <a:t>: </a:t>
            </a:r>
            <a:r>
              <a:rPr lang="en-US" dirty="0" err="1"/>
              <a:t>fornecedores</a:t>
            </a:r>
            <a:endParaRPr lang="en-US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84630" y="1598613"/>
            <a:ext cx="4159370" cy="4525962"/>
          </a:xfrm>
        </p:spPr>
        <p:txBody>
          <a:bodyPr/>
          <a:lstStyle/>
          <a:p>
            <a:pPr marL="227013" indent="-227013"/>
            <a:r>
              <a:rPr lang="pt-BR" dirty="0"/>
              <a:t>Pode atenuar o poder dos fornecedores por</a:t>
            </a:r>
            <a:r>
              <a:rPr lang="en-US" dirty="0"/>
              <a:t>:</a:t>
            </a:r>
          </a:p>
          <a:p>
            <a:pPr marL="517525" lvl="1" indent="-290513"/>
            <a:r>
              <a:rPr lang="pt-BR" dirty="0"/>
              <a:t>absorver o aumento de preço devido a margens superiores</a:t>
            </a:r>
            <a:r>
              <a:rPr lang="en-US" dirty="0"/>
              <a:t>.</a:t>
            </a:r>
          </a:p>
          <a:p>
            <a:pPr marL="517525" lvl="1" indent="-290513"/>
            <a:r>
              <a:rPr lang="pt-BR" dirty="0"/>
              <a:t>repassar preços mais elevados do fornecedor, porque os compradores são leais a uma marca diferenciada</a:t>
            </a:r>
            <a:r>
              <a:rPr lang="en-US" dirty="0"/>
              <a:t>.</a:t>
            </a:r>
          </a:p>
        </p:txBody>
      </p:sp>
      <p:sp>
        <p:nvSpPr>
          <p:cNvPr id="226334" name="Text Box 30"/>
          <p:cNvSpPr txBox="1">
            <a:spLocks noChangeArrowheads="1"/>
          </p:cNvSpPr>
          <p:nvPr/>
        </p:nvSpPr>
        <p:spPr bwMode="auto">
          <a:xfrm>
            <a:off x="609600" y="1463675"/>
            <a:ext cx="35766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 dirty="0"/>
              <a:t>Poder de barganha dos fornecedores</a:t>
            </a:r>
            <a:endParaRPr lang="en-US" sz="2400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grpSp>
        <p:nvGrpSpPr>
          <p:cNvPr id="60" name="Group 4"/>
          <p:cNvGrpSpPr>
            <a:grpSpLocks/>
          </p:cNvGrpSpPr>
          <p:nvPr/>
        </p:nvGrpSpPr>
        <p:grpSpPr bwMode="auto">
          <a:xfrm>
            <a:off x="504432" y="2641880"/>
            <a:ext cx="3375025" cy="3335337"/>
            <a:chOff x="1180" y="1187"/>
            <a:chExt cx="3104" cy="3067"/>
          </a:xfrm>
        </p:grpSpPr>
        <p:grpSp>
          <p:nvGrpSpPr>
            <p:cNvPr id="61" name="Group 5"/>
            <p:cNvGrpSpPr>
              <a:grpSpLocks/>
            </p:cNvGrpSpPr>
            <p:nvPr/>
          </p:nvGrpSpPr>
          <p:grpSpPr bwMode="auto">
            <a:xfrm>
              <a:off x="1852" y="1187"/>
              <a:ext cx="1797" cy="1534"/>
              <a:chOff x="1852" y="1187"/>
              <a:chExt cx="1797" cy="1534"/>
            </a:xfrm>
          </p:grpSpPr>
          <p:grpSp>
            <p:nvGrpSpPr>
              <p:cNvPr id="82" name="Group 6"/>
              <p:cNvGrpSpPr>
                <a:grpSpLocks/>
              </p:cNvGrpSpPr>
              <p:nvPr/>
            </p:nvGrpSpPr>
            <p:grpSpPr bwMode="auto">
              <a:xfrm>
                <a:off x="1852" y="1187"/>
                <a:ext cx="1797" cy="1534"/>
                <a:chOff x="1852" y="1187"/>
                <a:chExt cx="1797" cy="1534"/>
              </a:xfrm>
            </p:grpSpPr>
            <p:sp>
              <p:nvSpPr>
                <p:cNvPr id="84" name="Arc 7"/>
                <p:cNvSpPr>
                  <a:spLocks/>
                </p:cNvSpPr>
                <p:nvPr/>
              </p:nvSpPr>
              <p:spPr bwMode="ltGray">
                <a:xfrm flipV="1">
                  <a:off x="1852" y="1187"/>
                  <a:ext cx="1797" cy="1534"/>
                </a:xfrm>
                <a:custGeom>
                  <a:avLst/>
                  <a:gdLst>
                    <a:gd name="G0" fmla="+- 12660 0 0"/>
                    <a:gd name="G1" fmla="+- 0 0 0"/>
                    <a:gd name="G2" fmla="+- 21600 0 0"/>
                    <a:gd name="T0" fmla="*/ 25320 w 25320"/>
                    <a:gd name="T1" fmla="*/ 17501 h 21600"/>
                    <a:gd name="T2" fmla="*/ 0 w 25320"/>
                    <a:gd name="T3" fmla="*/ 17501 h 21600"/>
                    <a:gd name="T4" fmla="*/ 12660 w 2532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320" h="21600" fill="none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</a:path>
                    <a:path w="25320" h="21600" stroke="0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  <a:lnTo>
                        <a:pt x="1266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Arc 8"/>
                <p:cNvSpPr>
                  <a:spLocks/>
                </p:cNvSpPr>
                <p:nvPr/>
              </p:nvSpPr>
              <p:spPr bwMode="ltGray">
                <a:xfrm flipV="1">
                  <a:off x="1910" y="1237"/>
                  <a:ext cx="1680" cy="1433"/>
                </a:xfrm>
                <a:custGeom>
                  <a:avLst/>
                  <a:gdLst>
                    <a:gd name="G0" fmla="+- 12660 0 0"/>
                    <a:gd name="G1" fmla="+- 0 0 0"/>
                    <a:gd name="G2" fmla="+- 21600 0 0"/>
                    <a:gd name="T0" fmla="*/ 25320 w 25320"/>
                    <a:gd name="T1" fmla="*/ 17501 h 21600"/>
                    <a:gd name="T2" fmla="*/ 0 w 25320"/>
                    <a:gd name="T3" fmla="*/ 17501 h 21600"/>
                    <a:gd name="T4" fmla="*/ 12660 w 2532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320" h="21600" fill="none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</a:path>
                    <a:path w="25320" h="21600" stroke="0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  <a:lnTo>
                        <a:pt x="1266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3" name="Text Box 9"/>
              <p:cNvSpPr txBox="1">
                <a:spLocks noChangeArrowheads="1"/>
              </p:cNvSpPr>
              <p:nvPr/>
            </p:nvSpPr>
            <p:spPr bwMode="ltGray">
              <a:xfrm>
                <a:off x="2167" y="1342"/>
                <a:ext cx="1167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Ameaça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de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novas</a:t>
                </a:r>
                <a:endParaRPr lang="en-US" sz="14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entrantes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2" name="Group 10"/>
            <p:cNvGrpSpPr>
              <a:grpSpLocks/>
            </p:cNvGrpSpPr>
            <p:nvPr/>
          </p:nvGrpSpPr>
          <p:grpSpPr bwMode="auto">
            <a:xfrm>
              <a:off x="2751" y="1478"/>
              <a:ext cx="1533" cy="1720"/>
              <a:chOff x="2751" y="1478"/>
              <a:chExt cx="1533" cy="1720"/>
            </a:xfrm>
          </p:grpSpPr>
          <p:grpSp>
            <p:nvGrpSpPr>
              <p:cNvPr id="78" name="Group 11"/>
              <p:cNvGrpSpPr>
                <a:grpSpLocks/>
              </p:cNvGrpSpPr>
              <p:nvPr/>
            </p:nvGrpSpPr>
            <p:grpSpPr bwMode="auto">
              <a:xfrm>
                <a:off x="2751" y="1478"/>
                <a:ext cx="1533" cy="1720"/>
                <a:chOff x="2751" y="1478"/>
                <a:chExt cx="1533" cy="1720"/>
              </a:xfrm>
            </p:grpSpPr>
            <p:sp>
              <p:nvSpPr>
                <p:cNvPr id="80" name="Arc 12"/>
                <p:cNvSpPr>
                  <a:spLocks/>
                </p:cNvSpPr>
                <p:nvPr/>
              </p:nvSpPr>
              <p:spPr bwMode="ltGray">
                <a:xfrm flipV="1">
                  <a:off x="2751" y="1478"/>
                  <a:ext cx="1533" cy="1720"/>
                </a:xfrm>
                <a:custGeom>
                  <a:avLst/>
                  <a:gdLst>
                    <a:gd name="G0" fmla="+- 0 0 0"/>
                    <a:gd name="G1" fmla="+- 6718 0 0"/>
                    <a:gd name="G2" fmla="+- 21600 0 0"/>
                    <a:gd name="T0" fmla="*/ 20529 w 21600"/>
                    <a:gd name="T1" fmla="*/ 0 h 24219"/>
                    <a:gd name="T2" fmla="*/ 12660 w 21600"/>
                    <a:gd name="T3" fmla="*/ 24219 h 24219"/>
                    <a:gd name="T4" fmla="*/ 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</a:path>
                    <a:path w="21600" h="24219" stroke="0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  <a:lnTo>
                        <a:pt x="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Arc 13"/>
                <p:cNvSpPr>
                  <a:spLocks/>
                </p:cNvSpPr>
                <p:nvPr/>
              </p:nvSpPr>
              <p:spPr bwMode="ltGray">
                <a:xfrm flipV="1">
                  <a:off x="2801" y="1535"/>
                  <a:ext cx="1433" cy="1607"/>
                </a:xfrm>
                <a:custGeom>
                  <a:avLst/>
                  <a:gdLst>
                    <a:gd name="G0" fmla="+- 0 0 0"/>
                    <a:gd name="G1" fmla="+- 6718 0 0"/>
                    <a:gd name="G2" fmla="+- 21600 0 0"/>
                    <a:gd name="T0" fmla="*/ 20529 w 21600"/>
                    <a:gd name="T1" fmla="*/ 0 h 24219"/>
                    <a:gd name="T2" fmla="*/ 12660 w 21600"/>
                    <a:gd name="T3" fmla="*/ 24219 h 24219"/>
                    <a:gd name="T4" fmla="*/ 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</a:path>
                    <a:path w="21600" h="24219" stroke="0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  <a:lnTo>
                        <a:pt x="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" name="Text Box 14"/>
              <p:cNvSpPr txBox="1">
                <a:spLocks noChangeArrowheads="1"/>
              </p:cNvSpPr>
              <p:nvPr/>
            </p:nvSpPr>
            <p:spPr bwMode="ltGray">
              <a:xfrm>
                <a:off x="3023" y="2078"/>
                <a:ext cx="1261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Poder de barganha dos fornecedores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3" name="Group 15"/>
            <p:cNvGrpSpPr>
              <a:grpSpLocks/>
            </p:cNvGrpSpPr>
            <p:nvPr/>
          </p:nvGrpSpPr>
          <p:grpSpPr bwMode="auto">
            <a:xfrm>
              <a:off x="1180" y="1478"/>
              <a:ext cx="1571" cy="1720"/>
              <a:chOff x="1180" y="1478"/>
              <a:chExt cx="1571" cy="1720"/>
            </a:xfrm>
          </p:grpSpPr>
          <p:grpSp>
            <p:nvGrpSpPr>
              <p:cNvPr id="74" name="Group 16"/>
              <p:cNvGrpSpPr>
                <a:grpSpLocks/>
              </p:cNvGrpSpPr>
              <p:nvPr/>
            </p:nvGrpSpPr>
            <p:grpSpPr bwMode="auto">
              <a:xfrm>
                <a:off x="1217" y="1478"/>
                <a:ext cx="1534" cy="1720"/>
                <a:chOff x="1217" y="1478"/>
                <a:chExt cx="1534" cy="1720"/>
              </a:xfrm>
            </p:grpSpPr>
            <p:sp>
              <p:nvSpPr>
                <p:cNvPr id="76" name="Arc 17"/>
                <p:cNvSpPr>
                  <a:spLocks/>
                </p:cNvSpPr>
                <p:nvPr/>
              </p:nvSpPr>
              <p:spPr bwMode="ltGray">
                <a:xfrm flipV="1">
                  <a:off x="1217" y="1478"/>
                  <a:ext cx="1534" cy="1720"/>
                </a:xfrm>
                <a:custGeom>
                  <a:avLst/>
                  <a:gdLst>
                    <a:gd name="G0" fmla="+- 21600 0 0"/>
                    <a:gd name="G1" fmla="+- 6718 0 0"/>
                    <a:gd name="G2" fmla="+- 21600 0 0"/>
                    <a:gd name="T0" fmla="*/ 8940 w 21600"/>
                    <a:gd name="T1" fmla="*/ 24219 h 24219"/>
                    <a:gd name="T2" fmla="*/ 1071 w 21600"/>
                    <a:gd name="T3" fmla="*/ 0 h 24219"/>
                    <a:gd name="T4" fmla="*/ 2160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</a:path>
                    <a:path w="21600" h="24219" stroke="0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  <a:lnTo>
                        <a:pt x="2160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tx2">
                        <a:gamma/>
                        <a:shade val="46275"/>
                        <a:invGamma/>
                      </a:schemeClr>
                    </a:gs>
                    <a:gs pos="100000">
                      <a:schemeClr val="tx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Arc 18"/>
                <p:cNvSpPr>
                  <a:spLocks/>
                </p:cNvSpPr>
                <p:nvPr/>
              </p:nvSpPr>
              <p:spPr bwMode="ltGray">
                <a:xfrm flipV="1">
                  <a:off x="1267" y="1535"/>
                  <a:ext cx="1433" cy="1607"/>
                </a:xfrm>
                <a:custGeom>
                  <a:avLst/>
                  <a:gdLst>
                    <a:gd name="G0" fmla="+- 21600 0 0"/>
                    <a:gd name="G1" fmla="+- 6718 0 0"/>
                    <a:gd name="G2" fmla="+- 21600 0 0"/>
                    <a:gd name="T0" fmla="*/ 8940 w 21600"/>
                    <a:gd name="T1" fmla="*/ 24219 h 24219"/>
                    <a:gd name="T2" fmla="*/ 1071 w 21600"/>
                    <a:gd name="T3" fmla="*/ 0 h 24219"/>
                    <a:gd name="T4" fmla="*/ 2160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</a:path>
                    <a:path w="21600" h="24219" stroke="0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  <a:lnTo>
                        <a:pt x="2160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" name="Text Box 19"/>
              <p:cNvSpPr txBox="1">
                <a:spLocks noChangeArrowheads="1"/>
              </p:cNvSpPr>
              <p:nvPr/>
            </p:nvSpPr>
            <p:spPr bwMode="ltGray">
              <a:xfrm>
                <a:off x="1180" y="1962"/>
                <a:ext cx="1305" cy="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Rivalidade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entre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empresas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concorrentes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4" name="Group 20"/>
            <p:cNvGrpSpPr>
              <a:grpSpLocks/>
            </p:cNvGrpSpPr>
            <p:nvPr/>
          </p:nvGrpSpPr>
          <p:grpSpPr bwMode="auto">
            <a:xfrm>
              <a:off x="2700" y="2721"/>
              <a:ext cx="1508" cy="1533"/>
              <a:chOff x="2700" y="2721"/>
              <a:chExt cx="1508" cy="1533"/>
            </a:xfrm>
          </p:grpSpPr>
          <p:grpSp>
            <p:nvGrpSpPr>
              <p:cNvPr id="70" name="Group 21"/>
              <p:cNvGrpSpPr>
                <a:grpSpLocks/>
              </p:cNvGrpSpPr>
              <p:nvPr/>
            </p:nvGrpSpPr>
            <p:grpSpPr bwMode="auto">
              <a:xfrm>
                <a:off x="2751" y="2721"/>
                <a:ext cx="1457" cy="1533"/>
                <a:chOff x="2751" y="2721"/>
                <a:chExt cx="1457" cy="1533"/>
              </a:xfrm>
            </p:grpSpPr>
            <p:sp>
              <p:nvSpPr>
                <p:cNvPr id="72" name="Arc 22"/>
                <p:cNvSpPr>
                  <a:spLocks/>
                </p:cNvSpPr>
                <p:nvPr/>
              </p:nvSpPr>
              <p:spPr bwMode="ltGray">
                <a:xfrm flipV="1">
                  <a:off x="2751" y="2721"/>
                  <a:ext cx="1457" cy="15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529"/>
                    <a:gd name="T1" fmla="*/ 0 h 21600"/>
                    <a:gd name="T2" fmla="*/ 20529 w 20529"/>
                    <a:gd name="T3" fmla="*/ 14882 h 21600"/>
                    <a:gd name="T4" fmla="*/ 0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</a:path>
                    <a:path w="20529" h="21600" stroke="0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Arc 23"/>
                <p:cNvSpPr>
                  <a:spLocks/>
                </p:cNvSpPr>
                <p:nvPr/>
              </p:nvSpPr>
              <p:spPr bwMode="ltGray">
                <a:xfrm flipV="1">
                  <a:off x="2798" y="2771"/>
                  <a:ext cx="1362" cy="14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529"/>
                    <a:gd name="T1" fmla="*/ 0 h 21600"/>
                    <a:gd name="T2" fmla="*/ 20529 w 20529"/>
                    <a:gd name="T3" fmla="*/ 14882 h 21600"/>
                    <a:gd name="T4" fmla="*/ 0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</a:path>
                    <a:path w="20529" h="21600" stroke="0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" name="Text Box 24"/>
              <p:cNvSpPr txBox="1">
                <a:spLocks noChangeArrowheads="1"/>
              </p:cNvSpPr>
              <p:nvPr/>
            </p:nvSpPr>
            <p:spPr bwMode="ltGray">
              <a:xfrm>
                <a:off x="2700" y="3074"/>
                <a:ext cx="1247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rgbClr val="FFFFCC"/>
                    </a:solidFill>
                  </a:rPr>
                  <a:t>Poder de barganha dos compradores</a:t>
                </a:r>
                <a:endParaRPr lang="en-US" sz="1400" b="1" dirty="0">
                  <a:solidFill>
                    <a:srgbClr val="FFFFCC"/>
                  </a:solidFill>
                </a:endParaRPr>
              </a:p>
            </p:txBody>
          </p:sp>
        </p:grpSp>
        <p:grpSp>
          <p:nvGrpSpPr>
            <p:cNvPr id="65" name="Group 25"/>
            <p:cNvGrpSpPr>
              <a:grpSpLocks/>
            </p:cNvGrpSpPr>
            <p:nvPr/>
          </p:nvGrpSpPr>
          <p:grpSpPr bwMode="auto">
            <a:xfrm>
              <a:off x="1293" y="2721"/>
              <a:ext cx="1509" cy="1533"/>
              <a:chOff x="1293" y="2721"/>
              <a:chExt cx="1509" cy="1533"/>
            </a:xfrm>
          </p:grpSpPr>
          <p:grpSp>
            <p:nvGrpSpPr>
              <p:cNvPr id="66" name="Group 26"/>
              <p:cNvGrpSpPr>
                <a:grpSpLocks/>
              </p:cNvGrpSpPr>
              <p:nvPr/>
            </p:nvGrpSpPr>
            <p:grpSpPr bwMode="auto">
              <a:xfrm>
                <a:off x="1293" y="2721"/>
                <a:ext cx="1458" cy="1533"/>
                <a:chOff x="1293" y="2721"/>
                <a:chExt cx="1458" cy="1533"/>
              </a:xfrm>
            </p:grpSpPr>
            <p:sp>
              <p:nvSpPr>
                <p:cNvPr id="68" name="Arc 27"/>
                <p:cNvSpPr>
                  <a:spLocks/>
                </p:cNvSpPr>
                <p:nvPr/>
              </p:nvSpPr>
              <p:spPr bwMode="ltGray">
                <a:xfrm flipV="1">
                  <a:off x="1293" y="2721"/>
                  <a:ext cx="1458" cy="1533"/>
                </a:xfrm>
                <a:custGeom>
                  <a:avLst/>
                  <a:gdLst>
                    <a:gd name="G0" fmla="+- 20529 0 0"/>
                    <a:gd name="G1" fmla="+- 21600 0 0"/>
                    <a:gd name="G2" fmla="+- 21600 0 0"/>
                    <a:gd name="T0" fmla="*/ 0 w 20529"/>
                    <a:gd name="T1" fmla="*/ 14882 h 21600"/>
                    <a:gd name="T2" fmla="*/ 20529 w 20529"/>
                    <a:gd name="T3" fmla="*/ 0 h 21600"/>
                    <a:gd name="T4" fmla="*/ 20529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</a:path>
                    <a:path w="20529" h="21600" stroke="0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  <a:lnTo>
                        <a:pt x="20529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Arc 28"/>
                <p:cNvSpPr>
                  <a:spLocks/>
                </p:cNvSpPr>
                <p:nvPr/>
              </p:nvSpPr>
              <p:spPr bwMode="ltGray">
                <a:xfrm flipV="1">
                  <a:off x="1341" y="2771"/>
                  <a:ext cx="1362" cy="1433"/>
                </a:xfrm>
                <a:custGeom>
                  <a:avLst/>
                  <a:gdLst>
                    <a:gd name="G0" fmla="+- 20529 0 0"/>
                    <a:gd name="G1" fmla="+- 21600 0 0"/>
                    <a:gd name="G2" fmla="+- 21600 0 0"/>
                    <a:gd name="T0" fmla="*/ 0 w 20529"/>
                    <a:gd name="T1" fmla="*/ 14882 h 21600"/>
                    <a:gd name="T2" fmla="*/ 20529 w 20529"/>
                    <a:gd name="T3" fmla="*/ 0 h 21600"/>
                    <a:gd name="T4" fmla="*/ 20529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</a:path>
                    <a:path w="20529" h="21600" stroke="0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  <a:lnTo>
                        <a:pt x="20529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7" name="Text Box 29"/>
              <p:cNvSpPr txBox="1">
                <a:spLocks noChangeArrowheads="1"/>
              </p:cNvSpPr>
              <p:nvPr/>
            </p:nvSpPr>
            <p:spPr bwMode="ltGray">
              <a:xfrm>
                <a:off x="1497" y="3076"/>
                <a:ext cx="1305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Ameaça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de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produtos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substitutos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89138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2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uiExpand="1" build="p" autoUpdateAnimBg="0"/>
      <p:bldP spid="2263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m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3F5C4257-B195-4077-BAE5-BBEC3E12617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 de diferenciação: novas entrantes</a:t>
            </a:r>
            <a:endParaRPr lang="en-US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05363" y="1600200"/>
            <a:ext cx="4338637" cy="4525963"/>
          </a:xfrm>
        </p:spPr>
        <p:txBody>
          <a:bodyPr>
            <a:normAutofit lnSpcReduction="10000"/>
          </a:bodyPr>
          <a:lstStyle/>
          <a:p>
            <a:pPr marL="227013" indent="-227013"/>
            <a:r>
              <a:rPr lang="pt-BR" dirty="0"/>
              <a:t>Pode se defender contra novos operadores porque</a:t>
            </a:r>
            <a:r>
              <a:rPr lang="en-US" dirty="0"/>
              <a:t>:</a:t>
            </a:r>
          </a:p>
          <a:p>
            <a:pPr marL="517525" lvl="1" indent="-233363"/>
            <a:r>
              <a:rPr lang="pt-BR" dirty="0"/>
              <a:t>novos produtos devem superar produtos comprovados</a:t>
            </a:r>
            <a:r>
              <a:rPr lang="en-US" dirty="0"/>
              <a:t>.</a:t>
            </a:r>
          </a:p>
          <a:p>
            <a:pPr marL="517525" lvl="1" indent="-233363"/>
            <a:r>
              <a:rPr lang="pt-BR" dirty="0"/>
              <a:t>novos produtos devem ser pelo menos iguais em desempenho aos produtos comprovados, mas oferecidos a preços mais baixos</a:t>
            </a:r>
            <a:r>
              <a:rPr lang="en-US" dirty="0"/>
              <a:t>.</a:t>
            </a:r>
          </a:p>
        </p:txBody>
      </p:sp>
      <p:sp>
        <p:nvSpPr>
          <p:cNvPr id="228382" name="Text Box 30"/>
          <p:cNvSpPr txBox="1">
            <a:spLocks noChangeArrowheads="1"/>
          </p:cNvSpPr>
          <p:nvPr/>
        </p:nvSpPr>
        <p:spPr bwMode="auto">
          <a:xfrm>
            <a:off x="609600" y="1463675"/>
            <a:ext cx="35766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 dirty="0"/>
              <a:t>A ameaça de potenciais participantes</a:t>
            </a:r>
            <a:endParaRPr lang="en-US" sz="2400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grpSp>
        <p:nvGrpSpPr>
          <p:cNvPr id="34" name="Group 4"/>
          <p:cNvGrpSpPr>
            <a:grpSpLocks/>
          </p:cNvGrpSpPr>
          <p:nvPr/>
        </p:nvGrpSpPr>
        <p:grpSpPr bwMode="auto">
          <a:xfrm>
            <a:off x="504432" y="2641880"/>
            <a:ext cx="3375025" cy="3335337"/>
            <a:chOff x="1180" y="1187"/>
            <a:chExt cx="3104" cy="3067"/>
          </a:xfrm>
        </p:grpSpPr>
        <p:grpSp>
          <p:nvGrpSpPr>
            <p:cNvPr id="35" name="Group 5"/>
            <p:cNvGrpSpPr>
              <a:grpSpLocks/>
            </p:cNvGrpSpPr>
            <p:nvPr/>
          </p:nvGrpSpPr>
          <p:grpSpPr bwMode="auto">
            <a:xfrm>
              <a:off x="1852" y="1187"/>
              <a:ext cx="1797" cy="1534"/>
              <a:chOff x="1852" y="1187"/>
              <a:chExt cx="1797" cy="1534"/>
            </a:xfrm>
          </p:grpSpPr>
          <p:grpSp>
            <p:nvGrpSpPr>
              <p:cNvPr id="56" name="Group 6"/>
              <p:cNvGrpSpPr>
                <a:grpSpLocks/>
              </p:cNvGrpSpPr>
              <p:nvPr/>
            </p:nvGrpSpPr>
            <p:grpSpPr bwMode="auto">
              <a:xfrm>
                <a:off x="1852" y="1187"/>
                <a:ext cx="1797" cy="1534"/>
                <a:chOff x="1852" y="1187"/>
                <a:chExt cx="1797" cy="1534"/>
              </a:xfrm>
            </p:grpSpPr>
            <p:sp>
              <p:nvSpPr>
                <p:cNvPr id="58" name="Arc 7"/>
                <p:cNvSpPr>
                  <a:spLocks/>
                </p:cNvSpPr>
                <p:nvPr/>
              </p:nvSpPr>
              <p:spPr bwMode="ltGray">
                <a:xfrm flipV="1">
                  <a:off x="1852" y="1187"/>
                  <a:ext cx="1797" cy="1534"/>
                </a:xfrm>
                <a:custGeom>
                  <a:avLst/>
                  <a:gdLst>
                    <a:gd name="G0" fmla="+- 12660 0 0"/>
                    <a:gd name="G1" fmla="+- 0 0 0"/>
                    <a:gd name="G2" fmla="+- 21600 0 0"/>
                    <a:gd name="T0" fmla="*/ 25320 w 25320"/>
                    <a:gd name="T1" fmla="*/ 17501 h 21600"/>
                    <a:gd name="T2" fmla="*/ 0 w 25320"/>
                    <a:gd name="T3" fmla="*/ 17501 h 21600"/>
                    <a:gd name="T4" fmla="*/ 12660 w 2532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320" h="21600" fill="none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</a:path>
                    <a:path w="25320" h="21600" stroke="0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  <a:lnTo>
                        <a:pt x="1266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Arc 8"/>
                <p:cNvSpPr>
                  <a:spLocks/>
                </p:cNvSpPr>
                <p:nvPr/>
              </p:nvSpPr>
              <p:spPr bwMode="ltGray">
                <a:xfrm flipV="1">
                  <a:off x="1910" y="1237"/>
                  <a:ext cx="1680" cy="1433"/>
                </a:xfrm>
                <a:custGeom>
                  <a:avLst/>
                  <a:gdLst>
                    <a:gd name="G0" fmla="+- 12660 0 0"/>
                    <a:gd name="G1" fmla="+- 0 0 0"/>
                    <a:gd name="G2" fmla="+- 21600 0 0"/>
                    <a:gd name="T0" fmla="*/ 25320 w 25320"/>
                    <a:gd name="T1" fmla="*/ 17501 h 21600"/>
                    <a:gd name="T2" fmla="*/ 0 w 25320"/>
                    <a:gd name="T3" fmla="*/ 17501 h 21600"/>
                    <a:gd name="T4" fmla="*/ 12660 w 2532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320" h="21600" fill="none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</a:path>
                    <a:path w="25320" h="21600" stroke="0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  <a:lnTo>
                        <a:pt x="1266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" name="Text Box 9"/>
              <p:cNvSpPr txBox="1">
                <a:spLocks noChangeArrowheads="1"/>
              </p:cNvSpPr>
              <p:nvPr/>
            </p:nvSpPr>
            <p:spPr bwMode="ltGray">
              <a:xfrm>
                <a:off x="2167" y="1342"/>
                <a:ext cx="1167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Ameaça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de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novas</a:t>
                </a:r>
                <a:endParaRPr lang="en-US" sz="14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entrantes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Group 10"/>
            <p:cNvGrpSpPr>
              <a:grpSpLocks/>
            </p:cNvGrpSpPr>
            <p:nvPr/>
          </p:nvGrpSpPr>
          <p:grpSpPr bwMode="auto">
            <a:xfrm>
              <a:off x="2751" y="1478"/>
              <a:ext cx="1533" cy="1720"/>
              <a:chOff x="2751" y="1478"/>
              <a:chExt cx="1533" cy="1720"/>
            </a:xfrm>
          </p:grpSpPr>
          <p:grpSp>
            <p:nvGrpSpPr>
              <p:cNvPr id="52" name="Group 11"/>
              <p:cNvGrpSpPr>
                <a:grpSpLocks/>
              </p:cNvGrpSpPr>
              <p:nvPr/>
            </p:nvGrpSpPr>
            <p:grpSpPr bwMode="auto">
              <a:xfrm>
                <a:off x="2751" y="1478"/>
                <a:ext cx="1533" cy="1720"/>
                <a:chOff x="2751" y="1478"/>
                <a:chExt cx="1533" cy="1720"/>
              </a:xfrm>
            </p:grpSpPr>
            <p:sp>
              <p:nvSpPr>
                <p:cNvPr id="54" name="Arc 12"/>
                <p:cNvSpPr>
                  <a:spLocks/>
                </p:cNvSpPr>
                <p:nvPr/>
              </p:nvSpPr>
              <p:spPr bwMode="ltGray">
                <a:xfrm flipV="1">
                  <a:off x="2751" y="1478"/>
                  <a:ext cx="1533" cy="1720"/>
                </a:xfrm>
                <a:custGeom>
                  <a:avLst/>
                  <a:gdLst>
                    <a:gd name="G0" fmla="+- 0 0 0"/>
                    <a:gd name="G1" fmla="+- 6718 0 0"/>
                    <a:gd name="G2" fmla="+- 21600 0 0"/>
                    <a:gd name="T0" fmla="*/ 20529 w 21600"/>
                    <a:gd name="T1" fmla="*/ 0 h 24219"/>
                    <a:gd name="T2" fmla="*/ 12660 w 21600"/>
                    <a:gd name="T3" fmla="*/ 24219 h 24219"/>
                    <a:gd name="T4" fmla="*/ 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</a:path>
                    <a:path w="21600" h="24219" stroke="0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  <a:lnTo>
                        <a:pt x="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Arc 13"/>
                <p:cNvSpPr>
                  <a:spLocks/>
                </p:cNvSpPr>
                <p:nvPr/>
              </p:nvSpPr>
              <p:spPr bwMode="ltGray">
                <a:xfrm flipV="1">
                  <a:off x="2801" y="1535"/>
                  <a:ext cx="1433" cy="1607"/>
                </a:xfrm>
                <a:custGeom>
                  <a:avLst/>
                  <a:gdLst>
                    <a:gd name="G0" fmla="+- 0 0 0"/>
                    <a:gd name="G1" fmla="+- 6718 0 0"/>
                    <a:gd name="G2" fmla="+- 21600 0 0"/>
                    <a:gd name="T0" fmla="*/ 20529 w 21600"/>
                    <a:gd name="T1" fmla="*/ 0 h 24219"/>
                    <a:gd name="T2" fmla="*/ 12660 w 21600"/>
                    <a:gd name="T3" fmla="*/ 24219 h 24219"/>
                    <a:gd name="T4" fmla="*/ 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</a:path>
                    <a:path w="21600" h="24219" stroke="0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  <a:lnTo>
                        <a:pt x="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" name="Text Box 14"/>
              <p:cNvSpPr txBox="1">
                <a:spLocks noChangeArrowheads="1"/>
              </p:cNvSpPr>
              <p:nvPr/>
            </p:nvSpPr>
            <p:spPr bwMode="ltGray">
              <a:xfrm>
                <a:off x="3023" y="2078"/>
                <a:ext cx="1261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Poder de barganha dos fornecedores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Group 15"/>
            <p:cNvGrpSpPr>
              <a:grpSpLocks/>
            </p:cNvGrpSpPr>
            <p:nvPr/>
          </p:nvGrpSpPr>
          <p:grpSpPr bwMode="auto">
            <a:xfrm>
              <a:off x="1180" y="1478"/>
              <a:ext cx="1571" cy="1720"/>
              <a:chOff x="1180" y="1478"/>
              <a:chExt cx="1571" cy="1720"/>
            </a:xfrm>
          </p:grpSpPr>
          <p:grpSp>
            <p:nvGrpSpPr>
              <p:cNvPr id="48" name="Group 16"/>
              <p:cNvGrpSpPr>
                <a:grpSpLocks/>
              </p:cNvGrpSpPr>
              <p:nvPr/>
            </p:nvGrpSpPr>
            <p:grpSpPr bwMode="auto">
              <a:xfrm>
                <a:off x="1217" y="1478"/>
                <a:ext cx="1534" cy="1720"/>
                <a:chOff x="1217" y="1478"/>
                <a:chExt cx="1534" cy="1720"/>
              </a:xfrm>
            </p:grpSpPr>
            <p:sp>
              <p:nvSpPr>
                <p:cNvPr id="50" name="Arc 17"/>
                <p:cNvSpPr>
                  <a:spLocks/>
                </p:cNvSpPr>
                <p:nvPr/>
              </p:nvSpPr>
              <p:spPr bwMode="ltGray">
                <a:xfrm flipV="1">
                  <a:off x="1217" y="1478"/>
                  <a:ext cx="1534" cy="1720"/>
                </a:xfrm>
                <a:custGeom>
                  <a:avLst/>
                  <a:gdLst>
                    <a:gd name="G0" fmla="+- 21600 0 0"/>
                    <a:gd name="G1" fmla="+- 6718 0 0"/>
                    <a:gd name="G2" fmla="+- 21600 0 0"/>
                    <a:gd name="T0" fmla="*/ 8940 w 21600"/>
                    <a:gd name="T1" fmla="*/ 24219 h 24219"/>
                    <a:gd name="T2" fmla="*/ 1071 w 21600"/>
                    <a:gd name="T3" fmla="*/ 0 h 24219"/>
                    <a:gd name="T4" fmla="*/ 2160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</a:path>
                    <a:path w="21600" h="24219" stroke="0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  <a:lnTo>
                        <a:pt x="2160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tx2">
                        <a:gamma/>
                        <a:shade val="46275"/>
                        <a:invGamma/>
                      </a:schemeClr>
                    </a:gs>
                    <a:gs pos="100000">
                      <a:schemeClr val="tx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Arc 18"/>
                <p:cNvSpPr>
                  <a:spLocks/>
                </p:cNvSpPr>
                <p:nvPr/>
              </p:nvSpPr>
              <p:spPr bwMode="ltGray">
                <a:xfrm flipV="1">
                  <a:off x="1267" y="1535"/>
                  <a:ext cx="1433" cy="1607"/>
                </a:xfrm>
                <a:custGeom>
                  <a:avLst/>
                  <a:gdLst>
                    <a:gd name="G0" fmla="+- 21600 0 0"/>
                    <a:gd name="G1" fmla="+- 6718 0 0"/>
                    <a:gd name="G2" fmla="+- 21600 0 0"/>
                    <a:gd name="T0" fmla="*/ 8940 w 21600"/>
                    <a:gd name="T1" fmla="*/ 24219 h 24219"/>
                    <a:gd name="T2" fmla="*/ 1071 w 21600"/>
                    <a:gd name="T3" fmla="*/ 0 h 24219"/>
                    <a:gd name="T4" fmla="*/ 2160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</a:path>
                    <a:path w="21600" h="24219" stroke="0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  <a:lnTo>
                        <a:pt x="2160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" name="Text Box 19"/>
              <p:cNvSpPr txBox="1">
                <a:spLocks noChangeArrowheads="1"/>
              </p:cNvSpPr>
              <p:nvPr/>
            </p:nvSpPr>
            <p:spPr bwMode="ltGray">
              <a:xfrm>
                <a:off x="1180" y="1962"/>
                <a:ext cx="1305" cy="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Rivalidade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entre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empresas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concorrentes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Group 20"/>
            <p:cNvGrpSpPr>
              <a:grpSpLocks/>
            </p:cNvGrpSpPr>
            <p:nvPr/>
          </p:nvGrpSpPr>
          <p:grpSpPr bwMode="auto">
            <a:xfrm>
              <a:off x="2700" y="2721"/>
              <a:ext cx="1508" cy="1533"/>
              <a:chOff x="2700" y="2721"/>
              <a:chExt cx="1508" cy="1533"/>
            </a:xfrm>
          </p:grpSpPr>
          <p:grpSp>
            <p:nvGrpSpPr>
              <p:cNvPr id="44" name="Group 21"/>
              <p:cNvGrpSpPr>
                <a:grpSpLocks/>
              </p:cNvGrpSpPr>
              <p:nvPr/>
            </p:nvGrpSpPr>
            <p:grpSpPr bwMode="auto">
              <a:xfrm>
                <a:off x="2751" y="2721"/>
                <a:ext cx="1457" cy="1533"/>
                <a:chOff x="2751" y="2721"/>
                <a:chExt cx="1457" cy="1533"/>
              </a:xfrm>
            </p:grpSpPr>
            <p:sp>
              <p:nvSpPr>
                <p:cNvPr id="46" name="Arc 22"/>
                <p:cNvSpPr>
                  <a:spLocks/>
                </p:cNvSpPr>
                <p:nvPr/>
              </p:nvSpPr>
              <p:spPr bwMode="ltGray">
                <a:xfrm flipV="1">
                  <a:off x="2751" y="2721"/>
                  <a:ext cx="1457" cy="15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529"/>
                    <a:gd name="T1" fmla="*/ 0 h 21600"/>
                    <a:gd name="T2" fmla="*/ 20529 w 20529"/>
                    <a:gd name="T3" fmla="*/ 14882 h 21600"/>
                    <a:gd name="T4" fmla="*/ 0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</a:path>
                    <a:path w="20529" h="21600" stroke="0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Arc 23"/>
                <p:cNvSpPr>
                  <a:spLocks/>
                </p:cNvSpPr>
                <p:nvPr/>
              </p:nvSpPr>
              <p:spPr bwMode="ltGray">
                <a:xfrm flipV="1">
                  <a:off x="2798" y="2771"/>
                  <a:ext cx="1362" cy="14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529"/>
                    <a:gd name="T1" fmla="*/ 0 h 21600"/>
                    <a:gd name="T2" fmla="*/ 20529 w 20529"/>
                    <a:gd name="T3" fmla="*/ 14882 h 21600"/>
                    <a:gd name="T4" fmla="*/ 0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</a:path>
                    <a:path w="20529" h="21600" stroke="0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5" name="Text Box 24"/>
              <p:cNvSpPr txBox="1">
                <a:spLocks noChangeArrowheads="1"/>
              </p:cNvSpPr>
              <p:nvPr/>
            </p:nvSpPr>
            <p:spPr bwMode="ltGray">
              <a:xfrm>
                <a:off x="2700" y="3074"/>
                <a:ext cx="1247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rgbClr val="FFFFCC"/>
                    </a:solidFill>
                  </a:rPr>
                  <a:t>Poder de barganha dos compradores</a:t>
                </a:r>
                <a:endParaRPr lang="en-US" sz="1400" b="1" dirty="0">
                  <a:solidFill>
                    <a:srgbClr val="FFFFCC"/>
                  </a:solidFill>
                </a:endParaRPr>
              </a:p>
            </p:txBody>
          </p:sp>
        </p:grpSp>
        <p:grpSp>
          <p:nvGrpSpPr>
            <p:cNvPr id="39" name="Group 25"/>
            <p:cNvGrpSpPr>
              <a:grpSpLocks/>
            </p:cNvGrpSpPr>
            <p:nvPr/>
          </p:nvGrpSpPr>
          <p:grpSpPr bwMode="auto">
            <a:xfrm>
              <a:off x="1293" y="2721"/>
              <a:ext cx="1509" cy="1533"/>
              <a:chOff x="1293" y="2721"/>
              <a:chExt cx="1509" cy="1533"/>
            </a:xfrm>
          </p:grpSpPr>
          <p:grpSp>
            <p:nvGrpSpPr>
              <p:cNvPr id="40" name="Group 26"/>
              <p:cNvGrpSpPr>
                <a:grpSpLocks/>
              </p:cNvGrpSpPr>
              <p:nvPr/>
            </p:nvGrpSpPr>
            <p:grpSpPr bwMode="auto">
              <a:xfrm>
                <a:off x="1293" y="2721"/>
                <a:ext cx="1458" cy="1533"/>
                <a:chOff x="1293" y="2721"/>
                <a:chExt cx="1458" cy="1533"/>
              </a:xfrm>
            </p:grpSpPr>
            <p:sp>
              <p:nvSpPr>
                <p:cNvPr id="42" name="Arc 27"/>
                <p:cNvSpPr>
                  <a:spLocks/>
                </p:cNvSpPr>
                <p:nvPr/>
              </p:nvSpPr>
              <p:spPr bwMode="ltGray">
                <a:xfrm flipV="1">
                  <a:off x="1293" y="2721"/>
                  <a:ext cx="1458" cy="1533"/>
                </a:xfrm>
                <a:custGeom>
                  <a:avLst/>
                  <a:gdLst>
                    <a:gd name="G0" fmla="+- 20529 0 0"/>
                    <a:gd name="G1" fmla="+- 21600 0 0"/>
                    <a:gd name="G2" fmla="+- 21600 0 0"/>
                    <a:gd name="T0" fmla="*/ 0 w 20529"/>
                    <a:gd name="T1" fmla="*/ 14882 h 21600"/>
                    <a:gd name="T2" fmla="*/ 20529 w 20529"/>
                    <a:gd name="T3" fmla="*/ 0 h 21600"/>
                    <a:gd name="T4" fmla="*/ 20529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</a:path>
                    <a:path w="20529" h="21600" stroke="0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  <a:lnTo>
                        <a:pt x="20529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Arc 28"/>
                <p:cNvSpPr>
                  <a:spLocks/>
                </p:cNvSpPr>
                <p:nvPr/>
              </p:nvSpPr>
              <p:spPr bwMode="ltGray">
                <a:xfrm flipV="1">
                  <a:off x="1341" y="2771"/>
                  <a:ext cx="1362" cy="1433"/>
                </a:xfrm>
                <a:custGeom>
                  <a:avLst/>
                  <a:gdLst>
                    <a:gd name="G0" fmla="+- 20529 0 0"/>
                    <a:gd name="G1" fmla="+- 21600 0 0"/>
                    <a:gd name="G2" fmla="+- 21600 0 0"/>
                    <a:gd name="T0" fmla="*/ 0 w 20529"/>
                    <a:gd name="T1" fmla="*/ 14882 h 21600"/>
                    <a:gd name="T2" fmla="*/ 20529 w 20529"/>
                    <a:gd name="T3" fmla="*/ 0 h 21600"/>
                    <a:gd name="T4" fmla="*/ 20529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</a:path>
                    <a:path w="20529" h="21600" stroke="0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  <a:lnTo>
                        <a:pt x="20529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" name="Text Box 29"/>
              <p:cNvSpPr txBox="1">
                <a:spLocks noChangeArrowheads="1"/>
              </p:cNvSpPr>
              <p:nvPr/>
            </p:nvSpPr>
            <p:spPr bwMode="ltGray">
              <a:xfrm>
                <a:off x="1497" y="3076"/>
                <a:ext cx="1305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Ameaça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de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produtos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substitutos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88232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2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uiExpand="1" build="p"/>
      <p:bldP spid="22838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2C231C11-3484-4D76-BD2C-A9A7A599D0A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Estratégia</a:t>
            </a:r>
            <a:r>
              <a:rPr lang="en-US" dirty="0"/>
              <a:t> de </a:t>
            </a:r>
            <a:r>
              <a:rPr lang="en-US" dirty="0" err="1"/>
              <a:t>diferenciação</a:t>
            </a:r>
            <a:r>
              <a:rPr lang="en-US" dirty="0"/>
              <a:t>: </a:t>
            </a:r>
            <a:r>
              <a:rPr lang="en-US" dirty="0" err="1"/>
              <a:t>substitutos</a:t>
            </a:r>
            <a:endParaRPr lang="en-US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43475" y="1600200"/>
            <a:ext cx="4200525" cy="4525963"/>
          </a:xfrm>
        </p:spPr>
        <p:txBody>
          <a:bodyPr/>
          <a:lstStyle/>
          <a:p>
            <a:pPr marL="227013" indent="-227013"/>
            <a:r>
              <a:rPr lang="pt-BR" dirty="0"/>
              <a:t>Bem posicionado em relação a substitutos porque</a:t>
            </a:r>
            <a:r>
              <a:rPr lang="en-US" dirty="0"/>
              <a:t>:</a:t>
            </a:r>
          </a:p>
          <a:p>
            <a:pPr marL="517525" lvl="1" indent="-290513"/>
            <a:r>
              <a:rPr lang="pt-BR" dirty="0"/>
              <a:t>fidelidade à marca de um produto diferenciado tende a reduzir testes de novos produtos ou marcas por parte dos clientes.</a:t>
            </a:r>
            <a:endParaRPr lang="en-US" dirty="0"/>
          </a:p>
        </p:txBody>
      </p:sp>
      <p:sp>
        <p:nvSpPr>
          <p:cNvPr id="230430" name="Text Box 30"/>
          <p:cNvSpPr txBox="1">
            <a:spLocks noChangeArrowheads="1"/>
          </p:cNvSpPr>
          <p:nvPr/>
        </p:nvSpPr>
        <p:spPr bwMode="auto">
          <a:xfrm>
            <a:off x="609600" y="1466850"/>
            <a:ext cx="35766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 err="1"/>
              <a:t>Produtos</a:t>
            </a:r>
            <a:r>
              <a:rPr lang="en-US" sz="2400" dirty="0"/>
              <a:t> </a:t>
            </a:r>
            <a:r>
              <a:rPr lang="en-US" sz="2400" dirty="0" err="1"/>
              <a:t>substitutos</a:t>
            </a:r>
            <a:endParaRPr lang="en-US" sz="2400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grpSp>
        <p:nvGrpSpPr>
          <p:cNvPr id="60" name="Group 4"/>
          <p:cNvGrpSpPr>
            <a:grpSpLocks/>
          </p:cNvGrpSpPr>
          <p:nvPr/>
        </p:nvGrpSpPr>
        <p:grpSpPr bwMode="auto">
          <a:xfrm>
            <a:off x="504432" y="2641880"/>
            <a:ext cx="3375025" cy="3335337"/>
            <a:chOff x="1180" y="1187"/>
            <a:chExt cx="3104" cy="3067"/>
          </a:xfrm>
        </p:grpSpPr>
        <p:grpSp>
          <p:nvGrpSpPr>
            <p:cNvPr id="61" name="Group 5"/>
            <p:cNvGrpSpPr>
              <a:grpSpLocks/>
            </p:cNvGrpSpPr>
            <p:nvPr/>
          </p:nvGrpSpPr>
          <p:grpSpPr bwMode="auto">
            <a:xfrm>
              <a:off x="1852" y="1187"/>
              <a:ext cx="1797" cy="1534"/>
              <a:chOff x="1852" y="1187"/>
              <a:chExt cx="1797" cy="1534"/>
            </a:xfrm>
          </p:grpSpPr>
          <p:grpSp>
            <p:nvGrpSpPr>
              <p:cNvPr id="82" name="Group 6"/>
              <p:cNvGrpSpPr>
                <a:grpSpLocks/>
              </p:cNvGrpSpPr>
              <p:nvPr/>
            </p:nvGrpSpPr>
            <p:grpSpPr bwMode="auto">
              <a:xfrm>
                <a:off x="1852" y="1187"/>
                <a:ext cx="1797" cy="1534"/>
                <a:chOff x="1852" y="1187"/>
                <a:chExt cx="1797" cy="1534"/>
              </a:xfrm>
            </p:grpSpPr>
            <p:sp>
              <p:nvSpPr>
                <p:cNvPr id="84" name="Arc 7"/>
                <p:cNvSpPr>
                  <a:spLocks/>
                </p:cNvSpPr>
                <p:nvPr/>
              </p:nvSpPr>
              <p:spPr bwMode="ltGray">
                <a:xfrm flipV="1">
                  <a:off x="1852" y="1187"/>
                  <a:ext cx="1797" cy="1534"/>
                </a:xfrm>
                <a:custGeom>
                  <a:avLst/>
                  <a:gdLst>
                    <a:gd name="G0" fmla="+- 12660 0 0"/>
                    <a:gd name="G1" fmla="+- 0 0 0"/>
                    <a:gd name="G2" fmla="+- 21600 0 0"/>
                    <a:gd name="T0" fmla="*/ 25320 w 25320"/>
                    <a:gd name="T1" fmla="*/ 17501 h 21600"/>
                    <a:gd name="T2" fmla="*/ 0 w 25320"/>
                    <a:gd name="T3" fmla="*/ 17501 h 21600"/>
                    <a:gd name="T4" fmla="*/ 12660 w 2532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320" h="21600" fill="none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</a:path>
                    <a:path w="25320" h="21600" stroke="0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  <a:lnTo>
                        <a:pt x="1266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Arc 8"/>
                <p:cNvSpPr>
                  <a:spLocks/>
                </p:cNvSpPr>
                <p:nvPr/>
              </p:nvSpPr>
              <p:spPr bwMode="ltGray">
                <a:xfrm flipV="1">
                  <a:off x="1910" y="1237"/>
                  <a:ext cx="1680" cy="1433"/>
                </a:xfrm>
                <a:custGeom>
                  <a:avLst/>
                  <a:gdLst>
                    <a:gd name="G0" fmla="+- 12660 0 0"/>
                    <a:gd name="G1" fmla="+- 0 0 0"/>
                    <a:gd name="G2" fmla="+- 21600 0 0"/>
                    <a:gd name="T0" fmla="*/ 25320 w 25320"/>
                    <a:gd name="T1" fmla="*/ 17501 h 21600"/>
                    <a:gd name="T2" fmla="*/ 0 w 25320"/>
                    <a:gd name="T3" fmla="*/ 17501 h 21600"/>
                    <a:gd name="T4" fmla="*/ 12660 w 2532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320" h="21600" fill="none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</a:path>
                    <a:path w="25320" h="21600" stroke="0" extrusionOk="0">
                      <a:moveTo>
                        <a:pt x="25319" y="17500"/>
                      </a:moveTo>
                      <a:cubicBezTo>
                        <a:pt x="21636" y="20165"/>
                        <a:pt x="17206" y="21600"/>
                        <a:pt x="12660" y="21600"/>
                      </a:cubicBezTo>
                      <a:cubicBezTo>
                        <a:pt x="8113" y="21600"/>
                        <a:pt x="3683" y="20165"/>
                        <a:pt x="0" y="17500"/>
                      </a:cubicBezTo>
                      <a:lnTo>
                        <a:pt x="1266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3" name="Text Box 9"/>
              <p:cNvSpPr txBox="1">
                <a:spLocks noChangeArrowheads="1"/>
              </p:cNvSpPr>
              <p:nvPr/>
            </p:nvSpPr>
            <p:spPr bwMode="ltGray">
              <a:xfrm>
                <a:off x="2167" y="1342"/>
                <a:ext cx="1167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Ameaça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de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novas</a:t>
                </a:r>
                <a:endParaRPr lang="en-US" sz="14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entrantes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2" name="Group 10"/>
            <p:cNvGrpSpPr>
              <a:grpSpLocks/>
            </p:cNvGrpSpPr>
            <p:nvPr/>
          </p:nvGrpSpPr>
          <p:grpSpPr bwMode="auto">
            <a:xfrm>
              <a:off x="2751" y="1478"/>
              <a:ext cx="1533" cy="1720"/>
              <a:chOff x="2751" y="1478"/>
              <a:chExt cx="1533" cy="1720"/>
            </a:xfrm>
          </p:grpSpPr>
          <p:grpSp>
            <p:nvGrpSpPr>
              <p:cNvPr id="78" name="Group 11"/>
              <p:cNvGrpSpPr>
                <a:grpSpLocks/>
              </p:cNvGrpSpPr>
              <p:nvPr/>
            </p:nvGrpSpPr>
            <p:grpSpPr bwMode="auto">
              <a:xfrm>
                <a:off x="2751" y="1478"/>
                <a:ext cx="1533" cy="1720"/>
                <a:chOff x="2751" y="1478"/>
                <a:chExt cx="1533" cy="1720"/>
              </a:xfrm>
            </p:grpSpPr>
            <p:sp>
              <p:nvSpPr>
                <p:cNvPr id="80" name="Arc 12"/>
                <p:cNvSpPr>
                  <a:spLocks/>
                </p:cNvSpPr>
                <p:nvPr/>
              </p:nvSpPr>
              <p:spPr bwMode="ltGray">
                <a:xfrm flipV="1">
                  <a:off x="2751" y="1478"/>
                  <a:ext cx="1533" cy="1720"/>
                </a:xfrm>
                <a:custGeom>
                  <a:avLst/>
                  <a:gdLst>
                    <a:gd name="G0" fmla="+- 0 0 0"/>
                    <a:gd name="G1" fmla="+- 6718 0 0"/>
                    <a:gd name="G2" fmla="+- 21600 0 0"/>
                    <a:gd name="T0" fmla="*/ 20529 w 21600"/>
                    <a:gd name="T1" fmla="*/ 0 h 24219"/>
                    <a:gd name="T2" fmla="*/ 12660 w 21600"/>
                    <a:gd name="T3" fmla="*/ 24219 h 24219"/>
                    <a:gd name="T4" fmla="*/ 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</a:path>
                    <a:path w="21600" h="24219" stroke="0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  <a:lnTo>
                        <a:pt x="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Arc 13"/>
                <p:cNvSpPr>
                  <a:spLocks/>
                </p:cNvSpPr>
                <p:nvPr/>
              </p:nvSpPr>
              <p:spPr bwMode="ltGray">
                <a:xfrm flipV="1">
                  <a:off x="2801" y="1535"/>
                  <a:ext cx="1433" cy="1607"/>
                </a:xfrm>
                <a:custGeom>
                  <a:avLst/>
                  <a:gdLst>
                    <a:gd name="G0" fmla="+- 0 0 0"/>
                    <a:gd name="G1" fmla="+- 6718 0 0"/>
                    <a:gd name="G2" fmla="+- 21600 0 0"/>
                    <a:gd name="T0" fmla="*/ 20529 w 21600"/>
                    <a:gd name="T1" fmla="*/ 0 h 24219"/>
                    <a:gd name="T2" fmla="*/ 12660 w 21600"/>
                    <a:gd name="T3" fmla="*/ 24219 h 24219"/>
                    <a:gd name="T4" fmla="*/ 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</a:path>
                    <a:path w="21600" h="24219" stroke="0" extrusionOk="0">
                      <a:moveTo>
                        <a:pt x="20528" y="0"/>
                      </a:moveTo>
                      <a:cubicBezTo>
                        <a:pt x="21238" y="2168"/>
                        <a:pt x="21600" y="4436"/>
                        <a:pt x="21600" y="6718"/>
                      </a:cubicBezTo>
                      <a:cubicBezTo>
                        <a:pt x="21600" y="13648"/>
                        <a:pt x="18274" y="20157"/>
                        <a:pt x="12659" y="24218"/>
                      </a:cubicBezTo>
                      <a:lnTo>
                        <a:pt x="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" name="Text Box 14"/>
              <p:cNvSpPr txBox="1">
                <a:spLocks noChangeArrowheads="1"/>
              </p:cNvSpPr>
              <p:nvPr/>
            </p:nvSpPr>
            <p:spPr bwMode="ltGray">
              <a:xfrm>
                <a:off x="3023" y="2078"/>
                <a:ext cx="1261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Poder de barganha dos fornecedores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3" name="Group 15"/>
            <p:cNvGrpSpPr>
              <a:grpSpLocks/>
            </p:cNvGrpSpPr>
            <p:nvPr/>
          </p:nvGrpSpPr>
          <p:grpSpPr bwMode="auto">
            <a:xfrm>
              <a:off x="1180" y="1478"/>
              <a:ext cx="1571" cy="1720"/>
              <a:chOff x="1180" y="1478"/>
              <a:chExt cx="1571" cy="1720"/>
            </a:xfrm>
          </p:grpSpPr>
          <p:grpSp>
            <p:nvGrpSpPr>
              <p:cNvPr id="74" name="Group 16"/>
              <p:cNvGrpSpPr>
                <a:grpSpLocks/>
              </p:cNvGrpSpPr>
              <p:nvPr/>
            </p:nvGrpSpPr>
            <p:grpSpPr bwMode="auto">
              <a:xfrm>
                <a:off x="1217" y="1478"/>
                <a:ext cx="1534" cy="1720"/>
                <a:chOff x="1217" y="1478"/>
                <a:chExt cx="1534" cy="1720"/>
              </a:xfrm>
            </p:grpSpPr>
            <p:sp>
              <p:nvSpPr>
                <p:cNvPr id="76" name="Arc 17"/>
                <p:cNvSpPr>
                  <a:spLocks/>
                </p:cNvSpPr>
                <p:nvPr/>
              </p:nvSpPr>
              <p:spPr bwMode="ltGray">
                <a:xfrm flipV="1">
                  <a:off x="1217" y="1478"/>
                  <a:ext cx="1534" cy="1720"/>
                </a:xfrm>
                <a:custGeom>
                  <a:avLst/>
                  <a:gdLst>
                    <a:gd name="G0" fmla="+- 21600 0 0"/>
                    <a:gd name="G1" fmla="+- 6718 0 0"/>
                    <a:gd name="G2" fmla="+- 21600 0 0"/>
                    <a:gd name="T0" fmla="*/ 8940 w 21600"/>
                    <a:gd name="T1" fmla="*/ 24219 h 24219"/>
                    <a:gd name="T2" fmla="*/ 1071 w 21600"/>
                    <a:gd name="T3" fmla="*/ 0 h 24219"/>
                    <a:gd name="T4" fmla="*/ 2160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</a:path>
                    <a:path w="21600" h="24219" stroke="0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  <a:lnTo>
                        <a:pt x="2160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tx2">
                        <a:gamma/>
                        <a:shade val="46275"/>
                        <a:invGamma/>
                      </a:schemeClr>
                    </a:gs>
                    <a:gs pos="100000">
                      <a:schemeClr val="tx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Arc 18"/>
                <p:cNvSpPr>
                  <a:spLocks/>
                </p:cNvSpPr>
                <p:nvPr/>
              </p:nvSpPr>
              <p:spPr bwMode="ltGray">
                <a:xfrm flipV="1">
                  <a:off x="1267" y="1535"/>
                  <a:ext cx="1433" cy="1607"/>
                </a:xfrm>
                <a:custGeom>
                  <a:avLst/>
                  <a:gdLst>
                    <a:gd name="G0" fmla="+- 21600 0 0"/>
                    <a:gd name="G1" fmla="+- 6718 0 0"/>
                    <a:gd name="G2" fmla="+- 21600 0 0"/>
                    <a:gd name="T0" fmla="*/ 8940 w 21600"/>
                    <a:gd name="T1" fmla="*/ 24219 h 24219"/>
                    <a:gd name="T2" fmla="*/ 1071 w 21600"/>
                    <a:gd name="T3" fmla="*/ 0 h 24219"/>
                    <a:gd name="T4" fmla="*/ 21600 w 21600"/>
                    <a:gd name="T5" fmla="*/ 6718 h 24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219" fill="none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</a:path>
                    <a:path w="21600" h="24219" stroke="0" extrusionOk="0">
                      <a:moveTo>
                        <a:pt x="8940" y="24218"/>
                      </a:moveTo>
                      <a:cubicBezTo>
                        <a:pt x="3325" y="20157"/>
                        <a:pt x="0" y="13648"/>
                        <a:pt x="0" y="6718"/>
                      </a:cubicBezTo>
                      <a:cubicBezTo>
                        <a:pt x="0" y="4436"/>
                        <a:pt x="361" y="2168"/>
                        <a:pt x="1071" y="0"/>
                      </a:cubicBezTo>
                      <a:lnTo>
                        <a:pt x="21600" y="67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" name="Text Box 19"/>
              <p:cNvSpPr txBox="1">
                <a:spLocks noChangeArrowheads="1"/>
              </p:cNvSpPr>
              <p:nvPr/>
            </p:nvSpPr>
            <p:spPr bwMode="ltGray">
              <a:xfrm>
                <a:off x="1180" y="1962"/>
                <a:ext cx="1305" cy="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Rivalidade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entre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empresas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concorrentes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4" name="Group 20"/>
            <p:cNvGrpSpPr>
              <a:grpSpLocks/>
            </p:cNvGrpSpPr>
            <p:nvPr/>
          </p:nvGrpSpPr>
          <p:grpSpPr bwMode="auto">
            <a:xfrm>
              <a:off x="2700" y="2721"/>
              <a:ext cx="1508" cy="1533"/>
              <a:chOff x="2700" y="2721"/>
              <a:chExt cx="1508" cy="1533"/>
            </a:xfrm>
          </p:grpSpPr>
          <p:grpSp>
            <p:nvGrpSpPr>
              <p:cNvPr id="70" name="Group 21"/>
              <p:cNvGrpSpPr>
                <a:grpSpLocks/>
              </p:cNvGrpSpPr>
              <p:nvPr/>
            </p:nvGrpSpPr>
            <p:grpSpPr bwMode="auto">
              <a:xfrm>
                <a:off x="2751" y="2721"/>
                <a:ext cx="1457" cy="1533"/>
                <a:chOff x="2751" y="2721"/>
                <a:chExt cx="1457" cy="1533"/>
              </a:xfrm>
            </p:grpSpPr>
            <p:sp>
              <p:nvSpPr>
                <p:cNvPr id="72" name="Arc 22"/>
                <p:cNvSpPr>
                  <a:spLocks/>
                </p:cNvSpPr>
                <p:nvPr/>
              </p:nvSpPr>
              <p:spPr bwMode="ltGray">
                <a:xfrm flipV="1">
                  <a:off x="2751" y="2721"/>
                  <a:ext cx="1457" cy="15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529"/>
                    <a:gd name="T1" fmla="*/ 0 h 21600"/>
                    <a:gd name="T2" fmla="*/ 20529 w 20529"/>
                    <a:gd name="T3" fmla="*/ 14882 h 21600"/>
                    <a:gd name="T4" fmla="*/ 0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</a:path>
                    <a:path w="20529" h="21600" stroke="0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Arc 23"/>
                <p:cNvSpPr>
                  <a:spLocks/>
                </p:cNvSpPr>
                <p:nvPr/>
              </p:nvSpPr>
              <p:spPr bwMode="ltGray">
                <a:xfrm flipV="1">
                  <a:off x="2798" y="2771"/>
                  <a:ext cx="1362" cy="14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529"/>
                    <a:gd name="T1" fmla="*/ 0 h 21600"/>
                    <a:gd name="T2" fmla="*/ 20529 w 20529"/>
                    <a:gd name="T3" fmla="*/ 14882 h 21600"/>
                    <a:gd name="T4" fmla="*/ 0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</a:path>
                    <a:path w="20529" h="21600" stroke="0" extrusionOk="0">
                      <a:moveTo>
                        <a:pt x="-1" y="0"/>
                      </a:moveTo>
                      <a:cubicBezTo>
                        <a:pt x="9340" y="0"/>
                        <a:pt x="17623" y="6004"/>
                        <a:pt x="20528" y="1488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" name="Text Box 24"/>
              <p:cNvSpPr txBox="1">
                <a:spLocks noChangeArrowheads="1"/>
              </p:cNvSpPr>
              <p:nvPr/>
            </p:nvSpPr>
            <p:spPr bwMode="ltGray">
              <a:xfrm>
                <a:off x="2700" y="3074"/>
                <a:ext cx="1247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rgbClr val="FFFFCC"/>
                    </a:solidFill>
                  </a:rPr>
                  <a:t>Poder de barganha dos compradores</a:t>
                </a:r>
                <a:endParaRPr lang="en-US" sz="1400" b="1" dirty="0">
                  <a:solidFill>
                    <a:srgbClr val="FFFFCC"/>
                  </a:solidFill>
                </a:endParaRPr>
              </a:p>
            </p:txBody>
          </p:sp>
        </p:grpSp>
        <p:grpSp>
          <p:nvGrpSpPr>
            <p:cNvPr id="65" name="Group 25"/>
            <p:cNvGrpSpPr>
              <a:grpSpLocks/>
            </p:cNvGrpSpPr>
            <p:nvPr/>
          </p:nvGrpSpPr>
          <p:grpSpPr bwMode="auto">
            <a:xfrm>
              <a:off x="1293" y="2721"/>
              <a:ext cx="1509" cy="1533"/>
              <a:chOff x="1293" y="2721"/>
              <a:chExt cx="1509" cy="1533"/>
            </a:xfrm>
          </p:grpSpPr>
          <p:grpSp>
            <p:nvGrpSpPr>
              <p:cNvPr id="66" name="Group 26"/>
              <p:cNvGrpSpPr>
                <a:grpSpLocks/>
              </p:cNvGrpSpPr>
              <p:nvPr/>
            </p:nvGrpSpPr>
            <p:grpSpPr bwMode="auto">
              <a:xfrm>
                <a:off x="1293" y="2721"/>
                <a:ext cx="1458" cy="1533"/>
                <a:chOff x="1293" y="2721"/>
                <a:chExt cx="1458" cy="1533"/>
              </a:xfrm>
            </p:grpSpPr>
            <p:sp>
              <p:nvSpPr>
                <p:cNvPr id="68" name="Arc 27"/>
                <p:cNvSpPr>
                  <a:spLocks/>
                </p:cNvSpPr>
                <p:nvPr/>
              </p:nvSpPr>
              <p:spPr bwMode="ltGray">
                <a:xfrm flipV="1">
                  <a:off x="1293" y="2721"/>
                  <a:ext cx="1458" cy="1533"/>
                </a:xfrm>
                <a:custGeom>
                  <a:avLst/>
                  <a:gdLst>
                    <a:gd name="G0" fmla="+- 20529 0 0"/>
                    <a:gd name="G1" fmla="+- 21600 0 0"/>
                    <a:gd name="G2" fmla="+- 21600 0 0"/>
                    <a:gd name="T0" fmla="*/ 0 w 20529"/>
                    <a:gd name="T1" fmla="*/ 14882 h 21600"/>
                    <a:gd name="T2" fmla="*/ 20529 w 20529"/>
                    <a:gd name="T3" fmla="*/ 0 h 21600"/>
                    <a:gd name="T4" fmla="*/ 20529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</a:path>
                    <a:path w="20529" h="21600" stroke="0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  <a:lnTo>
                        <a:pt x="20529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Arc 28"/>
                <p:cNvSpPr>
                  <a:spLocks/>
                </p:cNvSpPr>
                <p:nvPr/>
              </p:nvSpPr>
              <p:spPr bwMode="ltGray">
                <a:xfrm flipV="1">
                  <a:off x="1341" y="2771"/>
                  <a:ext cx="1362" cy="1433"/>
                </a:xfrm>
                <a:custGeom>
                  <a:avLst/>
                  <a:gdLst>
                    <a:gd name="G0" fmla="+- 20529 0 0"/>
                    <a:gd name="G1" fmla="+- 21600 0 0"/>
                    <a:gd name="G2" fmla="+- 21600 0 0"/>
                    <a:gd name="T0" fmla="*/ 0 w 20529"/>
                    <a:gd name="T1" fmla="*/ 14882 h 21600"/>
                    <a:gd name="T2" fmla="*/ 20529 w 20529"/>
                    <a:gd name="T3" fmla="*/ 0 h 21600"/>
                    <a:gd name="T4" fmla="*/ 20529 w 2052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529" h="21600" fill="none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</a:path>
                    <a:path w="20529" h="21600" stroke="0" extrusionOk="0">
                      <a:moveTo>
                        <a:pt x="0" y="14882"/>
                      </a:moveTo>
                      <a:cubicBezTo>
                        <a:pt x="2905" y="6004"/>
                        <a:pt x="11188" y="0"/>
                        <a:pt x="20528" y="0"/>
                      </a:cubicBezTo>
                      <a:lnTo>
                        <a:pt x="20529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7" name="Text Box 29"/>
              <p:cNvSpPr txBox="1">
                <a:spLocks noChangeArrowheads="1"/>
              </p:cNvSpPr>
              <p:nvPr/>
            </p:nvSpPr>
            <p:spPr bwMode="ltGray">
              <a:xfrm>
                <a:off x="1497" y="3076"/>
                <a:ext cx="1305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bg1"/>
                    </a:solidFill>
                  </a:rPr>
                  <a:t>Ameaça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de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produtos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substitutos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44121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3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uiExpand="1" build="p" autoUpdateAnimBg="0"/>
      <p:bldP spid="2304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Riscos do competidor de diferenciação</a:t>
            </a:r>
            <a:endParaRPr lang="en-US" dirty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A diferença entre o produto diferencial e o produto do líder de preços torna-se muito grande</a:t>
            </a:r>
            <a:r>
              <a:rPr lang="en-US" dirty="0"/>
              <a:t>.</a:t>
            </a:r>
          </a:p>
          <a:p>
            <a:r>
              <a:rPr lang="pt-BR" dirty="0"/>
              <a:t>Diferenciação deixa de fornecer valor pelo qual os clientes estão dispostos a pagar</a:t>
            </a:r>
            <a:r>
              <a:rPr lang="en-US" dirty="0"/>
              <a:t>.</a:t>
            </a:r>
          </a:p>
          <a:p>
            <a:r>
              <a:rPr lang="pt-BR" dirty="0"/>
              <a:t>Experiência restringe as percepções dos clientes em relação ao valor das características diferenciadas</a:t>
            </a:r>
            <a:r>
              <a:rPr lang="en-US" dirty="0"/>
              <a:t>.</a:t>
            </a:r>
          </a:p>
          <a:p>
            <a:r>
              <a:rPr lang="pt-BR" dirty="0"/>
              <a:t>Mercadorias falsificadas replicam as características diferenciadas dos produtos da empresa</a:t>
            </a:r>
            <a:r>
              <a:rPr lang="en-US" dirty="0"/>
              <a:t>.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66F05C96-F7D5-455D-A372-90C2238DEF7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883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Estratégias</a:t>
            </a:r>
            <a:r>
              <a:rPr lang="en-US" dirty="0"/>
              <a:t> de </a:t>
            </a:r>
            <a:r>
              <a:rPr lang="en-US" dirty="0" err="1"/>
              <a:t>foco</a:t>
            </a:r>
            <a:endParaRPr lang="en-US" dirty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pt-BR" dirty="0"/>
              <a:t>Um conjunto integrado de ações tomadas para produzir bens ou serviços que atendem às necessidades de um determinado segmento competitivo</a:t>
            </a:r>
            <a:r>
              <a:rPr lang="en-US" dirty="0"/>
              <a:t>.</a:t>
            </a:r>
          </a:p>
          <a:p>
            <a:pPr lvl="1">
              <a:spcBef>
                <a:spcPts val="1200"/>
              </a:spcBef>
            </a:pPr>
            <a:r>
              <a:rPr lang="pt-BR" dirty="0"/>
              <a:t>Grupo de comprador particular — os jovens ou os idosos</a:t>
            </a:r>
          </a:p>
          <a:p>
            <a:pPr lvl="1">
              <a:spcBef>
                <a:spcPts val="1200"/>
              </a:spcBef>
            </a:pPr>
            <a:r>
              <a:rPr lang="pt-BR" dirty="0"/>
              <a:t>Diferentes segmentos de uma linha de produtos — artesãos profissionais contra “faça você mesmo”</a:t>
            </a:r>
          </a:p>
          <a:p>
            <a:pPr lvl="1">
              <a:spcBef>
                <a:spcPts val="1200"/>
              </a:spcBef>
            </a:pPr>
            <a:r>
              <a:rPr lang="pt-BR" dirty="0"/>
              <a:t>Diferentes mercados geográficos — costa leste e costa oeste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B92E4A60-EA32-4C58-B22E-4C33F009B13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734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uiExpand="1" build="p" bldLvl="2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Estratégias</a:t>
            </a:r>
            <a:r>
              <a:rPr lang="en-US" dirty="0"/>
              <a:t> de </a:t>
            </a:r>
            <a:r>
              <a:rPr lang="en-US" dirty="0" err="1"/>
              <a:t>foco</a:t>
            </a:r>
            <a:endParaRPr lang="en-US" dirty="0"/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Tipos de estratégias de foco:</a:t>
            </a:r>
          </a:p>
          <a:p>
            <a:r>
              <a:rPr lang="pt-BR" dirty="0" smtClean="0"/>
              <a:t>Estratégia </a:t>
            </a:r>
            <a:r>
              <a:rPr lang="pt-BR" dirty="0"/>
              <a:t>de foco com liderança em custo </a:t>
            </a:r>
          </a:p>
          <a:p>
            <a:r>
              <a:rPr lang="pt-BR" dirty="0" smtClean="0"/>
              <a:t>Estratégia de foco com diferenciação</a:t>
            </a:r>
          </a:p>
          <a:p>
            <a:r>
              <a:rPr lang="pt-BR" dirty="0" smtClean="0"/>
              <a:t>Para </a:t>
            </a:r>
            <a:r>
              <a:rPr lang="pt-BR" dirty="0"/>
              <a:t>implementar uma estratégia de foco, as empresas devem ser capazes de</a:t>
            </a:r>
            <a:r>
              <a:rPr lang="en-US" dirty="0"/>
              <a:t>:</a:t>
            </a:r>
          </a:p>
          <a:p>
            <a:pPr lvl="1"/>
            <a:r>
              <a:rPr lang="pt-BR" dirty="0"/>
              <a:t>completar e apoiar atividades de forma competitivamente superior, a fim de desenvolver e sustentar uma vantagem competitiva e retornos acima da média</a:t>
            </a:r>
            <a:r>
              <a:rPr lang="en-US" dirty="0"/>
              <a:t>.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FADACE40-4D66-4E20-A528-F2826EF6926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897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Fatores que impulsionam </a:t>
            </a:r>
            <a:br>
              <a:rPr lang="pt-BR" dirty="0"/>
            </a:br>
            <a:r>
              <a:rPr lang="pt-BR" dirty="0"/>
              <a:t>estratégias de foco</a:t>
            </a:r>
            <a:endParaRPr lang="en-US" dirty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As grandes empresas podem negligenciar pequenos nichos</a:t>
            </a:r>
            <a:r>
              <a:rPr lang="en-US" dirty="0"/>
              <a:t>.</a:t>
            </a:r>
          </a:p>
          <a:p>
            <a:r>
              <a:rPr lang="pt-BR" dirty="0"/>
              <a:t>Uma empresa pode não ter os recursos necessários para competir no mercado mais amplo</a:t>
            </a:r>
            <a:r>
              <a:rPr lang="en-US" dirty="0"/>
              <a:t>.</a:t>
            </a:r>
          </a:p>
          <a:p>
            <a:r>
              <a:rPr lang="pt-BR" dirty="0"/>
              <a:t>Uma empresa é capaz de servir a um segmento de mercado restrito mais eficazmente do que seus maiores concorrentes do setor.</a:t>
            </a:r>
          </a:p>
          <a:p>
            <a:r>
              <a:rPr lang="pt-BR" dirty="0"/>
              <a:t>O foco permite que a empresa direcione seus recursos para determinadas atividades da cadeia de valor para construir vantagem competitiva</a:t>
            </a:r>
            <a:r>
              <a:rPr lang="en-US" dirty="0"/>
              <a:t>.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EBB25D72-4397-4CA3-921D-D9A69F5C918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406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83F13443-9FFA-4313-82BE-A2480EE51C7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Estratégia</a:t>
            </a:r>
            <a:r>
              <a:rPr lang="en-US" dirty="0"/>
              <a:t> e </a:t>
            </a:r>
            <a:r>
              <a:rPr lang="en-US" dirty="0" err="1"/>
              <a:t>competências</a:t>
            </a:r>
            <a:r>
              <a:rPr lang="en-US" dirty="0"/>
              <a:t> </a:t>
            </a:r>
            <a:r>
              <a:rPr lang="en-US" dirty="0" err="1"/>
              <a:t>essenciais</a:t>
            </a:r>
            <a:endParaRPr lang="en-US" dirty="0"/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2819400" y="1447800"/>
            <a:ext cx="5562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pt-BR" sz="2000" dirty="0">
                <a:latin typeface="+mj-lt"/>
              </a:rPr>
              <a:t>Recursos e capacidades superiores que são fontes de vantagem competitiva sobre os rivais da empresa</a:t>
            </a:r>
            <a:endParaRPr kumimoji="1" lang="en-US" sz="2000" dirty="0">
              <a:latin typeface="+mj-lt"/>
            </a:endParaRP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2819400" y="4598988"/>
            <a:ext cx="5638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pt-BR" sz="2000" dirty="0"/>
              <a:t>Fornecer valor aos clientes e ganhar vantagem competitiva através da exploração de competências principais em mercados de produtos individuais</a:t>
            </a:r>
            <a:endParaRPr kumimoji="1" lang="en-US" sz="2000" dirty="0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blackWhite">
          <a:xfrm>
            <a:off x="511175" y="1457325"/>
            <a:ext cx="2224088" cy="1017588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Competências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essenciais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blackWhite">
          <a:xfrm>
            <a:off x="511175" y="3016250"/>
            <a:ext cx="2224088" cy="1017588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Estratégia</a:t>
            </a:r>
            <a:endParaRPr lang="en-US" sz="2000" b="1" dirty="0"/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blackWhite">
          <a:xfrm>
            <a:off x="511175" y="4575175"/>
            <a:ext cx="2224088" cy="1017588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Estratégia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negócios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8734" name="Text Box 14"/>
          <p:cNvSpPr txBox="1">
            <a:spLocks noChangeArrowheads="1"/>
          </p:cNvSpPr>
          <p:nvPr/>
        </p:nvSpPr>
        <p:spPr bwMode="auto">
          <a:xfrm>
            <a:off x="2819400" y="3032125"/>
            <a:ext cx="5562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pt-BR" sz="2000" dirty="0">
                <a:latin typeface="+mj-lt"/>
              </a:rPr>
              <a:t>Um conjunto integrado e coordenado de ações tomadas para explorar as competências essenciais e obter vantagem competitiva</a:t>
            </a:r>
            <a:endParaRPr kumimoji="1" lang="en-US" sz="2000" dirty="0">
              <a:latin typeface="+mj-lt"/>
            </a:endParaRPr>
          </a:p>
        </p:txBody>
      </p:sp>
      <p:cxnSp>
        <p:nvCxnSpPr>
          <p:cNvPr id="158735" name="AutoShape 15"/>
          <p:cNvCxnSpPr>
            <a:cxnSpLocks noChangeShapeType="1"/>
            <a:stCxn id="158726" idx="2"/>
            <a:endCxn id="158729" idx="0"/>
          </p:cNvCxnSpPr>
          <p:nvPr/>
        </p:nvCxnSpPr>
        <p:spPr bwMode="blackWhite">
          <a:xfrm>
            <a:off x="1624013" y="2474913"/>
            <a:ext cx="0" cy="541337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736" name="AutoShape 16"/>
          <p:cNvCxnSpPr>
            <a:cxnSpLocks noChangeShapeType="1"/>
            <a:stCxn id="158729" idx="2"/>
            <a:endCxn id="158732" idx="0"/>
          </p:cNvCxnSpPr>
          <p:nvPr/>
        </p:nvCxnSpPr>
        <p:spPr bwMode="blackWhite">
          <a:xfrm>
            <a:off x="1624013" y="4033838"/>
            <a:ext cx="0" cy="541337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="" xmlns:p14="http://schemas.microsoft.com/office/powerpoint/2010/main" val="422072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5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autoUpdateAnimBg="0"/>
      <p:bldP spid="158724" grpId="0" autoUpdateAnimBg="0"/>
      <p:bldP spid="158734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Riscos do competidor </a:t>
            </a:r>
            <a:br>
              <a:rPr lang="pt-BR" dirty="0"/>
            </a:br>
            <a:r>
              <a:rPr lang="pt-BR" dirty="0"/>
              <a:t>em estratégias de foco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Uma firma pode estar "fora de foco" pelos seus concorrentes</a:t>
            </a:r>
            <a:r>
              <a:rPr lang="en-US" dirty="0"/>
              <a:t>.</a:t>
            </a:r>
          </a:p>
          <a:p>
            <a:r>
              <a:rPr lang="pt-BR" dirty="0"/>
              <a:t>Um grande concorrente pode definir seu foco sobre nichos de mercado da empresa</a:t>
            </a:r>
            <a:r>
              <a:rPr lang="en-US" dirty="0"/>
              <a:t>.</a:t>
            </a:r>
          </a:p>
          <a:p>
            <a:r>
              <a:rPr lang="pt-BR" dirty="0"/>
              <a:t>Preferências do cliente em um nicho de mercado podem ser alteradas para se assemelhar às do mercado mais amplo</a:t>
            </a:r>
            <a:r>
              <a:rPr lang="en-US" dirty="0"/>
              <a:t>.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A71C7AFA-0EF2-4CE5-AB8E-27FA7E31863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541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426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Integração de liderança em custo / estratégia de diferenciação</a:t>
            </a:r>
            <a:endParaRPr lang="en-US" dirty="0"/>
          </a:p>
        </p:txBody>
      </p:sp>
      <p:sp>
        <p:nvSpPr>
          <p:cNvPr id="24269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pt-BR" dirty="0"/>
              <a:t>Uma empresa que usa com sucesso uma estratégia de liderança/diferenciação deve estar em uma melhor posição para</a:t>
            </a:r>
            <a:r>
              <a:rPr lang="en-US" dirty="0"/>
              <a:t>:</a:t>
            </a:r>
          </a:p>
          <a:p>
            <a:pPr lvl="1">
              <a:spcBef>
                <a:spcPts val="1200"/>
              </a:spcBef>
            </a:pPr>
            <a:r>
              <a:rPr lang="pt-BR" dirty="0"/>
              <a:t>adaptar-se rapidamente às mudanças ambientais</a:t>
            </a:r>
            <a:r>
              <a:rPr lang="en-US" dirty="0"/>
              <a:t>.</a:t>
            </a:r>
          </a:p>
          <a:p>
            <a:pPr lvl="1">
              <a:spcBef>
                <a:spcPts val="1200"/>
              </a:spcBef>
            </a:pPr>
            <a:r>
              <a:rPr lang="pt-BR" dirty="0"/>
              <a:t>aprender tecnologias e novas habilidades mais rapidamente</a:t>
            </a:r>
            <a:r>
              <a:rPr lang="en-US" dirty="0"/>
              <a:t>.</a:t>
            </a:r>
          </a:p>
          <a:p>
            <a:pPr lvl="1">
              <a:spcBef>
                <a:spcPts val="1200"/>
              </a:spcBef>
            </a:pPr>
            <a:r>
              <a:rPr lang="pt-BR" dirty="0"/>
              <a:t>efetivamente alavancar suas competências essenciais ao competir contra suas rivais</a:t>
            </a:r>
            <a:r>
              <a:rPr lang="en-US" dirty="0"/>
              <a:t>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DD76C1EF-BB24-49ED-8D4C-E8AEBEAD126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="" xmlns:p14="http://schemas.microsoft.com/office/powerpoint/2010/main" val="116835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2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2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2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uiExpand="1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447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Integração de liderança em custo / estratégia de diferenciação</a:t>
            </a:r>
            <a:endParaRPr lang="en-US" dirty="0"/>
          </a:p>
        </p:txBody>
      </p:sp>
      <p:sp>
        <p:nvSpPr>
          <p:cNvPr id="24474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pt-BR" dirty="0"/>
              <a:t>Compromisso com a flexibilidade estratégica é necessário para a implementação de liderança de custo/ estratégia de diferenciação</a:t>
            </a:r>
            <a:r>
              <a:rPr lang="en-US" dirty="0"/>
              <a:t>.</a:t>
            </a:r>
          </a:p>
          <a:p>
            <a:pPr lvl="1">
              <a:spcBef>
                <a:spcPts val="1200"/>
              </a:spcBef>
            </a:pPr>
            <a:r>
              <a:rPr lang="pt-BR" dirty="0" smtClean="0"/>
              <a:t>Sistemas de fabricação flexíveis (FMS)</a:t>
            </a:r>
          </a:p>
          <a:p>
            <a:pPr lvl="1">
              <a:spcBef>
                <a:spcPts val="1200"/>
              </a:spcBef>
            </a:pPr>
            <a:r>
              <a:rPr lang="pt-BR" dirty="0" smtClean="0"/>
              <a:t>Redes de informação (CRM)</a:t>
            </a:r>
          </a:p>
          <a:p>
            <a:pPr lvl="1">
              <a:spcBef>
                <a:spcPts val="1200"/>
              </a:spcBef>
            </a:pPr>
            <a:r>
              <a:rPr lang="pt-BR" dirty="0" smtClean="0"/>
              <a:t>Sistemas de gestão da qualidade total (TQM) </a:t>
            </a:r>
            <a:endParaRPr lang="pt-B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00BD6B15-8FD3-4A16-A88F-584234CD03C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="" xmlns:p14="http://schemas.microsoft.com/office/powerpoint/2010/main" val="299774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4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4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0" grpId="0" uiExpand="1" build="p" bldLvl="2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Sistemas</a:t>
            </a:r>
            <a:r>
              <a:rPr lang="en-US" dirty="0"/>
              <a:t> de </a:t>
            </a:r>
            <a:r>
              <a:rPr lang="en-US" dirty="0" err="1"/>
              <a:t>fabricação</a:t>
            </a:r>
            <a:r>
              <a:rPr lang="en-US" dirty="0"/>
              <a:t> </a:t>
            </a:r>
            <a:r>
              <a:rPr lang="en-US" dirty="0" err="1"/>
              <a:t>flexíveis</a:t>
            </a:r>
            <a:endParaRPr lang="en-US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Processos controlados por computador, usados para produzir uma variedade de produtos em quantidades moderadas, flexíveis, com um mínimo de intervenção manual</a:t>
            </a:r>
            <a:r>
              <a:rPr lang="en-US" dirty="0"/>
              <a:t>.</a:t>
            </a:r>
          </a:p>
          <a:p>
            <a:pPr lvl="1"/>
            <a:r>
              <a:rPr lang="pt-BR" dirty="0"/>
              <a:t>O objetivo é eliminar a compensação de “baixo custo contra ampla variedade do produto”.</a:t>
            </a:r>
          </a:p>
          <a:p>
            <a:pPr lvl="1"/>
            <a:r>
              <a:rPr lang="pt-BR" dirty="0"/>
              <a:t>Permite às empresas produzir grande variedade com custos relativamente baixos.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23886BEF-8BC6-4971-B883-1FA8F06F865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858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uiExpand="1" build="p" bldLvl="2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Redes</a:t>
            </a:r>
            <a:r>
              <a:rPr lang="en-US" dirty="0"/>
              <a:t> de </a:t>
            </a:r>
            <a:r>
              <a:rPr lang="en-US" dirty="0" err="1"/>
              <a:t>informação</a:t>
            </a:r>
            <a:endParaRPr lang="en-US" dirty="0"/>
          </a:p>
        </p:txBody>
      </p:sp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Empresas são conectadas com seus fornecedores, distribuidores e clientes</a:t>
            </a:r>
            <a:r>
              <a:rPr lang="en-US" dirty="0"/>
              <a:t>.</a:t>
            </a:r>
          </a:p>
          <a:p>
            <a:pPr lvl="1"/>
            <a:r>
              <a:rPr lang="pt-BR" dirty="0"/>
              <a:t>Facilitar os esforços para satisfazer as expectativas dos clientes em termos de velocidade de qualidade e entrega do produto</a:t>
            </a:r>
          </a:p>
          <a:p>
            <a:pPr lvl="1"/>
            <a:r>
              <a:rPr lang="pt-BR" dirty="0"/>
              <a:t>Melhorar o fluxo de trabalho entre os empregados da empresa e os seus homólogos em fornecedores e distribuidores</a:t>
            </a:r>
          </a:p>
          <a:p>
            <a:pPr lvl="1"/>
            <a:r>
              <a:rPr lang="en-US" i="1" dirty="0"/>
              <a:t>Customer Relationship Management </a:t>
            </a:r>
            <a:r>
              <a:rPr lang="en-US" dirty="0"/>
              <a:t>(CRM)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6A8B9A56-BE9D-4387-95A0-8198C091DB9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989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uiExpand="1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Sistemas</a:t>
            </a:r>
            <a:r>
              <a:rPr lang="en-US" dirty="0"/>
              <a:t> de </a:t>
            </a:r>
            <a:r>
              <a:rPr lang="en-US" dirty="0" err="1"/>
              <a:t>gestão</a:t>
            </a:r>
            <a:r>
              <a:rPr lang="en-US" dirty="0"/>
              <a:t> da </a:t>
            </a:r>
            <a:r>
              <a:rPr lang="en-US" dirty="0" err="1"/>
              <a:t>qualidade</a:t>
            </a:r>
            <a:r>
              <a:rPr lang="en-US" dirty="0"/>
              <a:t> total (TQM)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Enfatizar o total comprometimento com o cliente através da utilização de melhoria </a:t>
            </a:r>
            <a:r>
              <a:rPr lang="pt-BR" dirty="0" smtClean="0"/>
              <a:t>contínua:</a:t>
            </a:r>
          </a:p>
          <a:p>
            <a:pPr lvl="1"/>
            <a:r>
              <a:rPr lang="pt-BR" dirty="0" smtClean="0"/>
              <a:t>abordagens </a:t>
            </a:r>
            <a:r>
              <a:rPr lang="pt-BR" dirty="0"/>
              <a:t>orientadas a dados, resolução de </a:t>
            </a:r>
            <a:r>
              <a:rPr lang="pt-BR" dirty="0" smtClean="0"/>
              <a:t>problemas.</a:t>
            </a:r>
          </a:p>
          <a:p>
            <a:pPr lvl="1"/>
            <a:r>
              <a:rPr lang="pt-BR" dirty="0" err="1" smtClean="0"/>
              <a:t>empoderamento</a:t>
            </a:r>
            <a:r>
              <a:rPr lang="pt-BR" dirty="0" smtClean="0"/>
              <a:t> </a:t>
            </a:r>
            <a:r>
              <a:rPr lang="pt-BR" dirty="0"/>
              <a:t>de equipes e grupos de </a:t>
            </a:r>
            <a:r>
              <a:rPr lang="pt-BR" dirty="0" smtClean="0"/>
              <a:t>funcionários.</a:t>
            </a:r>
          </a:p>
          <a:p>
            <a:r>
              <a:rPr lang="pt-BR" dirty="0" smtClean="0"/>
              <a:t>Benefícios</a:t>
            </a:r>
          </a:p>
          <a:p>
            <a:pPr lvl="1"/>
            <a:r>
              <a:rPr lang="pt-BR" dirty="0" smtClean="0"/>
              <a:t>Maior satisfação do cliente</a:t>
            </a:r>
          </a:p>
          <a:p>
            <a:pPr lvl="1"/>
            <a:r>
              <a:rPr lang="pt-BR" dirty="0" smtClean="0"/>
              <a:t>Entrada </a:t>
            </a:r>
            <a:r>
              <a:rPr lang="pt-BR" dirty="0"/>
              <a:t>menor e melhora dos processos e dos custos operacionais</a:t>
            </a:r>
          </a:p>
          <a:p>
            <a:pPr lvl="1"/>
            <a:r>
              <a:rPr lang="pt-BR" dirty="0"/>
              <a:t>Reduz o tempo de mercado para produtos </a:t>
            </a:r>
            <a:r>
              <a:rPr lang="pt-BR" dirty="0" smtClean="0"/>
              <a:t>inovadores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AE85D889-1E03-4A25-B902-21C01F0E37B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="" xmlns:p14="http://schemas.microsoft.com/office/powerpoint/2010/main" val="201374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uiExpand="1" build="p" bldLvl="2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5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pt-BR" sz="2800" dirty="0"/>
              <a:t>Os riscos competitivos da estratégia de integração de liderança em custos/diferenciação</a:t>
            </a:r>
            <a:endParaRPr lang="en-US" sz="2800" dirty="0"/>
          </a:p>
        </p:txBody>
      </p:sp>
      <p:sp>
        <p:nvSpPr>
          <p:cNvPr id="25293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Muitas vezes envolve compromissos</a:t>
            </a:r>
          </a:p>
          <a:p>
            <a:pPr lvl="1"/>
            <a:r>
              <a:rPr lang="pt-BR" dirty="0" smtClean="0"/>
              <a:t>Tornando-se </a:t>
            </a:r>
            <a:r>
              <a:rPr lang="pt-BR" dirty="0"/>
              <a:t>nem o menor custo nem a empresa mais diferenciada</a:t>
            </a:r>
          </a:p>
          <a:p>
            <a:r>
              <a:rPr lang="pt-BR" dirty="0" smtClean="0"/>
              <a:t>Tornando-se “preso no meio”</a:t>
            </a:r>
          </a:p>
          <a:p>
            <a:pPr lvl="1"/>
            <a:r>
              <a:rPr lang="pt-BR" dirty="0" smtClean="0"/>
              <a:t>Falta </a:t>
            </a:r>
            <a:r>
              <a:rPr lang="pt-BR" dirty="0"/>
              <a:t>o forte empenho e a especialização que acompanham as empresas seguidoras de uma estratégia diferenciada ou de uma liderança em </a:t>
            </a:r>
            <a:r>
              <a:rPr lang="pt-BR" dirty="0" smtClean="0"/>
              <a:t>custo</a:t>
            </a:r>
            <a:endParaRPr lang="pt-B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00E46FD3-5276-48DB-9A55-2FC66147BF5F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="" xmlns:p14="http://schemas.microsoft.com/office/powerpoint/2010/main" val="399339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2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2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2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2" grpId="0" uiExpand="1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54997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Clientes: sua relação com as estratégias de negócios</a:t>
            </a:r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AB2F510E-18B5-4A85-AFB9-DBBA6F62013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54981" name="Oval 5"/>
          <p:cNvSpPr>
            <a:spLocks noChangeArrowheads="1"/>
          </p:cNvSpPr>
          <p:nvPr/>
        </p:nvSpPr>
        <p:spPr bwMode="blackWhite">
          <a:xfrm>
            <a:off x="1385888" y="2463800"/>
            <a:ext cx="2898775" cy="2898775"/>
          </a:xfrm>
          <a:prstGeom prst="ellipse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Questões-chave na</a:t>
            </a:r>
          </a:p>
          <a:p>
            <a:pPr algn="ctr"/>
            <a:r>
              <a:rPr lang="pt-B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estratégia de negócios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4984" name="Oval 8"/>
          <p:cNvSpPr>
            <a:spLocks noChangeArrowheads="1"/>
          </p:cNvSpPr>
          <p:nvPr/>
        </p:nvSpPr>
        <p:spPr bwMode="blackWhite">
          <a:xfrm>
            <a:off x="4921250" y="1651000"/>
            <a:ext cx="2851150" cy="1308100"/>
          </a:xfrm>
          <a:prstGeom prst="ellipse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servido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254987" name="Oval 11"/>
          <p:cNvSpPr>
            <a:spLocks noChangeArrowheads="1"/>
          </p:cNvSpPr>
          <p:nvPr/>
        </p:nvSpPr>
        <p:spPr bwMode="blackWhite">
          <a:xfrm>
            <a:off x="5418138" y="3273425"/>
            <a:ext cx="2811462" cy="1308100"/>
          </a:xfrm>
          <a:prstGeom prst="ellipse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que precisa ser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satisfeito?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4990" name="Oval 14"/>
          <p:cNvSpPr>
            <a:spLocks noChangeArrowheads="1"/>
          </p:cNvSpPr>
          <p:nvPr/>
        </p:nvSpPr>
        <p:spPr bwMode="blackWhite">
          <a:xfrm>
            <a:off x="4935538" y="4864100"/>
            <a:ext cx="2811462" cy="1308100"/>
          </a:xfrm>
          <a:prstGeom prst="ellipse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Como satisfazer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necessidades?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4992" name="Line 16"/>
          <p:cNvSpPr>
            <a:spLocks noChangeShapeType="1"/>
          </p:cNvSpPr>
          <p:nvPr/>
        </p:nvSpPr>
        <p:spPr bwMode="auto">
          <a:xfrm flipV="1">
            <a:off x="4033838" y="2446338"/>
            <a:ext cx="931862" cy="6397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4993" name="Line 17"/>
          <p:cNvSpPr>
            <a:spLocks noChangeShapeType="1"/>
          </p:cNvSpPr>
          <p:nvPr/>
        </p:nvSpPr>
        <p:spPr bwMode="auto">
          <a:xfrm>
            <a:off x="4275138" y="3913188"/>
            <a:ext cx="1138237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4994" name="Line 18"/>
          <p:cNvSpPr>
            <a:spLocks noChangeShapeType="1"/>
          </p:cNvSpPr>
          <p:nvPr/>
        </p:nvSpPr>
        <p:spPr bwMode="auto">
          <a:xfrm>
            <a:off x="4102100" y="4586288"/>
            <a:ext cx="984250" cy="63817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="" xmlns:p14="http://schemas.microsoft.com/office/powerpoint/2010/main" val="21364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4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92" grpId="0" animBg="1"/>
      <p:bldP spid="254993" grpId="0" animBg="1"/>
      <p:bldP spid="2549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Gerenciar efetivamente relacionamentos com clientes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pt-BR" dirty="0"/>
              <a:t>As empresas devem gerenciar todos os aspectos de seu relacionamento com clientes</a:t>
            </a:r>
            <a:r>
              <a:rPr lang="en-US" dirty="0"/>
              <a:t>.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Alcance: acesso e conexão entre empresa e clientes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Riqueza: profundidade e detalhe de fluxo bidirecional de informações entre empresa e clientes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Filiação: facilitação de interações com os clientes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61BF14C7-C1D8-405F-A893-448EC3BE60A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="" xmlns:p14="http://schemas.microsoft.com/office/powerpoint/2010/main" val="223050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uiExpand="1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64880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9512"/>
          </a:xfrm>
        </p:spPr>
        <p:txBody>
          <a:bodyPr>
            <a:normAutofit fontScale="90000"/>
          </a:bodyPr>
          <a:lstStyle/>
          <a:p>
            <a:r>
              <a:rPr lang="pt-BR" dirty="0"/>
              <a:t>Quem: determinando os clientes para servir</a:t>
            </a:r>
            <a:endParaRPr lang="en-US" dirty="0"/>
          </a:p>
        </p:txBody>
      </p:sp>
      <p:sp>
        <p:nvSpPr>
          <p:cNvPr id="164881" name="Rectangle 1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Segmentação</a:t>
            </a:r>
            <a:r>
              <a:rPr lang="en-US" dirty="0"/>
              <a:t> de </a:t>
            </a:r>
            <a:r>
              <a:rPr lang="en-US" dirty="0" err="1"/>
              <a:t>mercado</a:t>
            </a:r>
            <a:endParaRPr lang="en-US" dirty="0"/>
          </a:p>
          <a:p>
            <a:r>
              <a:rPr lang="pt-BR" sz="2400" dirty="0">
                <a:solidFill>
                  <a:schemeClr val="tx1"/>
                </a:solidFill>
              </a:rPr>
              <a:t>Um processo utilizado para unir as pessoas com necessidades semelhantes em grupos individuais e identificáveis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4–</a:t>
            </a:r>
            <a:fld id="{CC2CCC62-F82D-495B-9530-69750E4A8CF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4869" name="Oval 5"/>
          <p:cNvSpPr>
            <a:spLocks noChangeArrowheads="1"/>
          </p:cNvSpPr>
          <p:nvPr/>
        </p:nvSpPr>
        <p:spPr bwMode="blackWhite">
          <a:xfrm>
            <a:off x="2438400" y="3124200"/>
            <a:ext cx="4267200" cy="2581275"/>
          </a:xfrm>
          <a:prstGeom prst="ellipse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Todos</a:t>
            </a: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os</a:t>
            </a: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clientes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/>
            </a:r>
            <a:b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endParaRPr lang="en-US" dirty="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164873" name="Oval 9"/>
          <p:cNvSpPr>
            <a:spLocks noChangeArrowheads="1"/>
          </p:cNvSpPr>
          <p:nvPr/>
        </p:nvSpPr>
        <p:spPr bwMode="blackWhite">
          <a:xfrm>
            <a:off x="5257800" y="4573588"/>
            <a:ext cx="3025775" cy="1446212"/>
          </a:xfrm>
          <a:prstGeom prst="ellipse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Mercados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0" hangingPunct="0"/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industriais</a:t>
            </a:r>
            <a:endParaRPr lang="en-US" sz="2400" dirty="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164876" name="Oval 12"/>
          <p:cNvSpPr>
            <a:spLocks noChangeArrowheads="1"/>
          </p:cNvSpPr>
          <p:nvPr/>
        </p:nvSpPr>
        <p:spPr bwMode="blackWhite">
          <a:xfrm>
            <a:off x="952500" y="4497388"/>
            <a:ext cx="3009900" cy="1446212"/>
          </a:xfrm>
          <a:prstGeom prst="ellipse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Mercados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0" hangingPunct="0"/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de </a:t>
            </a:r>
            <a:r>
              <a:rPr lang="en-US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consumo</a:t>
            </a:r>
            <a:endParaRPr lang="en-US" sz="2400" dirty="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="" xmlns:p14="http://schemas.microsoft.com/office/powerpoint/2010/main" val="405375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4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4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 animBg="1"/>
      <p:bldP spid="164873" grpId="0" animBg="1"/>
      <p:bldP spid="1648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Segmentação</a:t>
            </a:r>
            <a:r>
              <a:rPr lang="en-US" dirty="0"/>
              <a:t> de </a:t>
            </a:r>
            <a:r>
              <a:rPr lang="en-US" dirty="0" err="1"/>
              <a:t>mercado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1–</a:t>
            </a:r>
            <a:fld id="{31C2FF8C-6163-4BE2-A987-19791D97A05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pt-BR" dirty="0" smtClean="0"/>
              <a:t>Mercados de consumo	</a:t>
            </a:r>
          </a:p>
          <a:p>
            <a:pPr lvl="1"/>
            <a:r>
              <a:rPr lang="pt-BR" dirty="0" smtClean="0"/>
              <a:t>Fatores demográficos</a:t>
            </a:r>
          </a:p>
          <a:p>
            <a:pPr lvl="1"/>
            <a:r>
              <a:rPr lang="pt-BR" dirty="0" smtClean="0"/>
              <a:t>S</a:t>
            </a:r>
            <a:r>
              <a:rPr lang="pt-BR" dirty="0" smtClean="0">
                <a:solidFill>
                  <a:schemeClr val="tx1"/>
                </a:solidFill>
              </a:rPr>
              <a:t>ocioeconômicos</a:t>
            </a:r>
          </a:p>
          <a:p>
            <a:pPr lvl="1"/>
            <a:r>
              <a:rPr lang="pt-BR" dirty="0" smtClean="0"/>
              <a:t>G</a:t>
            </a:r>
            <a:r>
              <a:rPr lang="pt-BR" dirty="0" smtClean="0">
                <a:solidFill>
                  <a:schemeClr val="tx1"/>
                </a:solidFill>
              </a:rPr>
              <a:t>eográficos</a:t>
            </a:r>
          </a:p>
          <a:p>
            <a:pPr lvl="1"/>
            <a:r>
              <a:rPr lang="pt-BR" dirty="0" smtClean="0"/>
              <a:t>P</a:t>
            </a:r>
            <a:r>
              <a:rPr lang="pt-BR" dirty="0" smtClean="0">
                <a:solidFill>
                  <a:schemeClr val="tx1"/>
                </a:solidFill>
              </a:rPr>
              <a:t>sicológicos</a:t>
            </a:r>
          </a:p>
          <a:p>
            <a:pPr lvl="1"/>
            <a:r>
              <a:rPr lang="pt-BR" dirty="0" smtClean="0"/>
              <a:t>Padrões de consumo</a:t>
            </a:r>
          </a:p>
          <a:p>
            <a:pPr lvl="1"/>
            <a:r>
              <a:rPr lang="pt-BR" dirty="0" smtClean="0"/>
              <a:t>Fatores de percepção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ctangle 52"/>
          <p:cNvSpPr txBox="1">
            <a:spLocks noChangeArrowheads="1"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Mercados industriais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Segmentos de utilização final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Segmentos de produtos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Segmentos geográficos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Segmentos </a:t>
            </a:r>
            <a:r>
              <a:rPr lang="pt-BR" dirty="0">
                <a:solidFill>
                  <a:schemeClr val="tx1"/>
                </a:solidFill>
              </a:rPr>
              <a:t>por fator comum de compra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Segmentos por tamanho do </a:t>
            </a:r>
            <a:r>
              <a:rPr lang="pt-BR" dirty="0" smtClean="0">
                <a:solidFill>
                  <a:schemeClr val="tx1"/>
                </a:solidFill>
              </a:rPr>
              <a:t>cliente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="" xmlns:p14="http://schemas.microsoft.com/office/powerpoint/2010/main" val="30495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Segmentação</a:t>
            </a:r>
            <a:r>
              <a:rPr lang="en-US" dirty="0"/>
              <a:t> de </a:t>
            </a:r>
            <a:r>
              <a:rPr lang="en-US" dirty="0" err="1"/>
              <a:t>mercado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1–</a:t>
            </a:r>
            <a:fld id="{31C2FF8C-6163-4BE2-A987-19791D97A05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85" y="1824037"/>
            <a:ext cx="8945168" cy="33909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2907524"/>
      </p:ext>
    </p:extLst>
  </p:cSld>
  <p:clrMapOvr>
    <a:masterClrMapping/>
  </p:clrMapOvr>
</p:sld>
</file>

<file path=ppt/theme/theme1.xml><?xml version="1.0" encoding="utf-8"?>
<a:theme xmlns:a="http://schemas.openxmlformats.org/drawingml/2006/main" name="1_Strategic Management 11e">
  <a:themeElements>
    <a:clrScheme name="Hitt">
      <a:dk1>
        <a:sysClr val="windowText" lastClr="000000"/>
      </a:dk1>
      <a:lt1>
        <a:srgbClr val="FFFFFF"/>
      </a:lt1>
      <a:dk2>
        <a:srgbClr val="A5A5A5"/>
      </a:dk2>
      <a:lt2>
        <a:srgbClr val="FFFFFF"/>
      </a:lt2>
      <a:accent1>
        <a:srgbClr val="8C6E13"/>
      </a:accent1>
      <a:accent2>
        <a:srgbClr val="464646"/>
      </a:accent2>
      <a:accent3>
        <a:srgbClr val="BE9411"/>
      </a:accent3>
      <a:accent4>
        <a:srgbClr val="703F00"/>
      </a:accent4>
      <a:accent5>
        <a:srgbClr val="9A2C00"/>
      </a:accent5>
      <a:accent6>
        <a:srgbClr val="C41200"/>
      </a:accent6>
      <a:hlink>
        <a:srgbClr val="8C6E13"/>
      </a:hlink>
      <a:folHlink>
        <a:srgbClr val="C412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200"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 algn="ctr"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Cengage" id="{C93A6DC9-A839-4E6F-A781-2492FF749418}" vid="{EC27E1FB-6AC7-42AE-A3E4-0A79E4A7B9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4205</TotalTime>
  <Words>4604</Words>
  <Application>Microsoft Office PowerPoint</Application>
  <PresentationFormat>Apresentação na tela (4:3)</PresentationFormat>
  <Paragraphs>453</Paragraphs>
  <Slides>46</Slides>
  <Notes>44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1_Strategic Management 11e</vt:lpstr>
      <vt:lpstr>Capítulo 4  Estratégia de negócios</vt:lpstr>
      <vt:lpstr>Slide 2</vt:lpstr>
      <vt:lpstr>Estratégia de negócios (definição)</vt:lpstr>
      <vt:lpstr>Estratégia e competências essenciais</vt:lpstr>
      <vt:lpstr>Clientes: sua relação com as estratégias de negócios</vt:lpstr>
      <vt:lpstr>Gerenciar efetivamente relacionamentos com clientes</vt:lpstr>
      <vt:lpstr>Quem: determinando os clientes para servir</vt:lpstr>
      <vt:lpstr>Segmentação de mercado</vt:lpstr>
      <vt:lpstr>Segmentação de mercado</vt:lpstr>
      <vt:lpstr>Como: determinar competências essenciais para satisfazer as necessidades dos clientes</vt:lpstr>
      <vt:lpstr>Como: determinar competências necessárias para satisfazer as necessidades do cliente</vt:lpstr>
      <vt:lpstr>O objetivo de uma estratégia de negócios</vt:lpstr>
      <vt:lpstr>Tipos de vantagem competitiva potencial</vt:lpstr>
      <vt:lpstr>Escopo competitivo</vt:lpstr>
      <vt:lpstr>Estratégias de nível empresarial</vt:lpstr>
      <vt:lpstr>Estratégia de liderança de custo</vt:lpstr>
      <vt:lpstr>Estratégia de liderança de custo</vt:lpstr>
      <vt:lpstr>Como obter uma vantagem de custo</vt:lpstr>
      <vt:lpstr>Atividades de criação de valor para a liderança de custo</vt:lpstr>
      <vt:lpstr>Atividades de criação de valor para a liderança de custo</vt:lpstr>
      <vt:lpstr>Estratégia de liderança de custos: concorrentes</vt:lpstr>
      <vt:lpstr>Estratégia de liderança de custos: compradores</vt:lpstr>
      <vt:lpstr>Estratégia de liderança de custos: fornecedores</vt:lpstr>
      <vt:lpstr>Estratégia de liderança de custo: novos entrantes</vt:lpstr>
      <vt:lpstr>Estratégia de liderança de custos: substitutos</vt:lpstr>
      <vt:lpstr>Estratégia de liderança de custo</vt:lpstr>
      <vt:lpstr>Estratégia de diferenciação</vt:lpstr>
      <vt:lpstr>Como obter uma vantagem de diferenciação</vt:lpstr>
      <vt:lpstr>Atividades de criação de valor e diferenciação</vt:lpstr>
      <vt:lpstr>Atividades de criação de valor e diferenciação</vt:lpstr>
      <vt:lpstr>Estratégia de diferenciação: concorrentes</vt:lpstr>
      <vt:lpstr>Estratégia de diferenciação: compradores</vt:lpstr>
      <vt:lpstr>Estratégia de diferenciação: fornecedores</vt:lpstr>
      <vt:lpstr>Estratégia de diferenciação: novas entrantes</vt:lpstr>
      <vt:lpstr>Estratégia de diferenciação: substitutos</vt:lpstr>
      <vt:lpstr>Riscos do competidor de diferenciação</vt:lpstr>
      <vt:lpstr>Estratégias de foco</vt:lpstr>
      <vt:lpstr>Estratégias de foco</vt:lpstr>
      <vt:lpstr>Fatores que impulsionam  estratégias de foco</vt:lpstr>
      <vt:lpstr>Riscos do competidor  em estratégias de foco</vt:lpstr>
      <vt:lpstr>Integração de liderança em custo / estratégia de diferenciação</vt:lpstr>
      <vt:lpstr>Integração de liderança em custo / estratégia de diferenciação</vt:lpstr>
      <vt:lpstr>Sistemas de fabricação flexíveis</vt:lpstr>
      <vt:lpstr>Redes de informação</vt:lpstr>
      <vt:lpstr>Sistemas de gestão da qualidade total (TQM)</vt:lpstr>
      <vt:lpstr>Os riscos competitivos da estratégia de integração de liderança em custos/diferenciação</vt:lpstr>
    </vt:vector>
  </TitlesOfParts>
  <Company>Cengage Learning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Management 11e</dc:title>
  <dc:subject>Chapter 4</dc:subject>
  <dc:creator>Charlie Cook</dc:creator>
  <cp:lastModifiedBy>EasyPC</cp:lastModifiedBy>
  <cp:revision>272</cp:revision>
  <dcterms:created xsi:type="dcterms:W3CDTF">2013-05-29T18:31:50Z</dcterms:created>
  <dcterms:modified xsi:type="dcterms:W3CDTF">2021-09-16T22:24:39Z</dcterms:modified>
</cp:coreProperties>
</file>