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0"/>
  </p:notesMasterIdLst>
  <p:handoutMasterIdLst>
    <p:handoutMasterId r:id="rId51"/>
  </p:handoutMasterIdLst>
  <p:sldIdLst>
    <p:sldId id="361" r:id="rId2"/>
    <p:sldId id="362" r:id="rId3"/>
    <p:sldId id="306" r:id="rId4"/>
    <p:sldId id="320" r:id="rId5"/>
    <p:sldId id="315" r:id="rId6"/>
    <p:sldId id="322" r:id="rId7"/>
    <p:sldId id="323" r:id="rId8"/>
    <p:sldId id="324" r:id="rId9"/>
    <p:sldId id="307" r:id="rId10"/>
    <p:sldId id="326" r:id="rId11"/>
    <p:sldId id="358" r:id="rId12"/>
    <p:sldId id="328" r:id="rId13"/>
    <p:sldId id="329" r:id="rId14"/>
    <p:sldId id="330" r:id="rId15"/>
    <p:sldId id="331" r:id="rId16"/>
    <p:sldId id="359" r:id="rId17"/>
    <p:sldId id="360" r:id="rId18"/>
    <p:sldId id="333" r:id="rId19"/>
    <p:sldId id="316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9" r:id="rId34"/>
    <p:sldId id="350" r:id="rId35"/>
    <p:sldId id="351" r:id="rId36"/>
    <p:sldId id="356" r:id="rId37"/>
    <p:sldId id="353" r:id="rId38"/>
    <p:sldId id="308" r:id="rId39"/>
    <p:sldId id="354" r:id="rId40"/>
    <p:sldId id="355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1200"/>
    <a:srgbClr val="703F00"/>
    <a:srgbClr val="9A2C00"/>
    <a:srgbClr val="A3D7BC"/>
    <a:srgbClr val="69C39A"/>
    <a:srgbClr val="FFFFCC"/>
    <a:srgbClr val="006600"/>
    <a:srgbClr val="797E9F"/>
    <a:srgbClr val="BB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1" autoAdjust="0"/>
    <p:restoredTop sz="96272" autoAdjust="0"/>
  </p:normalViewPr>
  <p:slideViewPr>
    <p:cSldViewPr>
      <p:cViewPr varScale="1">
        <p:scale>
          <a:sx n="69" d="100"/>
          <a:sy n="69" d="100"/>
        </p:scale>
        <p:origin x="153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14A00-462F-41DE-A8C6-59285A631C4E}" type="doc">
      <dgm:prSet loTypeId="urn:microsoft.com/office/officeart/2005/8/layout/matrix1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56B9A4-1CC2-4679-8D16-2BF411D3AD8D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lIns="0" tIns="457200" rIns="640080" bIns="0"/>
        <a:lstStyle/>
        <a:p>
          <a:pPr rtl="0"/>
          <a:r>
            <a:rPr lang="pt-BR" sz="28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Importantes tendências geopolíticas</a:t>
          </a:r>
          <a:endParaRPr lang="pt-BR" sz="2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1A06D-DD81-4614-B446-56306BEDB1AD}" type="parTrans" cxnId="{6ECAD897-04C1-43B0-8877-DF0378856BA5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B83AD6-4D5C-4939-8CB4-179F8EF96626}" type="sibTrans" cxnId="{6ECAD897-04C1-43B0-8877-DF0378856BA5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4470B1-2DF3-4525-93A6-06F2B17E80CC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lIns="274320" tIns="365760" rIns="0" bIns="0"/>
        <a:lstStyle/>
        <a:p>
          <a:pPr rtl="0"/>
          <a:r>
            <a: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Mercados de nicho global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6F3516-2796-42F3-902A-CDFCD3A764B7}" type="parTrans" cxnId="{B779C966-2C71-46A0-A153-DA20059F0FD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D51B65-F99D-4F33-B94D-41374BAA7DEC}" type="sibTrans" cxnId="{B779C966-2C71-46A0-A153-DA20059F0FDF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1B78EB-735D-4051-A4C4-D045D1546F8F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lIns="0" tIns="0" rIns="548640" bIns="548640" anchor="ctr" anchorCtr="0"/>
        <a:lstStyle/>
        <a:p>
          <a:pPr rtl="0"/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Crescimento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economia</a:t>
          </a:r>
          <a:r>
            <a: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informal</a:t>
          </a:r>
        </a:p>
      </dgm:t>
    </dgm:pt>
    <dgm:pt modelId="{AB7FD497-5D66-46F4-B3CF-859A88F1F6D4}" type="parTrans" cxnId="{78D3DB5E-9E71-4AFE-80D5-2908A470502D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AFEFB6-E30D-44B7-87CB-638FF169DA3F}" type="sibTrans" cxnId="{78D3DB5E-9E71-4AFE-80D5-2908A470502D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1D61EF-15E2-48AF-B6D4-6B4C164A3FDD}">
      <dgm:prSet custT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 lIns="548640" tIns="91440" rIns="91440" bIns="274320" anchor="b" anchorCtr="0"/>
        <a:lstStyle/>
        <a:p>
          <a:pPr rtl="0"/>
          <a:r>
            <a: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Diferentes atributos culturais e institucionais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DD35C0-1977-4230-92A4-A3C488F17DE7}" type="parTrans" cxnId="{21C24D42-174F-4C8A-A317-650762A624BA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A9632E-213E-4043-9782-03159229009F}" type="sibTrans" cxnId="{21C24D42-174F-4C8A-A317-650762A624BA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7C05D6-5737-4ED1-B7AC-003BF71FDF9F}">
      <dgm:prSet/>
      <dgm:spPr/>
      <dgm:t>
        <a:bodyPr/>
        <a:lstStyle/>
        <a:p>
          <a:pPr rtl="0"/>
          <a:r>
            <a:rPr lang="en-US" dirty="0" err="1"/>
            <a:t>Foco</a:t>
          </a:r>
          <a:r>
            <a:rPr lang="en-US" dirty="0"/>
            <a:t> global</a:t>
          </a:r>
        </a:p>
      </dgm:t>
    </dgm:pt>
    <dgm:pt modelId="{796ABBDC-32FF-4C4F-A26D-BBB569BDFFEF}" type="sibTrans" cxnId="{BD48B93C-8BC7-4091-8509-610AC0B76ED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679BE-7C7F-4071-AD95-E061DEE02578}" type="parTrans" cxnId="{BD48B93C-8BC7-4091-8509-610AC0B76EDE}">
      <dgm:prSet/>
      <dgm:spPr/>
      <dgm:t>
        <a:bodyPr/>
        <a:lstStyle/>
        <a:p>
          <a:endParaRPr lang="en-US" sz="2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AD554F-064F-4D9A-8BDF-0E05047EBA3B}" type="pres">
      <dgm:prSet presAssocID="{74F14A00-462F-41DE-A8C6-59285A631C4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35D0BA1-D2DE-4E2B-92BE-542996CD6E7C}" type="pres">
      <dgm:prSet presAssocID="{74F14A00-462F-41DE-A8C6-59285A631C4E}" presName="matrix" presStyleCnt="0"/>
      <dgm:spPr>
        <a:sp3d>
          <a:bevelT w="190500" h="38100"/>
        </a:sp3d>
      </dgm:spPr>
    </dgm:pt>
    <dgm:pt modelId="{2C4BD571-68F3-4B3D-BD7E-BEF23526FECA}" type="pres">
      <dgm:prSet presAssocID="{74F14A00-462F-41DE-A8C6-59285A631C4E}" presName="tile1" presStyleLbl="node1" presStyleIdx="0" presStyleCnt="4" custLinFactNeighborY="-3817"/>
      <dgm:spPr/>
      <dgm:t>
        <a:bodyPr/>
        <a:lstStyle/>
        <a:p>
          <a:endParaRPr lang="pt-BR"/>
        </a:p>
      </dgm:t>
    </dgm:pt>
    <dgm:pt modelId="{A91C1685-B6AB-4D41-8B51-5E402C6D5D40}" type="pres">
      <dgm:prSet presAssocID="{74F14A00-462F-41DE-A8C6-59285A631C4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AE59BC2-BC2D-4626-BDD1-36F24614BBC6}" type="pres">
      <dgm:prSet presAssocID="{74F14A00-462F-41DE-A8C6-59285A631C4E}" presName="tile2" presStyleLbl="node1" presStyleIdx="1" presStyleCnt="4"/>
      <dgm:spPr/>
      <dgm:t>
        <a:bodyPr/>
        <a:lstStyle/>
        <a:p>
          <a:endParaRPr lang="pt-BR"/>
        </a:p>
      </dgm:t>
    </dgm:pt>
    <dgm:pt modelId="{01CA580C-C40B-4964-9BCE-E77F82225099}" type="pres">
      <dgm:prSet presAssocID="{74F14A00-462F-41DE-A8C6-59285A631C4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B0946F4-1B27-4A3D-A8DF-EF548E75A4F7}" type="pres">
      <dgm:prSet presAssocID="{74F14A00-462F-41DE-A8C6-59285A631C4E}" presName="tile3" presStyleLbl="node1" presStyleIdx="2" presStyleCnt="4"/>
      <dgm:spPr/>
      <dgm:t>
        <a:bodyPr/>
        <a:lstStyle/>
        <a:p>
          <a:endParaRPr lang="pt-BR"/>
        </a:p>
      </dgm:t>
    </dgm:pt>
    <dgm:pt modelId="{AA0E4C85-C11B-4647-BB4F-76BE359828C8}" type="pres">
      <dgm:prSet presAssocID="{74F14A00-462F-41DE-A8C6-59285A631C4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558816-BA68-4F0D-AF9D-817A1F9083D4}" type="pres">
      <dgm:prSet presAssocID="{74F14A00-462F-41DE-A8C6-59285A631C4E}" presName="tile4" presStyleLbl="node1" presStyleIdx="3" presStyleCnt="4" custLinFactNeighborX="3076" custLinFactNeighborY="-755"/>
      <dgm:spPr/>
      <dgm:t>
        <a:bodyPr/>
        <a:lstStyle/>
        <a:p>
          <a:endParaRPr lang="pt-BR"/>
        </a:p>
      </dgm:t>
    </dgm:pt>
    <dgm:pt modelId="{EAEEED10-83CB-4552-9687-45A98A7D4F29}" type="pres">
      <dgm:prSet presAssocID="{74F14A00-462F-41DE-A8C6-59285A631C4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36D83-50DB-42FF-9B10-9306F3B31D70}" type="pres">
      <dgm:prSet presAssocID="{74F14A00-462F-41DE-A8C6-59285A631C4E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</dgm:ptLst>
  <dgm:cxnLst>
    <dgm:cxn modelId="{5D55FE8D-02BD-4BD8-B6DF-0816E15D1577}" type="presOf" srcId="{1D1B78EB-735D-4051-A4C4-D045D1546F8F}" destId="{AA0E4C85-C11B-4647-BB4F-76BE359828C8}" srcOrd="1" destOrd="0" presId="urn:microsoft.com/office/officeart/2005/8/layout/matrix1"/>
    <dgm:cxn modelId="{7A4F484D-52D2-4272-AE69-8A83D598EADF}" type="presOf" srcId="{DE1D61EF-15E2-48AF-B6D4-6B4C164A3FDD}" destId="{F3558816-BA68-4F0D-AF9D-817A1F9083D4}" srcOrd="0" destOrd="0" presId="urn:microsoft.com/office/officeart/2005/8/layout/matrix1"/>
    <dgm:cxn modelId="{5FE39DD9-F514-47D2-81E5-DB4F5C4D14FB}" type="presOf" srcId="{A47C05D6-5737-4ED1-B7AC-003BF71FDF9F}" destId="{CC936D83-50DB-42FF-9B10-9306F3B31D70}" srcOrd="0" destOrd="0" presId="urn:microsoft.com/office/officeart/2005/8/layout/matrix1"/>
    <dgm:cxn modelId="{B779C966-2C71-46A0-A153-DA20059F0FDF}" srcId="{A47C05D6-5737-4ED1-B7AC-003BF71FDF9F}" destId="{B34470B1-2DF3-4525-93A6-06F2B17E80CC}" srcOrd="1" destOrd="0" parTransId="{226F3516-2796-42F3-902A-CDFCD3A764B7}" sibTransId="{17D51B65-F99D-4F33-B94D-41374BAA7DEC}"/>
    <dgm:cxn modelId="{78D3DB5E-9E71-4AFE-80D5-2908A470502D}" srcId="{A47C05D6-5737-4ED1-B7AC-003BF71FDF9F}" destId="{1D1B78EB-735D-4051-A4C4-D045D1546F8F}" srcOrd="2" destOrd="0" parTransId="{AB7FD497-5D66-46F4-B3CF-859A88F1F6D4}" sibTransId="{14AFEFB6-E30D-44B7-87CB-638FF169DA3F}"/>
    <dgm:cxn modelId="{BD48B93C-8BC7-4091-8509-610AC0B76EDE}" srcId="{74F14A00-462F-41DE-A8C6-59285A631C4E}" destId="{A47C05D6-5737-4ED1-B7AC-003BF71FDF9F}" srcOrd="0" destOrd="0" parTransId="{DD1679BE-7C7F-4071-AD95-E061DEE02578}" sibTransId="{796ABBDC-32FF-4C4F-A26D-BBB569BDFFEF}"/>
    <dgm:cxn modelId="{EA69CC1B-8F73-40AB-ABD6-9CA1DE5EDEE7}" type="presOf" srcId="{DE1D61EF-15E2-48AF-B6D4-6B4C164A3FDD}" destId="{EAEEED10-83CB-4552-9687-45A98A7D4F29}" srcOrd="1" destOrd="0" presId="urn:microsoft.com/office/officeart/2005/8/layout/matrix1"/>
    <dgm:cxn modelId="{27BC46C1-7A3E-47E6-905D-9970851E4902}" type="presOf" srcId="{B34470B1-2DF3-4525-93A6-06F2B17E80CC}" destId="{FAE59BC2-BC2D-4626-BDD1-36F24614BBC6}" srcOrd="0" destOrd="0" presId="urn:microsoft.com/office/officeart/2005/8/layout/matrix1"/>
    <dgm:cxn modelId="{C0B66581-7959-4A28-8364-6A267FC318C9}" type="presOf" srcId="{B34470B1-2DF3-4525-93A6-06F2B17E80CC}" destId="{01CA580C-C40B-4964-9BCE-E77F82225099}" srcOrd="1" destOrd="0" presId="urn:microsoft.com/office/officeart/2005/8/layout/matrix1"/>
    <dgm:cxn modelId="{38801353-93C2-410C-A4B9-5EE7C5FDA86E}" type="presOf" srcId="{1D1B78EB-735D-4051-A4C4-D045D1546F8F}" destId="{DB0946F4-1B27-4A3D-A8DF-EF548E75A4F7}" srcOrd="0" destOrd="0" presId="urn:microsoft.com/office/officeart/2005/8/layout/matrix1"/>
    <dgm:cxn modelId="{F7ACCA00-A318-4EB3-BEA8-9105DA456008}" type="presOf" srcId="{3756B9A4-1CC2-4679-8D16-2BF411D3AD8D}" destId="{2C4BD571-68F3-4B3D-BD7E-BEF23526FECA}" srcOrd="0" destOrd="0" presId="urn:microsoft.com/office/officeart/2005/8/layout/matrix1"/>
    <dgm:cxn modelId="{CCD8747E-97FB-4AE0-8982-B72442711E67}" type="presOf" srcId="{74F14A00-462F-41DE-A8C6-59285A631C4E}" destId="{16AD554F-064F-4D9A-8BDF-0E05047EBA3B}" srcOrd="0" destOrd="0" presId="urn:microsoft.com/office/officeart/2005/8/layout/matrix1"/>
    <dgm:cxn modelId="{6ECAD897-04C1-43B0-8877-DF0378856BA5}" srcId="{A47C05D6-5737-4ED1-B7AC-003BF71FDF9F}" destId="{3756B9A4-1CC2-4679-8D16-2BF411D3AD8D}" srcOrd="0" destOrd="0" parTransId="{7831A06D-DD81-4614-B446-56306BEDB1AD}" sibTransId="{CCB83AD6-4D5C-4939-8CB4-179F8EF96626}"/>
    <dgm:cxn modelId="{ADF856A9-17EC-4682-B9F7-CA3370245E15}" type="presOf" srcId="{3756B9A4-1CC2-4679-8D16-2BF411D3AD8D}" destId="{A91C1685-B6AB-4D41-8B51-5E402C6D5D40}" srcOrd="1" destOrd="0" presId="urn:microsoft.com/office/officeart/2005/8/layout/matrix1"/>
    <dgm:cxn modelId="{21C24D42-174F-4C8A-A317-650762A624BA}" srcId="{A47C05D6-5737-4ED1-B7AC-003BF71FDF9F}" destId="{DE1D61EF-15E2-48AF-B6D4-6B4C164A3FDD}" srcOrd="3" destOrd="0" parTransId="{5FDD35C0-1977-4230-92A4-A3C488F17DE7}" sibTransId="{B6A9632E-213E-4043-9782-03159229009F}"/>
    <dgm:cxn modelId="{FE64FACC-47C7-42D1-AD26-3C78220D5054}" type="presParOf" srcId="{16AD554F-064F-4D9A-8BDF-0E05047EBA3B}" destId="{335D0BA1-D2DE-4E2B-92BE-542996CD6E7C}" srcOrd="0" destOrd="0" presId="urn:microsoft.com/office/officeart/2005/8/layout/matrix1"/>
    <dgm:cxn modelId="{5DF98CDD-D164-472F-AA31-229D0C00ADD7}" type="presParOf" srcId="{335D0BA1-D2DE-4E2B-92BE-542996CD6E7C}" destId="{2C4BD571-68F3-4B3D-BD7E-BEF23526FECA}" srcOrd="0" destOrd="0" presId="urn:microsoft.com/office/officeart/2005/8/layout/matrix1"/>
    <dgm:cxn modelId="{CE9D77E2-79AE-4BB3-A09C-1ACF3B3BA5B3}" type="presParOf" srcId="{335D0BA1-D2DE-4E2B-92BE-542996CD6E7C}" destId="{A91C1685-B6AB-4D41-8B51-5E402C6D5D40}" srcOrd="1" destOrd="0" presId="urn:microsoft.com/office/officeart/2005/8/layout/matrix1"/>
    <dgm:cxn modelId="{216B0D5B-FDC4-4602-87AE-838AC6F3F1A5}" type="presParOf" srcId="{335D0BA1-D2DE-4E2B-92BE-542996CD6E7C}" destId="{FAE59BC2-BC2D-4626-BDD1-36F24614BBC6}" srcOrd="2" destOrd="0" presId="urn:microsoft.com/office/officeart/2005/8/layout/matrix1"/>
    <dgm:cxn modelId="{8DE7F288-8BAA-4BCB-B9DA-4CD219DC8DA3}" type="presParOf" srcId="{335D0BA1-D2DE-4E2B-92BE-542996CD6E7C}" destId="{01CA580C-C40B-4964-9BCE-E77F82225099}" srcOrd="3" destOrd="0" presId="urn:microsoft.com/office/officeart/2005/8/layout/matrix1"/>
    <dgm:cxn modelId="{4FC6B5E6-B3E6-46FB-8F93-9BC3CD906484}" type="presParOf" srcId="{335D0BA1-D2DE-4E2B-92BE-542996CD6E7C}" destId="{DB0946F4-1B27-4A3D-A8DF-EF548E75A4F7}" srcOrd="4" destOrd="0" presId="urn:microsoft.com/office/officeart/2005/8/layout/matrix1"/>
    <dgm:cxn modelId="{9EBCED60-7924-41E8-AE88-216E91A65600}" type="presParOf" srcId="{335D0BA1-D2DE-4E2B-92BE-542996CD6E7C}" destId="{AA0E4C85-C11B-4647-BB4F-76BE359828C8}" srcOrd="5" destOrd="0" presId="urn:microsoft.com/office/officeart/2005/8/layout/matrix1"/>
    <dgm:cxn modelId="{90DA6BE7-8DC9-4953-90A8-2AB9A04B0409}" type="presParOf" srcId="{335D0BA1-D2DE-4E2B-92BE-542996CD6E7C}" destId="{F3558816-BA68-4F0D-AF9D-817A1F9083D4}" srcOrd="6" destOrd="0" presId="urn:microsoft.com/office/officeart/2005/8/layout/matrix1"/>
    <dgm:cxn modelId="{8122462D-E80E-4C5E-95F0-B19B1920C7A3}" type="presParOf" srcId="{335D0BA1-D2DE-4E2B-92BE-542996CD6E7C}" destId="{EAEEED10-83CB-4552-9687-45A98A7D4F29}" srcOrd="7" destOrd="0" presId="urn:microsoft.com/office/officeart/2005/8/layout/matrix1"/>
    <dgm:cxn modelId="{AE45721E-E33C-42F2-935D-79776F3EFF7D}" type="presParOf" srcId="{16AD554F-064F-4D9A-8BDF-0E05047EBA3B}" destId="{CC936D83-50DB-42FF-9B10-9306F3B31D7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BD571-68F3-4B3D-BD7E-BEF23526FECA}">
      <dsp:nvSpPr>
        <dsp:cNvPr id="0" name=""/>
        <dsp:cNvSpPr/>
      </dsp:nvSpPr>
      <dsp:spPr>
        <a:xfrm rot="16200000">
          <a:off x="888695" y="-888695"/>
          <a:ext cx="1996281" cy="377367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57200" rIns="64008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Importantes tendências geopolíticas</a:t>
          </a:r>
          <a:endParaRPr lang="pt-BR" sz="2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0" y="0"/>
        <a:ext cx="3773672" cy="1497211"/>
      </dsp:txXfrm>
    </dsp:sp>
    <dsp:sp modelId="{FAE59BC2-BC2D-4626-BDD1-36F24614BBC6}">
      <dsp:nvSpPr>
        <dsp:cNvPr id="0" name=""/>
        <dsp:cNvSpPr/>
      </dsp:nvSpPr>
      <dsp:spPr>
        <a:xfrm>
          <a:off x="3773672" y="0"/>
          <a:ext cx="3773672" cy="1996281"/>
        </a:xfrm>
        <a:prstGeom prst="round1Rect">
          <a:avLst/>
        </a:prstGeom>
        <a:solidFill>
          <a:schemeClr val="accent2">
            <a:hueOff val="908653"/>
            <a:satOff val="27855"/>
            <a:lumOff val="43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36576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Mercados de nicho global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73672" y="0"/>
        <a:ext cx="3773672" cy="1497211"/>
      </dsp:txXfrm>
    </dsp:sp>
    <dsp:sp modelId="{DB0946F4-1B27-4A3D-A8DF-EF548E75A4F7}">
      <dsp:nvSpPr>
        <dsp:cNvPr id="0" name=""/>
        <dsp:cNvSpPr/>
      </dsp:nvSpPr>
      <dsp:spPr>
        <a:xfrm rot="10800000">
          <a:off x="0" y="1996281"/>
          <a:ext cx="3773672" cy="1996281"/>
        </a:xfrm>
        <a:prstGeom prst="round1Rect">
          <a:avLst/>
        </a:prstGeom>
        <a:solidFill>
          <a:schemeClr val="accent2">
            <a:hueOff val="1817307"/>
            <a:satOff val="55710"/>
            <a:lumOff val="8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548640" bIns="5486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Crescimento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da </a:t>
          </a:r>
          <a:r>
            <a:rPr lang="en-US" sz="2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economia</a:t>
          </a:r>
          <a:r>
            <a:rPr lang="en-US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informal</a:t>
          </a:r>
        </a:p>
      </dsp:txBody>
      <dsp:txXfrm rot="10800000">
        <a:off x="0" y="2495351"/>
        <a:ext cx="3773672" cy="1497211"/>
      </dsp:txXfrm>
    </dsp:sp>
    <dsp:sp modelId="{F3558816-BA68-4F0D-AF9D-817A1F9083D4}">
      <dsp:nvSpPr>
        <dsp:cNvPr id="0" name=""/>
        <dsp:cNvSpPr/>
      </dsp:nvSpPr>
      <dsp:spPr>
        <a:xfrm rot="5400000">
          <a:off x="4662367" y="1092514"/>
          <a:ext cx="1996281" cy="3773672"/>
        </a:xfrm>
        <a:prstGeom prst="round1Rect">
          <a:avLst/>
        </a:prstGeom>
        <a:solidFill>
          <a:schemeClr val="accent2">
            <a:hueOff val="2725960"/>
            <a:satOff val="83565"/>
            <a:lumOff val="131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8640" tIns="91440" rIns="91440" bIns="274320" numCol="1" spcCol="1270" anchor="b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Diferentes atributos culturais e institucionais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773672" y="2480279"/>
        <a:ext cx="3773672" cy="1497211"/>
      </dsp:txXfrm>
    </dsp:sp>
    <dsp:sp modelId="{CC936D83-50DB-42FF-9B10-9306F3B31D70}">
      <dsp:nvSpPr>
        <dsp:cNvPr id="0" name=""/>
        <dsp:cNvSpPr/>
      </dsp:nvSpPr>
      <dsp:spPr>
        <a:xfrm>
          <a:off x="2641570" y="1497211"/>
          <a:ext cx="2264203" cy="99814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/>
            <a:t>Foco</a:t>
          </a:r>
          <a:r>
            <a:rPr lang="en-US" sz="2900" kern="1200" dirty="0"/>
            <a:t> global</a:t>
          </a:r>
        </a:p>
      </dsp:txBody>
      <dsp:txXfrm>
        <a:off x="2690295" y="1545936"/>
        <a:ext cx="2166753" cy="90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3D393-0D2B-2F48-99F0-C20F3067398A}" type="datetimeFigureOut">
              <a:rPr lang="en-US" smtClean="0"/>
              <a:pPr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A0924-17EB-A94B-B613-23B4945F32C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65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84291-4053-4375-8EBE-FFA7D94251BE}" type="datetimeFigureOut">
              <a:rPr lang="en-US" smtClean="0"/>
              <a:pPr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1624-06E7-4587-BD41-0D72A31AD3E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39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031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FA251-E6EF-4446-A6E3-2AA33328BF76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71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A2D363-B4C8-459E-88DC-A2A4C21D301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90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E52877-4D2A-4740-A7B7-F73A878185F1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16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31DFD-CA12-4EA9-B7C4-6766F9EB6B43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30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B317F0-1597-4770-908D-5B667575788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62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31DFD-CA12-4EA9-B7C4-6766F9EB6B4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3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6AE65-3188-4A94-895B-2E63F7FD0861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52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8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4EA85-9281-49D9-8C41-9E013018BCB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73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4646A-2F4C-4615-843C-C9E61C7A98AB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44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91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B9AFB-2B95-4E39-BE8C-69F8D1F43C8B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80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B2695-7482-448C-BAFE-E26A87CA6D4C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609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285AF-F409-4C80-A8FA-8F6A314A8561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22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B52508-8B2F-46C1-8666-EFFB66939B9B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919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7117BC-FF4B-498D-832A-60C7140BF1A0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1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A2C54-D2A5-439C-B578-312DCE5AC5E2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8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4475D7-CAB4-448A-AA75-E702E632C14E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980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DEA90-2152-45DE-A630-22B9F65562E1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678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D80149-C504-4BA6-A584-B3CD8AD115B8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75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8545B-8AD1-4C3B-BAE8-40B0B4150507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20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74157-434C-4567-976E-D9929C3A024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530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72B0B2-9D51-4B49-930F-74EBB5C543C6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300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DF4EF4-6968-449A-8965-7295BB8A6A00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93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86F76-941B-4934-9CF7-9E8EB0625BB2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647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1C9AD-EBC4-407E-83D6-CE6AA76E5B60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128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90D354-5BAB-4C54-A580-7DFE0B7DF5E2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06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A3FE8-75CA-472F-A53D-0F2BC2DD1576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97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88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A06D3-C726-43D4-9CA3-E383EDFFEA36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63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87A0F-2DC7-4F48-BD82-D96E2B32408C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73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74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182478-987D-45AA-BBD3-D6D9AB57E9E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6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4B5FA5-D6A4-4461-85C7-747355112CF2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58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DC2613-371E-4D20-B1EE-788A9F8E1199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52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1624-06E7-4587-BD41-0D72A31AD3E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13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B88F0-2604-4CAD-8EDD-12DF6D82DD23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8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4" name="Picture 3" descr="Hitt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69" cy="64008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6903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63235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29824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b="1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0157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53679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108682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ne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Picture 8" descr="HittPPTHead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66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>
            <a:lvl1pPr>
              <a:def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066800"/>
            <a:ext cx="9144000" cy="1240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353829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</p:spTree>
    <p:extLst>
      <p:ext uri="{BB962C8B-B14F-4D97-AF65-F5344CB8AC3E}">
        <p14:creationId xmlns:p14="http://schemas.microsoft.com/office/powerpoint/2010/main" val="24453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just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© 2017 Cengage Learning. </a:t>
            </a:r>
            <a:r>
              <a:rPr lang="en-US" dirty="0"/>
              <a:t>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6477000"/>
            <a:ext cx="914400" cy="244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1–</a:t>
            </a:r>
            <a:fld id="{31C2FF8C-6163-4BE2-A987-19791D97A05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3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219200"/>
          </a:xfrm>
        </p:spPr>
        <p:txBody>
          <a:bodyPr>
            <a:noAutofit/>
          </a:bodyPr>
          <a:lstStyle/>
          <a:p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2 </a:t>
            </a:r>
            <a:b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t-B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ambiente externo: oportunidades, ameaças, competição e análise dos concorrentes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2017 </a:t>
            </a:r>
            <a:r>
              <a:rPr lang="en-US" dirty="0" err="1"/>
              <a:t>Cengage</a:t>
            </a:r>
            <a:r>
              <a:rPr lang="en-US"/>
              <a:t>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Oportunidades e ameaças</a:t>
            </a:r>
            <a:endParaRPr lang="pt-BR" dirty="0"/>
          </a:p>
        </p:txBody>
      </p:sp>
      <p:sp>
        <p:nvSpPr>
          <p:cNvPr id="44037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Oportunidades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pt-BR" dirty="0"/>
              <a:t>Uma condição no ambiente geral que, se explorada de forma eficaz, ajuda uma empresa a alcançar competitividade estratégica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en-US" dirty="0" err="1"/>
              <a:t>Ameaças</a:t>
            </a:r>
            <a:endParaRPr lang="en-US" dirty="0"/>
          </a:p>
          <a:p>
            <a:pPr lvl="1">
              <a:spcBef>
                <a:spcPct val="50000"/>
              </a:spcBef>
            </a:pPr>
            <a:r>
              <a:rPr lang="pt-BR" dirty="0"/>
              <a:t>Uma condição no ambiente geral que pode prejudicar os esforços da empresa para alcançar competitividade estratégica</a:t>
            </a:r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CD9556FD-628D-453A-8B6C-3D6DDC4F8FC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44052" name="Picture 20" descr="j015907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724400"/>
            <a:ext cx="1371600" cy="127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6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uiExpand="1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0" name="Left Arrow 19"/>
          <p:cNvSpPr/>
          <p:nvPr/>
        </p:nvSpPr>
        <p:spPr>
          <a:xfrm rot="13846713">
            <a:off x="1981033" y="3051978"/>
            <a:ext cx="1803280" cy="46197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703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Segmentos</a:t>
            </a:r>
            <a:r>
              <a:rPr lang="en-US" dirty="0"/>
              <a:t> do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8153400" cy="3810000"/>
          </a:xfrm>
          <a:prstGeom prst="rect">
            <a:avLst/>
          </a:prstGeom>
          <a:ln w="3175">
            <a:noFill/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</p:sp>
      <p:sp>
        <p:nvSpPr>
          <p:cNvPr id="8" name="Freeform 7"/>
          <p:cNvSpPr/>
          <p:nvPr/>
        </p:nvSpPr>
        <p:spPr>
          <a:xfrm>
            <a:off x="3388129" y="3789234"/>
            <a:ext cx="2377440" cy="1645920"/>
          </a:xfrm>
          <a:custGeom>
            <a:avLst/>
            <a:gdLst>
              <a:gd name="connsiteX0" fmla="*/ 0 w 2359510"/>
              <a:gd name="connsiteY0" fmla="*/ 810483 h 1620965"/>
              <a:gd name="connsiteX1" fmla="*/ 1179755 w 2359510"/>
              <a:gd name="connsiteY1" fmla="*/ 0 h 1620965"/>
              <a:gd name="connsiteX2" fmla="*/ 2359510 w 2359510"/>
              <a:gd name="connsiteY2" fmla="*/ 810483 h 1620965"/>
              <a:gd name="connsiteX3" fmla="*/ 1179755 w 2359510"/>
              <a:gd name="connsiteY3" fmla="*/ 1620966 h 1620965"/>
              <a:gd name="connsiteX4" fmla="*/ 0 w 2359510"/>
              <a:gd name="connsiteY4" fmla="*/ 810483 h 162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9510" h="1620965">
                <a:moveTo>
                  <a:pt x="0" y="810483"/>
                </a:moveTo>
                <a:cubicBezTo>
                  <a:pt x="0" y="362866"/>
                  <a:pt x="528194" y="0"/>
                  <a:pt x="1179755" y="0"/>
                </a:cubicBezTo>
                <a:cubicBezTo>
                  <a:pt x="1831316" y="0"/>
                  <a:pt x="2359510" y="362866"/>
                  <a:pt x="2359510" y="810483"/>
                </a:cubicBezTo>
                <a:cubicBezTo>
                  <a:pt x="2359510" y="1258100"/>
                  <a:pt x="1831316" y="1620966"/>
                  <a:pt x="1179755" y="1620966"/>
                </a:cubicBezTo>
                <a:cubicBezTo>
                  <a:pt x="528194" y="1620966"/>
                  <a:pt x="0" y="1258100"/>
                  <a:pt x="0" y="81048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1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segmento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demográfico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Left Arrow 8"/>
          <p:cNvSpPr/>
          <p:nvPr/>
        </p:nvSpPr>
        <p:spPr>
          <a:xfrm rot="10800000">
            <a:off x="1609937" y="4368730"/>
            <a:ext cx="1680756" cy="46197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061308" y="4127531"/>
            <a:ext cx="1681892" cy="944372"/>
          </a:xfrm>
          <a:custGeom>
            <a:avLst/>
            <a:gdLst>
              <a:gd name="connsiteX0" fmla="*/ 0 w 1909990"/>
              <a:gd name="connsiteY0" fmla="*/ 123193 h 1231934"/>
              <a:gd name="connsiteX1" fmla="*/ 123193 w 1909990"/>
              <a:gd name="connsiteY1" fmla="*/ 0 h 1231934"/>
              <a:gd name="connsiteX2" fmla="*/ 1786797 w 1909990"/>
              <a:gd name="connsiteY2" fmla="*/ 0 h 1231934"/>
              <a:gd name="connsiteX3" fmla="*/ 1909990 w 1909990"/>
              <a:gd name="connsiteY3" fmla="*/ 123193 h 1231934"/>
              <a:gd name="connsiteX4" fmla="*/ 1909990 w 1909990"/>
              <a:gd name="connsiteY4" fmla="*/ 1108741 h 1231934"/>
              <a:gd name="connsiteX5" fmla="*/ 1786797 w 1909990"/>
              <a:gd name="connsiteY5" fmla="*/ 1231934 h 1231934"/>
              <a:gd name="connsiteX6" fmla="*/ 123193 w 1909990"/>
              <a:gd name="connsiteY6" fmla="*/ 1231934 h 1231934"/>
              <a:gd name="connsiteX7" fmla="*/ 0 w 1909990"/>
              <a:gd name="connsiteY7" fmla="*/ 1108741 h 1231934"/>
              <a:gd name="connsiteX8" fmla="*/ 0 w 1909990"/>
              <a:gd name="connsiteY8" fmla="*/ 123193 h 123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9990" h="1231934">
                <a:moveTo>
                  <a:pt x="0" y="123193"/>
                </a:moveTo>
                <a:cubicBezTo>
                  <a:pt x="0" y="55155"/>
                  <a:pt x="55155" y="0"/>
                  <a:pt x="123193" y="0"/>
                </a:cubicBezTo>
                <a:lnTo>
                  <a:pt x="1786797" y="0"/>
                </a:lnTo>
                <a:cubicBezTo>
                  <a:pt x="1854835" y="0"/>
                  <a:pt x="1909990" y="55155"/>
                  <a:pt x="1909990" y="123193"/>
                </a:cubicBezTo>
                <a:lnTo>
                  <a:pt x="1909990" y="1108741"/>
                </a:lnTo>
                <a:cubicBezTo>
                  <a:pt x="1909990" y="1176779"/>
                  <a:pt x="1854835" y="1231934"/>
                  <a:pt x="1786797" y="1231934"/>
                </a:cubicBezTo>
                <a:lnTo>
                  <a:pt x="123193" y="1231934"/>
                </a:lnTo>
                <a:cubicBezTo>
                  <a:pt x="55155" y="1231934"/>
                  <a:pt x="0" y="1176779"/>
                  <a:pt x="0" y="1108741"/>
                </a:cubicBezTo>
                <a:lnTo>
                  <a:pt x="0" y="1231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0372" tIns="70372" rIns="70372" bIns="703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Tamanho</a:t>
            </a: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</a:t>
            </a: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população</a:t>
            </a:r>
            <a:endParaRPr lang="en-US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395093" y="2340847"/>
            <a:ext cx="1805307" cy="944372"/>
          </a:xfrm>
          <a:custGeom>
            <a:avLst/>
            <a:gdLst>
              <a:gd name="connsiteX0" fmla="*/ 0 w 1805307"/>
              <a:gd name="connsiteY0" fmla="*/ 123193 h 1231934"/>
              <a:gd name="connsiteX1" fmla="*/ 123193 w 1805307"/>
              <a:gd name="connsiteY1" fmla="*/ 0 h 1231934"/>
              <a:gd name="connsiteX2" fmla="*/ 1682114 w 1805307"/>
              <a:gd name="connsiteY2" fmla="*/ 0 h 1231934"/>
              <a:gd name="connsiteX3" fmla="*/ 1805307 w 1805307"/>
              <a:gd name="connsiteY3" fmla="*/ 123193 h 1231934"/>
              <a:gd name="connsiteX4" fmla="*/ 1805307 w 1805307"/>
              <a:gd name="connsiteY4" fmla="*/ 1108741 h 1231934"/>
              <a:gd name="connsiteX5" fmla="*/ 1682114 w 1805307"/>
              <a:gd name="connsiteY5" fmla="*/ 1231934 h 1231934"/>
              <a:gd name="connsiteX6" fmla="*/ 123193 w 1805307"/>
              <a:gd name="connsiteY6" fmla="*/ 1231934 h 1231934"/>
              <a:gd name="connsiteX7" fmla="*/ 0 w 1805307"/>
              <a:gd name="connsiteY7" fmla="*/ 1108741 h 1231934"/>
              <a:gd name="connsiteX8" fmla="*/ 0 w 1805307"/>
              <a:gd name="connsiteY8" fmla="*/ 123193 h 123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5307" h="1231934">
                <a:moveTo>
                  <a:pt x="0" y="123193"/>
                </a:moveTo>
                <a:cubicBezTo>
                  <a:pt x="0" y="55155"/>
                  <a:pt x="55155" y="0"/>
                  <a:pt x="123193" y="0"/>
                </a:cubicBezTo>
                <a:lnTo>
                  <a:pt x="1682114" y="0"/>
                </a:lnTo>
                <a:cubicBezTo>
                  <a:pt x="1750152" y="0"/>
                  <a:pt x="1805307" y="55155"/>
                  <a:pt x="1805307" y="123193"/>
                </a:cubicBezTo>
                <a:lnTo>
                  <a:pt x="1805307" y="1108741"/>
                </a:lnTo>
                <a:cubicBezTo>
                  <a:pt x="1805307" y="1176779"/>
                  <a:pt x="1750152" y="1231934"/>
                  <a:pt x="1682114" y="1231934"/>
                </a:cubicBezTo>
                <a:lnTo>
                  <a:pt x="123193" y="1231934"/>
                </a:lnTo>
                <a:cubicBezTo>
                  <a:pt x="55155" y="1231934"/>
                  <a:pt x="0" y="1176779"/>
                  <a:pt x="0" y="1108741"/>
                </a:cubicBezTo>
                <a:lnTo>
                  <a:pt x="0" y="123193"/>
                </a:lnTo>
                <a:close/>
              </a:path>
            </a:pathLst>
          </a:custGeom>
          <a:solidFill>
            <a:srgbClr val="703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0372" tIns="70372" rIns="70372" bIns="703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Estrutura</a:t>
            </a: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etária</a:t>
            </a:r>
            <a:endParaRPr lang="en-US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Left Arrow 12"/>
          <p:cNvSpPr/>
          <p:nvPr/>
        </p:nvSpPr>
        <p:spPr>
          <a:xfrm rot="16200000">
            <a:off x="3821358" y="2653958"/>
            <a:ext cx="1506060" cy="46197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9A2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3666233" y="1667781"/>
            <a:ext cx="1801570" cy="944372"/>
          </a:xfrm>
          <a:custGeom>
            <a:avLst/>
            <a:gdLst>
              <a:gd name="connsiteX0" fmla="*/ 0 w 2044333"/>
              <a:gd name="connsiteY0" fmla="*/ 123193 h 1231934"/>
              <a:gd name="connsiteX1" fmla="*/ 123193 w 2044333"/>
              <a:gd name="connsiteY1" fmla="*/ 0 h 1231934"/>
              <a:gd name="connsiteX2" fmla="*/ 1921140 w 2044333"/>
              <a:gd name="connsiteY2" fmla="*/ 0 h 1231934"/>
              <a:gd name="connsiteX3" fmla="*/ 2044333 w 2044333"/>
              <a:gd name="connsiteY3" fmla="*/ 123193 h 1231934"/>
              <a:gd name="connsiteX4" fmla="*/ 2044333 w 2044333"/>
              <a:gd name="connsiteY4" fmla="*/ 1108741 h 1231934"/>
              <a:gd name="connsiteX5" fmla="*/ 1921140 w 2044333"/>
              <a:gd name="connsiteY5" fmla="*/ 1231934 h 1231934"/>
              <a:gd name="connsiteX6" fmla="*/ 123193 w 2044333"/>
              <a:gd name="connsiteY6" fmla="*/ 1231934 h 1231934"/>
              <a:gd name="connsiteX7" fmla="*/ 0 w 2044333"/>
              <a:gd name="connsiteY7" fmla="*/ 1108741 h 1231934"/>
              <a:gd name="connsiteX8" fmla="*/ 0 w 2044333"/>
              <a:gd name="connsiteY8" fmla="*/ 123193 h 123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4333" h="1231934">
                <a:moveTo>
                  <a:pt x="0" y="123193"/>
                </a:moveTo>
                <a:cubicBezTo>
                  <a:pt x="0" y="55155"/>
                  <a:pt x="55155" y="0"/>
                  <a:pt x="123193" y="0"/>
                </a:cubicBezTo>
                <a:lnTo>
                  <a:pt x="1921140" y="0"/>
                </a:lnTo>
                <a:cubicBezTo>
                  <a:pt x="1989178" y="0"/>
                  <a:pt x="2044333" y="55155"/>
                  <a:pt x="2044333" y="123193"/>
                </a:cubicBezTo>
                <a:lnTo>
                  <a:pt x="2044333" y="1108741"/>
                </a:lnTo>
                <a:cubicBezTo>
                  <a:pt x="2044333" y="1176779"/>
                  <a:pt x="1989178" y="1231934"/>
                  <a:pt x="1921140" y="1231934"/>
                </a:cubicBezTo>
                <a:lnTo>
                  <a:pt x="123193" y="1231934"/>
                </a:lnTo>
                <a:cubicBezTo>
                  <a:pt x="55155" y="1231934"/>
                  <a:pt x="0" y="1176779"/>
                  <a:pt x="0" y="1108741"/>
                </a:cubicBezTo>
                <a:lnTo>
                  <a:pt x="0" y="123193"/>
                </a:lnTo>
                <a:close/>
              </a:path>
            </a:pathLst>
          </a:custGeom>
          <a:solidFill>
            <a:srgbClr val="9A2C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0372" tIns="70372" rIns="70372" bIns="70372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</a:t>
            </a: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geográfica</a:t>
            </a:r>
            <a:endParaRPr lang="en-US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Left Arrow 14"/>
          <p:cNvSpPr/>
          <p:nvPr/>
        </p:nvSpPr>
        <p:spPr>
          <a:xfrm rot="19246713">
            <a:off x="5198676" y="3035451"/>
            <a:ext cx="1803280" cy="46197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C412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5896170" y="2340847"/>
            <a:ext cx="1805307" cy="944372"/>
          </a:xfrm>
          <a:custGeom>
            <a:avLst/>
            <a:gdLst>
              <a:gd name="connsiteX0" fmla="*/ 0 w 1805307"/>
              <a:gd name="connsiteY0" fmla="*/ 123193 h 1231934"/>
              <a:gd name="connsiteX1" fmla="*/ 123193 w 1805307"/>
              <a:gd name="connsiteY1" fmla="*/ 0 h 1231934"/>
              <a:gd name="connsiteX2" fmla="*/ 1682114 w 1805307"/>
              <a:gd name="connsiteY2" fmla="*/ 0 h 1231934"/>
              <a:gd name="connsiteX3" fmla="*/ 1805307 w 1805307"/>
              <a:gd name="connsiteY3" fmla="*/ 123193 h 1231934"/>
              <a:gd name="connsiteX4" fmla="*/ 1805307 w 1805307"/>
              <a:gd name="connsiteY4" fmla="*/ 1108741 h 1231934"/>
              <a:gd name="connsiteX5" fmla="*/ 1682114 w 1805307"/>
              <a:gd name="connsiteY5" fmla="*/ 1231934 h 1231934"/>
              <a:gd name="connsiteX6" fmla="*/ 123193 w 1805307"/>
              <a:gd name="connsiteY6" fmla="*/ 1231934 h 1231934"/>
              <a:gd name="connsiteX7" fmla="*/ 0 w 1805307"/>
              <a:gd name="connsiteY7" fmla="*/ 1108741 h 1231934"/>
              <a:gd name="connsiteX8" fmla="*/ 0 w 1805307"/>
              <a:gd name="connsiteY8" fmla="*/ 123193 h 123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05307" h="1231934">
                <a:moveTo>
                  <a:pt x="0" y="123193"/>
                </a:moveTo>
                <a:cubicBezTo>
                  <a:pt x="0" y="55155"/>
                  <a:pt x="55155" y="0"/>
                  <a:pt x="123193" y="0"/>
                </a:cubicBezTo>
                <a:lnTo>
                  <a:pt x="1682114" y="0"/>
                </a:lnTo>
                <a:cubicBezTo>
                  <a:pt x="1750152" y="0"/>
                  <a:pt x="1805307" y="55155"/>
                  <a:pt x="1805307" y="123193"/>
                </a:cubicBezTo>
                <a:lnTo>
                  <a:pt x="1805307" y="1108741"/>
                </a:lnTo>
                <a:cubicBezTo>
                  <a:pt x="1805307" y="1176779"/>
                  <a:pt x="1750152" y="1231934"/>
                  <a:pt x="1682114" y="1231934"/>
                </a:cubicBezTo>
                <a:lnTo>
                  <a:pt x="123193" y="1231934"/>
                </a:lnTo>
                <a:cubicBezTo>
                  <a:pt x="55155" y="1231934"/>
                  <a:pt x="0" y="1176779"/>
                  <a:pt x="0" y="1108741"/>
                </a:cubicBezTo>
                <a:lnTo>
                  <a:pt x="0" y="123193"/>
                </a:lnTo>
                <a:close/>
              </a:path>
            </a:pathLst>
          </a:custGeom>
          <a:solidFill>
            <a:srgbClr val="C412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562" tIns="66562" rIns="66562" bIns="6656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Mistura</a:t>
            </a: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étnica</a:t>
            </a:r>
            <a:endParaRPr lang="en-US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839692" y="4368730"/>
            <a:ext cx="1028160" cy="461975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 17"/>
          <p:cNvSpPr/>
          <p:nvPr/>
        </p:nvSpPr>
        <p:spPr>
          <a:xfrm>
            <a:off x="6400800" y="4127531"/>
            <a:ext cx="1676400" cy="944372"/>
          </a:xfrm>
          <a:custGeom>
            <a:avLst/>
            <a:gdLst>
              <a:gd name="connsiteX0" fmla="*/ 0 w 1539917"/>
              <a:gd name="connsiteY0" fmla="*/ 123193 h 1231934"/>
              <a:gd name="connsiteX1" fmla="*/ 123193 w 1539917"/>
              <a:gd name="connsiteY1" fmla="*/ 0 h 1231934"/>
              <a:gd name="connsiteX2" fmla="*/ 1416724 w 1539917"/>
              <a:gd name="connsiteY2" fmla="*/ 0 h 1231934"/>
              <a:gd name="connsiteX3" fmla="*/ 1539917 w 1539917"/>
              <a:gd name="connsiteY3" fmla="*/ 123193 h 1231934"/>
              <a:gd name="connsiteX4" fmla="*/ 1539917 w 1539917"/>
              <a:gd name="connsiteY4" fmla="*/ 1108741 h 1231934"/>
              <a:gd name="connsiteX5" fmla="*/ 1416724 w 1539917"/>
              <a:gd name="connsiteY5" fmla="*/ 1231934 h 1231934"/>
              <a:gd name="connsiteX6" fmla="*/ 123193 w 1539917"/>
              <a:gd name="connsiteY6" fmla="*/ 1231934 h 1231934"/>
              <a:gd name="connsiteX7" fmla="*/ 0 w 1539917"/>
              <a:gd name="connsiteY7" fmla="*/ 1108741 h 1231934"/>
              <a:gd name="connsiteX8" fmla="*/ 0 w 1539917"/>
              <a:gd name="connsiteY8" fmla="*/ 123193 h 123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9917" h="1231934">
                <a:moveTo>
                  <a:pt x="0" y="123193"/>
                </a:moveTo>
                <a:cubicBezTo>
                  <a:pt x="0" y="55155"/>
                  <a:pt x="55155" y="0"/>
                  <a:pt x="123193" y="0"/>
                </a:cubicBezTo>
                <a:lnTo>
                  <a:pt x="1416724" y="0"/>
                </a:lnTo>
                <a:cubicBezTo>
                  <a:pt x="1484762" y="0"/>
                  <a:pt x="1539917" y="55155"/>
                  <a:pt x="1539917" y="123193"/>
                </a:cubicBezTo>
                <a:lnTo>
                  <a:pt x="1539917" y="1108741"/>
                </a:lnTo>
                <a:cubicBezTo>
                  <a:pt x="1539917" y="1176779"/>
                  <a:pt x="1484762" y="1231934"/>
                  <a:pt x="1416724" y="1231934"/>
                </a:cubicBezTo>
                <a:lnTo>
                  <a:pt x="123193" y="1231934"/>
                </a:lnTo>
                <a:cubicBezTo>
                  <a:pt x="55155" y="1231934"/>
                  <a:pt x="0" y="1176779"/>
                  <a:pt x="0" y="1108741"/>
                </a:cubicBezTo>
                <a:lnTo>
                  <a:pt x="0" y="12319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6562" tIns="66562" rIns="66562" bIns="6656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Distribuição</a:t>
            </a:r>
            <a:r>
              <a:rPr lang="en-US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b="1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renda</a:t>
            </a:r>
            <a:endParaRPr lang="en-US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13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Segmentos</a:t>
            </a:r>
            <a:r>
              <a:rPr lang="en-US" dirty="0"/>
              <a:t> do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O segmento econômico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Incerteza sobre: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taxas </a:t>
            </a:r>
            <a:r>
              <a:rPr lang="pt-BR" dirty="0"/>
              <a:t>de crescimento do mercado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demanda do consumidor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inflação </a:t>
            </a:r>
            <a:r>
              <a:rPr lang="pt-BR" dirty="0"/>
              <a:t>e taxas de juros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déficits comerciais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déficits </a:t>
            </a:r>
            <a:r>
              <a:rPr lang="pt-BR" dirty="0"/>
              <a:t>orçamentários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pessoais e taxas de poupança de negócios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Produto Interno Bruto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7CB483E6-4279-4A26-AA88-C66B7E17D02A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2228" name="Picture 4" descr="j02155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6" y="1676400"/>
            <a:ext cx="28797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4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O segmento político/jurídico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Legislação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Leis </a:t>
            </a:r>
            <a:r>
              <a:rPr lang="pt-BR" dirty="0"/>
              <a:t>de privacidade do consumidor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t-BR" i="1" dirty="0" err="1" smtClean="0"/>
              <a:t>Lobbying</a:t>
            </a:r>
            <a:endParaRPr lang="pt-BR" i="1" dirty="0" smtClean="0"/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Antitruste, leis de desregulamentação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Tributação</a:t>
            </a:r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89E47751-7D69-4BA2-BE7C-2CAAC4BE1041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4276" name="Picture 4" descr="j020060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9255"/>
            <a:ext cx="2023557" cy="172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Segmentos</a:t>
            </a:r>
            <a:r>
              <a:rPr lang="en-US" dirty="0"/>
              <a:t> do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1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O segmento sociocultural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Mudança </a:t>
            </a:r>
            <a:r>
              <a:rPr lang="pt-BR" dirty="0"/>
              <a:t>de atitudes e valores culturais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Atitudes e abordagens relacionadas a cuidados com a </a:t>
            </a:r>
            <a:r>
              <a:rPr lang="pt-BR" dirty="0" smtClean="0"/>
              <a:t>saúde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Atitudes </a:t>
            </a:r>
            <a:r>
              <a:rPr lang="pt-BR" dirty="0"/>
              <a:t>sobre qualidade de vida profissional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Diversidade e envelhecimento da força de trabalho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Mulheres no mercado de trabalho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Preocupações sobre o ambiente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Mudanças </a:t>
            </a:r>
            <a:r>
              <a:rPr lang="pt-BR" dirty="0"/>
              <a:t>nas preferências de trabalho e carreira</a:t>
            </a:r>
          </a:p>
          <a:p>
            <a:pPr lvl="2"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Mudanças nas preferências de produtos e </a:t>
            </a:r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9F116D08-CA18-492A-8ADB-E9BBE1EE716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Segmentos</a:t>
            </a:r>
            <a:r>
              <a:rPr lang="en-US" dirty="0"/>
              <a:t> do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 smtClean="0"/>
              <a:t>O segmento tecnológico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sz="2000" dirty="0" smtClean="0"/>
              <a:t>Inovações de produto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sz="2000" dirty="0" smtClean="0"/>
              <a:t>Rápida </a:t>
            </a:r>
            <a:r>
              <a:rPr lang="pt-BR" sz="2000" dirty="0"/>
              <a:t>mudança tecnológica e o risco de ruptura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sz="2000" dirty="0" smtClean="0"/>
              <a:t>Aplicação de conhecimentos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sz="2000" dirty="0" smtClean="0"/>
              <a:t>Crescimento da Internet</a:t>
            </a:r>
          </a:p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sz="2000" dirty="0" smtClean="0"/>
              <a:t>Novas tecnologias de comunicação</a:t>
            </a:r>
            <a:endParaRPr lang="pt-BR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A6D73BE5-86DD-4E8A-9EAB-13E266D296A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Segmentos</a:t>
            </a:r>
            <a:r>
              <a:rPr lang="en-US" dirty="0"/>
              <a:t> do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bldLvl="2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743683"/>
              </p:ext>
            </p:extLst>
          </p:nvPr>
        </p:nvGraphicFramePr>
        <p:xfrm>
          <a:off x="834656" y="1905000"/>
          <a:ext cx="7547344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48827496-2396-4C9E-A4D0-887C82DBED3B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Segmentos</a:t>
            </a:r>
            <a:r>
              <a:rPr lang="en-US" dirty="0"/>
              <a:t> do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6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936D83-50DB-42FF-9B10-9306F3B31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C936D83-50DB-42FF-9B10-9306F3B31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4BD571-68F3-4B3D-BD7E-BEF23526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4">
                                            <p:graphicEl>
                                              <a:dgm id="{2C4BD571-68F3-4B3D-BD7E-BEF23526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E59BC2-BC2D-4626-BDD1-36F24614BB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AE59BC2-BC2D-4626-BDD1-36F24614BB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0946F4-1B27-4A3D-A8DF-EF548E75A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DB0946F4-1B27-4A3D-A8DF-EF548E75A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558816-BA68-4F0D-AF9D-817A1F908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3558816-BA68-4F0D-AF9D-817A1F908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O segmento do ambiente físico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Tendências orientadas para sustentar o ambiente físico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Reconhecimento da influência interativa de sistemas ecológicos, sociais e econômicos</a:t>
            </a:r>
          </a:p>
          <a:p>
            <a:pPr lvl="1">
              <a:spcBef>
                <a:spcPct val="0"/>
              </a:spcBef>
              <a:spcAft>
                <a:spcPct val="40000"/>
              </a:spcAft>
            </a:pPr>
            <a:r>
              <a:rPr lang="pt-BR" dirty="0"/>
              <a:t>Crescentes preocupações para o desenvolvimento sustentável da indústria e de responsabilidade social em operações globalizadas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A6D73BE5-86DD-4E8A-9EAB-13E266D296AF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Segmentos</a:t>
            </a:r>
            <a:r>
              <a:rPr lang="en-US" dirty="0"/>
              <a:t> do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6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24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 do ambiente setorial</a:t>
            </a: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Definidos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setor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Um grupo de empresas com produtos que são substitutos próximos</a:t>
            </a:r>
          </a:p>
          <a:p>
            <a:pPr lvl="1"/>
            <a:r>
              <a:rPr lang="pt-BR" dirty="0"/>
              <a:t>Estratégias competitivas para perseguir retornos acima da média quando competindo em um setor em particular</a:t>
            </a:r>
          </a:p>
          <a:p>
            <a:pPr lvl="1"/>
            <a:r>
              <a:rPr lang="pt-BR" dirty="0"/>
              <a:t>Características estruturais de uma indústria influenciam a escolha de estratégias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D1F976BD-F823-4152-AD39-52ECF69F966B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 uiExpand="1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1143000" algn="l"/>
              </a:tabLst>
            </a:pPr>
            <a:r>
              <a:rPr lang="pt-BR" dirty="0"/>
              <a:t>As cinco forças do modelo de concorrência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447800"/>
            <a:ext cx="6172200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t-BR" sz="3200" b="1" i="1" dirty="0">
                <a:cs typeface="Arial" panose="020B0604020202020204" pitchFamily="34" charset="0"/>
              </a:rPr>
              <a:t>O estudo deste capítulo dará a você o conhecimento de administração estratégica necessário para:</a:t>
            </a:r>
            <a:r>
              <a:rPr lang="en-US" sz="3200" b="1" i="1" dirty="0">
                <a:cs typeface="Arial" panose="020B0604020202020204" pitchFamily="34" charset="0"/>
              </a:rPr>
              <a:t> </a:t>
            </a:r>
            <a:r>
              <a:rPr lang="en-US" b="1" i="1" dirty="0">
                <a:cs typeface="Arial" panose="020B0604020202020204" pitchFamily="34" charset="0"/>
              </a:rPr>
              <a:t/>
            </a:r>
            <a:br>
              <a:rPr lang="en-US" b="1" i="1" dirty="0">
                <a:cs typeface="Arial" panose="020B0604020202020204" pitchFamily="34" charset="0"/>
              </a:rPr>
            </a:br>
            <a:endParaRPr lang="en-US" b="1" i="1" dirty="0">
              <a:cs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Explicar a importância de analisar e compreender o ambiente externo da empresa</a:t>
            </a:r>
            <a:r>
              <a:rPr lang="en-US" sz="29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Definir e descrever o ambiente em geral e o ambiente setorial</a:t>
            </a:r>
            <a:r>
              <a:rPr lang="en-US" sz="29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Discutir as quatro atividades do processo de análise do ambiente externo</a:t>
            </a:r>
            <a:r>
              <a:rPr lang="en-US" sz="29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Nomear e descrever sete segmentos do ambiente geral</a:t>
            </a:r>
            <a:r>
              <a:rPr lang="en-US" sz="29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Identificar as cinco forças competitivas e explicar como elas determinam a rentabilidade de um setor</a:t>
            </a:r>
            <a:r>
              <a:rPr lang="en-US" sz="29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Definir grupos estratégicos e descrever a sua influência sobre as empresas</a:t>
            </a:r>
            <a:r>
              <a:rPr lang="en-US" sz="2900" dirty="0"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900"/>
              </a:spcBef>
              <a:buFont typeface="+mj-lt"/>
              <a:buAutoNum type="arabicPeriod"/>
            </a:pPr>
            <a:r>
              <a:rPr lang="pt-BR" sz="2900" dirty="0">
                <a:cs typeface="Arial" panose="020B0604020202020204" pitchFamily="34" charset="0"/>
              </a:rPr>
              <a:t>Descrever o que as empresas precisam saber sobre seus concorrentes e métodos diferentes (incluindo padrões éticos) usados para coletar informações sobre eles</a:t>
            </a:r>
            <a:r>
              <a:rPr lang="en-US" sz="29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1–</a:t>
            </a:r>
            <a:fld id="{31C2FF8C-6163-4BE2-A987-19791D97A0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861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Ameaça de novos operadores: barreiras à entrada</a:t>
            </a:r>
            <a:endParaRPr lang="en-US" sz="3200" dirty="0"/>
          </a:p>
        </p:txBody>
      </p:sp>
      <p:sp>
        <p:nvSpPr>
          <p:cNvPr id="68617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Economias de escala</a:t>
            </a:r>
          </a:p>
          <a:p>
            <a:r>
              <a:rPr lang="pt-BR" dirty="0" smtClean="0"/>
              <a:t>Diferenciação do produto</a:t>
            </a:r>
          </a:p>
          <a:p>
            <a:r>
              <a:rPr lang="pt-BR" dirty="0" smtClean="0"/>
              <a:t>Requisitos de capital</a:t>
            </a:r>
          </a:p>
          <a:p>
            <a:r>
              <a:rPr lang="pt-BR" dirty="0" smtClean="0"/>
              <a:t>Custos de transição</a:t>
            </a:r>
          </a:p>
          <a:p>
            <a:r>
              <a:rPr lang="pt-BR" dirty="0" smtClean="0"/>
              <a:t>Acesso </a:t>
            </a:r>
            <a:r>
              <a:rPr lang="pt-BR" dirty="0"/>
              <a:t>aos canais de distribuição</a:t>
            </a:r>
          </a:p>
          <a:p>
            <a:r>
              <a:rPr lang="pt-BR" dirty="0"/>
              <a:t>Desvantagens de custo independentes de escala</a:t>
            </a:r>
          </a:p>
          <a:p>
            <a:r>
              <a:rPr lang="pt-BR" dirty="0" smtClean="0"/>
              <a:t>Política do governo</a:t>
            </a:r>
          </a:p>
          <a:p>
            <a:r>
              <a:rPr lang="pt-BR" dirty="0" smtClean="0"/>
              <a:t>Retaliação esperada</a:t>
            </a:r>
            <a:endParaRPr lang="pt-B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86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uiExpand="1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06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Barreiras</a:t>
            </a:r>
            <a:r>
              <a:rPr lang="en-US" dirty="0"/>
              <a:t> à entrada</a:t>
            </a:r>
          </a:p>
        </p:txBody>
      </p:sp>
      <p:sp>
        <p:nvSpPr>
          <p:cNvPr id="70663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pt-BR" dirty="0" smtClean="0"/>
              <a:t>Economias de escala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Melhorias </a:t>
            </a:r>
            <a:r>
              <a:rPr lang="pt-BR" dirty="0"/>
              <a:t>na eficiência marginal à medida que a empresa aumenta seu tamanho.</a:t>
            </a:r>
          </a:p>
          <a:p>
            <a:pPr>
              <a:spcBef>
                <a:spcPct val="40000"/>
              </a:spcBef>
            </a:pPr>
            <a:r>
              <a:rPr lang="pt-BR" dirty="0"/>
              <a:t>Fatores (vantagens e desvantagens) relacionados à </a:t>
            </a:r>
            <a:r>
              <a:rPr lang="pt-BR" dirty="0" smtClean="0"/>
              <a:t>entrada: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flexibilidade </a:t>
            </a:r>
            <a:r>
              <a:rPr lang="pt-BR" dirty="0"/>
              <a:t>na fixação do preço e de mercado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custos relacionados com as economias de escala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retaliação do concorrente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F34AB2CB-6432-433F-BE8F-FA71C4E82600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06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06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Barreiras</a:t>
            </a:r>
            <a:r>
              <a:rPr lang="en-US" dirty="0"/>
              <a:t> à entrada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Diferenciação do produto</a:t>
            </a:r>
          </a:p>
          <a:p>
            <a:pPr lvl="1"/>
            <a:r>
              <a:rPr lang="pt-BR" sz="1600" dirty="0" smtClean="0"/>
              <a:t>Produtos únicos</a:t>
            </a:r>
          </a:p>
          <a:p>
            <a:pPr lvl="1"/>
            <a:r>
              <a:rPr lang="pt-BR" sz="1600" dirty="0" smtClean="0"/>
              <a:t>Fidelização de clientes</a:t>
            </a:r>
          </a:p>
          <a:p>
            <a:pPr lvl="1"/>
            <a:r>
              <a:rPr lang="pt-BR" sz="1600" dirty="0" smtClean="0"/>
              <a:t>Produtos a preços competitivos</a:t>
            </a:r>
          </a:p>
          <a:p>
            <a:r>
              <a:rPr lang="pt-BR" sz="2400" dirty="0" smtClean="0"/>
              <a:t>Requisitos de capital</a:t>
            </a:r>
          </a:p>
          <a:p>
            <a:pPr lvl="1"/>
            <a:r>
              <a:rPr lang="pt-BR" sz="1600" dirty="0" smtClean="0"/>
              <a:t>Instalações físicas</a:t>
            </a:r>
          </a:p>
          <a:p>
            <a:pPr lvl="1"/>
            <a:r>
              <a:rPr lang="pt-BR" sz="1600" dirty="0" smtClean="0"/>
              <a:t>Estoques</a:t>
            </a:r>
          </a:p>
          <a:p>
            <a:pPr lvl="1"/>
            <a:r>
              <a:rPr lang="pt-BR" sz="1600" dirty="0" smtClean="0"/>
              <a:t>Comercialização</a:t>
            </a:r>
          </a:p>
          <a:p>
            <a:pPr lvl="1"/>
            <a:r>
              <a:rPr lang="pt-BR" sz="1600" dirty="0" smtClean="0"/>
              <a:t>Disponibilidade de capital</a:t>
            </a:r>
            <a:endParaRPr lang="pt-BR" sz="1600" dirty="0"/>
          </a:p>
        </p:txBody>
      </p:sp>
      <p:sp>
        <p:nvSpPr>
          <p:cNvPr id="72711" name="Rectangle 7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Custos de transição</a:t>
            </a:r>
          </a:p>
          <a:p>
            <a:pPr lvl="1"/>
            <a:r>
              <a:rPr lang="pt-BR" sz="1600" dirty="0" smtClean="0"/>
              <a:t>Clientes </a:t>
            </a:r>
            <a:r>
              <a:rPr lang="pt-BR" sz="1600" dirty="0"/>
              <a:t>incorrem em custos comprando de um fornecedor </a:t>
            </a:r>
            <a:r>
              <a:rPr lang="pt-BR" sz="1600" dirty="0" smtClean="0"/>
              <a:t>diferente:</a:t>
            </a:r>
          </a:p>
          <a:p>
            <a:pPr marL="1203325" lvl="3" indent="-285750"/>
            <a:r>
              <a:rPr lang="pt-BR" sz="1600" dirty="0" smtClean="0"/>
              <a:t>novos equipamentos</a:t>
            </a:r>
          </a:p>
          <a:p>
            <a:pPr marL="1203325" lvl="3" indent="-285750"/>
            <a:r>
              <a:rPr lang="pt-BR" sz="1600" dirty="0" smtClean="0"/>
              <a:t>retenção de funcionários</a:t>
            </a:r>
          </a:p>
          <a:p>
            <a:pPr marL="1203325" lvl="3" indent="-285750"/>
            <a:r>
              <a:rPr lang="pt-BR" sz="1600" dirty="0" smtClean="0"/>
              <a:t>custos </a:t>
            </a:r>
            <a:r>
              <a:rPr lang="pt-BR" sz="1600" dirty="0"/>
              <a:t>de terminar um relacionamento</a:t>
            </a:r>
          </a:p>
          <a:p>
            <a:pPr marL="746125" lvl="2" indent="-285750"/>
            <a:r>
              <a:rPr lang="pt-BR" sz="2400" dirty="0"/>
              <a:t>Acesso ao canal de distribuição</a:t>
            </a:r>
          </a:p>
          <a:p>
            <a:pPr marL="1203325" lvl="3" indent="-285750"/>
            <a:r>
              <a:rPr lang="pt-BR" sz="1800" dirty="0"/>
              <a:t>Espaço na prateleira e estocagem</a:t>
            </a:r>
          </a:p>
          <a:p>
            <a:pPr marL="1203325" lvl="3" indent="-285750"/>
            <a:r>
              <a:rPr lang="pt-BR" sz="1800" dirty="0" smtClean="0"/>
              <a:t>Choques de preço</a:t>
            </a:r>
          </a:p>
          <a:p>
            <a:pPr marL="1203325" lvl="3" indent="-285750"/>
            <a:r>
              <a:rPr lang="pt-BR" sz="1800" dirty="0" smtClean="0"/>
              <a:t>Licenças de publicidade </a:t>
            </a:r>
            <a:endParaRPr lang="pt-BR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1B9414D0-D44F-4B29-8103-AE26CA796457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27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7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27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7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7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7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7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27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7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7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Barreiras</a:t>
            </a:r>
            <a:r>
              <a:rPr lang="en-US" dirty="0"/>
              <a:t> à entrada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pt-BR" sz="2400" dirty="0"/>
              <a:t>Desvantagens de custo independentes de escala</a:t>
            </a:r>
          </a:p>
          <a:p>
            <a:pPr lvl="1"/>
            <a:r>
              <a:rPr lang="pt-BR" sz="1600" dirty="0" smtClean="0"/>
              <a:t>Propriedade da Tecnologia  </a:t>
            </a:r>
          </a:p>
          <a:p>
            <a:pPr lvl="1"/>
            <a:r>
              <a:rPr lang="pt-BR" sz="1600" dirty="0" smtClean="0"/>
              <a:t>Acesso favorável às matérias-primas</a:t>
            </a:r>
          </a:p>
          <a:p>
            <a:pPr lvl="1"/>
            <a:r>
              <a:rPr lang="pt-BR" sz="1600" dirty="0" smtClean="0"/>
              <a:t>Localização desejável</a:t>
            </a:r>
          </a:p>
          <a:p>
            <a:r>
              <a:rPr lang="pt-BR" sz="2400" dirty="0" smtClean="0"/>
              <a:t>Política do governo</a:t>
            </a:r>
          </a:p>
          <a:p>
            <a:pPr lvl="1"/>
            <a:r>
              <a:rPr lang="pt-BR" sz="1600" dirty="0" smtClean="0"/>
              <a:t>Requisitos </a:t>
            </a:r>
            <a:r>
              <a:rPr lang="pt-BR" sz="1600" dirty="0"/>
              <a:t>de licenciamento e autorização</a:t>
            </a:r>
          </a:p>
          <a:p>
            <a:pPr lvl="1"/>
            <a:r>
              <a:rPr lang="pt-BR" sz="1600" dirty="0" smtClean="0"/>
              <a:t>Desregulamentação dos setores</a:t>
            </a:r>
            <a:endParaRPr lang="pt-BR" sz="1600" dirty="0"/>
          </a:p>
        </p:txBody>
      </p:sp>
      <p:sp>
        <p:nvSpPr>
          <p:cNvPr id="76807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pt-BR" sz="2400" dirty="0" smtClean="0"/>
              <a:t>Retaliação esperada</a:t>
            </a:r>
          </a:p>
          <a:p>
            <a:pPr lvl="1"/>
            <a:r>
              <a:rPr lang="pt-BR" sz="1600" dirty="0" smtClean="0"/>
              <a:t>Respostas dos concorrentes existentes dependem da fatia do mercado da empresa (opções de negócios disponíveis)</a:t>
            </a:r>
            <a:endParaRPr lang="pt-BR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639EABB0-CB57-4A72-8CBB-0FDDB55C2CB8}" type="slidenum">
              <a:rPr lang="en-US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68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68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Poder de barganha dos fornecedores</a:t>
            </a:r>
            <a:endParaRPr lang="en-US" dirty="0"/>
          </a:p>
        </p:txBody>
      </p:sp>
      <p:sp>
        <p:nvSpPr>
          <p:cNvPr id="8294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Quando aumenta o poder do fornecedor</a:t>
            </a:r>
            <a:r>
              <a:rPr lang="en-US" dirty="0"/>
              <a:t>: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fornecedores são grandes e em número reduzido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não existem produtos de substituição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os compradores individuais não são grandes clientes dos fornecedores e há muitos deles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bens dos fornecedores são críticos para o sucesso de mercado dos compradores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produtos dos fornecedores criam altos custos de comutação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fornecedores representam uma ameaça para integrar a frente no setor dos compradores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8875DFD1-E80A-484F-A7E8-CBF78D597D3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6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9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uiExpand="1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49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Poder de barganha dos compradores</a:t>
            </a: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pt-BR" dirty="0"/>
              <a:t>Poder de compra aumenta quando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os compradores são grandes e em número reduzido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os compradores compram grande parte da produção total da indústria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as compras dos compradores são uma parcela significativa do faturamento anual de um fornecedor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os custos de transição dos compradores são baixos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os compradores podem constituir ameaça para integrar para trás no setor dos vendedores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06DD754A-E82A-4312-BD13-7B71F44A382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4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4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Ameaça</a:t>
            </a:r>
            <a:r>
              <a:rPr lang="en-US" dirty="0"/>
              <a:t> de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substitutos</a:t>
            </a:r>
            <a:endParaRPr lang="en-US" dirty="0"/>
          </a:p>
        </p:txBody>
      </p:sp>
      <p:sp>
        <p:nvSpPr>
          <p:cNvPr id="8704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A ameaça de produtos substitutos aumenta quando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os compradores enfrentam poucos custos de comutação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o preço do produto substituto é menor</a:t>
            </a:r>
            <a:r>
              <a:rPr lang="en-US" dirty="0"/>
              <a:t>.</a:t>
            </a:r>
          </a:p>
          <a:p>
            <a:pPr lvl="1">
              <a:spcBef>
                <a:spcPct val="50000"/>
              </a:spcBef>
            </a:pPr>
            <a:r>
              <a:rPr lang="pt-BR" dirty="0"/>
              <a:t>A qualidade e o desempenho do produto substituto são iguais ou maiores que o produto já existente</a:t>
            </a:r>
            <a:r>
              <a:rPr lang="en-US" dirty="0"/>
              <a:t>.</a:t>
            </a:r>
          </a:p>
          <a:p>
            <a:pPr>
              <a:spcBef>
                <a:spcPct val="50000"/>
              </a:spcBef>
            </a:pPr>
            <a:r>
              <a:rPr lang="pt-BR" dirty="0"/>
              <a:t>Produtos diferenciados da indústria que são valorizados pelos clientes reduzem essa ameaça.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6F078F2E-0723-4E1F-8CCB-4BC195E8CB81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2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uiExpand="1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Intensidade da rivalidade entre os concorrentes</a:t>
            </a:r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ct val="40000"/>
              </a:spcBef>
            </a:pPr>
            <a:r>
              <a:rPr lang="pt-BR" dirty="0"/>
              <a:t>Rivalidade da indústria aumenta quando</a:t>
            </a:r>
            <a:r>
              <a:rPr lang="en-US" dirty="0"/>
              <a:t>: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existem numerosos concorrentes ou equilibrados igualmente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o crescimento da indústria retarda ou diminui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há altos custos fixos ou altos custos de armazenamento</a:t>
            </a:r>
            <a:r>
              <a:rPr lang="en-US" dirty="0"/>
              <a:t>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há falta de oportunidades de diferenciação ou custos de comutação baixos.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quando as apostas estratégicas são altas.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quando as altas barreiras de saída impedem os concorrentes de deixar o setor.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95837B37-DECB-413D-9EB1-5FE084FA2B5D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9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90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build="p" bldLvl="2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Interpretando</a:t>
            </a:r>
            <a:r>
              <a:rPr lang="en-US" dirty="0"/>
              <a:t> </a:t>
            </a:r>
            <a:r>
              <a:rPr lang="en-US" dirty="0" err="1"/>
              <a:t>análises</a:t>
            </a:r>
            <a:r>
              <a:rPr lang="en-US" dirty="0"/>
              <a:t> </a:t>
            </a:r>
            <a:r>
              <a:rPr lang="en-US" dirty="0" err="1"/>
              <a:t>setoriais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EF2ECA98-64BF-4A02-A1BA-8EDC3AFD61F4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971550" y="1606550"/>
            <a:ext cx="2990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Barreiras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de entrada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baixa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142" name="Oval 6"/>
          <p:cNvSpPr>
            <a:spLocks noChangeArrowheads="1"/>
          </p:cNvSpPr>
          <p:nvPr/>
        </p:nvSpPr>
        <p:spPr bwMode="blackWhite">
          <a:xfrm>
            <a:off x="5051424" y="2673827"/>
            <a:ext cx="3635376" cy="1919922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Setor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atrativo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304800" y="2414588"/>
            <a:ext cx="35448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Fornecedores e compradores têm fortes posições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304800" y="3617913"/>
            <a:ext cx="33194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Fortes ameaças de produtos substitutos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145" name="Text Box 9"/>
          <p:cNvSpPr txBox="1">
            <a:spLocks noChangeArrowheads="1"/>
          </p:cNvSpPr>
          <p:nvPr/>
        </p:nvSpPr>
        <p:spPr bwMode="auto">
          <a:xfrm>
            <a:off x="971550" y="4773613"/>
            <a:ext cx="32194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Intensa rivalidade entre os concorrentes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255418" y="4811474"/>
            <a:ext cx="32273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400" b="1" i="1" dirty="0" err="1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Baixo</a:t>
            </a:r>
            <a:r>
              <a:rPr lang="en-US" sz="2400" b="1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i="1" dirty="0" err="1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Potencial</a:t>
            </a:r>
            <a:r>
              <a:rPr lang="en-US" sz="2400" b="1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b="1" i="1" dirty="0" err="1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lucro</a:t>
            </a:r>
            <a:r>
              <a:rPr lang="en-US" sz="2400" b="1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3733800" y="2027238"/>
            <a:ext cx="1614488" cy="92551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>
            <a:off x="3592513" y="2865438"/>
            <a:ext cx="138430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V="1">
            <a:off x="3568700" y="3735388"/>
            <a:ext cx="1314450" cy="3524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V="1">
            <a:off x="3603625" y="4167188"/>
            <a:ext cx="1552575" cy="8969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4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utoUpdateAnimBg="0"/>
      <p:bldP spid="91142" grpId="0" animBg="1"/>
      <p:bldP spid="91143" grpId="0" autoUpdateAnimBg="0"/>
      <p:bldP spid="91144" grpId="0" autoUpdateAnimBg="0"/>
      <p:bldP spid="91145" grpId="0" autoUpdateAnimBg="0"/>
      <p:bldP spid="91146" grpId="0" autoUpdateAnimBg="0"/>
      <p:bldP spid="91147" grpId="0" animBg="1"/>
      <p:bldP spid="91148" grpId="0" animBg="1"/>
      <p:bldP spid="91149" grpId="0" animBg="1"/>
      <p:bldP spid="911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Interpretando</a:t>
            </a:r>
            <a:r>
              <a:rPr lang="en-US" dirty="0"/>
              <a:t> </a:t>
            </a:r>
            <a:r>
              <a:rPr lang="en-US" dirty="0" err="1"/>
              <a:t>análises</a:t>
            </a:r>
            <a:r>
              <a:rPr lang="en-US" dirty="0"/>
              <a:t> </a:t>
            </a:r>
            <a:r>
              <a:rPr lang="en-US" dirty="0" err="1"/>
              <a:t>setoriais</a:t>
            </a:r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78AE5F5-18B5-4CDA-9D19-58AA5D5E2818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3189" name="Oval 5"/>
          <p:cNvSpPr>
            <a:spLocks noChangeArrowheads="1"/>
          </p:cNvSpPr>
          <p:nvPr/>
        </p:nvSpPr>
        <p:spPr bwMode="blackWhite">
          <a:xfrm>
            <a:off x="5051425" y="2692321"/>
            <a:ext cx="3559175" cy="1879679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Setor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Atrativo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81000" y="1616134"/>
            <a:ext cx="32991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Barreiras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de entrada </a:t>
            </a:r>
            <a:r>
              <a:rPr lang="en-US" sz="2400" dirty="0" err="1">
                <a:latin typeface="Arial" charset="0"/>
                <a:ea typeface="Arial" charset="0"/>
                <a:cs typeface="Arial" charset="0"/>
              </a:rPr>
              <a:t>altas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81000" y="2393950"/>
            <a:ext cx="35401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Fornecedores e compradores têm posições fracas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381001" y="3749675"/>
            <a:ext cx="34432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Algumas ameaças de produtos substitutos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1262063" y="4740275"/>
            <a:ext cx="28813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ea typeface="Arial" charset="0"/>
                <a:cs typeface="Arial" charset="0"/>
              </a:rPr>
              <a:t>Moderada rivalidade entre os concorrentes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145882" y="4735686"/>
            <a:ext cx="3516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(Alto </a:t>
            </a:r>
            <a:r>
              <a:rPr lang="en-US" sz="2400" b="1" i="1" dirty="0" err="1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Potencial</a:t>
            </a:r>
            <a:r>
              <a:rPr lang="en-US" sz="2400" b="1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2400" b="1" i="1" dirty="0" err="1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lucro</a:t>
            </a:r>
            <a:r>
              <a:rPr lang="en-US" sz="2400" b="1" i="1" dirty="0">
                <a:solidFill>
                  <a:srgbClr val="9A2C00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3586163" y="1938338"/>
            <a:ext cx="1762125" cy="101758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>
            <a:off x="3617913" y="2868613"/>
            <a:ext cx="1384300" cy="381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V="1">
            <a:off x="3568700" y="3738563"/>
            <a:ext cx="1314450" cy="3524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V="1">
            <a:off x="3644900" y="4208463"/>
            <a:ext cx="1552575" cy="8969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 animBg="1"/>
      <p:bldP spid="93190" grpId="0" autoUpdateAnimBg="0"/>
      <p:bldP spid="93191" grpId="0" autoUpdateAnimBg="0"/>
      <p:bldP spid="93192" grpId="0" autoUpdateAnimBg="0"/>
      <p:bldP spid="93193" grpId="0" autoUpdateAnimBg="0"/>
      <p:bldP spid="93194" grpId="0" autoUpdateAnimBg="0"/>
      <p:bldP spid="93195" grpId="0" animBg="1"/>
      <p:bldP spid="93196" grpId="0" animBg="1"/>
      <p:bldP spid="93197" grpId="0" animBg="1"/>
      <p:bldP spid="931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O </a:t>
            </a:r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externo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19250"/>
            <a:ext cx="53721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:</a:t>
            </a:r>
          </a:p>
          <a:p>
            <a:pPr lvl="1"/>
            <a:r>
              <a:rPr lang="pt-BR" dirty="0"/>
              <a:t>Um conjunto de empresas de dimensões e  estratégias semelhantes</a:t>
            </a:r>
          </a:p>
          <a:p>
            <a:pPr lvl="1"/>
            <a:r>
              <a:rPr lang="pt-BR" dirty="0"/>
              <a:t>A competição </a:t>
            </a:r>
            <a:r>
              <a:rPr lang="pt-BR" dirty="0" err="1"/>
              <a:t>intragrupos</a:t>
            </a:r>
            <a:r>
              <a:rPr lang="pt-BR" dirty="0"/>
              <a:t> estratégicos é mais intensa do que a intergrupos devido a semelhantes</a:t>
            </a:r>
            <a:r>
              <a:rPr lang="en-US" dirty="0"/>
              <a:t>:</a:t>
            </a:r>
          </a:p>
          <a:p>
            <a:pPr lvl="2"/>
            <a:r>
              <a:rPr lang="en-US" dirty="0" err="1"/>
              <a:t>posições</a:t>
            </a:r>
            <a:r>
              <a:rPr lang="en-US" dirty="0"/>
              <a:t> de </a:t>
            </a:r>
            <a:r>
              <a:rPr lang="en-US" dirty="0" err="1"/>
              <a:t>mercado</a:t>
            </a:r>
            <a:endParaRPr lang="en-US" dirty="0"/>
          </a:p>
          <a:p>
            <a:pPr lvl="2"/>
            <a:r>
              <a:rPr lang="en-US" dirty="0" err="1"/>
              <a:t>produtos</a:t>
            </a:r>
            <a:endParaRPr lang="en-US" dirty="0"/>
          </a:p>
          <a:p>
            <a:pPr lvl="2"/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E33099E1-38CA-491E-B9AA-BF9A86529D1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2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uiExpand="1" build="p" bldLvl="2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estratégicos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8600" indent="-228600"/>
            <a:r>
              <a:rPr lang="pt-BR" dirty="0" smtClean="0"/>
              <a:t>Dimensões estratégicas:</a:t>
            </a:r>
          </a:p>
          <a:p>
            <a:pPr marL="628650" lvl="1" indent="-228600"/>
            <a:r>
              <a:rPr lang="pt-BR" dirty="0" smtClean="0"/>
              <a:t>Extensão da liderança tecnológica</a:t>
            </a:r>
          </a:p>
          <a:p>
            <a:pPr marL="628650" lvl="1" indent="-228600"/>
            <a:r>
              <a:rPr lang="pt-BR" dirty="0" smtClean="0"/>
              <a:t>Qualidade do produto/serviço</a:t>
            </a:r>
          </a:p>
          <a:p>
            <a:pPr marL="628650" lvl="1" indent="-228600"/>
            <a:r>
              <a:rPr lang="pt-BR" dirty="0" smtClean="0"/>
              <a:t>Políticas de preços</a:t>
            </a:r>
          </a:p>
          <a:p>
            <a:pPr marL="628650" lvl="1" indent="-228600"/>
            <a:r>
              <a:rPr lang="pt-BR" dirty="0" smtClean="0"/>
              <a:t>Canais de distribuição</a:t>
            </a:r>
          </a:p>
          <a:p>
            <a:pPr marL="628650" lvl="1" indent="-228600"/>
            <a:r>
              <a:rPr lang="pt-BR" dirty="0" smtClean="0"/>
              <a:t>Atendimento ao cliente</a:t>
            </a:r>
            <a:endParaRPr lang="pt-B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228600" indent="-228600"/>
            <a:r>
              <a:rPr lang="pt-BR" dirty="0"/>
              <a:t>Consequências:</a:t>
            </a:r>
            <a:endParaRPr lang="en-US" dirty="0"/>
          </a:p>
          <a:p>
            <a:pPr marL="628650" lvl="1" indent="-228600"/>
            <a:r>
              <a:rPr lang="pt-BR" dirty="0"/>
              <a:t>Intensa rivalidade competitiva dentro de um grupo ameaça a rentabilidade de todos os membros do grupo</a:t>
            </a:r>
          </a:p>
          <a:p>
            <a:pPr marL="628650" lvl="1" indent="-228600"/>
            <a:r>
              <a:rPr lang="pt-BR" dirty="0"/>
              <a:t>Pontos fortes das cinco forças diferem entre grupos estratégicos</a:t>
            </a:r>
          </a:p>
          <a:p>
            <a:pPr marL="628650" lvl="1" indent="-228600"/>
            <a:r>
              <a:rPr lang="pt-BR" dirty="0"/>
              <a:t>Quanto mais perto os grupos são em suas estratégias, maior é a rivalidade entre grupos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92D893B9-D96D-4851-9F10-5F77016730B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4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smtClean="0"/>
              <a:t>dos </a:t>
            </a:r>
            <a:r>
              <a:rPr lang="en-US" dirty="0" err="1" smtClean="0"/>
              <a:t>concorrentes</a:t>
            </a:r>
            <a:endParaRPr lang="en-US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Inteligência</a:t>
            </a:r>
            <a:r>
              <a:rPr lang="en-US" dirty="0"/>
              <a:t> </a:t>
            </a:r>
            <a:r>
              <a:rPr lang="en-US" dirty="0" err="1"/>
              <a:t>competitiva</a:t>
            </a:r>
            <a:endParaRPr lang="en-US" dirty="0"/>
          </a:p>
          <a:p>
            <a:r>
              <a:rPr lang="pt-BR" dirty="0" smtClean="0"/>
              <a:t>Recolhe </a:t>
            </a:r>
            <a:r>
              <a:rPr lang="pt-BR" dirty="0"/>
              <a:t>informações necessárias e dados que fornecem a compreensão do que</a:t>
            </a:r>
            <a:r>
              <a:rPr lang="en-US" dirty="0"/>
              <a:t>:</a:t>
            </a:r>
          </a:p>
          <a:p>
            <a:pPr lvl="2">
              <a:spcBef>
                <a:spcPct val="40000"/>
              </a:spcBef>
            </a:pPr>
            <a:r>
              <a:rPr lang="pt-BR" dirty="0"/>
              <a:t>dirige o concorrente, como demonstrado pelos seus objetivos futuros</a:t>
            </a:r>
            <a:r>
              <a:rPr lang="en-US" i="1" dirty="0"/>
              <a:t>.</a:t>
            </a:r>
          </a:p>
          <a:p>
            <a:pPr lvl="2">
              <a:spcBef>
                <a:spcPct val="40000"/>
              </a:spcBef>
            </a:pPr>
            <a:r>
              <a:rPr lang="pt-BR" dirty="0"/>
              <a:t>o concorrente está fazendo e pode fazer, como revelado por sua estratégia atual.</a:t>
            </a:r>
          </a:p>
          <a:p>
            <a:pPr lvl="2">
              <a:spcBef>
                <a:spcPct val="40000"/>
              </a:spcBef>
            </a:pPr>
            <a:r>
              <a:rPr lang="pt-BR" dirty="0"/>
              <a:t>o concorrente acredita sobre a indústria, como mostrado por seus pressupostos</a:t>
            </a:r>
            <a:r>
              <a:rPr lang="en-US" i="1" dirty="0"/>
              <a:t>.</a:t>
            </a:r>
          </a:p>
          <a:p>
            <a:pPr lvl="2">
              <a:spcBef>
                <a:spcPct val="40000"/>
              </a:spcBef>
            </a:pPr>
            <a:r>
              <a:rPr lang="pt-BR" dirty="0"/>
              <a:t>são recursos do competidor, como mostrado por seus pontos fortes e fracos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7E63F5A3-B6BE-4B7C-960E-3CF7F31267E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6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42579659-38FD-4499-9B02-E39849B78D56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concorrente</a:t>
            </a:r>
            <a:endParaRPr lang="en-US" dirty="0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4548352" y="1708150"/>
            <a:ext cx="3916363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Como nossos objetivos se comparam com as metas dos nossos concorrentes?</a:t>
            </a:r>
          </a:p>
          <a:p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Onde será a ênfase colocada no futuro?</a:t>
            </a:r>
          </a:p>
          <a:p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Qual é a atitude sobre o risco?</a:t>
            </a:r>
            <a:endParaRPr lang="en-US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431" name="AutoShape 7"/>
          <p:cNvSpPr>
            <a:spLocks/>
          </p:cNvSpPr>
          <p:nvPr/>
        </p:nvSpPr>
        <p:spPr bwMode="auto">
          <a:xfrm>
            <a:off x="3962400" y="1631950"/>
            <a:ext cx="838200" cy="2895600"/>
          </a:xfrm>
          <a:prstGeom prst="leftBrace">
            <a:avLst>
              <a:gd name="adj1" fmla="val 672"/>
              <a:gd name="adj2" fmla="val 15458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539750" y="1600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futuros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1421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1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B9DF0A69-CDF7-4B06-A519-8979F415C542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concorrente</a:t>
            </a:r>
            <a:endParaRPr lang="en-US" dirty="0"/>
          </a:p>
        </p:txBody>
      </p:sp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4543097" y="2174875"/>
            <a:ext cx="3881438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dirty="0" smtClean="0">
                <a:solidFill>
                  <a:schemeClr val="tx1"/>
                </a:solidFill>
                <a:effectLst/>
              </a:rPr>
              <a:t>Como estamos atualmente competindo?</a:t>
            </a:r>
          </a:p>
          <a:p>
            <a:r>
              <a:rPr lang="pt-BR" dirty="0" smtClean="0">
                <a:solidFill>
                  <a:schemeClr val="tx1"/>
                </a:solidFill>
                <a:effectLst/>
              </a:rPr>
              <a:t>A </a:t>
            </a:r>
            <a:r>
              <a:rPr lang="pt-BR" dirty="0">
                <a:solidFill>
                  <a:schemeClr val="tx1"/>
                </a:solidFill>
                <a:effectLst/>
              </a:rPr>
              <a:t>estratégia oferece suporte a alterações na estrutura competitiva?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blackWhite">
          <a:xfrm>
            <a:off x="539750" y="1600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futuros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blackWhite">
          <a:xfrm>
            <a:off x="539750" y="2616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atual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5482" name="AutoShape 10"/>
          <p:cNvSpPr>
            <a:spLocks/>
          </p:cNvSpPr>
          <p:nvPr/>
        </p:nvSpPr>
        <p:spPr bwMode="auto">
          <a:xfrm>
            <a:off x="3962400" y="2100262"/>
            <a:ext cx="838200" cy="2133600"/>
          </a:xfrm>
          <a:prstGeom prst="leftBrace">
            <a:avLst>
              <a:gd name="adj1" fmla="val 495"/>
              <a:gd name="adj2" fmla="val 46204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6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0" grpId="0" animBg="1"/>
      <p:bldP spid="10548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B233CA2F-370F-4F71-B6C9-015D27FB31E8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concorrente</a:t>
            </a:r>
            <a:endParaRPr lang="en-US" dirty="0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4572000" y="1905000"/>
            <a:ext cx="391636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effectLst/>
              </a:rPr>
              <a:t>Assumimos que o futuro será volátil?</a:t>
            </a:r>
          </a:p>
          <a:p>
            <a:r>
              <a:rPr lang="pt-BR" dirty="0">
                <a:solidFill>
                  <a:schemeClr val="tx1"/>
                </a:solidFill>
                <a:effectLst/>
              </a:rPr>
              <a:t>Operamos sob um </a:t>
            </a:r>
            <a:r>
              <a:rPr lang="pt-BR" i="1" dirty="0">
                <a:solidFill>
                  <a:schemeClr val="tx1"/>
                </a:solidFill>
                <a:effectLst/>
              </a:rPr>
              <a:t>status quo</a:t>
            </a:r>
            <a:r>
              <a:rPr lang="pt-BR" dirty="0">
                <a:solidFill>
                  <a:schemeClr val="tx1"/>
                </a:solidFill>
                <a:effectLst/>
              </a:rPr>
              <a:t>?</a:t>
            </a:r>
          </a:p>
          <a:p>
            <a:r>
              <a:rPr lang="pt-BR" dirty="0">
                <a:solidFill>
                  <a:schemeClr val="tx1"/>
                </a:solidFill>
                <a:effectLst/>
              </a:rPr>
              <a:t>Que hipóteses nossos concorrentes seguem sobre o setor e sobre o próprio negócio?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107533" name="AutoShape 13"/>
          <p:cNvSpPr>
            <a:spLocks/>
          </p:cNvSpPr>
          <p:nvPr/>
        </p:nvSpPr>
        <p:spPr bwMode="auto">
          <a:xfrm>
            <a:off x="3962400" y="1926264"/>
            <a:ext cx="838200" cy="3124200"/>
          </a:xfrm>
          <a:prstGeom prst="leftBrace">
            <a:avLst>
              <a:gd name="adj1" fmla="val 725"/>
              <a:gd name="adj2" fmla="val 69147"/>
            </a:avLst>
          </a:prstGeom>
          <a:noFill/>
          <a:ln w="28575">
            <a:solidFill>
              <a:srgbClr val="703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blackWhite">
          <a:xfrm>
            <a:off x="539750" y="1600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Objetivos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futuros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blackWhite">
          <a:xfrm>
            <a:off x="539750" y="2616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Estratégia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atual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White">
          <a:xfrm>
            <a:off x="539750" y="3633788"/>
            <a:ext cx="3422650" cy="931862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Premissas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8486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4E066BAE-0CC3-4D5C-AE94-7E31A1C9B246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concorrente</a:t>
            </a:r>
            <a:endParaRPr lang="en-US" dirty="0"/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4572000" y="3505200"/>
            <a:ext cx="39211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Quais são nossos pontos fortes e fracos?</a:t>
            </a:r>
          </a:p>
          <a:p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Como estamos em relação aos nossos concorrentes?</a:t>
            </a:r>
            <a:endParaRPr lang="en-US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9584" name="AutoShape 16"/>
          <p:cNvSpPr>
            <a:spLocks/>
          </p:cNvSpPr>
          <p:nvPr/>
        </p:nvSpPr>
        <p:spPr bwMode="auto">
          <a:xfrm>
            <a:off x="3962400" y="3457352"/>
            <a:ext cx="838200" cy="2133600"/>
          </a:xfrm>
          <a:prstGeom prst="leftBrace">
            <a:avLst>
              <a:gd name="adj1" fmla="val 495"/>
              <a:gd name="adj2" fmla="val 79353"/>
            </a:avLst>
          </a:prstGeom>
          <a:noFill/>
          <a:ln w="28575">
            <a:solidFill>
              <a:srgbClr val="9A2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blackWhite">
          <a:xfrm>
            <a:off x="539750" y="1600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Objetivos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futuros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blackWhite">
          <a:xfrm>
            <a:off x="539750" y="2616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Estratégia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atual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blackWhite">
          <a:xfrm>
            <a:off x="539750" y="3633788"/>
            <a:ext cx="3422650" cy="931862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Premissas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blackWhite">
          <a:xfrm>
            <a:off x="539750" y="4653835"/>
            <a:ext cx="3422650" cy="931862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925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4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791200" cy="320675"/>
          </a:xfrm>
        </p:spPr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9F5E2D52-E561-4997-9A3E-F18D45FA2599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do </a:t>
            </a:r>
            <a:r>
              <a:rPr lang="en-US" dirty="0" err="1"/>
              <a:t>concorrente</a:t>
            </a:r>
            <a:endParaRPr lang="en-US" dirty="0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836040" y="2733048"/>
            <a:ext cx="4038600" cy="32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marL="227013" indent="-227013"/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O que farão nossos concorrentes no futuro?</a:t>
            </a:r>
          </a:p>
          <a:p>
            <a:pPr marL="227013" indent="-227013"/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Como podemos assegurar uma vantagem sobre nossos concorrentes?</a:t>
            </a:r>
          </a:p>
          <a:p>
            <a:pPr marL="227013" indent="-227013"/>
            <a:r>
              <a:rPr lang="pt-BR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Como isso vai mudar a nossa relação com nossos concorrentes?</a:t>
            </a:r>
            <a:endParaRPr lang="en-US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11623" name="Group 7"/>
          <p:cNvGrpSpPr>
            <a:grpSpLocks/>
          </p:cNvGrpSpPr>
          <p:nvPr/>
        </p:nvGrpSpPr>
        <p:grpSpPr bwMode="auto">
          <a:xfrm>
            <a:off x="3891478" y="1945426"/>
            <a:ext cx="1143000" cy="3243262"/>
            <a:chOff x="2228" y="1532"/>
            <a:chExt cx="1013" cy="2304"/>
          </a:xfrm>
        </p:grpSpPr>
        <p:cxnSp>
          <p:nvCxnSpPr>
            <p:cNvPr id="111624" name="AutoShape 8"/>
            <p:cNvCxnSpPr>
              <a:cxnSpLocks noChangeShapeType="1"/>
            </p:cNvCxnSpPr>
            <p:nvPr/>
          </p:nvCxnSpPr>
          <p:spPr bwMode="auto">
            <a:xfrm flipV="1">
              <a:off x="2231" y="1849"/>
              <a:ext cx="1010" cy="1987"/>
            </a:xfrm>
            <a:prstGeom prst="bentConnector3">
              <a:avLst>
                <a:gd name="adj1" fmla="val 39106"/>
              </a:avLst>
            </a:prstGeom>
            <a:noFill/>
            <a:ln w="28575">
              <a:solidFill>
                <a:srgbClr val="9A2C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25" name="AutoShape 9"/>
            <p:cNvCxnSpPr>
              <a:cxnSpLocks noChangeShapeType="1"/>
            </p:cNvCxnSpPr>
            <p:nvPr/>
          </p:nvCxnSpPr>
          <p:spPr bwMode="auto">
            <a:xfrm flipV="1">
              <a:off x="2231" y="1742"/>
              <a:ext cx="1010" cy="1347"/>
            </a:xfrm>
            <a:prstGeom prst="bentConnector3">
              <a:avLst>
                <a:gd name="adj1" fmla="val 27125"/>
              </a:avLst>
            </a:prstGeom>
            <a:noFill/>
            <a:ln w="28575">
              <a:solidFill>
                <a:srgbClr val="703F00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626" name="AutoShape 10"/>
            <p:cNvCxnSpPr>
              <a:cxnSpLocks noChangeShapeType="1"/>
            </p:cNvCxnSpPr>
            <p:nvPr/>
          </p:nvCxnSpPr>
          <p:spPr bwMode="auto">
            <a:xfrm flipV="1">
              <a:off x="2231" y="1644"/>
              <a:ext cx="1010" cy="707"/>
            </a:xfrm>
            <a:prstGeom prst="bentConnector3">
              <a:avLst>
                <a:gd name="adj1" fmla="val 15245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1627" name="Line 11"/>
            <p:cNvSpPr>
              <a:spLocks noChangeShapeType="1"/>
            </p:cNvSpPr>
            <p:nvPr/>
          </p:nvSpPr>
          <p:spPr bwMode="auto">
            <a:xfrm>
              <a:off x="2228" y="1532"/>
              <a:ext cx="1011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6" name="Rectangle 5"/>
          <p:cNvSpPr>
            <a:spLocks noChangeArrowheads="1"/>
          </p:cNvSpPr>
          <p:nvPr/>
        </p:nvSpPr>
        <p:spPr bwMode="blackWhite">
          <a:xfrm>
            <a:off x="539750" y="1600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Objetivos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futuros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blackWhite">
          <a:xfrm>
            <a:off x="539750" y="2616200"/>
            <a:ext cx="3422650" cy="931862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Estratégia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atual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blackWhite">
          <a:xfrm>
            <a:off x="539750" y="3633788"/>
            <a:ext cx="3422650" cy="931862"/>
          </a:xfrm>
          <a:prstGeom prst="rect">
            <a:avLst/>
          </a:prstGeom>
          <a:solidFill>
            <a:srgbClr val="703F00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Premissas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blackWhite">
          <a:xfrm>
            <a:off x="539750" y="4653835"/>
            <a:ext cx="3422650" cy="931862"/>
          </a:xfrm>
          <a:prstGeom prst="rect">
            <a:avLst/>
          </a:prstGeom>
          <a:solidFill>
            <a:srgbClr val="9A2C00"/>
          </a:solidFill>
          <a:ln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Capacidades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blackWhite">
          <a:xfrm>
            <a:off x="5032221" y="1600200"/>
            <a:ext cx="3422650" cy="931862"/>
          </a:xfrm>
          <a:prstGeom prst="rect">
            <a:avLst/>
          </a:prstGeom>
          <a:solidFill>
            <a:srgbClr val="C41200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Arial" charset="0"/>
                <a:cs typeface="Arial" charset="0"/>
              </a:rPr>
              <a:t>Reação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083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3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pPr>
              <a:tabLst>
                <a:tab pos="1143000" algn="l"/>
              </a:tabLst>
            </a:pPr>
            <a:r>
              <a:rPr lang="pt-BR" dirty="0"/>
              <a:t>Componentes da análise do concorrente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367680"/>
            <a:ext cx="6619875" cy="49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1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Complementadoras</a:t>
            </a:r>
            <a:endParaRPr lang="en-US" dirty="0"/>
          </a:p>
        </p:txBody>
      </p:sp>
      <p:sp>
        <p:nvSpPr>
          <p:cNvPr id="12186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 err="1"/>
              <a:t>Complementadoras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 são empresas ou redes de empresas que vendem bens ou serviços complementares compatíveis com o produto ou serviço principal.</a:t>
            </a:r>
          </a:p>
          <a:p>
            <a:pPr lvl="1">
              <a:spcBef>
                <a:spcPts val="1200"/>
              </a:spcBef>
            </a:pPr>
            <a:r>
              <a:rPr lang="pt-BR" dirty="0"/>
              <a:t>Se um produto ou serviço de uma complementadora agrega valor à venda de produto ou serviço da empresa focal, pode criar valor para a empresa focal</a:t>
            </a:r>
            <a:r>
              <a:rPr lang="en-US" dirty="0"/>
              <a:t>.</a:t>
            </a:r>
          </a:p>
          <a:p>
            <a:pPr lvl="3">
              <a:spcBef>
                <a:spcPts val="1200"/>
              </a:spcBef>
            </a:pPr>
            <a:r>
              <a:rPr lang="pt-BR" dirty="0"/>
              <a:t>No entanto, se um produto ou serviço da complementadora está em um mercado no qual a empresa focal pretende expandir, a complementadora pode se tornar uma concorrente.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003398A4-B646-4C92-A21F-5DA9299A536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8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585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n-US" dirty="0"/>
          </a:p>
        </p:txBody>
      </p:sp>
      <p:sp>
        <p:nvSpPr>
          <p:cNvPr id="35851" name="Rectangle 11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r>
              <a:rPr lang="pt-BR" dirty="0"/>
              <a:t>Dimensões da sociedade que influenciam um </a:t>
            </a:r>
            <a:r>
              <a:rPr lang="pt-BR" dirty="0" smtClean="0"/>
              <a:t>setor: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demográfica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econômica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política/legal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sociocultural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tecnológica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global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física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C90DAC93-6C6F-48C6-9BB7-883FB6A9AAC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9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/>
              <a:t>éticas</a:t>
            </a:r>
            <a:endParaRPr lang="en-US" dirty="0"/>
          </a:p>
        </p:txBody>
      </p:sp>
      <p:sp>
        <p:nvSpPr>
          <p:cNvPr id="122885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Práticas consideradas legais e </a:t>
            </a:r>
            <a:r>
              <a:rPr lang="pt-BR" dirty="0" smtClean="0"/>
              <a:t>éticas: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smtClean="0"/>
              <a:t>Obtenção </a:t>
            </a:r>
            <a:r>
              <a:rPr lang="pt-BR" dirty="0"/>
              <a:t>de informações publicamente disponíveis.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 err="1"/>
              <a:t>Frequentar</a:t>
            </a:r>
            <a:r>
              <a:rPr lang="pt-BR" dirty="0"/>
              <a:t> feiras e mostras para obter folhetos dos concorrentes, ver suas exposições e ouvir discussões sobre seus produtos.</a:t>
            </a:r>
          </a:p>
          <a:p>
            <a:pPr marL="914400" lvl="1" indent="-457200">
              <a:buFont typeface="+mj-lt"/>
              <a:buAutoNum type="arabicPeriod"/>
            </a:pPr>
            <a:r>
              <a:rPr lang="pt-BR" dirty="0"/>
              <a:t>Práticas consideradas antiéticas e </a:t>
            </a:r>
            <a:r>
              <a:rPr lang="pt-BR" dirty="0" smtClean="0"/>
              <a:t>ilegais:</a:t>
            </a:r>
          </a:p>
          <a:p>
            <a:pPr lvl="1"/>
            <a:r>
              <a:rPr lang="pt-BR" dirty="0" smtClean="0"/>
              <a:t>Chantagem</a:t>
            </a:r>
          </a:p>
          <a:p>
            <a:pPr lvl="1"/>
            <a:r>
              <a:rPr lang="pt-BR" dirty="0" smtClean="0"/>
              <a:t>Invasão de propriedade</a:t>
            </a:r>
          </a:p>
          <a:p>
            <a:pPr lvl="1"/>
            <a:r>
              <a:rPr lang="pt-BR" dirty="0" smtClean="0"/>
              <a:t>Escutas</a:t>
            </a:r>
          </a:p>
          <a:p>
            <a:pPr lvl="1"/>
            <a:r>
              <a:rPr lang="pt-BR" dirty="0" smtClean="0"/>
              <a:t>Roubo </a:t>
            </a:r>
            <a:r>
              <a:rPr lang="pt-BR" dirty="0"/>
              <a:t>de documentos, amostras ou </a:t>
            </a:r>
            <a:r>
              <a:rPr lang="pt-BR" dirty="0" smtClean="0"/>
              <a:t>desenhos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2C25E9E8-C315-4C6E-ADC3-7D35E1C76E8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2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2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2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a destacar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importância da análise estruturada do ambiente externo da empresa</a:t>
            </a:r>
          </a:p>
          <a:p>
            <a:r>
              <a:rPr lang="pt-BR" dirty="0" smtClean="0"/>
              <a:t>Três partes do ambiente externo:</a:t>
            </a:r>
          </a:p>
          <a:p>
            <a:r>
              <a:rPr lang="pt-BR" dirty="0" smtClean="0"/>
              <a:t>1) o ambiente geral</a:t>
            </a:r>
          </a:p>
          <a:p>
            <a:r>
              <a:rPr lang="pt-BR" dirty="0" smtClean="0"/>
              <a:t>2) o ambiente da indústria</a:t>
            </a:r>
          </a:p>
          <a:p>
            <a:r>
              <a:rPr lang="pt-BR" dirty="0" smtClean="0"/>
              <a:t>3) o ambiente competitivo</a:t>
            </a:r>
          </a:p>
          <a:p>
            <a:r>
              <a:rPr lang="pt-BR" dirty="0" smtClean="0"/>
              <a:t>Conceito de grupo estratégico: reunião de empresas seguindo estratégias e dimensões similares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para refletir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análise de ambiente e as redes sociais, quais seus impactos sobre a organização?</a:t>
            </a:r>
          </a:p>
          <a:p>
            <a:r>
              <a:rPr lang="pt-BR" dirty="0" smtClean="0"/>
              <a:t>Qual a relação deste capítulo com o anterior quando foram discutidas a visão e missão da empresa?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econômicas a serem monitoradas (David)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Mudança para uma economia de serviços no Brasil</a:t>
            </a:r>
          </a:p>
          <a:p>
            <a:r>
              <a:rPr lang="pt-BR" dirty="0" smtClean="0"/>
              <a:t>Disponibilidade de crédito</a:t>
            </a:r>
          </a:p>
          <a:p>
            <a:r>
              <a:rPr lang="pt-BR" dirty="0" smtClean="0"/>
              <a:t>Nível de renda disponível</a:t>
            </a:r>
          </a:p>
          <a:p>
            <a:r>
              <a:rPr lang="pt-BR" dirty="0" smtClean="0"/>
              <a:t>Propensão das pessoas a gastar</a:t>
            </a:r>
          </a:p>
          <a:p>
            <a:r>
              <a:rPr lang="pt-BR" dirty="0" smtClean="0"/>
              <a:t>Taxa de juros</a:t>
            </a:r>
          </a:p>
          <a:p>
            <a:r>
              <a:rPr lang="pt-BR" dirty="0" smtClean="0"/>
              <a:t>Taxas de inflação</a:t>
            </a:r>
          </a:p>
          <a:p>
            <a:r>
              <a:rPr lang="pt-BR" dirty="0" smtClean="0"/>
              <a:t>Taxas do mercado monetário</a:t>
            </a:r>
          </a:p>
          <a:p>
            <a:r>
              <a:rPr lang="pt-BR" dirty="0" smtClean="0"/>
              <a:t>Déficits orçamentários do governo federal</a:t>
            </a:r>
          </a:p>
          <a:p>
            <a:r>
              <a:rPr lang="pt-BR" dirty="0" smtClean="0"/>
              <a:t>Tendência do produto interno bruto</a:t>
            </a:r>
          </a:p>
          <a:p>
            <a:r>
              <a:rPr lang="pt-BR" dirty="0" smtClean="0"/>
              <a:t>Padrões de consumo</a:t>
            </a:r>
          </a:p>
          <a:p>
            <a:r>
              <a:rPr lang="pt-BR" dirty="0" smtClean="0"/>
              <a:t>Tendências de desemprego</a:t>
            </a:r>
          </a:p>
          <a:p>
            <a:r>
              <a:rPr lang="pt-BR" dirty="0" smtClean="0"/>
              <a:t>Níveis de produtividade do trabalhador</a:t>
            </a:r>
          </a:p>
          <a:p>
            <a:r>
              <a:rPr lang="pt-BR" dirty="0" smtClean="0"/>
              <a:t>Valor do real nos mercados mundiais</a:t>
            </a:r>
          </a:p>
          <a:p>
            <a:r>
              <a:rPr lang="pt-BR" dirty="0" smtClean="0"/>
              <a:t>Tendências do mercado de ações</a:t>
            </a:r>
          </a:p>
          <a:p>
            <a:r>
              <a:rPr lang="pt-BR" dirty="0" smtClean="0"/>
              <a:t>Condições econômicas de países estrangeiros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4429124" y="1714488"/>
            <a:ext cx="3829048" cy="45259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Fatores de importação / exportação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Mudanças de demanda para diferentes categorias de bens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e serviços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Diferenças de renda por região 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grupos de consumidores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Flutuações de preço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Exportação de trabalho e capital do Brasil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Políticas monetárias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Políticas fiscais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Taxas de impostos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Comunidade Econômica Européia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(EEC) políticas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Organização de Exportação de Petróleo Políticas de países (OPEP)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t-BR" sz="2800" dirty="0" smtClean="0">
                <a:latin typeface="Arial" panose="020B0604020202020204" pitchFamily="34" charset="0"/>
              </a:rPr>
              <a:t>Coalizões de menos desenvolvidos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MERCOSUL tendências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Variáveis Demográficas, Culturais e de Meio Ambiente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07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2098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Número de grupos de interesse especial</a:t>
                      </a:r>
                    </a:p>
                    <a:p>
                      <a:r>
                        <a:rPr lang="pt-BR" sz="1600" b="1" dirty="0" smtClean="0"/>
                        <a:t>Número de casamentos</a:t>
                      </a:r>
                    </a:p>
                    <a:p>
                      <a:r>
                        <a:rPr lang="pt-BR" sz="1600" b="1" dirty="0" smtClean="0"/>
                        <a:t>Número de divórcios</a:t>
                      </a:r>
                    </a:p>
                    <a:p>
                      <a:r>
                        <a:rPr lang="pt-BR" sz="1600" b="1" dirty="0" smtClean="0"/>
                        <a:t>Número de nascimentos</a:t>
                      </a:r>
                    </a:p>
                    <a:p>
                      <a:r>
                        <a:rPr lang="pt-BR" sz="1600" b="1" dirty="0" smtClean="0"/>
                        <a:t>Número de mortes</a:t>
                      </a:r>
                    </a:p>
                    <a:p>
                      <a:r>
                        <a:rPr lang="pt-BR" sz="1600" b="1" dirty="0" smtClean="0"/>
                        <a:t>Taxas de imigração e emigração</a:t>
                      </a:r>
                    </a:p>
                    <a:p>
                      <a:r>
                        <a:rPr lang="pt-BR" sz="1600" b="1" dirty="0" smtClean="0"/>
                        <a:t>Taxas de esperança de vida</a:t>
                      </a:r>
                    </a:p>
                    <a:p>
                      <a:r>
                        <a:rPr lang="pt-BR" sz="1600" b="1" dirty="0" smtClean="0"/>
                        <a:t>Renda "per capita</a:t>
                      </a:r>
                    </a:p>
                    <a:p>
                      <a:r>
                        <a:rPr lang="pt-BR" sz="1600" b="1" dirty="0" smtClean="0"/>
                        <a:t>Localização de varejo, fabricação,</a:t>
                      </a:r>
                    </a:p>
                    <a:p>
                      <a:r>
                        <a:rPr lang="pt-BR" sz="1600" b="1" dirty="0" smtClean="0"/>
                        <a:t>e empresas de serviços</a:t>
                      </a:r>
                    </a:p>
                    <a:p>
                      <a:r>
                        <a:rPr lang="pt-BR" sz="1600" b="1" dirty="0" smtClean="0"/>
                        <a:t>Atitudes em relação aos negócios</a:t>
                      </a:r>
                    </a:p>
                    <a:p>
                      <a:r>
                        <a:rPr lang="pt-BR" sz="1600" b="1" dirty="0" smtClean="0"/>
                        <a:t>Estilos de vida</a:t>
                      </a:r>
                    </a:p>
                    <a:p>
                      <a:r>
                        <a:rPr lang="pt-BR" sz="1600" b="1" dirty="0" smtClean="0"/>
                        <a:t>Tráfego congestionado</a:t>
                      </a:r>
                    </a:p>
                    <a:p>
                      <a:r>
                        <a:rPr lang="pt-BR" sz="1600" b="1" dirty="0" smtClean="0"/>
                        <a:t>Ambientes internos da cidade</a:t>
                      </a:r>
                    </a:p>
                    <a:p>
                      <a:r>
                        <a:rPr lang="pt-BR" sz="1600" b="1" dirty="0" smtClean="0"/>
                        <a:t>Renda média disponível</a:t>
                      </a:r>
                    </a:p>
                    <a:p>
                      <a:r>
                        <a:rPr lang="pt-BR" sz="1600" b="1" dirty="0" smtClean="0"/>
                        <a:t>Confiança no governo</a:t>
                      </a:r>
                    </a:p>
                    <a:p>
                      <a:r>
                        <a:rPr lang="pt-BR" sz="1600" b="1" dirty="0" smtClean="0"/>
                        <a:t>Atitudes em relação ao governo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/>
                        <a:t>Poluição da água e do ar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Atitudes em relação ao tempo de lazer</a:t>
                      </a:r>
                    </a:p>
                    <a:p>
                      <a:r>
                        <a:rPr lang="pt-BR" sz="1600" dirty="0" smtClean="0"/>
                        <a:t>Atitudes em relação à qualidade do produto</a:t>
                      </a:r>
                    </a:p>
                    <a:p>
                      <a:r>
                        <a:rPr lang="pt-BR" sz="1600" dirty="0" smtClean="0"/>
                        <a:t>Atitudes em relação ao atendimento ao cliente</a:t>
                      </a:r>
                    </a:p>
                    <a:p>
                      <a:r>
                        <a:rPr lang="pt-BR" sz="1600" dirty="0" smtClean="0"/>
                        <a:t>Controle de poluição</a:t>
                      </a:r>
                    </a:p>
                    <a:p>
                      <a:r>
                        <a:rPr lang="pt-BR" sz="1600" dirty="0" smtClean="0"/>
                        <a:t>Conservação de energia</a:t>
                      </a:r>
                    </a:p>
                    <a:p>
                      <a:r>
                        <a:rPr lang="pt-BR" sz="1600" dirty="0" smtClean="0"/>
                        <a:t>Programas sociais</a:t>
                      </a:r>
                    </a:p>
                    <a:p>
                      <a:r>
                        <a:rPr lang="pt-BR" sz="1600" dirty="0" smtClean="0"/>
                        <a:t>Responsabilidade social</a:t>
                      </a:r>
                    </a:p>
                    <a:p>
                      <a:r>
                        <a:rPr lang="pt-BR" sz="1600" dirty="0" smtClean="0"/>
                        <a:t>Atitudes em relação às carreiras</a:t>
                      </a:r>
                    </a:p>
                    <a:p>
                      <a:r>
                        <a:rPr lang="pt-BR" sz="1600" dirty="0" smtClean="0"/>
                        <a:t>Mudanças na população por raça, idade, sexo e nível de afluência</a:t>
                      </a:r>
                    </a:p>
                    <a:p>
                      <a:r>
                        <a:rPr lang="pt-BR" sz="1600" dirty="0" smtClean="0"/>
                        <a:t>Mudanças populacionais por cidade, condado, estado,</a:t>
                      </a:r>
                    </a:p>
                    <a:p>
                      <a:r>
                        <a:rPr lang="pt-BR" sz="1600" dirty="0" smtClean="0"/>
                        <a:t>região e país</a:t>
                      </a:r>
                    </a:p>
                    <a:p>
                      <a:r>
                        <a:rPr lang="pt-BR" sz="1600" dirty="0" smtClean="0"/>
                        <a:t>Valorização do tempo de lazer</a:t>
                      </a:r>
                    </a:p>
                    <a:p>
                      <a:r>
                        <a:rPr lang="pt-BR" sz="1600" dirty="0" smtClean="0"/>
                        <a:t>Mudanças regionais em gostos e preferências</a:t>
                      </a:r>
                    </a:p>
                    <a:p>
                      <a:r>
                        <a:rPr lang="pt-BR" sz="1600" dirty="0" smtClean="0"/>
                        <a:t>Gestão de resíduos</a:t>
                      </a:r>
                    </a:p>
                    <a:p>
                      <a:endParaRPr lang="pt-B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Perguntas sobre competidores</a:t>
            </a:r>
            <a:endParaRPr lang="pt-BR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357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785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1. Quais são os principais pontos fortes dos concorrentes?</a:t>
                      </a:r>
                    </a:p>
                    <a:p>
                      <a:r>
                        <a:rPr lang="pt-BR" sz="1600" dirty="0" smtClean="0"/>
                        <a:t>2. Quais são os principais pontos fracos dos concorrentes?</a:t>
                      </a:r>
                    </a:p>
                    <a:p>
                      <a:r>
                        <a:rPr lang="pt-BR" sz="1600" dirty="0" smtClean="0"/>
                        <a:t>3. Quais são os objetivos e estratégias dos principais concorrentes?</a:t>
                      </a:r>
                    </a:p>
                    <a:p>
                      <a:r>
                        <a:rPr lang="pt-BR" sz="1600" dirty="0" smtClean="0"/>
                        <a:t>4. Como os principais concorrentes provavelmente responderão aos atuais aspectos econômicos, sociais, culturais, demográficos,</a:t>
                      </a:r>
                    </a:p>
                    <a:p>
                      <a:r>
                        <a:rPr lang="pt-BR" sz="1600" dirty="0" smtClean="0"/>
                        <a:t>tendências ambientais, políticas, governamentais, jurídicas, tecnológicas e competitivas que afetam nosso setor?</a:t>
                      </a:r>
                    </a:p>
                    <a:p>
                      <a:r>
                        <a:rPr lang="pt-BR" sz="1600" dirty="0" smtClean="0"/>
                        <a:t>5. Quão vulneráveis ​​são os principais concorrentes às estratégias alternativas de nossa empresa?</a:t>
                      </a:r>
                    </a:p>
                    <a:p>
                      <a:r>
                        <a:rPr lang="pt-BR" sz="1600" dirty="0" smtClean="0"/>
                        <a:t>6. Quão vulneráveis ​​são nossas estratégias alternativas a um contra-ataque bem-sucedido de nossos principais concorrentes?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7. Como nossos produtos ou serviços estão posicionados em relação aos principais concorrentes?</a:t>
                      </a:r>
                    </a:p>
                    <a:p>
                      <a:r>
                        <a:rPr lang="pt-BR" sz="1600" dirty="0" smtClean="0"/>
                        <a:t>8. Até que ponto as novas empresas estão entrando e as antigas empresas estão deixando esta indústria?</a:t>
                      </a:r>
                    </a:p>
                    <a:p>
                      <a:r>
                        <a:rPr lang="pt-BR" sz="1600" dirty="0" smtClean="0"/>
                        <a:t>9. Quais fatores-chave resultaram em nossa posição competitiva atual neste setor?</a:t>
                      </a:r>
                    </a:p>
                    <a:p>
                      <a:r>
                        <a:rPr lang="pt-BR" sz="1600" dirty="0" smtClean="0"/>
                        <a:t>10. Como as classificações de vendas e lucro dos principais concorrentes do setor mudaram nos últimos anos?</a:t>
                      </a:r>
                    </a:p>
                    <a:p>
                      <a:r>
                        <a:rPr lang="pt-BR" sz="1600" dirty="0" smtClean="0"/>
                        <a:t>Por que essas classificações mudaram dessa forma?</a:t>
                      </a:r>
                    </a:p>
                    <a:p>
                      <a:r>
                        <a:rPr lang="pt-BR" sz="1600" dirty="0" smtClean="0"/>
                        <a:t>11. Qual é a natureza dos relacionamentos com fornecedores e distribuidores neste setor?</a:t>
                      </a:r>
                    </a:p>
                    <a:p>
                      <a:r>
                        <a:rPr lang="pt-BR" sz="1600" dirty="0" smtClean="0"/>
                        <a:t>12. Até que ponto produtos ou serviços substitutos podem ser uma ameaça aos concorrentes neste setor?</a:t>
                      </a:r>
                      <a:endParaRPr lang="pt-BR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Matriz de avaliação competitiva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1571604" y="1428736"/>
            <a:ext cx="6000792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Criar matriz de avaliação de posição competitiva da empresa com os concorrentes</a:t>
            </a:r>
          </a:p>
          <a:p>
            <a:pPr algn="ctr"/>
            <a:r>
              <a:rPr lang="pt-B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Alguns pontos a serem analisado comparativamente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Participação de mercado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Estoques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Posição financeira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Qualidade dos produtos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Lealdade dos consumidores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Distribuição de vendas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Expansão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 organizacional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Capacidade de produção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 ao consumidor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Competitividade dos preços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 da gerência</a:t>
            </a:r>
          </a:p>
          <a:p>
            <a:pPr marL="342900" indent="-342900">
              <a:buAutoNum type="arabicParenR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/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Criar colunas para analisar a empresa e os competidores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Dar notas de 1 a 4 para cada tópico</a:t>
            </a:r>
          </a:p>
          <a:p>
            <a:pPr marL="342900" indent="-342900">
              <a:buAutoNum type="arabicParenR"/>
            </a:pP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 quiser pode fazer ponderação da importância de cada item analisado </a:t>
            </a:r>
          </a:p>
          <a:p>
            <a:pPr marL="342900" indent="-342900" algn="ctr">
              <a:buAutoNum type="arabicParenR"/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Trabalho semestral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Escolher uma empresa das abaixo para desenvolver o trabalho de planejamento estratégico desse semestre</a:t>
            </a:r>
          </a:p>
          <a:p>
            <a:pPr>
              <a:buNone/>
            </a:pPr>
            <a:r>
              <a:rPr lang="pt-BR" dirty="0" smtClean="0"/>
              <a:t>BRF, SÃO MARTINHO, VIVARA, MINERVA</a:t>
            </a:r>
          </a:p>
          <a:p>
            <a:pPr>
              <a:buNone/>
            </a:pPr>
            <a:r>
              <a:rPr lang="pt-BR" dirty="0" smtClean="0"/>
              <a:t>FLEURY, OUROFINO</a:t>
            </a:r>
          </a:p>
          <a:p>
            <a:pPr>
              <a:buNone/>
            </a:pPr>
            <a:r>
              <a:rPr lang="pt-BR" dirty="0" smtClean="0"/>
              <a:t>WEG, MARCOPOLO, COSAN LOG</a:t>
            </a:r>
          </a:p>
          <a:p>
            <a:pPr>
              <a:buNone/>
            </a:pPr>
            <a:r>
              <a:rPr lang="pt-BR" dirty="0" smtClean="0"/>
              <a:t>PORTO SEGURO, BRADESCO, BRMALLS, MULTIPLAN</a:t>
            </a:r>
          </a:p>
          <a:p>
            <a:pPr>
              <a:buNone/>
            </a:pPr>
            <a:r>
              <a:rPr lang="pt-BR" dirty="0" smtClean="0"/>
              <a:t>MAGAZINE LUIZA, </a:t>
            </a:r>
            <a:r>
              <a:rPr lang="pt-BR" dirty="0" smtClean="0"/>
              <a:t>HAPVIDA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Etapa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dirty="0" smtClean="0"/>
              <a:t>Preparar etapa de diagnóstico externo para cada uma das empresas (seleciona </a:t>
            </a:r>
            <a:r>
              <a:rPr lang="pt-BR" smtClean="0"/>
              <a:t>uma empresa da B3 do IBOVESPA)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1) Identificar visão e missão</a:t>
            </a:r>
          </a:p>
          <a:p>
            <a:pPr>
              <a:buNone/>
            </a:pPr>
            <a:r>
              <a:rPr lang="pt-BR" dirty="0" smtClean="0"/>
              <a:t>2) Identificar os principais aspectos que podem impactar as empresas com base nos elementos vistos até essa aula;</a:t>
            </a:r>
          </a:p>
          <a:p>
            <a:pPr>
              <a:buNone/>
            </a:pPr>
            <a:r>
              <a:rPr lang="pt-BR" dirty="0" smtClean="0"/>
              <a:t>3) Elaborar matriz SWOT com base nas análises realizadas</a:t>
            </a:r>
          </a:p>
          <a:p>
            <a:pPr>
              <a:buNone/>
            </a:pPr>
            <a:r>
              <a:rPr lang="pt-BR" dirty="0" smtClean="0"/>
              <a:t>4) Elaborar matriz PEST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1–</a:t>
            </a:r>
            <a:fld id="{31C2FF8C-6163-4BE2-A987-19791D97A05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O ambiente geral, do setor e dos concorrentes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5" y="1485900"/>
            <a:ext cx="68103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0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Ambiente</a:t>
            </a:r>
            <a:r>
              <a:rPr lang="en-US" dirty="0"/>
              <a:t> </a:t>
            </a:r>
            <a:r>
              <a:rPr lang="en-US" dirty="0" err="1"/>
              <a:t>setorial</a:t>
            </a:r>
            <a:endParaRPr lang="en-US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conjunto de fatores que influenciam diretamente uma empresa e suas ações competitivas e respostas competitivas</a:t>
            </a:r>
            <a:r>
              <a:rPr lang="en-US" dirty="0"/>
              <a:t>: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ameaça de novas entrantes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poder dos fornecedores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poder dos compradores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ameaça de produtos substitutos</a:t>
            </a:r>
          </a:p>
          <a:p>
            <a:pPr lvl="1">
              <a:spcBef>
                <a:spcPct val="50000"/>
              </a:spcBef>
            </a:pPr>
            <a:r>
              <a:rPr lang="pt-BR" dirty="0" smtClean="0"/>
              <a:t>intensidade </a:t>
            </a:r>
            <a:r>
              <a:rPr lang="pt-BR" dirty="0"/>
              <a:t>da rivalidade entre os </a:t>
            </a:r>
            <a:r>
              <a:rPr lang="pt-BR" dirty="0" smtClean="0"/>
              <a:t>concorrentes</a:t>
            </a:r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641CCE67-824F-45AC-9179-5B86741E9F9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3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smtClean="0"/>
              <a:t>dos </a:t>
            </a:r>
            <a:r>
              <a:rPr lang="en-US" dirty="0" err="1" smtClean="0"/>
              <a:t>concorrentes</a:t>
            </a:r>
            <a:endParaRPr lang="en-US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Reunir e interpretar informações sobre todas as empresas concorrentes</a:t>
            </a:r>
            <a:r>
              <a:rPr lang="en-US" dirty="0"/>
              <a:t>.</a:t>
            </a:r>
          </a:p>
          <a:p>
            <a:r>
              <a:rPr lang="pt-BR" dirty="0"/>
              <a:t>Compreensão do ambiente </a:t>
            </a:r>
            <a:r>
              <a:rPr lang="pt-BR" dirty="0" smtClean="0"/>
              <a:t>dos concorrentes </a:t>
            </a:r>
            <a:r>
              <a:rPr lang="pt-BR" dirty="0"/>
              <a:t>com </a:t>
            </a:r>
            <a:r>
              <a:rPr lang="pt-BR" i="1" dirty="0"/>
              <a:t>insights</a:t>
            </a:r>
            <a:r>
              <a:rPr lang="pt-BR" dirty="0"/>
              <a:t> fornecidos através do estudo dos ambientes geral e setorial</a:t>
            </a:r>
            <a:r>
              <a:rPr lang="en-US" dirty="0"/>
              <a:t>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481CF617-F3E8-4CAD-B42A-2DFD8D07FE5B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39942" name="Picture 6" descr="bd19743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63181"/>
            <a:ext cx="2701773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5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ambiental</a:t>
            </a:r>
            <a:r>
              <a:rPr lang="en-US" dirty="0"/>
              <a:t> externa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pt-BR" dirty="0" smtClean="0"/>
              <a:t>Ambiente geral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Focado no futuro</a:t>
            </a:r>
          </a:p>
          <a:p>
            <a:pPr>
              <a:spcBef>
                <a:spcPct val="40000"/>
              </a:spcBef>
            </a:pPr>
            <a:r>
              <a:rPr lang="pt-BR" dirty="0" smtClean="0"/>
              <a:t>Ambiente setorial</a:t>
            </a:r>
          </a:p>
          <a:p>
            <a:pPr lvl="1">
              <a:spcBef>
                <a:spcPct val="40000"/>
              </a:spcBef>
            </a:pPr>
            <a:r>
              <a:rPr lang="pt-BR" dirty="0" smtClean="0"/>
              <a:t>Focado </a:t>
            </a:r>
            <a:r>
              <a:rPr lang="pt-BR" dirty="0"/>
              <a:t>em fatores e condições que influenciam a lucratividade da empresa dentro de um setor</a:t>
            </a:r>
          </a:p>
          <a:p>
            <a:pPr lvl="1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pt-BR" dirty="0"/>
              <a:t>Ambiente da concorrência</a:t>
            </a:r>
          </a:p>
          <a:p>
            <a:pPr lvl="1">
              <a:spcBef>
                <a:spcPct val="40000"/>
              </a:spcBef>
            </a:pPr>
            <a:r>
              <a:rPr lang="pt-BR" dirty="0"/>
              <a:t>Focado em predizer a dinâmica das ações dos concorrentes, respostas e intenções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C28FDE4A-5EFD-4F03-B032-A4F70F0784CC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3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9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uiExpand="1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05730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Componentes da análise ambiental externa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2–</a:t>
            </a:r>
            <a:fld id="{31C2FF8C-6163-4BE2-A987-19791D97A0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2017 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590800"/>
            <a:ext cx="8502208" cy="19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ategic Management 11e">
  <a:themeElements>
    <a:clrScheme name="Hitt">
      <a:dk1>
        <a:sysClr val="windowText" lastClr="000000"/>
      </a:dk1>
      <a:lt1>
        <a:srgbClr val="FFFFFF"/>
      </a:lt1>
      <a:dk2>
        <a:srgbClr val="A5A5A5"/>
      </a:dk2>
      <a:lt2>
        <a:srgbClr val="FFFFFF"/>
      </a:lt2>
      <a:accent1>
        <a:srgbClr val="8C6E13"/>
      </a:accent1>
      <a:accent2>
        <a:srgbClr val="464646"/>
      </a:accent2>
      <a:accent3>
        <a:srgbClr val="BE9411"/>
      </a:accent3>
      <a:accent4>
        <a:srgbClr val="703F00"/>
      </a:accent4>
      <a:accent5>
        <a:srgbClr val="9A2C00"/>
      </a:accent5>
      <a:accent6>
        <a:srgbClr val="C41200"/>
      </a:accent6>
      <a:hlink>
        <a:srgbClr val="8C6E13"/>
      </a:hlink>
      <a:folHlink>
        <a:srgbClr val="C412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2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 algn="ctr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engage" id="{C93A6DC9-A839-4E6F-A781-2492FF749418}" vid="{EC27E1FB-6AC7-42AE-A3E4-0A79E4A7B9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5240</TotalTime>
  <Words>4658</Words>
  <Application>Microsoft Office PowerPoint</Application>
  <PresentationFormat>Apresentação na tela (4:3)</PresentationFormat>
  <Paragraphs>515</Paragraphs>
  <Slides>48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52" baseType="lpstr">
      <vt:lpstr>Arial</vt:lpstr>
      <vt:lpstr>Calibri</vt:lpstr>
      <vt:lpstr>Tahoma</vt:lpstr>
      <vt:lpstr>1_Strategic Management 11e</vt:lpstr>
      <vt:lpstr>Capítulo 2  O ambiente externo: oportunidades, ameaças, competição e análise dos concorrentes</vt:lpstr>
      <vt:lpstr>Objetivos</vt:lpstr>
      <vt:lpstr> O ambiente externo</vt:lpstr>
      <vt:lpstr>Ambiente geral</vt:lpstr>
      <vt:lpstr>O ambiente geral, do setor e dos concorrentes</vt:lpstr>
      <vt:lpstr>Ambiente setorial</vt:lpstr>
      <vt:lpstr>Análise dos concorrentes</vt:lpstr>
      <vt:lpstr>Análise ambiental externa</vt:lpstr>
      <vt:lpstr>Componentes da análise ambiental externa</vt:lpstr>
      <vt:lpstr>Oportunidades e ameaças</vt:lpstr>
      <vt:lpstr>Segmentos do ambiente geral</vt:lpstr>
      <vt:lpstr>Segmentos do ambiente geral</vt:lpstr>
      <vt:lpstr>Segmentos do ambiente geral</vt:lpstr>
      <vt:lpstr>Segmentos do ambiente geral</vt:lpstr>
      <vt:lpstr>Segmentos do ambiente geral</vt:lpstr>
      <vt:lpstr>Segmentos do ambiente geral</vt:lpstr>
      <vt:lpstr>Segmentos do ambiente geral</vt:lpstr>
      <vt:lpstr>Análise do ambiente setorial</vt:lpstr>
      <vt:lpstr>As cinco forças do modelo de concorrência</vt:lpstr>
      <vt:lpstr>Ameaça de novos operadores: barreiras à entrada</vt:lpstr>
      <vt:lpstr>Barreiras à entrada</vt:lpstr>
      <vt:lpstr>Barreiras à entrada</vt:lpstr>
      <vt:lpstr>Barreiras à entrada</vt:lpstr>
      <vt:lpstr>Poder de barganha dos fornecedores</vt:lpstr>
      <vt:lpstr>Poder de barganha dos compradores</vt:lpstr>
      <vt:lpstr>Ameaça de produtos substitutos</vt:lpstr>
      <vt:lpstr>Intensidade da rivalidade entre os concorrentes</vt:lpstr>
      <vt:lpstr>Interpretando análises setoriais</vt:lpstr>
      <vt:lpstr>Interpretando análises setoriais</vt:lpstr>
      <vt:lpstr>Grupos estratégicos</vt:lpstr>
      <vt:lpstr>Grupos estratégicos</vt:lpstr>
      <vt:lpstr>Análise dos concorrentes</vt:lpstr>
      <vt:lpstr>Análise do concorrente</vt:lpstr>
      <vt:lpstr>Análise do concorrente</vt:lpstr>
      <vt:lpstr>Análise do concorrente</vt:lpstr>
      <vt:lpstr>Análise do concorrente</vt:lpstr>
      <vt:lpstr>Análise do concorrente</vt:lpstr>
      <vt:lpstr>Componentes da análise do concorrente</vt:lpstr>
      <vt:lpstr>Complementadoras</vt:lpstr>
      <vt:lpstr>Considerações éticas</vt:lpstr>
      <vt:lpstr>Pontos a destacar</vt:lpstr>
      <vt:lpstr>Pontos para refletir</vt:lpstr>
      <vt:lpstr>Variáveis econômicas a serem monitoradas (David)</vt:lpstr>
      <vt:lpstr>Variáveis Demográficas, Culturais e de Meio Ambiente</vt:lpstr>
      <vt:lpstr>Perguntas sobre competidores</vt:lpstr>
      <vt:lpstr>Matriz de avaliação competitiva</vt:lpstr>
      <vt:lpstr>Trabalho semestral</vt:lpstr>
      <vt:lpstr>Etapa 1</vt:lpstr>
    </vt:vector>
  </TitlesOfParts>
  <Manager>Julia Chase</Manager>
  <Company>Cengage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11e</dc:title>
  <dc:subject>Chapter 2</dc:subject>
  <dc:creator>Charlie Cook - ccook@uwa.edu</dc:creator>
  <cp:lastModifiedBy>Edgard Monforte Merlo</cp:lastModifiedBy>
  <cp:revision>332</cp:revision>
  <dcterms:created xsi:type="dcterms:W3CDTF">2013-05-29T18:31:50Z</dcterms:created>
  <dcterms:modified xsi:type="dcterms:W3CDTF">2023-08-30T22:12:50Z</dcterms:modified>
</cp:coreProperties>
</file>