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6" r:id="rId6"/>
    <p:sldId id="267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ADFAF5-3C40-40E5-8DFF-643CFF24917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64BC0-B9CC-43FD-83BA-3C98F8A6F5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278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64BC0-B9CC-43FD-83BA-3C98F8A6F518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258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82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28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242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87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33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3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624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573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88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754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15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BB3AB-9ECE-491D-BB5E-FFD488237475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923F-C813-428E-B53D-305738D339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10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atex-programming.fandom.com/wiki/Cases_(LaTeX_environment)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tex-programming.fandom.com/wiki/List_of_LaTeX_environments#math_environmen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/>
          </a:bodyPr>
          <a:lstStyle/>
          <a:p>
            <a:r>
              <a:rPr lang="pt-BR" sz="6000" b="1" dirty="0" smtClean="0">
                <a:solidFill>
                  <a:srgbClr val="7030A0"/>
                </a:solidFill>
              </a:rPr>
              <a:t>Lição 1 </a:t>
            </a:r>
            <a:endParaRPr lang="pt-BR" sz="6000" b="1" dirty="0">
              <a:solidFill>
                <a:srgbClr val="7030A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Símbolos Matemáticos e comandos de organização de texto. </a:t>
            </a:r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04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7997"/>
            <a:ext cx="798840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0812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861014" cy="382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66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2" y="3429000"/>
            <a:ext cx="8340422" cy="27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o 7"/>
          <p:cNvGrpSpPr/>
          <p:nvPr/>
        </p:nvGrpSpPr>
        <p:grpSpPr>
          <a:xfrm>
            <a:off x="709755" y="692696"/>
            <a:ext cx="8424936" cy="2084965"/>
            <a:chOff x="539552" y="4365104"/>
            <a:chExt cx="8424936" cy="2084965"/>
          </a:xfrm>
        </p:grpSpPr>
        <p:sp>
          <p:nvSpPr>
            <p:cNvPr id="2" name="CaixaDeTexto 1"/>
            <p:cNvSpPr txBox="1"/>
            <p:nvPr/>
          </p:nvSpPr>
          <p:spPr>
            <a:xfrm>
              <a:off x="539552" y="4365104"/>
              <a:ext cx="24220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>
                  <a:solidFill>
                    <a:srgbClr val="FF0000"/>
                  </a:solidFill>
                </a:rPr>
                <a:t>Comando “cases”:  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3" name="Retângulo 2"/>
            <p:cNvSpPr/>
            <p:nvPr/>
          </p:nvSpPr>
          <p:spPr>
            <a:xfrm>
              <a:off x="1331640" y="6080737"/>
              <a:ext cx="76328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dirty="0" smtClean="0">
                  <a:hlinkClick r:id="rId3"/>
                </a:rPr>
                <a:t>https://latex-programming.fandom.com/wiki/Cases_(LaTeX_environment)</a:t>
              </a:r>
              <a:endParaRPr lang="pt-BR" dirty="0" smtClean="0"/>
            </a:p>
          </p:txBody>
        </p:sp>
        <p:sp>
          <p:nvSpPr>
            <p:cNvPr id="5" name="Retângulo 4"/>
            <p:cNvSpPr/>
            <p:nvPr/>
          </p:nvSpPr>
          <p:spPr>
            <a:xfrm>
              <a:off x="3355748" y="4411270"/>
              <a:ext cx="288032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pt-BR" b="1" dirty="0" smtClean="0"/>
                <a:t>f(n) = \begin{cases}</a:t>
              </a:r>
            </a:p>
            <a:p>
              <a:r>
                <a:rPr lang="pt-BR" b="1" dirty="0" smtClean="0"/>
                <a:t>  n/2  &amp; n \text{ is even} \\</a:t>
              </a:r>
            </a:p>
            <a:p>
              <a:r>
                <a:rPr lang="pt-BR" b="1" dirty="0" smtClean="0"/>
                <a:t>  3n+1 &amp; n \text{ is odd}</a:t>
              </a:r>
            </a:p>
            <a:p>
              <a:r>
                <a:rPr lang="pt-BR" b="1" dirty="0" smtClean="0"/>
                <a:t>\end{cases}</a:t>
              </a:r>
              <a:endParaRPr lang="pt-BR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22549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73621" y="2261180"/>
            <a:ext cx="7240698" cy="1296145"/>
            <a:chOff x="159185" y="332655"/>
            <a:chExt cx="7240698" cy="129614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218" b="92847"/>
            <a:stretch/>
          </p:blipFill>
          <p:spPr bwMode="auto">
            <a:xfrm>
              <a:off x="159185" y="332655"/>
              <a:ext cx="7240698" cy="57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09" t="39224" r="61223" b="53167"/>
            <a:stretch/>
          </p:blipFill>
          <p:spPr bwMode="auto">
            <a:xfrm>
              <a:off x="710502" y="1052736"/>
              <a:ext cx="3069032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CaixaDeTexto 1"/>
            <p:cNvSpPr txBox="1"/>
            <p:nvPr/>
          </p:nvSpPr>
          <p:spPr>
            <a:xfrm>
              <a:off x="202049" y="1159208"/>
              <a:ext cx="5309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/>
                <a:t>d</a:t>
              </a:r>
              <a:r>
                <a:rPr lang="pt-BR" sz="2000" b="1" dirty="0" smtClean="0"/>
                <a:t>)</a:t>
              </a:r>
              <a:endParaRPr lang="pt-BR" sz="2000" b="1" dirty="0"/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379775" y="3716114"/>
            <a:ext cx="8402399" cy="1338311"/>
            <a:chOff x="202049" y="2306579"/>
            <a:chExt cx="8402399" cy="1338311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18" t="88023" r="3958"/>
            <a:stretch/>
          </p:blipFill>
          <p:spPr bwMode="auto">
            <a:xfrm>
              <a:off x="202049" y="2741355"/>
              <a:ext cx="8402399" cy="9035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CaixaDeTexto 4"/>
            <p:cNvSpPr txBox="1"/>
            <p:nvPr/>
          </p:nvSpPr>
          <p:spPr>
            <a:xfrm>
              <a:off x="364316" y="2306579"/>
              <a:ext cx="141322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 smtClean="0"/>
                <a:t>Solução:</a:t>
              </a:r>
              <a:endParaRPr lang="pt-BR" sz="2000" b="1" dirty="0"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507514" y="332656"/>
            <a:ext cx="8528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Como escrever: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um número elevado a uma potencia,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expressões matemáticas descentralizadas, dentro do texto.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00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" t="6596" r="41276" b="60399"/>
          <a:stretch/>
        </p:blipFill>
        <p:spPr bwMode="auto">
          <a:xfrm>
            <a:off x="183235" y="1196752"/>
            <a:ext cx="4772825" cy="213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" t="46236" r="149" b="10458"/>
          <a:stretch/>
        </p:blipFill>
        <p:spPr bwMode="auto">
          <a:xfrm>
            <a:off x="290753" y="3645024"/>
            <a:ext cx="8538964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444208" y="2178777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Frações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solidFill>
                  <a:srgbClr val="FF0000"/>
                </a:solidFill>
              </a:rPr>
              <a:t>Parênteses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err="1" smtClean="0">
                <a:solidFill>
                  <a:srgbClr val="FF0000"/>
                </a:solidFill>
              </a:rPr>
              <a:t>Itemize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err="1" smtClean="0">
                <a:solidFill>
                  <a:srgbClr val="FF0000"/>
                </a:solidFill>
              </a:rPr>
              <a:t>Enumerate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err="1">
                <a:solidFill>
                  <a:srgbClr val="FF0000"/>
                </a:solidFill>
              </a:rPr>
              <a:t>D</a:t>
            </a:r>
            <a:r>
              <a:rPr lang="pt-BR" sz="2400" b="1" dirty="0" err="1" smtClean="0">
                <a:solidFill>
                  <a:srgbClr val="FF0000"/>
                </a:solidFill>
              </a:rPr>
              <a:t>escription</a:t>
            </a:r>
            <a:endParaRPr lang="pt-BR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18" b="92847"/>
          <a:stretch/>
        </p:blipFill>
        <p:spPr bwMode="auto">
          <a:xfrm>
            <a:off x="90291" y="654003"/>
            <a:ext cx="6821969" cy="54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81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7" r="9084" b="4564"/>
          <a:stretch/>
        </p:blipFill>
        <p:spPr bwMode="auto">
          <a:xfrm>
            <a:off x="157986" y="548680"/>
            <a:ext cx="8316415" cy="471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57986" y="6132033"/>
            <a:ext cx="87496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b="1" dirty="0" smtClean="0">
                <a:hlinkClick r:id="rId3"/>
              </a:rPr>
              <a:t>https://latex-programming.fandom.com/wiki/List_of_LaTeX_environments#math_environments</a:t>
            </a:r>
            <a:endParaRPr lang="pt-BR" sz="1600" b="1" dirty="0" smtClean="0"/>
          </a:p>
          <a:p>
            <a:endParaRPr lang="pt-BR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21983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548680"/>
            <a:ext cx="8064895" cy="4684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79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40" t="44295" r="57612" b="19247"/>
          <a:stretch/>
        </p:blipFill>
        <p:spPr bwMode="auto">
          <a:xfrm>
            <a:off x="1043608" y="548680"/>
            <a:ext cx="5688632" cy="395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220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88" y="620688"/>
            <a:ext cx="8111192" cy="53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220072" y="2492896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Equações centralizadas e numeradas.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Raiz quadrada.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Módulo.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Como escrever Z?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35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77" y="1124744"/>
            <a:ext cx="8200700" cy="5152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860032" y="33265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índices e </a:t>
            </a:r>
            <a:r>
              <a:rPr lang="pt-BR" sz="2000" b="1" dirty="0" err="1" smtClean="0">
                <a:solidFill>
                  <a:srgbClr val="FF0000"/>
                </a:solidFill>
              </a:rPr>
              <a:t>sub-indíces</a:t>
            </a:r>
            <a:r>
              <a:rPr lang="pt-BR" sz="2000" b="1" dirty="0" smtClean="0">
                <a:solidFill>
                  <a:srgbClr val="FF000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srgbClr val="FF0000"/>
                </a:solidFill>
              </a:rPr>
              <a:t>Subscritos e </a:t>
            </a:r>
            <a:r>
              <a:rPr lang="pt-BR" sz="2000" b="1" dirty="0" err="1" smtClean="0">
                <a:solidFill>
                  <a:srgbClr val="FF0000"/>
                </a:solidFill>
              </a:rPr>
              <a:t>super-escritos</a:t>
            </a:r>
            <a:r>
              <a:rPr lang="pt-BR" sz="2000" b="1" dirty="0" smtClean="0">
                <a:solidFill>
                  <a:srgbClr val="FF0000"/>
                </a:solidFill>
              </a:rPr>
              <a:t>.</a:t>
            </a:r>
            <a:endParaRPr lang="pt-B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43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19777"/>
            <a:ext cx="850875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441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104</Words>
  <Application>Microsoft Office PowerPoint</Application>
  <PresentationFormat>Apresentação na tela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Lição 1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7</cp:revision>
  <dcterms:created xsi:type="dcterms:W3CDTF">2023-08-11T02:29:58Z</dcterms:created>
  <dcterms:modified xsi:type="dcterms:W3CDTF">2023-08-11T03:22:04Z</dcterms:modified>
</cp:coreProperties>
</file>