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7" r:id="rId6"/>
    <p:sldId id="257" r:id="rId7"/>
    <p:sldId id="264" r:id="rId8"/>
    <p:sldId id="258" r:id="rId9"/>
    <p:sldId id="265" r:id="rId10"/>
    <p:sldId id="259" r:id="rId11"/>
    <p:sldId id="266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0" d="100"/>
          <a:sy n="60" d="100"/>
        </p:scale>
        <p:origin x="-142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096B9F-186E-4E93-9B40-E3F8FCB1A1C9}" type="datetimeFigureOut">
              <a:rPr lang="pt-BR"/>
              <a:pPr>
                <a:defRPr/>
              </a:pPr>
              <a:t>07/08/2011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5B2A81-9025-4D90-9C40-E1CD85BB53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87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FAFED-EAAE-45E2-B2F4-A26B311EB5B3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FA935-EA26-44F1-9839-0EC5E5EAF1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7AB43-881A-4C18-9F72-F3EB89569FE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37F43-08E5-4C4D-83E7-9CECCCD539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D24B1-8875-47C3-A1FF-52DDDC64FD4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0AB1A-6395-4B7A-96D4-36C8A57BDA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CAE04-E67E-4ED5-AF2D-F735B263D38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F5E80-42A0-4E8C-BC80-A95F295617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86EB4-AD90-49FE-8281-CCDC761C837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C0F8-C6C9-40E6-B556-919540C76B3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2CFC-8620-4B3E-A360-29C355BA690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6D910F2-0594-4053-B142-3F8CB92AF50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22705C0-2CEC-469E-AD6E-1865DF3D33C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Modulação no desenvolvimento: procedimentos harmônicos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Segundo </a:t>
            </a:r>
            <a:r>
              <a:rPr lang="pt-BR" dirty="0" err="1" smtClean="0"/>
              <a:t>Diether</a:t>
            </a:r>
            <a:r>
              <a:rPr lang="pt-BR" dirty="0" smtClean="0"/>
              <a:t> De La Motte e Charles Rosen</a:t>
            </a:r>
            <a:endParaRPr lang="pt-BR" i="1" dirty="0" smtClean="0"/>
          </a:p>
          <a:p>
            <a:pPr eaLnBrk="1" hangingPunct="1">
              <a:defRPr/>
            </a:pPr>
            <a:r>
              <a:rPr lang="pt-BR" sz="2000" dirty="0" smtClean="0"/>
              <a:t>Paulo de Tarso Salles</a:t>
            </a:r>
          </a:p>
          <a:p>
            <a:pPr eaLnBrk="1" hangingPunct="1">
              <a:defRPr/>
            </a:pPr>
            <a:r>
              <a:rPr lang="pt-BR" sz="2000" dirty="0" smtClean="0"/>
              <a:t>CMU-ECA/USP</a:t>
            </a:r>
          </a:p>
          <a:p>
            <a:pPr eaLnBrk="1" hangingPunct="1">
              <a:defRPr/>
            </a:pPr>
            <a:r>
              <a:rPr lang="pt-BR" sz="2000" dirty="0" smtClean="0"/>
              <a:t>Harmonia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Tríade reduzida a 2 notas: ambigüidade. Sol M – Mi M</a:t>
            </a:r>
          </a:p>
        </p:txBody>
      </p:sp>
      <p:pic>
        <p:nvPicPr>
          <p:cNvPr id="11267" name="Picture 4" descr="C:\Documents and Settings\Paulo de Tarso\Meus documentos\USP 2007-2008\Harmonia II\haydn quarteto op76-3 (imperador)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286000"/>
            <a:ext cx="84582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CaixaDeTexto 5"/>
          <p:cNvSpPr txBox="1">
            <a:spLocks noChangeArrowheads="1"/>
          </p:cNvSpPr>
          <p:nvPr/>
        </p:nvSpPr>
        <p:spPr bwMode="auto">
          <a:xfrm>
            <a:off x="2857500" y="307181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11269" name="CaixaDeTexto 6"/>
          <p:cNvSpPr txBox="1">
            <a:spLocks noChangeArrowheads="1"/>
          </p:cNvSpPr>
          <p:nvPr/>
        </p:nvSpPr>
        <p:spPr bwMode="auto">
          <a:xfrm>
            <a:off x="571500" y="5286375"/>
            <a:ext cx="8358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>
                <a:latin typeface="Arial" charset="0"/>
                <a:cs typeface="Arial" charset="0"/>
              </a:rPr>
              <a:t>Há procedimentos similares no </a:t>
            </a:r>
            <a:r>
              <a:rPr lang="pt-BR" sz="1800" i="1">
                <a:latin typeface="Arial" charset="0"/>
                <a:cs typeface="Arial" charset="0"/>
              </a:rPr>
              <a:t>Quarteto Op. 74/3</a:t>
            </a:r>
            <a:r>
              <a:rPr lang="pt-BR" sz="1800">
                <a:latin typeface="Arial" charset="0"/>
                <a:cs typeface="Arial" charset="0"/>
              </a:rPr>
              <a:t>, </a:t>
            </a:r>
            <a:r>
              <a:rPr lang="pt-BR" sz="1800" i="1">
                <a:latin typeface="Arial" charset="0"/>
                <a:cs typeface="Arial" charset="0"/>
              </a:rPr>
              <a:t>Sinfonias nºs 102, 103 e 104</a:t>
            </a:r>
            <a:r>
              <a:rPr lang="pt-BR" sz="1800">
                <a:latin typeface="Arial" charset="0"/>
                <a:cs typeface="Arial" charset="0"/>
              </a:rPr>
              <a:t>, chegando à idéia de modulação “por uníssono”, como se vê no </a:t>
            </a:r>
            <a:r>
              <a:rPr lang="pt-BR" sz="1800" i="1">
                <a:latin typeface="Arial" charset="0"/>
                <a:cs typeface="Arial" charset="0"/>
              </a:rPr>
              <a:t>Quarteto Op. 18/1</a:t>
            </a:r>
            <a:r>
              <a:rPr lang="pt-BR" sz="1800">
                <a:latin typeface="Arial" charset="0"/>
                <a:cs typeface="Arial" charset="0"/>
              </a:rPr>
              <a:t> ou na </a:t>
            </a:r>
            <a:r>
              <a:rPr lang="pt-BR" sz="1800" i="1">
                <a:latin typeface="Arial" charset="0"/>
                <a:cs typeface="Arial" charset="0"/>
              </a:rPr>
              <a:t>Sonata Op. 2/2 </a:t>
            </a:r>
            <a:r>
              <a:rPr lang="pt-BR" sz="1800">
                <a:latin typeface="Arial" charset="0"/>
                <a:cs typeface="Arial" charset="0"/>
              </a:rPr>
              <a:t>de Beethoven.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Haydn, </a:t>
            </a:r>
            <a:r>
              <a:rPr lang="pt-BR" sz="3600" i="1" smtClean="0"/>
              <a:t>Sinfonia nº 101</a:t>
            </a:r>
            <a:r>
              <a:rPr lang="pt-BR" sz="3600" smtClean="0"/>
              <a:t> (“The Clock”): modulação por uníssono</a:t>
            </a:r>
          </a:p>
        </p:txBody>
      </p:sp>
      <p:pic>
        <p:nvPicPr>
          <p:cNvPr id="12291" name="Espaço Reservado para Conteúdo 5" descr="Haydn sinfonia 101 c193-9 mod uniss com enarmo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38" y="1857375"/>
            <a:ext cx="7624762" cy="50006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Chegada ao VI grau no final do desenvolvimento: anticlímax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ROSEN (1988, pp. 262-7): costume do século 18 de “começar [o Desenvolvimento] com o tema principal na Dominante e terminá-lo com uma cadência na relativa menor” (</a:t>
            </a:r>
            <a:r>
              <a:rPr lang="pt-BR" i="1" dirty="0" smtClean="0"/>
              <a:t>Sinfonia</a:t>
            </a:r>
            <a:r>
              <a:rPr lang="pt-BR" dirty="0" smtClean="0"/>
              <a:t> de Johann Christian Bach, de 1781).</a:t>
            </a:r>
          </a:p>
          <a:p>
            <a:r>
              <a:rPr lang="pt-BR" dirty="0" smtClean="0"/>
              <a:t>Haydn, Mozart e Beethoven evitaram essa prática.</a:t>
            </a:r>
          </a:p>
          <a:p>
            <a:r>
              <a:rPr lang="pt-BR" dirty="0" smtClean="0"/>
              <a:t>Mendelssohn, na Abertura de </a:t>
            </a:r>
            <a:r>
              <a:rPr lang="pt-BR" i="1" dirty="0" smtClean="0"/>
              <a:t>Sonho de uma noite de verão</a:t>
            </a:r>
            <a:r>
              <a:rPr lang="pt-BR" dirty="0" smtClean="0"/>
              <a:t>, retoma essa idéia (25 compassos após F).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Mozart, </a:t>
            </a:r>
            <a:r>
              <a:rPr lang="pt-BR" i="1" dirty="0" smtClean="0"/>
              <a:t>Sinfonia nº 39</a:t>
            </a:r>
            <a:r>
              <a:rPr lang="pt-BR" dirty="0" smtClean="0"/>
              <a:t>: evitando a chegada na </a:t>
            </a:r>
            <a:r>
              <a:rPr lang="pt-BR" dirty="0" err="1" smtClean="0"/>
              <a:t>Tr</a:t>
            </a:r>
            <a:r>
              <a:rPr lang="pt-BR" dirty="0" smtClean="0"/>
              <a:t> (VI)</a:t>
            </a:r>
            <a:endParaRPr lang="pt-BR" dirty="0"/>
          </a:p>
        </p:txBody>
      </p:sp>
      <p:pic>
        <p:nvPicPr>
          <p:cNvPr id="4" name="Espaço Reservado para Conteúdo 3" descr="mozart sinfonia 39 c176-182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1287" y="1935163"/>
            <a:ext cx="6541426" cy="4389437"/>
          </a:xfrm>
        </p:spPr>
      </p:pic>
      <p:sp>
        <p:nvSpPr>
          <p:cNvPr id="5" name="CaixaDeTexto 4"/>
          <p:cNvSpPr txBox="1"/>
          <p:nvPr/>
        </p:nvSpPr>
        <p:spPr>
          <a:xfrm>
            <a:off x="214282" y="6357958"/>
            <a:ext cx="3395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[Referência: ROSEN, 1988, pp. 270-1]</a:t>
            </a:r>
            <a:endParaRPr lang="pt-B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Referências bibliográficas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DE LA MOTTE, D. </a:t>
            </a:r>
            <a:r>
              <a:rPr lang="pt-BR" sz="2400" i="1" dirty="0" err="1" smtClean="0"/>
              <a:t>Armonía</a:t>
            </a:r>
            <a:r>
              <a:rPr lang="pt-BR" sz="2400" dirty="0" smtClean="0"/>
              <a:t>. Barcelona: Idea Books, 2006.</a:t>
            </a:r>
          </a:p>
          <a:p>
            <a:pPr eaLnBrk="1" hangingPunct="1">
              <a:defRPr/>
            </a:pPr>
            <a:r>
              <a:rPr lang="pt-BR" sz="2400" dirty="0" smtClean="0"/>
              <a:t>KOELLREUTER, H. J. </a:t>
            </a:r>
            <a:r>
              <a:rPr lang="pt-BR" sz="2400" i="1" dirty="0" smtClean="0"/>
              <a:t>Harmonia Funcional</a:t>
            </a:r>
            <a:r>
              <a:rPr lang="pt-BR" sz="2400" dirty="0" smtClean="0"/>
              <a:t>. São Paulo: Ricordi, s/d.</a:t>
            </a:r>
          </a:p>
          <a:p>
            <a:pPr eaLnBrk="1" hangingPunct="1">
              <a:defRPr/>
            </a:pPr>
            <a:r>
              <a:rPr lang="pt-BR" sz="2400" dirty="0" smtClean="0"/>
              <a:t>ROSEN, C. </a:t>
            </a:r>
            <a:r>
              <a:rPr lang="pt-BR" sz="2400" i="1" dirty="0" smtClean="0"/>
              <a:t>Sonata </a:t>
            </a:r>
            <a:r>
              <a:rPr lang="pt-BR" sz="2400" i="1" dirty="0" err="1" smtClean="0"/>
              <a:t>forms</a:t>
            </a:r>
            <a:r>
              <a:rPr lang="pt-BR" sz="2400" dirty="0" smtClean="0"/>
              <a:t>. </a:t>
            </a:r>
            <a:r>
              <a:rPr lang="pt-BR" sz="2400" dirty="0" err="1" smtClean="0"/>
              <a:t>New</a:t>
            </a:r>
            <a:r>
              <a:rPr lang="pt-BR" sz="2400" dirty="0" smtClean="0"/>
              <a:t> York: Norton, 1988.</a:t>
            </a:r>
          </a:p>
          <a:p>
            <a:pPr eaLnBrk="1" hangingPunct="1">
              <a:defRPr/>
            </a:pPr>
            <a:r>
              <a:rPr lang="pt-BR" sz="2400" dirty="0" smtClean="0"/>
              <a:t>_____. </a:t>
            </a:r>
            <a:r>
              <a:rPr lang="pt-BR" sz="2400" i="1" dirty="0" err="1" smtClean="0"/>
              <a:t>The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Classical</a:t>
            </a:r>
            <a:r>
              <a:rPr lang="pt-BR" sz="2400" i="1" dirty="0" smtClean="0"/>
              <a:t> Style</a:t>
            </a:r>
            <a:r>
              <a:rPr lang="pt-BR" sz="2400" dirty="0" smtClean="0"/>
              <a:t>. </a:t>
            </a:r>
            <a:r>
              <a:rPr lang="pt-BR" sz="2400" dirty="0" err="1" smtClean="0"/>
              <a:t>New</a:t>
            </a:r>
            <a:r>
              <a:rPr lang="pt-BR" sz="2400" dirty="0" smtClean="0"/>
              <a:t> York: Norton, 1998.</a:t>
            </a:r>
          </a:p>
          <a:p>
            <a:pPr eaLnBrk="1" hangingPunct="1">
              <a:defRPr/>
            </a:pPr>
            <a:r>
              <a:rPr lang="pt-BR" sz="2400" dirty="0" smtClean="0"/>
              <a:t>SCHOENBERG, A. </a:t>
            </a:r>
            <a:r>
              <a:rPr lang="pt-BR" sz="2400" i="1" dirty="0" smtClean="0"/>
              <a:t>Fundamentos da composição musical</a:t>
            </a:r>
            <a:r>
              <a:rPr lang="pt-BR" sz="2400" dirty="0" smtClean="0"/>
              <a:t>. São Paulo: Edusp, 1983.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O processo modulatório no desenvolvimento, segundo De La Motte.</a:t>
            </a:r>
          </a:p>
        </p:txBody>
      </p:sp>
      <p:pic>
        <p:nvPicPr>
          <p:cNvPr id="4099" name="Picture 3" descr="C:\Documents and Settings\Paulo de Tarso\Meus documentos\USP 2007-2008\Harmonia II\motte p141 desenvolvimento esquem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43116"/>
            <a:ext cx="84582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CaixaDeTexto 6"/>
          <p:cNvSpPr txBox="1">
            <a:spLocks noChangeArrowheads="1"/>
          </p:cNvSpPr>
          <p:nvPr/>
        </p:nvSpPr>
        <p:spPr bwMode="auto">
          <a:xfrm>
            <a:off x="1143000" y="6286500"/>
            <a:ext cx="23383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i="1">
                <a:solidFill>
                  <a:schemeClr val="bg1"/>
                </a:solidFill>
              </a:rPr>
              <a:t>Tradução de Paulo de Tarso Salles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Estratégias modulatórias, segundo Rosen.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Exposição:</a:t>
            </a:r>
          </a:p>
          <a:p>
            <a:pPr lvl="1" eaLnBrk="1" hangingPunct="1">
              <a:defRPr/>
            </a:pPr>
            <a:r>
              <a:rPr lang="pt-BR" dirty="0" smtClean="0"/>
              <a:t>Apresentação do material temático</a:t>
            </a:r>
          </a:p>
          <a:p>
            <a:pPr lvl="1" eaLnBrk="1" hangingPunct="1">
              <a:defRPr/>
            </a:pPr>
            <a:r>
              <a:rPr lang="pt-BR" dirty="0" smtClean="0"/>
              <a:t>Articulação da polarização ou oposição T-D.</a:t>
            </a:r>
          </a:p>
          <a:p>
            <a:pPr eaLnBrk="1" hangingPunct="1">
              <a:defRPr/>
            </a:pPr>
            <a:r>
              <a:rPr lang="pt-BR" dirty="0" smtClean="0"/>
              <a:t>Meios de realização: semicadência; V/V; modulação diatônica (acorde-pivô), cromática, por uníssono ou enarmônica.</a:t>
            </a:r>
          </a:p>
          <a:p>
            <a:pPr eaLnBrk="1" hangingPunct="1">
              <a:defRPr/>
            </a:pPr>
            <a:r>
              <a:rPr lang="pt-BR" dirty="0" smtClean="0"/>
              <a:t>Dissonância em larga escala.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O desenvolvimento, segundo Rosen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946275"/>
            <a:ext cx="77724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Seção central de uma sonata.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Série de técnicas de transformação temática.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Fragmentação.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Deformação.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Uso de temas (ou fragmentos) em textura contrapontística (“barroca”).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Transposição e arranjo em rápidas seqüências modulatórias.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Ocorre em três lugares: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Modulação para o V na Exposição.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No desenvolvimento propriamente dito.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Ao redor da recapitulação.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00938" y="6286500"/>
            <a:ext cx="1463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>
                <a:latin typeface="Arial" charset="0"/>
                <a:cs typeface="Arial" charset="0"/>
              </a:rPr>
              <a:t>(1988, p. 262)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Mozart: sonata KV 332 em Fá Maior (trecho do desenvolvimento)</a:t>
            </a:r>
            <a:endParaRPr lang="pt-BR" dirty="0"/>
          </a:p>
        </p:txBody>
      </p:sp>
      <p:pic>
        <p:nvPicPr>
          <p:cNvPr id="4" name="Espaço Reservado para Conteúdo 3" descr="mozart sonata k332 (F) I, c109-12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1141" y="1935163"/>
            <a:ext cx="684171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Redução harmônica do trecho anterior</a:t>
            </a:r>
          </a:p>
        </p:txBody>
      </p:sp>
      <p:pic>
        <p:nvPicPr>
          <p:cNvPr id="7171" name="Picture 4" descr="C:\Documents and Settings\Paulo de Tarso\Meus documentos\USP 2007-2008\Harmonia II\mozart k332 (F) c109-119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77685"/>
            <a:ext cx="8553480" cy="255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Haydn, Op. 74 nº 3: transição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785938"/>
            <a:ext cx="7870825" cy="4114800"/>
          </a:xfrm>
        </p:spPr>
        <p:txBody>
          <a:bodyPr/>
          <a:lstStyle/>
          <a:p>
            <a:pPr>
              <a:defRPr/>
            </a:pPr>
            <a:r>
              <a:rPr lang="pt-BR" sz="2400" dirty="0" smtClean="0"/>
              <a:t>Tom principal: sol menor. Transição: c. 21-28</a:t>
            </a:r>
            <a:endParaRPr lang="pt-BR" sz="2400" dirty="0"/>
          </a:p>
        </p:txBody>
      </p:sp>
      <p:pic>
        <p:nvPicPr>
          <p:cNvPr id="8196" name="Imagem 4" descr="Haydn sq op74n3 c19-30 modulação com na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282825"/>
            <a:ext cx="599122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3600" smtClean="0"/>
              <a:t>Mudança de espécie, no começo do desenvolvimento: acorde menor se torna D7</a:t>
            </a:r>
          </a:p>
        </p:txBody>
      </p:sp>
      <p:pic>
        <p:nvPicPr>
          <p:cNvPr id="9219" name="Picture 4" descr="C:\Documents and Settings\Paulo de Tarso\Meus documentos\USP 2007-2008\Harmonia II\haydn quarteto op74-3 c85-87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08288"/>
            <a:ext cx="88392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CaixaDeTexto 3"/>
          <p:cNvSpPr txBox="1">
            <a:spLocks noChangeArrowheads="1"/>
          </p:cNvSpPr>
          <p:nvPr/>
        </p:nvSpPr>
        <p:spPr bwMode="auto">
          <a:xfrm>
            <a:off x="1214438" y="5929313"/>
            <a:ext cx="735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/>
              <a:t>KOELLREUTTER (p. 39) chama isto de “modulação cromática”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Haydn, Op. 74 nº 3: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800" dirty="0" smtClean="0"/>
              <a:t>Modulação de </a:t>
            </a:r>
            <a:r>
              <a:rPr lang="pt-BR" sz="2800" dirty="0" smtClean="0"/>
              <a:t>Si</a:t>
            </a:r>
            <a:r>
              <a:rPr lang="pt-BR" sz="2800" dirty="0" smtClean="0">
                <a:latin typeface="Bach" pitchFamily="2" charset="2"/>
              </a:rPr>
              <a:t>@</a:t>
            </a:r>
            <a:r>
              <a:rPr lang="pt-BR" sz="2800" dirty="0" smtClean="0"/>
              <a:t> </a:t>
            </a:r>
            <a:r>
              <a:rPr lang="pt-BR" sz="2800" dirty="0" smtClean="0"/>
              <a:t>M para Fá m e </a:t>
            </a:r>
            <a:r>
              <a:rPr lang="pt-BR" sz="2800" dirty="0" smtClean="0"/>
              <a:t>Lá</a:t>
            </a:r>
            <a:r>
              <a:rPr lang="pt-BR" sz="2800" dirty="0" smtClean="0">
                <a:latin typeface="Bach" pitchFamily="2" charset="2"/>
              </a:rPr>
              <a:t>@</a:t>
            </a:r>
            <a:r>
              <a:rPr lang="pt-BR" sz="2800" dirty="0" smtClean="0"/>
              <a:t> </a:t>
            </a:r>
            <a:r>
              <a:rPr lang="pt-BR" sz="2800" dirty="0" smtClean="0"/>
              <a:t>M</a:t>
            </a:r>
            <a:endParaRPr lang="pt-BR" sz="2800" dirty="0"/>
          </a:p>
        </p:txBody>
      </p:sp>
      <p:pic>
        <p:nvPicPr>
          <p:cNvPr id="10244" name="Imagem 3" descr="Haydn sq op74n3 c89-96 modulação com na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543175"/>
            <a:ext cx="65722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494</Words>
  <Application>Microsoft Office PowerPoint</Application>
  <PresentationFormat>Apresentação na tela (4:3)</PresentationFormat>
  <Paragraphs>50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Modulação no desenvolvimento: procedimentos harmônicos </vt:lpstr>
      <vt:lpstr>O processo modulatório no desenvolvimento, segundo De La Motte.</vt:lpstr>
      <vt:lpstr>Estratégias modulatórias, segundo Rosen.</vt:lpstr>
      <vt:lpstr>O desenvolvimento, segundo Rosen</vt:lpstr>
      <vt:lpstr>Mozart: sonata KV 332 em Fá Maior (trecho do desenvolvimento)</vt:lpstr>
      <vt:lpstr>Redução harmônica do trecho anterior</vt:lpstr>
      <vt:lpstr>Haydn, Op. 74 nº 3: transição</vt:lpstr>
      <vt:lpstr>Mudança de espécie, no começo do desenvolvimento: acorde menor se torna D7</vt:lpstr>
      <vt:lpstr>Haydn, Op. 74 nº 3: desenvolvimento</vt:lpstr>
      <vt:lpstr>Tríade reduzida a 2 notas: ambigüidade. Sol M – Mi M</vt:lpstr>
      <vt:lpstr>Haydn, Sinfonia nº 101 (“The Clock”): modulação por uníssono</vt:lpstr>
      <vt:lpstr>Chegada ao VI grau no final do desenvolvimento: anticlímax</vt:lpstr>
      <vt:lpstr>Mozart, Sinfonia nº 39: evitando a chegada na Tr (VI)</vt:lpstr>
      <vt:lpstr>Referências bibliográficas</vt:lpstr>
    </vt:vector>
  </TitlesOfParts>
  <Company>Família Tajiki Salles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Modulação no desenvolvimento</dc:title>
  <dc:creator>Paulo de Tarso</dc:creator>
  <cp:lastModifiedBy>Paulo</cp:lastModifiedBy>
  <cp:revision>43</cp:revision>
  <cp:lastPrinted>1601-01-01T00:00:00Z</cp:lastPrinted>
  <dcterms:created xsi:type="dcterms:W3CDTF">2008-09-22T00:43:48Z</dcterms:created>
  <dcterms:modified xsi:type="dcterms:W3CDTF">2011-08-07T06:30:38Z</dcterms:modified>
</cp:coreProperties>
</file>