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6" r:id="rId4"/>
    <p:sldId id="265" r:id="rId5"/>
    <p:sldId id="279" r:id="rId6"/>
    <p:sldId id="280" r:id="rId7"/>
    <p:sldId id="281" r:id="rId8"/>
    <p:sldId id="282" r:id="rId9"/>
    <p:sldId id="259" r:id="rId10"/>
    <p:sldId id="283" r:id="rId11"/>
    <p:sldId id="284" r:id="rId12"/>
    <p:sldId id="285" r:id="rId13"/>
    <p:sldId id="287" r:id="rId14"/>
    <p:sldId id="286" r:id="rId15"/>
    <p:sldId id="277" r:id="rId16"/>
    <p:sldId id="264" r:id="rId17"/>
    <p:sldId id="274" r:id="rId18"/>
    <p:sldId id="272" r:id="rId19"/>
    <p:sldId id="275" r:id="rId20"/>
    <p:sldId id="273" r:id="rId21"/>
    <p:sldId id="278" r:id="rId22"/>
    <p:sldId id="260" r:id="rId23"/>
    <p:sldId id="266" r:id="rId24"/>
    <p:sldId id="267" r:id="rId25"/>
    <p:sldId id="268" r:id="rId26"/>
    <p:sldId id="271" r:id="rId27"/>
    <p:sldId id="269" r:id="rId28"/>
    <p:sldId id="27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ta da Microsoft" initials="CdM" lastIdx="1" clrIdx="0">
    <p:extLst>
      <p:ext uri="{19B8F6BF-5375-455C-9EA6-DF929625EA0E}">
        <p15:presenceInfo xmlns:p15="http://schemas.microsoft.com/office/powerpoint/2012/main" userId="65e80f439f0208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EA"/>
    <a:srgbClr val="FAFFFF"/>
    <a:srgbClr val="DBDDDC"/>
    <a:srgbClr val="C3C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528" autoAdjust="0"/>
  </p:normalViewPr>
  <p:slideViewPr>
    <p:cSldViewPr snapToGrid="0">
      <p:cViewPr varScale="1">
        <p:scale>
          <a:sx n="103" d="100"/>
          <a:sy n="103" d="100"/>
        </p:scale>
        <p:origin x="9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17ADA-B774-4AD6-9FF0-8C2C21E5B43F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892AC-ECE5-4D1B-9AF6-C502DCEDE2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4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892AC-ECE5-4D1B-9AF6-C502DCEDE2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58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892AC-ECE5-4D1B-9AF6-C502DCEDE2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88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892AC-ECE5-4D1B-9AF6-C502DCEDE2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5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892AC-ECE5-4D1B-9AF6-C502DCEDE2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79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892AC-ECE5-4D1B-9AF6-C502DCEDE2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54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892AC-ECE5-4D1B-9AF6-C502DCEDE2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2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58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3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9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9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8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0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0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9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0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CC24-59AF-47F0-B1B8-CDBF18F5975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E664E-CCDF-4127-BFFE-9B2950AC1B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073759F-94CF-4A0E-852C-A01A9508BAB5}"/>
              </a:ext>
            </a:extLst>
          </p:cNvPr>
          <p:cNvSpPr/>
          <p:nvPr/>
        </p:nvSpPr>
        <p:spPr>
          <a:xfrm>
            <a:off x="1503218" y="436631"/>
            <a:ext cx="9185564" cy="18027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3218" y="290285"/>
            <a:ext cx="9144000" cy="1802716"/>
          </a:xfrm>
        </p:spPr>
        <p:txBody>
          <a:bodyPr>
            <a:no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Análise e Espacialização da Temperatura do Ar Média e Máxima no Perfil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Topoclimático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do Pico da Bandeira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52400" y="6245059"/>
            <a:ext cx="11845636" cy="435390"/>
          </a:xfrm>
          <a:solidFill>
            <a:schemeClr val="bg1">
              <a:alpha val="36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pt-BR" sz="7200" b="1" dirty="0">
                <a:latin typeface="Arial" panose="020B0604020202020204" pitchFamily="34" charset="0"/>
                <a:cs typeface="Arial" panose="020B0604020202020204" pitchFamily="34" charset="0"/>
              </a:rPr>
              <a:t> Andressa Varella Teixeira da Silva, Carlos Eduardo </a:t>
            </a:r>
            <a:r>
              <a:rPr lang="pt-BR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Faggian</a:t>
            </a:r>
            <a:r>
              <a:rPr lang="pt-BR" sz="7200" b="1" dirty="0">
                <a:latin typeface="Arial" panose="020B0604020202020204" pitchFamily="34" charset="0"/>
                <a:cs typeface="Arial" panose="020B0604020202020204" pitchFamily="34" charset="0"/>
              </a:rPr>
              <a:t> Francisco, Lucas Penha da Conceição e Rodrigo </a:t>
            </a:r>
            <a:r>
              <a:rPr lang="pt-BR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Hitoshi</a:t>
            </a:r>
            <a:r>
              <a:rPr lang="pt-BR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Endo</a:t>
            </a:r>
            <a:r>
              <a:rPr lang="pt-BR" sz="7200" b="1" dirty="0">
                <a:latin typeface="Arial" panose="020B0604020202020204" pitchFamily="34" charset="0"/>
                <a:cs typeface="Arial" panose="020B0604020202020204" pitchFamily="34" charset="0"/>
              </a:rPr>
              <a:t>    </a:t>
            </a:r>
            <a:endParaRPr lang="pt-BR" sz="72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pt-B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26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577516" y="1909011"/>
            <a:ext cx="11051989" cy="3946358"/>
          </a:xfrm>
          <a:solidFill>
            <a:srgbClr val="F1F1EA"/>
          </a:solidFill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endParaRPr lang="pt-BR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Inverno Seco: Correspondente ao período entre Abril e Outubro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Verão Chuvoso: Correspondente ao período entre Novembro e Março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Pluviosidade entre 1.000 e 1.200 milímetros, com maior concentração nos primeiros três meses de verão.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Umidade Relativa: Acima de 70%</a:t>
            </a:r>
            <a:endParaRPr lang="en-US" sz="23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9B47E24-EAC2-4215-A389-99FD11BFFFBA}"/>
              </a:ext>
            </a:extLst>
          </p:cNvPr>
          <p:cNvSpPr/>
          <p:nvPr/>
        </p:nvSpPr>
        <p:spPr>
          <a:xfrm>
            <a:off x="163536" y="203199"/>
            <a:ext cx="2274862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BC8892-C247-47D6-8612-7C68458A62DA}"/>
              </a:ext>
            </a:extLst>
          </p:cNvPr>
          <p:cNvSpPr txBox="1">
            <a:spLocks/>
          </p:cNvSpPr>
          <p:nvPr/>
        </p:nvSpPr>
        <p:spPr>
          <a:xfrm>
            <a:off x="163538" y="203200"/>
            <a:ext cx="2274862" cy="774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7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577516" y="1909010"/>
            <a:ext cx="11051989" cy="4074695"/>
          </a:xfrm>
          <a:solidFill>
            <a:srgbClr val="F1F1EA"/>
          </a:solidFill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lnSpcReduction="10000"/>
          </a:bodyPr>
          <a:lstStyle/>
          <a:p>
            <a:endParaRPr lang="pt-BR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Região de grande importância hidrográfica por ser um divisor de água e por possuir grande número de nascentes.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Contribui com três bacias hidrográficas: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Itabapoana.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Itapemirim.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Rio Doce.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Importância Social: Abastecimento de água potável.</a:t>
            </a:r>
            <a:endParaRPr lang="en-US" sz="23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9B47E24-EAC2-4215-A389-99FD11BFFFBA}"/>
              </a:ext>
            </a:extLst>
          </p:cNvPr>
          <p:cNvSpPr/>
          <p:nvPr/>
        </p:nvSpPr>
        <p:spPr>
          <a:xfrm>
            <a:off x="163536" y="203199"/>
            <a:ext cx="3237388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BC8892-C247-47D6-8612-7C68458A62DA}"/>
              </a:ext>
            </a:extLst>
          </p:cNvPr>
          <p:cNvSpPr txBox="1">
            <a:spLocks/>
          </p:cNvSpPr>
          <p:nvPr/>
        </p:nvSpPr>
        <p:spPr>
          <a:xfrm>
            <a:off x="163538" y="203200"/>
            <a:ext cx="3237388" cy="774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Hidrografia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4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9B47E24-EAC2-4215-A389-99FD11BFFFBA}"/>
              </a:ext>
            </a:extLst>
          </p:cNvPr>
          <p:cNvSpPr/>
          <p:nvPr/>
        </p:nvSpPr>
        <p:spPr>
          <a:xfrm>
            <a:off x="163536" y="203199"/>
            <a:ext cx="3237388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BC8892-C247-47D6-8612-7C68458A62DA}"/>
              </a:ext>
            </a:extLst>
          </p:cNvPr>
          <p:cNvSpPr txBox="1">
            <a:spLocks/>
          </p:cNvSpPr>
          <p:nvPr/>
        </p:nvSpPr>
        <p:spPr>
          <a:xfrm>
            <a:off x="163538" y="203200"/>
            <a:ext cx="3237388" cy="774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Geomorfologia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lh5.googleusercontent.com/SwKFeUz0tf-O1zo98QZg1mpg_IRGAarc7-H1SUb77UWYRkjHbKwjsZDypZPk7NHDGYn8NG3eF-rQ_43jYmePmv1diSIdgndgNAWX_UclINty6swku3oEsQchrwaTg0wTNXfJgoLCUsuRG5nA7Y0Gs0U3AA=s2048">
            <a:extLst>
              <a:ext uri="{FF2B5EF4-FFF2-40B4-BE49-F238E27FC236}">
                <a16:creationId xmlns:a16="http://schemas.microsoft.com/office/drawing/2014/main" id="{8EB424DF-4C23-49F8-BFBB-086A78C0F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203" y="1410893"/>
            <a:ext cx="4591050" cy="492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Texto 4">
            <a:extLst>
              <a:ext uri="{FF2B5EF4-FFF2-40B4-BE49-F238E27FC236}">
                <a16:creationId xmlns:a16="http://schemas.microsoft.com/office/drawing/2014/main" id="{91A12D48-8DD9-4B30-BEAD-12AF5F69A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264" y="2003133"/>
            <a:ext cx="5303716" cy="3742066"/>
          </a:xfrm>
          <a:solidFill>
            <a:srgbClr val="F1F1EA"/>
          </a:solidFill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/>
          </a:bodyPr>
          <a:lstStyle/>
          <a:p>
            <a:endParaRPr lang="pt-BR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Inserido na Serra do Caparaó: Continuação da Formação da Serra da Mantiqueira.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Terceiro cume mais alto do Brasil.</a:t>
            </a:r>
            <a:endParaRPr lang="pt-B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Esculpido sobre gnaisses e </a:t>
            </a:r>
            <a:r>
              <a:rPr lang="pt-BR" sz="2300" dirty="0" err="1">
                <a:latin typeface="Arial" panose="020B0604020202020204" pitchFamily="34" charset="0"/>
                <a:cs typeface="Arial" panose="020B0604020202020204" pitchFamily="34" charset="0"/>
              </a:rPr>
              <a:t>migmatitos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de alto grau de metamorfismo.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440855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481264" y="2003133"/>
            <a:ext cx="5303716" cy="3742066"/>
          </a:xfrm>
          <a:solidFill>
            <a:srgbClr val="F1F1EA"/>
          </a:solidFill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/>
          </a:bodyPr>
          <a:lstStyle/>
          <a:p>
            <a:endParaRPr lang="pt-BR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Inserido na Serra do Caparaó: Continuação da Formação da Serra da Mantiqueira.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Terceiro cume mais alto do Brasil.</a:t>
            </a:r>
            <a:endParaRPr lang="pt-B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Esculpido sobre gnaisses e </a:t>
            </a:r>
            <a:r>
              <a:rPr lang="pt-BR" sz="2300" dirty="0" err="1">
                <a:latin typeface="Arial" panose="020B0604020202020204" pitchFamily="34" charset="0"/>
                <a:cs typeface="Arial" panose="020B0604020202020204" pitchFamily="34" charset="0"/>
              </a:rPr>
              <a:t>migmatitos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de alto grau de metamorfismo.</a:t>
            </a:r>
            <a:endParaRPr lang="en-US" sz="23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9B47E24-EAC2-4215-A389-99FD11BFFFBA}"/>
              </a:ext>
            </a:extLst>
          </p:cNvPr>
          <p:cNvSpPr/>
          <p:nvPr/>
        </p:nvSpPr>
        <p:spPr>
          <a:xfrm>
            <a:off x="163536" y="203199"/>
            <a:ext cx="3237388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BC8892-C247-47D6-8612-7C68458A62DA}"/>
              </a:ext>
            </a:extLst>
          </p:cNvPr>
          <p:cNvSpPr txBox="1">
            <a:spLocks/>
          </p:cNvSpPr>
          <p:nvPr/>
        </p:nvSpPr>
        <p:spPr>
          <a:xfrm>
            <a:off x="163538" y="203200"/>
            <a:ext cx="3237388" cy="774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Geomorfologia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lh4.googleusercontent.com/Gf5_ia4ml6fIuH41hxsYl-YCorDy6tWuXAObdGaiX09zgwisCLcme60ouh8oCsYRaeJO0j_5_EVVfeCbzkCRGAmmXQnuVZvq1C_yhEQkRVvBPoISmdvoQFVZ7AJvDgu14-EJiYTmMU1mLkc65pqjIRM">
            <a:extLst>
              <a:ext uri="{FF2B5EF4-FFF2-40B4-BE49-F238E27FC236}">
                <a16:creationId xmlns:a16="http://schemas.microsoft.com/office/drawing/2014/main" id="{1FB52B9B-3AB2-4B1D-B815-0F405BEC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37" y="1773904"/>
            <a:ext cx="59436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3814C57-1E1A-45F6-9B14-2E6ACFBEC158}"/>
              </a:ext>
            </a:extLst>
          </p:cNvPr>
          <p:cNvSpPr txBox="1"/>
          <p:nvPr/>
        </p:nvSpPr>
        <p:spPr>
          <a:xfrm>
            <a:off x="9864081" y="5622088"/>
            <a:ext cx="2234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Elaborado por Rodrigo </a:t>
            </a:r>
            <a:r>
              <a:rPr lang="pt-B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89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2935705" y="1925051"/>
            <a:ext cx="6320590" cy="3513221"/>
          </a:xfrm>
          <a:solidFill>
            <a:srgbClr val="F1F1EA"/>
          </a:solidFill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endParaRPr lang="pt-BR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Tipos de solos presentes: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100" dirty="0" err="1">
                <a:latin typeface="Arial" panose="020B0604020202020204" pitchFamily="34" charset="0"/>
                <a:cs typeface="Arial" panose="020B0604020202020204" pitchFamily="34" charset="0"/>
              </a:rPr>
              <a:t>Latossolos</a:t>
            </a: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100" dirty="0" err="1">
                <a:latin typeface="Arial" panose="020B0604020202020204" pitchFamily="34" charset="0"/>
                <a:cs typeface="Arial" panose="020B0604020202020204" pitchFamily="34" charset="0"/>
              </a:rPr>
              <a:t>Nitossolos</a:t>
            </a: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 Vermelhos;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100" dirty="0" err="1">
                <a:latin typeface="Arial" panose="020B0604020202020204" pitchFamily="34" charset="0"/>
                <a:cs typeface="Arial" panose="020B0604020202020204" pitchFamily="34" charset="0"/>
              </a:rPr>
              <a:t>Argissolos</a:t>
            </a: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 Vermelho-Amarelos;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100" dirty="0" err="1">
                <a:latin typeface="Arial" panose="020B0604020202020204" pitchFamily="34" charset="0"/>
                <a:cs typeface="Arial" panose="020B0604020202020204" pitchFamily="34" charset="0"/>
              </a:rPr>
              <a:t>Neossolos</a:t>
            </a: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100" dirty="0" err="1">
                <a:latin typeface="Arial" panose="020B0604020202020204" pitchFamily="34" charset="0"/>
                <a:cs typeface="Arial" panose="020B0604020202020204" pitchFamily="34" charset="0"/>
              </a:rPr>
              <a:t>Litólicos</a:t>
            </a: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00100" lvl="1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100" dirty="0" err="1">
                <a:latin typeface="Arial" panose="020B0604020202020204" pitchFamily="34" charset="0"/>
                <a:cs typeface="Arial" panose="020B0604020202020204" pitchFamily="34" charset="0"/>
              </a:rPr>
              <a:t>Cambissolos</a:t>
            </a: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9B47E24-EAC2-4215-A389-99FD11BFFFBA}"/>
              </a:ext>
            </a:extLst>
          </p:cNvPr>
          <p:cNvSpPr/>
          <p:nvPr/>
        </p:nvSpPr>
        <p:spPr>
          <a:xfrm>
            <a:off x="163536" y="203199"/>
            <a:ext cx="3237388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BC8892-C247-47D6-8612-7C68458A62DA}"/>
              </a:ext>
            </a:extLst>
          </p:cNvPr>
          <p:cNvSpPr txBox="1">
            <a:spLocks/>
          </p:cNvSpPr>
          <p:nvPr/>
        </p:nvSpPr>
        <p:spPr>
          <a:xfrm>
            <a:off x="163538" y="203200"/>
            <a:ext cx="3237388" cy="774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Pedologia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90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AD684-C1E2-4D28-83A9-68EF0CB0288E}"/>
              </a:ext>
            </a:extLst>
          </p:cNvPr>
          <p:cNvSpPr/>
          <p:nvPr/>
        </p:nvSpPr>
        <p:spPr>
          <a:xfrm>
            <a:off x="3147525" y="2766218"/>
            <a:ext cx="5896947" cy="13255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3203" y="2423633"/>
            <a:ext cx="4285593" cy="2010734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Materiais e Métodos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2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6FA42BB-CBC5-4EC8-A5EF-3970E2B19D8F}"/>
              </a:ext>
            </a:extLst>
          </p:cNvPr>
          <p:cNvSpPr/>
          <p:nvPr/>
        </p:nvSpPr>
        <p:spPr>
          <a:xfrm>
            <a:off x="238895" y="280549"/>
            <a:ext cx="11390609" cy="11741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895" y="125975"/>
            <a:ext cx="12013809" cy="1325563"/>
          </a:xfrm>
        </p:spPr>
        <p:txBody>
          <a:bodyPr>
            <a:norm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INSTRUMENTOS DE MEDIÇÃO X INSTRUMENTOS ACESSÓRIOS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6553" y="3854678"/>
            <a:ext cx="4024086" cy="584775"/>
          </a:xfrm>
          <a:solidFill>
            <a:srgbClr val="F1F1EA"/>
          </a:solidFill>
        </p:spPr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Instrumentos de Medição 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endParaRPr lang="en-US" dirty="0"/>
          </a:p>
        </p:txBody>
      </p:sp>
      <p:sp>
        <p:nvSpPr>
          <p:cNvPr id="4" name="Seta para a direita 3"/>
          <p:cNvSpPr/>
          <p:nvPr/>
        </p:nvSpPr>
        <p:spPr>
          <a:xfrm>
            <a:off x="5249052" y="3749510"/>
            <a:ext cx="1507476" cy="79511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/>
          <p:cNvSpPr txBox="1"/>
          <p:nvPr/>
        </p:nvSpPr>
        <p:spPr>
          <a:xfrm>
            <a:off x="7494941" y="3858486"/>
            <a:ext cx="4134563" cy="584775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COLETA DE DADOS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86553" y="2262810"/>
            <a:ext cx="498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Instrumentos de Medição: 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53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BDF3180-30F6-4AD9-A071-D4996E01FEAA}"/>
              </a:ext>
            </a:extLst>
          </p:cNvPr>
          <p:cNvSpPr/>
          <p:nvPr/>
        </p:nvSpPr>
        <p:spPr>
          <a:xfrm>
            <a:off x="156029" y="280550"/>
            <a:ext cx="4359987" cy="7644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6029" y="4177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Instrumentos de Medição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lh5.googleusercontent.com/gkihINYcXg1S8oXWOQeVSvmQb9jfotbsfCqoO4jSsV0NWGFWSSbrJEIAtDLdX7A-j80kI8ECcUmNujP_TA7tZ1Epjq2CsqNA5r9OcSuFwBdiqKIVSQ2ekRf8ycQFoHqvwkquqpMHT3hD-0ngCd3vl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59" y="1991895"/>
            <a:ext cx="2375580" cy="3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du3l4YwGdBpW2KpjZ9DCOv2REPxMVKNFXC_R6fpghBjSdOOg5iaLuCC5jfRwHwgn3d7EdytyrDumKAJxmksIjdkBgujwrflTpHUGsjQIvLeshAhy-WG-oa2DP-SK-hIfelX7fYD3oycrgaxKftCzA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24" y="1991895"/>
            <a:ext cx="2375579" cy="3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3.googleusercontent.com/sIgyehpN6a4ALaA-s0RMhijAcBhx0hLEWlaDI__XdVkvTJH28lUXDWPxVUO_bAmhRgJbbfmXXjHtUyliOT1OYfrvyeLVgX-8BQMWGd7KHNfCzNM6vx7XZTeoTweKjRucAKj79x7UZ11FBoDBRbfLR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89" y="1991895"/>
            <a:ext cx="2347633" cy="3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lh3.googleusercontent.com/tAp5kPFb3dAvtSrSmDrzm7qYpRd2PkcZbU-NmwvO2waNJAjY07Q7W8x5G9ExkRu5lL-km3ASC4xP5R-G5EV8429b5dAAU-XpcGCrg3spzHYp6UZ3EerqJpQJwSAJOeRflqCJd7KlVkl4p2-Yw4VfqD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690" y="1991895"/>
            <a:ext cx="2366190" cy="31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38395" y="5268686"/>
            <a:ext cx="1022634" cy="36933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Bússola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08427" y="5268686"/>
            <a:ext cx="1215116" cy="36933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Altímetro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346716" y="5268686"/>
            <a:ext cx="2108378" cy="36933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Termo-Higrômetro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0086956" y="5268686"/>
            <a:ext cx="667657" cy="36933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662160" y="6488668"/>
            <a:ext cx="2529840" cy="36933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Fotos de Carlos Francisco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5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A6DA8FC-384D-4E33-857A-2A2623B217C4}"/>
              </a:ext>
            </a:extLst>
          </p:cNvPr>
          <p:cNvSpPr/>
          <p:nvPr/>
        </p:nvSpPr>
        <p:spPr>
          <a:xfrm>
            <a:off x="156029" y="280550"/>
            <a:ext cx="4359987" cy="7644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190" y="502244"/>
            <a:ext cx="4248665" cy="827315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pt-B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de Medição </a:t>
            </a:r>
            <a:b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s://lh5.googleusercontent.com/dplSLAeKES-F6mRiObmXsCxJg0f95jTlByWlVRTv8woybCvbNkGrtbKWzmDwLiYS1a3l7hMooVGkuST9eG0VFIa4Rgn_4YCyoFw6xsDYsVyxVqHnApfFTNKDBFI0uV53L0dlG2lyDM_n12oXl6GAlo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2" t="28407" r="23991" b="19741"/>
          <a:stretch/>
        </p:blipFill>
        <p:spPr bwMode="auto">
          <a:xfrm>
            <a:off x="4564742" y="1219200"/>
            <a:ext cx="268514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426855" y="5858692"/>
            <a:ext cx="2960916" cy="36933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Datalogger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646920" y="6488668"/>
            <a:ext cx="2545080" cy="36933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Foto de Carlos Francisco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FC8BB8B7-152E-4D71-95CD-B0A1749E0C56}"/>
              </a:ext>
            </a:extLst>
          </p:cNvPr>
          <p:cNvSpPr/>
          <p:nvPr/>
        </p:nvSpPr>
        <p:spPr>
          <a:xfrm>
            <a:off x="156029" y="280550"/>
            <a:ext cx="4359987" cy="7644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407674" y="3153865"/>
            <a:ext cx="4876801" cy="3389338"/>
          </a:xfrm>
          <a:prstGeom prst="rect">
            <a:avLst/>
          </a:prstGeom>
          <a:solidFill>
            <a:srgbClr val="F1F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095" y="341891"/>
            <a:ext cx="4698609" cy="786039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Instrumentos Acessórios: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75354" y="3701905"/>
            <a:ext cx="2456543" cy="2293258"/>
          </a:xfrm>
          <a:solidFill>
            <a:srgbClr val="F1F1EA"/>
          </a:solidFill>
        </p:spPr>
        <p:txBody>
          <a:bodyPr>
            <a:normAutofit/>
          </a:bodyPr>
          <a:lstStyle/>
          <a:p>
            <a:pPr fontAlgn="base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Abrigo </a:t>
            </a:r>
          </a:p>
          <a:p>
            <a:pPr fontAlgn="base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Abraçadeira</a:t>
            </a:r>
          </a:p>
          <a:p>
            <a:pPr fontAlgn="base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Martelo</a:t>
            </a:r>
          </a:p>
          <a:p>
            <a:pPr fontAlgn="base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Alicate</a:t>
            </a:r>
          </a:p>
          <a:p>
            <a:pPr fontAlgn="base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Arame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77284" y="2066854"/>
            <a:ext cx="4252685" cy="523220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Instrumentos Acessórios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364" y="1915815"/>
            <a:ext cx="1530229" cy="83522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250988" y="2005299"/>
            <a:ext cx="1509486" cy="584775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APOIO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s://lh5.googleusercontent.com/JDjkFv2GM0UR0xKnppDiO_ckw3VGcNs-iol_Gbc4m9-LEVPzTLNiXeYpMGZpGmOfqILsUWvzwYFVthmofClSb5eA-j4H3dKJK8KdNrRyxRpo57bhQjTeZwJYOQFdq7nc_veZBN4zJ8bzfeowe_aXs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903" y="3314830"/>
            <a:ext cx="4602341" cy="28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472353" y="6208118"/>
            <a:ext cx="4376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Abrigo – Foto de Yasmin Carneiro,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569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84C99B5-D0F2-4F5E-B0B0-415D45C98F6D}"/>
              </a:ext>
            </a:extLst>
          </p:cNvPr>
          <p:cNvSpPr/>
          <p:nvPr/>
        </p:nvSpPr>
        <p:spPr>
          <a:xfrm>
            <a:off x="211782" y="157325"/>
            <a:ext cx="6711532" cy="8421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3702" y="333904"/>
            <a:ext cx="11864926" cy="1325563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trabalho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campo </a:t>
            </a:r>
            <a:br>
              <a:rPr lang="en-US" sz="3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1783" y="3429000"/>
            <a:ext cx="9044354" cy="2748455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Ter contato direto com o objeto de estudo 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Ampliações das percepções sobre o espaço estudado</a:t>
            </a:r>
          </a:p>
          <a:p>
            <a:pPr algn="just"/>
            <a:r>
              <a:rPr lang="pt-BR" dirty="0"/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Associação entre a teoria e a prática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Conseguir visualizar a interdisciplinaridade e a relação com outras áreas do conhecimento 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33702" y="1042184"/>
            <a:ext cx="9176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Montar uma estação meteorológica de baixo custo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Coletar dados de temperatura em diferentes altitudes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eta em curva para a esquerda 41"/>
          <p:cNvSpPr/>
          <p:nvPr/>
        </p:nvSpPr>
        <p:spPr>
          <a:xfrm>
            <a:off x="9876044" y="1622698"/>
            <a:ext cx="1702676" cy="3332509"/>
          </a:xfrm>
          <a:prstGeom prst="curved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94360" y="6177455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 HISTÓRIA PARA CONTAR!!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5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2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71560E19-4B75-471B-977F-946E089AE2F7}"/>
              </a:ext>
            </a:extLst>
          </p:cNvPr>
          <p:cNvSpPr/>
          <p:nvPr/>
        </p:nvSpPr>
        <p:spPr>
          <a:xfrm>
            <a:off x="156029" y="280550"/>
            <a:ext cx="4359987" cy="7644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029" y="315823"/>
            <a:ext cx="2695638" cy="693934"/>
          </a:xfrm>
        </p:spPr>
        <p:txBody>
          <a:bodyPr>
            <a:normAutofit fontScale="90000"/>
          </a:bodyPr>
          <a:lstStyle/>
          <a:p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err="1"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br>
              <a:rPr lang="en-US" sz="4000" dirty="0"/>
            </a:b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62948" y="2517325"/>
            <a:ext cx="1931309" cy="496012"/>
          </a:xfrm>
          <a:noFill/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campo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0112" y="3216945"/>
            <a:ext cx="3570515" cy="2585323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Simulação da instalação do abrigo e primeiro contato com 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Datalogger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Calibração/configuração do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Datalogger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Um pouco mais sobre a área de estudo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159310" y="2441377"/>
            <a:ext cx="194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campo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521362" y="3216945"/>
            <a:ext cx="3200401" cy="2031325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Instalação dos abrigos 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Aferição de medidas "instantâneas“</a:t>
            </a:r>
          </a:p>
          <a:p>
            <a:pPr fontAlgn="base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Observações em campo</a:t>
            </a:r>
          </a:p>
          <a:p>
            <a:pPr fontAlgn="base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     (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ex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: Vegetação)</a:t>
            </a:r>
            <a:endParaRPr lang="pt-BR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986611" y="2441377"/>
            <a:ext cx="226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Pós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-campo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476376" y="3216945"/>
            <a:ext cx="3284700" cy="1754326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  Processamento de dados </a:t>
            </a:r>
          </a:p>
          <a:p>
            <a:pPr fontAlgn="base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  QGIS          Mapas</a:t>
            </a:r>
          </a:p>
          <a:p>
            <a:pPr fontAlgn="base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EXCEL       Planilhas e    sistematização dos dados</a:t>
            </a:r>
            <a:endParaRPr lang="pt-BR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35" y="2441377"/>
            <a:ext cx="758340" cy="57196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548" y="2423460"/>
            <a:ext cx="758340" cy="607793"/>
          </a:xfrm>
          <a:prstGeom prst="rect">
            <a:avLst/>
          </a:prstGeom>
        </p:spPr>
      </p:pic>
      <p:cxnSp>
        <p:nvCxnSpPr>
          <p:cNvPr id="14" name="Conector de seta reta 13"/>
          <p:cNvCxnSpPr/>
          <p:nvPr/>
        </p:nvCxnSpPr>
        <p:spPr>
          <a:xfrm>
            <a:off x="9652323" y="3954492"/>
            <a:ext cx="261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9652323" y="4498304"/>
            <a:ext cx="261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903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7"/>
                    </a14:imgEffect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24289EF-21FB-44BB-AF74-38FB2BAB5533}"/>
              </a:ext>
            </a:extLst>
          </p:cNvPr>
          <p:cNvSpPr/>
          <p:nvPr/>
        </p:nvSpPr>
        <p:spPr>
          <a:xfrm>
            <a:off x="3147525" y="2766218"/>
            <a:ext cx="5896947" cy="13255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4541" y="2766218"/>
            <a:ext cx="2582918" cy="1325563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14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5934BE7-0467-4974-BC09-E75CA7380140}"/>
              </a:ext>
            </a:extLst>
          </p:cNvPr>
          <p:cNvSpPr/>
          <p:nvPr/>
        </p:nvSpPr>
        <p:spPr>
          <a:xfrm>
            <a:off x="2356544" y="288094"/>
            <a:ext cx="7671650" cy="8483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6544" y="314853"/>
            <a:ext cx="7671650" cy="7942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Registrados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no Campo</a:t>
            </a:r>
          </a:p>
        </p:txBody>
      </p:sp>
      <p:pic>
        <p:nvPicPr>
          <p:cNvPr id="2050" name="Picture 2" descr="https://lh6.googleusercontent.com/ExkO4xJmE-jzvA-EZUSSdZDiPPoC9cu1v_jAXPq8FRJIP6WD7U9kAHWIJEFlQjg313ynmFQzJ08WNapqoGKmj_CXa5yaX-9gRGss96oT6W8kQvAjqq-BxGvoYNHhqoZM2Wjww8CPkCl6mD5CJQysfw6pRw=n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" y="1210334"/>
            <a:ext cx="11793584" cy="31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497329" y="4593339"/>
            <a:ext cx="9197342" cy="2031325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registrados no próprio trabalho de campo para cada ponto de estudo:</a:t>
            </a:r>
          </a:p>
          <a:p>
            <a:pPr fontAlgn="base"/>
            <a:endParaRPr lang="pt-B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Altitude em Metros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Horário de Registro                                               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Coordenadas UTM em Metros.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Pressão Atmosférica em mmHg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Temperatura em Graus Celsius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734890" y="5135711"/>
            <a:ext cx="4733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Umidade Relativa em Porcentagem. 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Declividade do Terreno.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Orientação da Vertente.</a:t>
            </a:r>
          </a:p>
          <a:p>
            <a:pPr marL="457200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Tipo de Vegetação Observada</a:t>
            </a:r>
            <a:endParaRPr lang="pt-BR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90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FD31039-0964-409F-9E22-FD448988FE1E}"/>
              </a:ext>
            </a:extLst>
          </p:cNvPr>
          <p:cNvSpPr/>
          <p:nvPr/>
        </p:nvSpPr>
        <p:spPr>
          <a:xfrm>
            <a:off x="2356544" y="288094"/>
            <a:ext cx="7671650" cy="8483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6544" y="288095"/>
            <a:ext cx="7671650" cy="848322"/>
          </a:xfrm>
          <a:noFill/>
        </p:spPr>
        <p:txBody>
          <a:bodyPr>
            <a:noAutofit/>
          </a:bodyPr>
          <a:lstStyle/>
          <a:p>
            <a:pPr algn="ctr"/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Registrados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pelas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Estações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lh4.googleusercontent.com/KruJZTWMkK-cXHFYV9smj7hU8QN6lxgjdGb0DiXpazibuom8nYhqi73V4e2f4WISn8zILv45vrXJuyUxPpSxK8PaPbTFUy5hlLjFwpevBPj4cRNlDxVVrgbEh5P56Tcko4pZuAcx-chxEneU4X2lGbc1fA=nw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17237"/>
          <a:stretch/>
        </p:blipFill>
        <p:spPr bwMode="auto">
          <a:xfrm>
            <a:off x="9190741" y="1797076"/>
            <a:ext cx="2197703" cy="39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76190" y="1797076"/>
            <a:ext cx="8112034" cy="4247317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algn="just" fontAlgn="base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Pelos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Dataloggers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foram registrados dados de temperatura e umidade relativa.</a:t>
            </a:r>
          </a:p>
          <a:p>
            <a:pPr algn="just" fontAlgn="base"/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a cada 1 hora entre as 16h do dia 07/05 e  13h do dia 27/05.</a:t>
            </a:r>
          </a:p>
          <a:p>
            <a:pPr algn="just" fontAlgn="base"/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destes dados foram elaborados:</a:t>
            </a:r>
          </a:p>
          <a:p>
            <a:pPr algn="just" fontAlgn="base"/>
            <a:endParaRPr lang="pt-B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 da marcha horária das temperaturas para cada ponto de estudo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 de comparação entre estimação de temperatura por média, máxima absoluta e máxima média.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Gráficos de dispersão com linhas de tendência e coeficientes de correlação de temperaturas médias e máximas médias</a:t>
            </a:r>
          </a:p>
          <a:p>
            <a:pPr marL="742950" lvl="1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Mapas representando o gradiente térmico de temperaturas médias e máximas médias.</a:t>
            </a:r>
            <a:endParaRPr lang="pt-BR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190741" y="5697304"/>
            <a:ext cx="2197703" cy="36933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Foto de Rodrigo </a:t>
            </a:r>
            <a:r>
              <a:rPr lang="pt-BR" dirty="0" err="1"/>
              <a:t>Endo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26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9AE2C1A-D241-4FDD-A2BF-1159AA5D719D}"/>
              </a:ext>
            </a:extLst>
          </p:cNvPr>
          <p:cNvSpPr/>
          <p:nvPr/>
        </p:nvSpPr>
        <p:spPr>
          <a:xfrm>
            <a:off x="2356544" y="288094"/>
            <a:ext cx="7671650" cy="8483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6544" y="288095"/>
            <a:ext cx="7671650" cy="84832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Marcha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Horária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Temperaturas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lh6.googleusercontent.com/h2gPMK9nEQtgmzgcNjLnFM7ailuiqoSLGQe-yzaCqEQagvLf9me33zWTt45RF7352cVJv-6AZYT0woZ1WMN5eRZEEWmbbAXQwxdLGLxWabBPTPN6VG9HZW7gJrdktBkVkvjj-GzeqHjwZNcrrlOLiJkOGw=nw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1" y="1697115"/>
            <a:ext cx="6011963" cy="374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61613" y="1697115"/>
            <a:ext cx="5643154" cy="378565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00000"/>
              </a:solidFill>
              <a:latin typeface="Roboto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das temperaturas para cada hora do dia, para cada ponto de estudo.</a:t>
            </a:r>
          </a:p>
          <a:p>
            <a:pPr algn="just" fontAlgn="base"/>
            <a:endParaRPr lang="pt-B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Primeiros 2 pontos, na Floresta Ombrófila, possuem maiores médias de temperatura e menores amplitudes térmicas.</a:t>
            </a:r>
          </a:p>
          <a:p>
            <a:pPr algn="just" fontAlgn="base"/>
            <a:endParaRPr lang="pt-B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Ponto 3, na Floresta Estacional </a:t>
            </a:r>
            <a:r>
              <a:rPr lang="pt-BR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Semidecidual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observou temperaturas e amplitude térmica medianos</a:t>
            </a:r>
          </a:p>
          <a:p>
            <a:pPr algn="just" fontAlgn="base"/>
            <a:endParaRPr lang="pt-B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outros 5 pontos, em Campos de Altitude, foram observadas temperaturas baixas amplitudes térmicas variáveis, principalmente no Ponto 4, do Terreirão</a:t>
            </a:r>
            <a:r>
              <a:rPr lang="pt-BR" sz="1600" dirty="0">
                <a:solidFill>
                  <a:srgbClr val="000000"/>
                </a:solidFill>
                <a:latin typeface="Roboto"/>
              </a:rPr>
              <a:t>.</a:t>
            </a:r>
            <a:br>
              <a:rPr lang="pt-BR" sz="1600" dirty="0"/>
            </a:br>
            <a:endParaRPr lang="pt-BR" sz="1600" b="0" i="0" u="none" strike="noStrike" dirty="0">
              <a:solidFill>
                <a:srgbClr val="0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29430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70E452E-87B1-44F3-8650-551B9CF38DCB}"/>
              </a:ext>
            </a:extLst>
          </p:cNvPr>
          <p:cNvSpPr/>
          <p:nvPr/>
        </p:nvSpPr>
        <p:spPr>
          <a:xfrm>
            <a:off x="1024812" y="288094"/>
            <a:ext cx="10142376" cy="8483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812" y="288094"/>
            <a:ext cx="10142376" cy="848322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Temperatura Média, Máxima Média e Máxima Absoluta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lh6.googleusercontent.com/10ocNyYYCFu4U1NhAOIJUsr4gSVkNWiynhjKHM_6AMjwbiZMt4VwaneZDh3pEqhJerjJL-9mhk2AReLxQZUVTmmZswYizAgrxiUREs9UbYxZ7_QTtGZrlk6k_KUOAj52fVFyVxgozi2B6DYtIcJAIv2bpQ=n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1" y="1972149"/>
            <a:ext cx="6581033" cy="34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994356" y="1460700"/>
            <a:ext cx="4820194" cy="3970318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Diferentes formas de estimar as temperaturas dos Pontos de Estudo.</a:t>
            </a:r>
          </a:p>
          <a:p>
            <a:pPr fontAlgn="base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Temperatura Média: Média Aritmética entre os valores de temperatura registrados nas estações.</a:t>
            </a:r>
          </a:p>
          <a:p>
            <a:pPr fontAlgn="base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Temperatura Máxima Absoluta: Maiores valores de temperatura registrados nas estações.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Temperatura Máxima Média: Valor médio das maiores temperaturas de cada dia registrado nas estações.</a:t>
            </a:r>
          </a:p>
        </p:txBody>
      </p:sp>
    </p:spTree>
    <p:extLst>
      <p:ext uri="{BB962C8B-B14F-4D97-AF65-F5344CB8AC3E}">
        <p14:creationId xmlns:p14="http://schemas.microsoft.com/office/powerpoint/2010/main" val="1924632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quarter" idx="3"/>
          </p:nvPr>
        </p:nvSpPr>
        <p:spPr>
          <a:xfrm>
            <a:off x="209138" y="5070104"/>
            <a:ext cx="11873346" cy="1606468"/>
          </a:xfrm>
          <a:solidFill>
            <a:srgbClr val="F1F1EA"/>
          </a:solidFill>
        </p:spPr>
        <p:txBody>
          <a:bodyPr>
            <a:norm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BR" sz="1600" b="0" dirty="0">
                <a:latin typeface="Arial" panose="020B0604020202020204" pitchFamily="34" charset="0"/>
                <a:cs typeface="Arial" panose="020B0604020202020204" pitchFamily="34" charset="0"/>
              </a:rPr>
              <a:t>Gráficos de dispersão, com linhas de tendência e coeficientes de correlação para indicar a relação entre as temperaturas e a altitude.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BR" sz="1600" b="0" dirty="0">
                <a:latin typeface="Arial" panose="020B0604020202020204" pitchFamily="34" charset="0"/>
                <a:cs typeface="Arial" panose="020B0604020202020204" pitchFamily="34" charset="0"/>
              </a:rPr>
              <a:t>Temperatura Média: Alta correlação entre a temperatura e altitude, com r² de 0,9712 e gradiente térmico de -0,37ºC/100m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BR" sz="1600" b="0" dirty="0">
                <a:latin typeface="Arial" panose="020B0604020202020204" pitchFamily="34" charset="0"/>
                <a:cs typeface="Arial" panose="020B0604020202020204" pitchFamily="34" charset="0"/>
              </a:rPr>
              <a:t>Temperatura Máxima Média: Boa correlação entre temperatura e altitude, com r² de 0,731 e gradiente térmico de -0,27ºC/100m</a:t>
            </a:r>
          </a:p>
        </p:txBody>
      </p:sp>
      <p:pic>
        <p:nvPicPr>
          <p:cNvPr id="7170" name="Picture 2" descr="https://lh4.googleusercontent.com/fcjCFp9LuLLyPWMEd4j3miGb2epGF1c91GP8i2QwVH0ExSUDIMmVrELSePFeeFO54RHFWxl_JFyRuciS79Zij8Y89_SAZTJzFxkppyA21zsHA0AJ0wewgI7ZKnp93Snk4OoBoofEuYECswAtom8w6_4ETA=n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74" y="1351529"/>
            <a:ext cx="5329832" cy="348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4.googleusercontent.com/wxEauUSLMNF8kw_62FmLVSlep4hu3VCoYzGSvasNkhPhDmCVtyHRRAKB9u9V4rq791JRvB3r1YI3r2h_TeoCREEfhruaMuaCQGkyBNh6pNeNw9_9XeRI7T5bOrwqJXTplEH5cufEX1eQoRVnh8g1VuolLg=nw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8" y="1346928"/>
            <a:ext cx="5333345" cy="3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6350047-29EA-4E97-8A81-6AB9A030F8CF}"/>
              </a:ext>
            </a:extLst>
          </p:cNvPr>
          <p:cNvSpPr/>
          <p:nvPr/>
        </p:nvSpPr>
        <p:spPr>
          <a:xfrm>
            <a:off x="1024812" y="288094"/>
            <a:ext cx="10142376" cy="8483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8B411EC-7A6C-4049-BE9B-69BD21B1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2" y="288094"/>
            <a:ext cx="10142376" cy="848322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Temperatura Média, Máxima Média e Máxima Absoluta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33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101600" y="4673600"/>
            <a:ext cx="11974286" cy="2082800"/>
          </a:xfrm>
          <a:solidFill>
            <a:srgbClr val="F1F1EA"/>
          </a:solidFill>
        </p:spPr>
        <p:txBody>
          <a:bodyPr>
            <a:normAutofit/>
          </a:bodyPr>
          <a:lstStyle/>
          <a:p>
            <a:pPr algn="just" fontAlgn="base">
              <a:spcBef>
                <a:spcPts val="0"/>
              </a:spcBef>
            </a:pPr>
            <a:r>
              <a:rPr lang="pt-BR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das equações das linhas de tendência dos gráficos de correlação, foram elaborados mapas através da ferramenta “Calculadora </a:t>
            </a:r>
            <a:r>
              <a:rPr lang="pt-BR" sz="16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Raster</a:t>
            </a:r>
            <a:r>
              <a:rPr lang="pt-BR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do software QGIS para representar os gradientes térmicos.</a:t>
            </a:r>
          </a:p>
          <a:p>
            <a:pPr algn="just" fontAlgn="base">
              <a:spcBef>
                <a:spcPts val="0"/>
              </a:spcBef>
            </a:pPr>
            <a:endParaRPr lang="pt-BR" sz="16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6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Tmed</a:t>
            </a:r>
            <a:r>
              <a:rPr lang="pt-BR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(-0,0037) * </a:t>
            </a:r>
            <a:r>
              <a:rPr lang="pt-BR" sz="16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  <a:r>
              <a:rPr lang="pt-BR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+ 18,818</a:t>
            </a:r>
          </a:p>
          <a:p>
            <a:pPr algn="just" fontAlgn="base">
              <a:spcBef>
                <a:spcPts val="0"/>
              </a:spcBef>
            </a:pPr>
            <a:endParaRPr lang="pt-BR" sz="16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6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Tmaxmed</a:t>
            </a:r>
            <a:r>
              <a:rPr lang="pt-BR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(-0,0027) * </a:t>
            </a:r>
            <a:r>
              <a:rPr lang="pt-BR" sz="16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  <a:r>
              <a:rPr lang="pt-BR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+ 21,803</a:t>
            </a:r>
          </a:p>
          <a:p>
            <a:pPr algn="just" fontAlgn="base">
              <a:spcBef>
                <a:spcPts val="0"/>
              </a:spcBef>
            </a:pPr>
            <a:endParaRPr lang="pt-BR" sz="16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Percebe-se um padrão parecido na distribuição de temperaturas e uma relação com os mapas de </a:t>
            </a:r>
            <a:r>
              <a:rPr lang="pt-BR" sz="16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Hipsometria</a:t>
            </a:r>
            <a:r>
              <a:rPr lang="pt-BR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 Vegetação (NDVI) mostrados anteriormente.</a:t>
            </a:r>
          </a:p>
        </p:txBody>
      </p:sp>
      <p:pic>
        <p:nvPicPr>
          <p:cNvPr id="6146" name="Picture 2" descr="https://lh6.googleusercontent.com/RLLlq97VM9ZIytYuVfYDKwo93GuioeNU9dEE88K0idurc8WV_FMwe5LqVT6oprgmheRYl9NIqRDzjEH4Vtd86faWzZiGOqigPlMRBU9FaNiMjw08EG9xwALdk0x7riWwWRFSsWEv1S7ybKg8Pr6NzvXqgA=nw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98" y="1270454"/>
            <a:ext cx="4517432" cy="31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4.googleusercontent.com/6SF4DSe_Qe9simWdkcZWmvqd3H9l0z8jqcqauNdI7zwPjZpa7FVMRymBNoXKll3Ue3Mxu6PeJ6hNcfeRh0eSv_J-y5yG4GZ6l6siHx-7lZs9B_91BPGQ2xW06o1NjJN3TYj9NfFjt21brTIvKRlwK0wxlw=nw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6983"/>
            <a:ext cx="4517434" cy="31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018026" y="4197555"/>
            <a:ext cx="2234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Elaborado por Rodrigo </a:t>
            </a:r>
            <a:r>
              <a:rPr lang="pt-B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612429F-F53B-407F-A246-8812F7105D25}"/>
              </a:ext>
            </a:extLst>
          </p:cNvPr>
          <p:cNvSpPr/>
          <p:nvPr/>
        </p:nvSpPr>
        <p:spPr>
          <a:xfrm>
            <a:off x="1024812" y="288094"/>
            <a:ext cx="10142376" cy="8483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EF0A02CB-242B-434E-A920-4319D8FDCAB5}"/>
              </a:ext>
            </a:extLst>
          </p:cNvPr>
          <p:cNvSpPr txBox="1">
            <a:spLocks/>
          </p:cNvSpPr>
          <p:nvPr/>
        </p:nvSpPr>
        <p:spPr>
          <a:xfrm>
            <a:off x="1024812" y="288094"/>
            <a:ext cx="10142376" cy="848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>
                <a:latin typeface="Arial" panose="020B0604020202020204" pitchFamily="34" charset="0"/>
                <a:cs typeface="Arial" panose="020B0604020202020204" pitchFamily="34" charset="0"/>
              </a:rPr>
              <a:t>Temperatura Média, Máxima Média e Máxima Absoluta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1238F48-DDB6-4DA0-99F1-E297499B2C78}"/>
              </a:ext>
            </a:extLst>
          </p:cNvPr>
          <p:cNvSpPr txBox="1"/>
          <p:nvPr/>
        </p:nvSpPr>
        <p:spPr>
          <a:xfrm>
            <a:off x="8932575" y="4197555"/>
            <a:ext cx="2234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Elaborado por Rodrigo </a:t>
            </a:r>
            <a:r>
              <a:rPr lang="pt-B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88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191" y="125975"/>
            <a:ext cx="5714609" cy="1325563"/>
          </a:xfrm>
        </p:spPr>
        <p:txBody>
          <a:bodyPr>
            <a:norm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Referências Bibliográficas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rgbClr val="F1F1EA"/>
          </a:solidFill>
        </p:spPr>
        <p:txBody>
          <a:bodyPr>
            <a:normAutofit/>
          </a:bodyPr>
          <a:lstStyle/>
          <a:p>
            <a:r>
              <a:rPr lang="pt-BR" dirty="0"/>
              <a:t>ICMBIO/DIMAN.</a:t>
            </a:r>
            <a:r>
              <a:rPr lang="pt-BR" b="1" dirty="0"/>
              <a:t> Plano de Manejo para Parque Nacional Caparaó</a:t>
            </a:r>
            <a:r>
              <a:rPr lang="pt-BR" dirty="0"/>
              <a:t>. Brasília, 2015, p. 93 – 116. </a:t>
            </a:r>
          </a:p>
          <a:p>
            <a:r>
              <a:rPr lang="pt-BR" dirty="0"/>
              <a:t>OLI/LANDSAT-9. </a:t>
            </a:r>
            <a:r>
              <a:rPr lang="pt-BR" b="1" dirty="0"/>
              <a:t>Imagem de Satélite. Bandas 5 e 4. Órbita 216 Ponto 074. </a:t>
            </a:r>
            <a:r>
              <a:rPr lang="pt-BR" dirty="0"/>
              <a:t>27/05/2023. Disponível em &lt;http://earthexplorer.usgs.gov/&gt;. Acesso em: 03 jul. 2023. </a:t>
            </a:r>
          </a:p>
          <a:p>
            <a:r>
              <a:rPr lang="pt-BR" dirty="0"/>
              <a:t>ZANZARINI, F. V. et al.. </a:t>
            </a:r>
            <a:r>
              <a:rPr lang="pt-BR" b="1" dirty="0"/>
              <a:t>Correlação espacial do índice de vegetação (NDVI) de imagem </a:t>
            </a:r>
            <a:r>
              <a:rPr lang="pt-BR" b="1" dirty="0" err="1"/>
              <a:t>Landsat</a:t>
            </a:r>
            <a:r>
              <a:rPr lang="pt-BR" b="1" dirty="0"/>
              <a:t>/ETM+ com atributos do solo</a:t>
            </a:r>
            <a:r>
              <a:rPr lang="pt-BR" dirty="0"/>
              <a:t>. Revista Brasileira de Engenharia Agrícola e Ambiental, v. 17, n. 6, p. 608–614, jun. 2013.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8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731BB8B-9926-4373-A909-64B4FEF2605C}"/>
              </a:ext>
            </a:extLst>
          </p:cNvPr>
          <p:cNvSpPr/>
          <p:nvPr/>
        </p:nvSpPr>
        <p:spPr>
          <a:xfrm>
            <a:off x="3147525" y="2766218"/>
            <a:ext cx="5896947" cy="13255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11565" y="2766218"/>
            <a:ext cx="3168869" cy="1325563"/>
          </a:xfrm>
        </p:spPr>
        <p:txBody>
          <a:bodyPr>
            <a:noAutofit/>
          </a:bodyPr>
          <a:lstStyle/>
          <a:p>
            <a:pPr algn="just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Área de Estudo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90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131F05DB-C102-48A3-AD29-F7EB40D0A4A5}"/>
              </a:ext>
            </a:extLst>
          </p:cNvPr>
          <p:cNvSpPr/>
          <p:nvPr/>
        </p:nvSpPr>
        <p:spPr>
          <a:xfrm>
            <a:off x="163537" y="203200"/>
            <a:ext cx="2962218" cy="6552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537" y="203200"/>
            <a:ext cx="3885949" cy="774593"/>
          </a:xfrm>
        </p:spPr>
        <p:txBody>
          <a:bodyPr>
            <a:no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Área de estudo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7" y="977793"/>
            <a:ext cx="7837328" cy="5542222"/>
          </a:xfrm>
        </p:spPr>
      </p:pic>
      <p:sp>
        <p:nvSpPr>
          <p:cNvPr id="3" name="CaixaDeTexto 2"/>
          <p:cNvSpPr txBox="1"/>
          <p:nvPr/>
        </p:nvSpPr>
        <p:spPr>
          <a:xfrm>
            <a:off x="5608320" y="6520015"/>
            <a:ext cx="239254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Elaborado por Andressa Varella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D290558-8D16-4DC5-B11B-746F8D4A7DDF}"/>
              </a:ext>
            </a:extLst>
          </p:cNvPr>
          <p:cNvSpPr/>
          <p:nvPr/>
        </p:nvSpPr>
        <p:spPr>
          <a:xfrm>
            <a:off x="8197516" y="1763745"/>
            <a:ext cx="3830947" cy="3970318"/>
          </a:xfrm>
          <a:prstGeom prst="rect">
            <a:avLst/>
          </a:prstGeom>
          <a:solidFill>
            <a:srgbClr val="F1F1EA"/>
          </a:solidFill>
        </p:spPr>
        <p:txBody>
          <a:bodyPr wrap="square">
            <a:spAutoFit/>
          </a:bodyPr>
          <a:lstStyle/>
          <a:p>
            <a:endParaRPr lang="pt-BR" b="1" dirty="0">
              <a:solidFill>
                <a:srgbClr val="000000"/>
              </a:solidFill>
              <a:latin typeface="Roboto"/>
            </a:endParaRPr>
          </a:p>
          <a:p>
            <a:r>
              <a:rPr lang="pt-BR" b="1" dirty="0">
                <a:solidFill>
                  <a:srgbClr val="000000"/>
                </a:solidFill>
                <a:latin typeface="Roboto"/>
              </a:rPr>
              <a:t>Pico da Bandeira</a:t>
            </a:r>
            <a:r>
              <a:rPr lang="pt-BR" dirty="0">
                <a:solidFill>
                  <a:srgbClr val="000000"/>
                </a:solidFill>
                <a:latin typeface="Roboto"/>
              </a:rPr>
              <a:t> - Localizado no Parque Nacional do Caparaó</a:t>
            </a:r>
            <a:endParaRPr lang="pt-BR" dirty="0"/>
          </a:p>
          <a:p>
            <a:br>
              <a:rPr lang="pt-BR" dirty="0"/>
            </a:br>
            <a:r>
              <a:rPr lang="pt-BR" dirty="0">
                <a:solidFill>
                  <a:srgbClr val="000000"/>
                </a:solidFill>
                <a:latin typeface="Roboto"/>
              </a:rPr>
              <a:t>Latitude: 20°19’ e 20°37’ S </a:t>
            </a:r>
            <a:endParaRPr lang="pt-BR" dirty="0"/>
          </a:p>
          <a:p>
            <a:br>
              <a:rPr lang="pt-BR" dirty="0"/>
            </a:br>
            <a:r>
              <a:rPr lang="pt-BR" dirty="0">
                <a:solidFill>
                  <a:srgbClr val="000000"/>
                </a:solidFill>
                <a:latin typeface="Roboto"/>
              </a:rPr>
              <a:t>Longitude: 41°43’ e 41°53’O</a:t>
            </a:r>
            <a:endParaRPr lang="pt-BR" dirty="0"/>
          </a:p>
          <a:p>
            <a:r>
              <a:rPr lang="pt-BR" dirty="0">
                <a:solidFill>
                  <a:srgbClr val="000000"/>
                </a:solidFill>
                <a:latin typeface="Roboto"/>
              </a:rPr>
              <a:t> </a:t>
            </a:r>
            <a:endParaRPr lang="pt-BR" dirty="0"/>
          </a:p>
          <a:p>
            <a:r>
              <a:rPr lang="pt-BR" dirty="0">
                <a:solidFill>
                  <a:srgbClr val="000000"/>
                </a:solidFill>
                <a:latin typeface="Roboto"/>
              </a:rPr>
              <a:t>Altitude: 997 m a 2.892 m </a:t>
            </a:r>
            <a:endParaRPr lang="pt-BR" dirty="0"/>
          </a:p>
          <a:p>
            <a:br>
              <a:rPr lang="pt-BR" dirty="0"/>
            </a:br>
            <a:r>
              <a:rPr lang="pt-BR" dirty="0">
                <a:solidFill>
                  <a:srgbClr val="000000"/>
                </a:solidFill>
                <a:latin typeface="Roboto"/>
              </a:rPr>
              <a:t>Área: 31.853 hectare </a:t>
            </a:r>
            <a:endParaRPr lang="pt-BR" dirty="0"/>
          </a:p>
          <a:p>
            <a:br>
              <a:rPr lang="pt-BR" dirty="0"/>
            </a:br>
            <a:r>
              <a:rPr lang="pt-BR" dirty="0">
                <a:solidFill>
                  <a:srgbClr val="000000"/>
                </a:solidFill>
                <a:latin typeface="Roboto"/>
              </a:rPr>
              <a:t>Perímetro: 139,901 km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0202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131F05DB-C102-48A3-AD29-F7EB40D0A4A5}"/>
              </a:ext>
            </a:extLst>
          </p:cNvPr>
          <p:cNvSpPr/>
          <p:nvPr/>
        </p:nvSpPr>
        <p:spPr>
          <a:xfrm>
            <a:off x="163536" y="203199"/>
            <a:ext cx="3478021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537" y="203200"/>
            <a:ext cx="3478021" cy="774593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Vegetação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lh5.googleusercontent.com/bIjpXiU4z-PkJKn2OUYQfypSVRNKD7JzcKQDNmeGi-yGsjMTTpwY-VopSa6V5uKffxD97SgjprmdlqzNFjxiSx0sbPjH-vCNfh2EwQVUeom564ajvM74x8VIRS1PjMEEB70Hv5ay-co4unVcZSVudLi9yw=s2048">
            <a:extLst>
              <a:ext uri="{FF2B5EF4-FFF2-40B4-BE49-F238E27FC236}">
                <a16:creationId xmlns:a16="http://schemas.microsoft.com/office/drawing/2014/main" id="{09580A0B-8A0D-4EAE-8E45-42EA1AE3E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59" y="1936324"/>
            <a:ext cx="9543881" cy="322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630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64F3CFB-3481-44D2-B48B-2EEE9725F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31F05DB-C102-48A3-AD29-F7EB40D0A4A5}"/>
              </a:ext>
            </a:extLst>
          </p:cNvPr>
          <p:cNvSpPr/>
          <p:nvPr/>
        </p:nvSpPr>
        <p:spPr>
          <a:xfrm>
            <a:off x="163536" y="203199"/>
            <a:ext cx="5435158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538" y="203200"/>
            <a:ext cx="5435157" cy="774593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Floresta Ombrófila Densa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lh4.googleusercontent.com/Y-gXIVTJ_m8MbpnvTBlKlbfKeU4uRvOoW1ViXuR_iT1Dlw-qsPw1KC06wGFBP0KmplEQceEuSEyjXK1Ao8qNnASWJHmc5_JYPCK8KxEDaPPizp2GQul5PZV0S2pIez6vVORzmyBtm5aZj5ALrnPDxbo9gw=s2048">
            <a:extLst>
              <a:ext uri="{FF2B5EF4-FFF2-40B4-BE49-F238E27FC236}">
                <a16:creationId xmlns:a16="http://schemas.microsoft.com/office/drawing/2014/main" id="{8FC30145-CE54-402D-8894-D5E962753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2" y="2280504"/>
            <a:ext cx="6965691" cy="295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CA02BB4-FE88-4629-9F6D-8743C8D948F9}"/>
              </a:ext>
            </a:extLst>
          </p:cNvPr>
          <p:cNvSpPr txBox="1"/>
          <p:nvPr/>
        </p:nvSpPr>
        <p:spPr>
          <a:xfrm>
            <a:off x="1567542" y="1707972"/>
            <a:ext cx="289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Entre 800 - 1800 metros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FF1ACD0-5299-4627-9202-3C2DF58792FE}"/>
              </a:ext>
            </a:extLst>
          </p:cNvPr>
          <p:cNvSpPr txBox="1"/>
          <p:nvPr/>
        </p:nvSpPr>
        <p:spPr>
          <a:xfrm>
            <a:off x="475952" y="5678352"/>
            <a:ext cx="8152024" cy="369332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Floresta densa e alta, com presença de lianas, bromélias e orquídeas</a:t>
            </a:r>
          </a:p>
        </p:txBody>
      </p:sp>
    </p:spTree>
    <p:extLst>
      <p:ext uri="{BB962C8B-B14F-4D97-AF65-F5344CB8AC3E}">
        <p14:creationId xmlns:p14="http://schemas.microsoft.com/office/powerpoint/2010/main" val="89989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7D48F63-1A4F-4DA0-9B00-799A1C9D0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31F05DB-C102-48A3-AD29-F7EB40D0A4A5}"/>
              </a:ext>
            </a:extLst>
          </p:cNvPr>
          <p:cNvSpPr/>
          <p:nvPr/>
        </p:nvSpPr>
        <p:spPr>
          <a:xfrm>
            <a:off x="163536" y="203199"/>
            <a:ext cx="6894990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538" y="203200"/>
            <a:ext cx="6894987" cy="774593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Floresta Estacional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Semidecidual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CA02BB4-FE88-4629-9F6D-8743C8D948F9}"/>
              </a:ext>
            </a:extLst>
          </p:cNvPr>
          <p:cNvSpPr txBox="1"/>
          <p:nvPr/>
        </p:nvSpPr>
        <p:spPr>
          <a:xfrm>
            <a:off x="6552709" y="1600774"/>
            <a:ext cx="343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Entre 800 - 1800 metros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FF1ACD0-5299-4627-9202-3C2DF58792FE}"/>
              </a:ext>
            </a:extLst>
          </p:cNvPr>
          <p:cNvSpPr txBox="1"/>
          <p:nvPr/>
        </p:nvSpPr>
        <p:spPr>
          <a:xfrm>
            <a:off x="4517183" y="5042944"/>
            <a:ext cx="7491315" cy="646331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Formações de ambientes menos úmidos do que aqueles onde se desenvolve a floresta ombrófila densa</a:t>
            </a:r>
          </a:p>
        </p:txBody>
      </p:sp>
      <p:pic>
        <p:nvPicPr>
          <p:cNvPr id="3076" name="Picture 4" descr="https://lh3.googleusercontent.com/6oc4FVXsPsa6Zru7iw3dtjLOnkeDJPN-WPQwkhap4AXBg1sr5NjatvX6izgkK1CUe0Grof884aVm9piAKvtBdb5mjW49c_mtRwX20wweC29dDUGK8AGFpWNy-z4c7x8HMK8iRY7h5CXUaRX8Bt5bJ47HtA=s2048">
            <a:extLst>
              <a:ext uri="{FF2B5EF4-FFF2-40B4-BE49-F238E27FC236}">
                <a16:creationId xmlns:a16="http://schemas.microsoft.com/office/drawing/2014/main" id="{5795FE36-1A93-430D-BA40-7ED0E823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84" y="2122992"/>
            <a:ext cx="7498959" cy="269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4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769C17A-8213-49E9-A0B0-2A9857318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88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31F05DB-C102-48A3-AD29-F7EB40D0A4A5}"/>
              </a:ext>
            </a:extLst>
          </p:cNvPr>
          <p:cNvSpPr/>
          <p:nvPr/>
        </p:nvSpPr>
        <p:spPr>
          <a:xfrm>
            <a:off x="163536" y="203199"/>
            <a:ext cx="8435034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538" y="203200"/>
            <a:ext cx="8435030" cy="774593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Campos de Altitude ou Campo Rupestre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FF1ACD0-5299-4627-9202-3C2DF58792FE}"/>
              </a:ext>
            </a:extLst>
          </p:cNvPr>
          <p:cNvSpPr txBox="1"/>
          <p:nvPr/>
        </p:nvSpPr>
        <p:spPr>
          <a:xfrm>
            <a:off x="1428750" y="1265383"/>
            <a:ext cx="9334500" cy="1246495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Campos de Altitude com formações arbustivas.</a:t>
            </a:r>
          </a:p>
          <a:p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Encontram-se entre 1800 e 2400 metros de altitude</a:t>
            </a:r>
          </a:p>
          <a:p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Vegetação predominantemente arbustiva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24AEA67-AECB-478C-A3BA-6B9964EC6DD8}"/>
              </a:ext>
            </a:extLst>
          </p:cNvPr>
          <p:cNvSpPr txBox="1"/>
          <p:nvPr/>
        </p:nvSpPr>
        <p:spPr>
          <a:xfrm>
            <a:off x="1428750" y="2799468"/>
            <a:ext cx="9334500" cy="1246495"/>
          </a:xfrm>
          <a:prstGeom prst="rect">
            <a:avLst/>
          </a:prstGeom>
          <a:solidFill>
            <a:srgbClr val="F1F1EA"/>
          </a:solidFill>
        </p:spPr>
        <p:txBody>
          <a:bodyPr wrap="square" rtlCol="0">
            <a:spAutoFit/>
          </a:bodyPr>
          <a:lstStyle/>
          <a:p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Campos de Altitude entre afloramentos rochosos</a:t>
            </a:r>
          </a:p>
          <a:p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Encontram-se acima dos 2400 metros de altitude</a:t>
            </a:r>
          </a:p>
          <a:p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Vegetação rasteira e predominância de formações rochosas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6081036-8758-4CF6-AAA1-7664BACA7201}"/>
              </a:ext>
            </a:extLst>
          </p:cNvPr>
          <p:cNvSpPr txBox="1"/>
          <p:nvPr/>
        </p:nvSpPr>
        <p:spPr>
          <a:xfrm>
            <a:off x="-1" y="6443522"/>
            <a:ext cx="281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Andressa Varella</a:t>
            </a:r>
          </a:p>
        </p:txBody>
      </p:sp>
    </p:spTree>
    <p:extLst>
      <p:ext uri="{BB962C8B-B14F-4D97-AF65-F5344CB8AC3E}">
        <p14:creationId xmlns:p14="http://schemas.microsoft.com/office/powerpoint/2010/main" val="3547830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7148627" y="1331495"/>
            <a:ext cx="4480878" cy="5310374"/>
          </a:xfrm>
          <a:solidFill>
            <a:srgbClr val="F1F1EA"/>
          </a:solidFill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25000" lnSpcReduction="20000"/>
          </a:bodyPr>
          <a:lstStyle/>
          <a:p>
            <a:endParaRPr lang="pt-BR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7200" dirty="0">
                <a:latin typeface="Arial" panose="020B0604020202020204" pitchFamily="34" charset="0"/>
                <a:cs typeface="Arial" panose="020B0604020202020204" pitchFamily="34" charset="0"/>
              </a:rPr>
              <a:t>Para estimar a vegetação, utilizamos o Índice de Vegetação por Diferença Normalizada (NDVI).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7200" dirty="0">
                <a:latin typeface="Arial" panose="020B0604020202020204" pitchFamily="34" charset="0"/>
                <a:cs typeface="Arial" panose="020B0604020202020204" pitchFamily="34" charset="0"/>
              </a:rPr>
              <a:t>Indica o volume de biomassa registrado por imagens de satélite.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7200" dirty="0">
                <a:latin typeface="Arial" panose="020B0604020202020204" pitchFamily="34" charset="0"/>
                <a:cs typeface="Arial" panose="020B0604020202020204" pitchFamily="34" charset="0"/>
              </a:rPr>
              <a:t>Utilizadas as bandas do infravermelho próximo e do vermelho do Landsat-9.</a:t>
            </a:r>
          </a:p>
          <a:p>
            <a:pPr algn="just">
              <a:lnSpc>
                <a:spcPct val="120000"/>
              </a:lnSpc>
            </a:pP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7200" dirty="0">
                <a:latin typeface="Arial" panose="020B0604020202020204" pitchFamily="34" charset="0"/>
                <a:cs typeface="Arial" panose="020B0604020202020204" pitchFamily="34" charset="0"/>
              </a:rPr>
              <a:t>Imagens extraídas do portal Earth Explorer da USGS.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7200" dirty="0">
                <a:latin typeface="Arial" panose="020B0604020202020204" pitchFamily="34" charset="0"/>
                <a:cs typeface="Arial" panose="020B0604020202020204" pitchFamily="34" charset="0"/>
              </a:rPr>
              <a:t>Mapa elaborado a partir de imagens registradas em 27/05/2023 às 12h44.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7200" dirty="0">
                <a:latin typeface="Arial" panose="020B0604020202020204" pitchFamily="34" charset="0"/>
                <a:cs typeface="Arial" panose="020B0604020202020204" pitchFamily="34" charset="0"/>
              </a:rPr>
              <a:t>Nota-se a redução do valor de NDVI com a elevação das altitudes</a:t>
            </a:r>
          </a:p>
          <a:p>
            <a:endParaRPr lang="en-US" dirty="0"/>
          </a:p>
        </p:txBody>
      </p:sp>
      <p:pic>
        <p:nvPicPr>
          <p:cNvPr id="1026" name="Picture 2" descr="https://lh3.googleusercontent.com/qO9BdD9El667J8RW4Hj_p_40tYEHJvqrIM8xGTtDOhLTbEXwtLvZz_4NDIg8M1GfKGkUkwhyDfdteNNa-X5A8BV36NMBcgJ5ikJ5LMm0fP_U84yKvmyhbdNSeKDQ0ToZOQ1ic3t5iZadRvC9nir8gvJsrQ=n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17" y="1688463"/>
            <a:ext cx="6662488" cy="47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557987" y="5976067"/>
            <a:ext cx="2590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Elaborado por Rodrigo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Endo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9B47E24-EAC2-4215-A389-99FD11BFFFBA}"/>
              </a:ext>
            </a:extLst>
          </p:cNvPr>
          <p:cNvSpPr/>
          <p:nvPr/>
        </p:nvSpPr>
        <p:spPr>
          <a:xfrm>
            <a:off x="163536" y="203199"/>
            <a:ext cx="8435034" cy="774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ABC8892-C247-47D6-8612-7C68458A62DA}"/>
              </a:ext>
            </a:extLst>
          </p:cNvPr>
          <p:cNvSpPr txBox="1">
            <a:spLocks/>
          </p:cNvSpPr>
          <p:nvPr/>
        </p:nvSpPr>
        <p:spPr>
          <a:xfrm>
            <a:off x="163538" y="203200"/>
            <a:ext cx="8435030" cy="774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Índice de Vegetação por Diferença Normalizada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540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1242</Words>
  <Application>Microsoft Office PowerPoint</Application>
  <PresentationFormat>Widescreen</PresentationFormat>
  <Paragraphs>205</Paragraphs>
  <Slides>28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Wingdings</vt:lpstr>
      <vt:lpstr>Tema do Office</vt:lpstr>
      <vt:lpstr>Análise e Espacialização da Temperatura do Ar Média e Máxima no Perfil Topoclimático do Pico da Bandeira</vt:lpstr>
      <vt:lpstr>Objetivos do trabalho de campo   </vt:lpstr>
      <vt:lpstr>Área de Estudo</vt:lpstr>
      <vt:lpstr>Área de estudo</vt:lpstr>
      <vt:lpstr>Vegetação</vt:lpstr>
      <vt:lpstr>Floresta Ombrófila Densa</vt:lpstr>
      <vt:lpstr>Floresta Estacional Semidecidual</vt:lpstr>
      <vt:lpstr>Campos de Altitude ou Campo Rupestre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Materiais e Métodos </vt:lpstr>
      <vt:lpstr>INSTRUMENTOS DE MEDIÇÃO X INSTRUMENTOS ACESSÓRIOS </vt:lpstr>
      <vt:lpstr>Apresentação do PowerPoint</vt:lpstr>
      <vt:lpstr>Instrumentos de Medição  </vt:lpstr>
      <vt:lpstr>Instrumentos Acessórios: </vt:lpstr>
      <vt:lpstr>   Métodos  </vt:lpstr>
      <vt:lpstr>Resultados</vt:lpstr>
      <vt:lpstr>Valores Registrados no Campo</vt:lpstr>
      <vt:lpstr>  Valores Registrados pelas Estações  </vt:lpstr>
      <vt:lpstr>Marcha Horária das Temperaturas</vt:lpstr>
      <vt:lpstr>Temperatura Média, Máxima Média e Máxima Absoluta</vt:lpstr>
      <vt:lpstr>Temperatura Média, Máxima Média e Máxima Absoluta</vt:lpstr>
      <vt:lpstr>Apresentação do PowerPoint</vt:lpstr>
      <vt:lpstr>Referências Bibliográficas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Análise e Espacialização da Temperatura do Ar Média e Máxima no Perfil Topoclimático do Pico da Bandeira</dc:title>
  <dc:creator>Conta da Microsoft</dc:creator>
  <cp:lastModifiedBy>Rodrigo Hitoshi Endo</cp:lastModifiedBy>
  <cp:revision>52</cp:revision>
  <dcterms:created xsi:type="dcterms:W3CDTF">2023-06-26T01:32:02Z</dcterms:created>
  <dcterms:modified xsi:type="dcterms:W3CDTF">2023-07-07T14:39:44Z</dcterms:modified>
</cp:coreProperties>
</file>