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8" r:id="rId2"/>
    <p:sldId id="471" r:id="rId3"/>
    <p:sldId id="436" r:id="rId4"/>
    <p:sldId id="458" r:id="rId5"/>
    <p:sldId id="455" r:id="rId6"/>
    <p:sldId id="459" r:id="rId7"/>
    <p:sldId id="452" r:id="rId8"/>
    <p:sldId id="453" r:id="rId9"/>
    <p:sldId id="460" r:id="rId10"/>
    <p:sldId id="461" r:id="rId11"/>
    <p:sldId id="462" r:id="rId12"/>
    <p:sldId id="472" r:id="rId13"/>
    <p:sldId id="476" r:id="rId14"/>
    <p:sldId id="474" r:id="rId15"/>
    <p:sldId id="475" r:id="rId16"/>
    <p:sldId id="463" r:id="rId17"/>
    <p:sldId id="464" r:id="rId18"/>
    <p:sldId id="465" r:id="rId19"/>
    <p:sldId id="466" r:id="rId20"/>
    <p:sldId id="467" r:id="rId21"/>
    <p:sldId id="477" r:id="rId22"/>
    <p:sldId id="479" r:id="rId23"/>
    <p:sldId id="482" r:id="rId24"/>
    <p:sldId id="481" r:id="rId25"/>
    <p:sldId id="478" r:id="rId26"/>
    <p:sldId id="480" r:id="rId27"/>
    <p:sldId id="3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29" autoAdjust="0"/>
    <p:restoredTop sz="94671" autoAdjust="0"/>
  </p:normalViewPr>
  <p:slideViewPr>
    <p:cSldViewPr snapToGrid="0">
      <p:cViewPr>
        <p:scale>
          <a:sx n="76" d="100"/>
          <a:sy n="76" d="100"/>
        </p:scale>
        <p:origin x="532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4965A-3AB7-4AE4-8217-E4E29D88BC8C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0EFE-FFB8-4819-B3D4-39C166EFB0C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65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99C9A-3574-4A63-B87C-9177C9962DAA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84080-2812-4B21-B64A-0992AB75EAF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186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413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23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71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86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67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457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39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60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995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4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062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469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915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660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140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8350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752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350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51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86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1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31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27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58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47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87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BA5F-32D1-46A0-9866-986823A8ADC0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5226-BCD9-4F8F-8A34-947AAEB2F90D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2F04-B23D-48ED-86BB-46933BD316AE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3869-432C-451E-8AFB-13975C1FBBAB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A3D-3873-4020-94C6-FED8F9E55729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993-3E29-4350-90FD-FBBA8E9E193C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4812-CF83-47EA-BF65-A2BB28CFAC44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4246-8C5C-43B1-BA6B-C892F7852A30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CCA-9511-4CAA-BF82-75D4F20D3A04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99C51E-0039-40E3-AFD0-A4BB6F920B57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38AE-E900-4233-8015-3B95FC6C80BD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02C515-481A-4149-B187-55EAA48FE417}" type="datetime1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12" Type="http://schemas.openxmlformats.org/officeDocument/2006/relationships/image" Target="../media/image6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73.png"/><Relationship Id="rId9" Type="http://schemas.openxmlformats.org/officeDocument/2006/relationships/image" Target="../media/image5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040700" y="-49731"/>
            <a:ext cx="10368327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2">
                    <a:lumMod val="75000"/>
                    <a:lumOff val="25000"/>
                  </a:schemeClr>
                </a:solidFill>
              </a:rPr>
              <a:t>Sintonia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PID</a:t>
            </a:r>
            <a:br>
              <a:rPr lang="en-US" dirty="0"/>
            </a:b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</a:rPr>
              <a:t>Método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</a:rPr>
              <a:t> de Ziegler-Nichols</a:t>
            </a:r>
          </a:p>
          <a:p>
            <a:r>
              <a:rPr lang="en-US" sz="5400">
                <a:solidFill>
                  <a:schemeClr val="accent4">
                    <a:lumMod val="50000"/>
                  </a:schemeClr>
                </a:solidFill>
              </a:rPr>
              <a:t>Ajuste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</a:rPr>
              <a:t>  Manual</a:t>
            </a:r>
          </a:p>
          <a:p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</a:rPr>
              <a:t>Equação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</a:rPr>
              <a:t>recursiva</a:t>
            </a:r>
            <a:endParaRPr lang="en-U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1114549" y="3822598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79" y="-283549"/>
            <a:ext cx="1072401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</a:rPr>
              <a:t>Procedimento </a:t>
            </a:r>
            <a:r>
              <a:rPr lang="pt-BR" sz="4000" b="1" spc="-50" dirty="0" err="1">
                <a:solidFill>
                  <a:srgbClr val="004BB3"/>
                </a:solidFill>
              </a:rPr>
              <a:t>Ziegler-Nichols</a:t>
            </a:r>
            <a:r>
              <a:rPr lang="pt-BR" sz="4000" b="1" spc="-50" dirty="0">
                <a:solidFill>
                  <a:srgbClr val="004BB3"/>
                </a:solidFill>
              </a:rPr>
              <a:t>  para sintonia de PID</a:t>
            </a:r>
            <a:endParaRPr lang="en-US" sz="4000" b="1" spc="-50" dirty="0">
              <a:solidFill>
                <a:srgbClr val="004BB3"/>
              </a:solidFill>
            </a:endParaRPr>
          </a:p>
        </p:txBody>
      </p:sp>
      <p:sp>
        <p:nvSpPr>
          <p:cNvPr id="15" name="Retângulo 11"/>
          <p:cNvSpPr/>
          <p:nvPr/>
        </p:nvSpPr>
        <p:spPr>
          <a:xfrm>
            <a:off x="1189022" y="1361987"/>
            <a:ext cx="11595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US" b="1" dirty="0" err="1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Exemplo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88193" y="3170260"/>
            <a:ext cx="2936322" cy="1152498"/>
          </a:xfrm>
          <a:prstGeom prst="rect">
            <a:avLst/>
          </a:prstGeom>
          <a:noFill/>
          <a:ln>
            <a:noFill/>
          </a:ln>
        </p:spPr>
        <p:txBody>
          <a:bodyPr vert="horz" wrap="none" lIns="89982" tIns="44991" rIns="89982" bIns="44991" anchorCtr="0" compatLnSpc="0">
            <a:spAutoFit/>
          </a:bodyPr>
          <a:lstStyle/>
          <a:p>
            <a:pPr hangingPunct="0"/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K</a:t>
            </a:r>
            <a:r>
              <a:rPr lang="pt-BR" sz="2400" baseline="-33000" dirty="0">
                <a:latin typeface="Arial" pitchFamily="18"/>
                <a:ea typeface="Microsoft YaHei" pitchFamily="2"/>
                <a:cs typeface="Mangal" pitchFamily="2"/>
              </a:rPr>
              <a:t>crit </a:t>
            </a:r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= 8</a:t>
            </a:r>
          </a:p>
          <a:p>
            <a:pPr hangingPunct="0"/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f</a:t>
            </a:r>
            <a:r>
              <a:rPr lang="pt-BR" sz="2400" baseline="-33000" dirty="0">
                <a:latin typeface="Arial" pitchFamily="18"/>
                <a:ea typeface="Microsoft YaHei" pitchFamily="2"/>
                <a:cs typeface="Mangal" pitchFamily="2"/>
              </a:rPr>
              <a:t>crit </a:t>
            </a:r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= 0,276 Hz</a:t>
            </a:r>
          </a:p>
          <a:p>
            <a:pPr hangingPunct="0"/>
            <a:r>
              <a:rPr lang="pt-BR" sz="2400" dirty="0" err="1">
                <a:latin typeface="Arial" pitchFamily="18"/>
                <a:ea typeface="Microsoft YaHei" pitchFamily="2"/>
                <a:cs typeface="Mangal" pitchFamily="2"/>
              </a:rPr>
              <a:t>T</a:t>
            </a:r>
            <a:r>
              <a:rPr lang="pt-BR" sz="2400" baseline="-33000" dirty="0" err="1">
                <a:latin typeface="Arial" pitchFamily="18"/>
                <a:ea typeface="Microsoft YaHei" pitchFamily="2"/>
                <a:cs typeface="Mangal" pitchFamily="2"/>
              </a:rPr>
              <a:t>crit</a:t>
            </a:r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 = 1/f</a:t>
            </a:r>
            <a:r>
              <a:rPr lang="pt-BR" sz="2400" baseline="-33000" dirty="0">
                <a:latin typeface="Arial" pitchFamily="18"/>
                <a:ea typeface="Microsoft YaHei" pitchFamily="2"/>
                <a:cs typeface="Mangal" pitchFamily="2"/>
              </a:rPr>
              <a:t>crit</a:t>
            </a:r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 = 3,623 s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307174"/>
              </p:ext>
            </p:extLst>
          </p:nvPr>
        </p:nvGraphicFramePr>
        <p:xfrm>
          <a:off x="2468563" y="2225675"/>
          <a:ext cx="10795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ção" r:id="rId4" imgW="647640" imgH="317160" progId="Equation.3">
                  <p:embed/>
                </p:oleObj>
              </mc:Choice>
              <mc:Fallback>
                <p:oleObj name="Equação" r:id="rId4" imgW="647640" imgH="317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2225675"/>
                        <a:ext cx="10795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98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97" y="1532803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79" y="-283549"/>
            <a:ext cx="1072401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</a:rPr>
              <a:t>Procedimento </a:t>
            </a:r>
            <a:r>
              <a:rPr lang="pt-BR" sz="4000" b="1" spc="-50" dirty="0" err="1">
                <a:solidFill>
                  <a:srgbClr val="004BB3"/>
                </a:solidFill>
              </a:rPr>
              <a:t>Ziegler-Nichols</a:t>
            </a:r>
            <a:r>
              <a:rPr lang="pt-BR" sz="4000" b="1" spc="-50" dirty="0">
                <a:solidFill>
                  <a:srgbClr val="004BB3"/>
                </a:solidFill>
              </a:rPr>
              <a:t>  para sintonia de PID</a:t>
            </a:r>
            <a:endParaRPr lang="en-US" sz="4000" b="1" spc="-50" dirty="0">
              <a:solidFill>
                <a:srgbClr val="004BB3"/>
              </a:solidFill>
            </a:endParaRPr>
          </a:p>
        </p:txBody>
      </p:sp>
      <p:sp>
        <p:nvSpPr>
          <p:cNvPr id="15" name="Retângulo 11"/>
          <p:cNvSpPr/>
          <p:nvPr/>
        </p:nvSpPr>
        <p:spPr>
          <a:xfrm>
            <a:off x="1189022" y="1361987"/>
            <a:ext cx="11595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US" b="1" dirty="0" err="1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Exemplo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: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7736" t="6355" r="7751" b="3867"/>
          <a:stretch/>
        </p:blipFill>
        <p:spPr>
          <a:xfrm>
            <a:off x="6186129" y="1635594"/>
            <a:ext cx="4819622" cy="39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2227857" y="2274358"/>
            <a:ext cx="1280035" cy="1152498"/>
          </a:xfrm>
          <a:prstGeom prst="rect">
            <a:avLst/>
          </a:prstGeom>
          <a:noFill/>
          <a:ln>
            <a:noFill/>
          </a:ln>
        </p:spPr>
        <p:txBody>
          <a:bodyPr vert="horz" wrap="none" lIns="89982" tIns="44991" rIns="89982" bIns="44991" anchorCtr="0" compatLnSpc="0">
            <a:spAutoFit/>
          </a:bodyPr>
          <a:lstStyle/>
          <a:p>
            <a:pPr hangingPunct="0"/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K</a:t>
            </a:r>
            <a:r>
              <a:rPr lang="pt-BR" sz="2400" baseline="-33000" dirty="0">
                <a:latin typeface="Arial" pitchFamily="18"/>
                <a:ea typeface="Microsoft YaHei" pitchFamily="2"/>
                <a:cs typeface="Mangal" pitchFamily="2"/>
              </a:rPr>
              <a:t>p</a:t>
            </a:r>
            <a:r>
              <a:rPr lang="pt-BR" sz="2400" dirty="0">
                <a:latin typeface="Arial" pitchFamily="34"/>
                <a:ea typeface="Arial" pitchFamily="34"/>
                <a:cs typeface="Arial" pitchFamily="34"/>
              </a:rPr>
              <a:t>=</a:t>
            </a:r>
            <a:r>
              <a:rPr lang="pt-BR" sz="2400" dirty="0">
                <a:latin typeface="Arial" pitchFamily="18"/>
                <a:ea typeface="Arial" pitchFamily="34"/>
                <a:cs typeface="Arial" pitchFamily="34"/>
              </a:rPr>
              <a:t>4,8</a:t>
            </a:r>
          </a:p>
          <a:p>
            <a:pPr hangingPunct="0"/>
            <a:r>
              <a:rPr lang="pt-BR" sz="2400" dirty="0">
                <a:latin typeface="Arial" pitchFamily="18"/>
                <a:ea typeface="Arial" pitchFamily="34"/>
                <a:cs typeface="Arial" pitchFamily="34"/>
              </a:rPr>
              <a:t>K</a:t>
            </a:r>
            <a:r>
              <a:rPr lang="pt-BR" sz="2400" baseline="-33000" dirty="0">
                <a:latin typeface="Arial" pitchFamily="18"/>
                <a:ea typeface="Arial" pitchFamily="34"/>
                <a:cs typeface="Arial" pitchFamily="34"/>
              </a:rPr>
              <a:t>d</a:t>
            </a:r>
            <a:r>
              <a:rPr lang="pt-BR" sz="2400" dirty="0">
                <a:latin typeface="Arial" pitchFamily="34"/>
                <a:ea typeface="Arial" pitchFamily="34"/>
                <a:cs typeface="Arial" pitchFamily="34"/>
              </a:rPr>
              <a:t>=2,18</a:t>
            </a:r>
          </a:p>
          <a:p>
            <a:pPr hangingPunct="0"/>
            <a:r>
              <a:rPr lang="pt-BR" sz="2400" dirty="0">
                <a:latin typeface="Arial" pitchFamily="34"/>
                <a:ea typeface="Arial" pitchFamily="34"/>
                <a:cs typeface="Arial" pitchFamily="34"/>
              </a:rPr>
              <a:t>K</a:t>
            </a:r>
            <a:r>
              <a:rPr lang="pt-BR" sz="2400" baseline="-33000" dirty="0">
                <a:latin typeface="Arial" pitchFamily="34"/>
                <a:ea typeface="Arial" pitchFamily="34"/>
                <a:cs typeface="Arial" pitchFamily="34"/>
              </a:rPr>
              <a:t>i</a:t>
            </a:r>
            <a:r>
              <a:rPr lang="pt-BR" sz="2400" dirty="0">
                <a:latin typeface="Arial" pitchFamily="34"/>
                <a:ea typeface="Arial" pitchFamily="34"/>
                <a:cs typeface="Arial" pitchFamily="34"/>
              </a:rPr>
              <a:t>=2,65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27857" y="3642357"/>
            <a:ext cx="2756850" cy="1152498"/>
          </a:xfrm>
          <a:prstGeom prst="rect">
            <a:avLst/>
          </a:prstGeom>
          <a:noFill/>
          <a:ln>
            <a:noFill/>
          </a:ln>
        </p:spPr>
        <p:txBody>
          <a:bodyPr vert="horz" wrap="none" lIns="89982" tIns="44991" rIns="89982" bIns="44991" anchorCtr="0" compatLnSpc="0">
            <a:spAutoFit/>
          </a:bodyPr>
          <a:lstStyle/>
          <a:p>
            <a:pPr hangingPunct="0"/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T</a:t>
            </a:r>
            <a:r>
              <a:rPr lang="pt-BR" sz="2400" baseline="-25000" dirty="0">
                <a:latin typeface="Arial" pitchFamily="18"/>
                <a:ea typeface="Microsoft YaHei" pitchFamily="2"/>
                <a:cs typeface="Mangal" pitchFamily="2"/>
              </a:rPr>
              <a:t>s </a:t>
            </a:r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= 9,37 s</a:t>
            </a:r>
          </a:p>
          <a:p>
            <a:pPr hangingPunct="0"/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T</a:t>
            </a:r>
            <a:r>
              <a:rPr lang="pt-BR" sz="2400" baseline="-25000" dirty="0">
                <a:latin typeface="Arial" pitchFamily="18"/>
                <a:ea typeface="Microsoft YaHei" pitchFamily="2"/>
                <a:cs typeface="Mangal" pitchFamily="2"/>
              </a:rPr>
              <a:t>r </a:t>
            </a:r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= 0,876 s</a:t>
            </a:r>
          </a:p>
          <a:p>
            <a:pPr hangingPunct="0"/>
            <a:r>
              <a:rPr lang="pt-BR" sz="2400" dirty="0">
                <a:latin typeface="Arial" pitchFamily="18"/>
                <a:ea typeface="Microsoft YaHei" pitchFamily="2"/>
                <a:cs typeface="Mangal" pitchFamily="2"/>
              </a:rPr>
              <a:t>Sobressinal = 41%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="1" dirty="0" err="1">
                <a:solidFill>
                  <a:srgbClr val="004BB3"/>
                </a:solidFill>
                <a:latin typeface="+mn-lt"/>
              </a:rPr>
              <a:t>Método</a:t>
            </a:r>
            <a:r>
              <a:rPr lang="en-US" sz="4000" b="1" dirty="0">
                <a:solidFill>
                  <a:srgbClr val="004BB3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4BB3"/>
                </a:solidFill>
                <a:latin typeface="+mn-lt"/>
              </a:rPr>
              <a:t>alternativo</a:t>
            </a:r>
            <a:r>
              <a:rPr lang="en-US" sz="4000" b="1" dirty="0">
                <a:solidFill>
                  <a:srgbClr val="004BB3"/>
                </a:solidFill>
                <a:latin typeface="+mn-lt"/>
              </a:rPr>
              <a:t> (</a:t>
            </a:r>
            <a:r>
              <a:rPr lang="pt-BR" sz="4000" b="1" dirty="0" err="1">
                <a:solidFill>
                  <a:srgbClr val="004BB3"/>
                </a:solidFill>
                <a:latin typeface="+mn-lt"/>
              </a:rPr>
              <a:t>Åström</a:t>
            </a:r>
            <a:r>
              <a:rPr lang="pt-BR" sz="4000" b="1" dirty="0">
                <a:solidFill>
                  <a:srgbClr val="004BB3"/>
                </a:solidFill>
                <a:latin typeface="+mn-lt"/>
              </a:rPr>
              <a:t> e </a:t>
            </a:r>
            <a:r>
              <a:rPr lang="pt-BR" sz="4000" b="1" dirty="0" err="1">
                <a:solidFill>
                  <a:srgbClr val="004BB3"/>
                </a:solidFill>
                <a:latin typeface="+mn-lt"/>
              </a:rPr>
              <a:t>Hägglund</a:t>
            </a:r>
            <a:r>
              <a:rPr lang="en-US" sz="4000" b="1" dirty="0">
                <a:solidFill>
                  <a:srgbClr val="004BB3"/>
                </a:solidFill>
                <a:latin typeface="+mn-lt"/>
              </a:rPr>
              <a:t>)</a:t>
            </a:r>
            <a:br>
              <a:rPr lang="en-US" sz="4000" b="1" dirty="0">
                <a:solidFill>
                  <a:srgbClr val="004BB3"/>
                </a:solidFill>
              </a:rPr>
            </a:br>
            <a:endParaRPr lang="pt-BR" sz="4000" b="1" dirty="0">
              <a:solidFill>
                <a:srgbClr val="004BB3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1320800" y="1976891"/>
            <a:ext cx="10058400" cy="4022725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 método de resposta em frequência de Ziegler–</a:t>
            </a:r>
            <a:r>
              <a:rPr lang="pt-BR" dirty="0" err="1">
                <a:solidFill>
                  <a:schemeClr val="tx1"/>
                </a:solidFill>
              </a:rPr>
              <a:t>Nichols</a:t>
            </a:r>
            <a:r>
              <a:rPr lang="pt-BR" dirty="0">
                <a:solidFill>
                  <a:schemeClr val="tx1"/>
                </a:solidFill>
              </a:rPr>
              <a:t> exige que o sistema seja levado à margem da instabilidade o que pode causar danos ao sistema físico. Portanto, </a:t>
            </a:r>
            <a:r>
              <a:rPr lang="pt-BR" dirty="0" err="1">
                <a:solidFill>
                  <a:schemeClr val="tx1"/>
                </a:solidFill>
              </a:rPr>
              <a:t>Åström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dirty="0" err="1">
                <a:solidFill>
                  <a:schemeClr val="tx1"/>
                </a:solidFill>
              </a:rPr>
              <a:t>Hägglund</a:t>
            </a:r>
            <a:r>
              <a:rPr lang="pt-BR" dirty="0">
                <a:solidFill>
                  <a:schemeClr val="tx1"/>
                </a:solidFill>
              </a:rPr>
              <a:t> propuseram um método alternativo para a determinação de </a:t>
            </a:r>
            <a:r>
              <a:rPr lang="pt-BR" dirty="0" err="1">
                <a:solidFill>
                  <a:schemeClr val="tx1"/>
                </a:solidFill>
              </a:rPr>
              <a:t>Kc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dirty="0" err="1">
                <a:solidFill>
                  <a:schemeClr val="tx1"/>
                </a:solidFill>
              </a:rPr>
              <a:t>Tc</a:t>
            </a:r>
            <a:r>
              <a:rPr lang="pt-BR" dirty="0">
                <a:solidFill>
                  <a:schemeClr val="tx1"/>
                </a:solidFill>
              </a:rPr>
              <a:t> usando uma não linearidade tipo relê.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Método baseado na oscilação </a:t>
            </a:r>
            <a:r>
              <a:rPr lang="pt-BR" dirty="0" err="1">
                <a:solidFill>
                  <a:schemeClr val="tx1"/>
                </a:solidFill>
              </a:rPr>
              <a:t>auto-induzida</a:t>
            </a:r>
            <a:r>
              <a:rPr lang="pt-BR" dirty="0">
                <a:solidFill>
                  <a:schemeClr val="tx1"/>
                </a:solidFill>
              </a:rPr>
              <a:t> causada pelo relé. </a:t>
            </a:r>
          </a:p>
          <a:p>
            <a:endParaRPr lang="pt-BR" dirty="0"/>
          </a:p>
        </p:txBody>
      </p:sp>
      <p:cxnSp>
        <p:nvCxnSpPr>
          <p:cNvPr id="5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98" y="3200393"/>
            <a:ext cx="6783309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67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97280" y="286603"/>
            <a:ext cx="10058400" cy="113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4BB3"/>
                </a:solidFill>
              </a:rPr>
              <a:t>Método</a:t>
            </a:r>
            <a:r>
              <a:rPr lang="en-US" b="1" dirty="0">
                <a:solidFill>
                  <a:srgbClr val="004BB3"/>
                </a:solidFill>
              </a:rPr>
              <a:t> </a:t>
            </a:r>
            <a:r>
              <a:rPr lang="en-US" b="1" dirty="0" err="1">
                <a:solidFill>
                  <a:srgbClr val="004BB3"/>
                </a:solidFill>
              </a:rPr>
              <a:t>alternativo</a:t>
            </a:r>
            <a:r>
              <a:rPr lang="en-US" b="1" dirty="0">
                <a:solidFill>
                  <a:srgbClr val="004BB3"/>
                </a:solidFill>
              </a:rPr>
              <a:t> (</a:t>
            </a:r>
            <a:r>
              <a:rPr lang="pt-BR" b="1" dirty="0" err="1">
                <a:solidFill>
                  <a:srgbClr val="004BB3"/>
                </a:solidFill>
              </a:rPr>
              <a:t>Åström</a:t>
            </a:r>
            <a:r>
              <a:rPr lang="pt-BR" b="1" dirty="0">
                <a:solidFill>
                  <a:srgbClr val="004BB3"/>
                </a:solidFill>
              </a:rPr>
              <a:t> e </a:t>
            </a:r>
            <a:r>
              <a:rPr lang="pt-BR" b="1" dirty="0" err="1">
                <a:solidFill>
                  <a:srgbClr val="004BB3"/>
                </a:solidFill>
              </a:rPr>
              <a:t>Hägglund</a:t>
            </a:r>
            <a:r>
              <a:rPr lang="en-US" b="1" dirty="0"/>
              <a:t>)</a:t>
            </a:r>
            <a:br>
              <a:rPr lang="en-US" b="1" dirty="0"/>
            </a:b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O relé é um elemento não linear (não possui função de transferência  racional).</a:t>
            </a:r>
          </a:p>
          <a:p>
            <a:r>
              <a:rPr lang="pt-BR" dirty="0"/>
              <a:t>No entanto podemos achar uma função de transferência aproximada.</a:t>
            </a:r>
          </a:p>
          <a:p>
            <a:endParaRPr lang="pt-B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986767"/>
            <a:ext cx="52578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recto 9"/>
          <p:cNvCxnSpPr/>
          <p:nvPr/>
        </p:nvCxnSpPr>
        <p:spPr>
          <a:xfrm>
            <a:off x="1256946" y="1005828"/>
            <a:ext cx="9897552" cy="0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84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33600" y="261258"/>
            <a:ext cx="10058400" cy="1187672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4BB3"/>
                </a:solidFill>
              </a:rPr>
              <a:t>Método</a:t>
            </a:r>
            <a:r>
              <a:rPr lang="en-US" sz="4000" b="1" dirty="0">
                <a:solidFill>
                  <a:srgbClr val="004BB3"/>
                </a:solidFill>
              </a:rPr>
              <a:t> </a:t>
            </a:r>
            <a:r>
              <a:rPr lang="en-US" sz="4000" b="1" dirty="0" err="1">
                <a:solidFill>
                  <a:srgbClr val="004BB3"/>
                </a:solidFill>
              </a:rPr>
              <a:t>alternativo</a:t>
            </a:r>
            <a:r>
              <a:rPr lang="en-US" sz="4000" b="1" dirty="0">
                <a:solidFill>
                  <a:srgbClr val="004BB3"/>
                </a:solidFill>
              </a:rPr>
              <a:t> </a:t>
            </a:r>
            <a:r>
              <a:rPr lang="en-US" sz="4000" b="1" dirty="0">
                <a:solidFill>
                  <a:srgbClr val="004BB3"/>
                </a:solidFill>
                <a:latin typeface="+mn-lt"/>
              </a:rPr>
              <a:t>(</a:t>
            </a:r>
            <a:r>
              <a:rPr lang="pt-BR" sz="4000" b="1" dirty="0" err="1">
                <a:solidFill>
                  <a:srgbClr val="004BB3"/>
                </a:solidFill>
                <a:latin typeface="+mn-lt"/>
              </a:rPr>
              <a:t>Åström</a:t>
            </a:r>
            <a:r>
              <a:rPr lang="pt-BR" sz="4000" b="1" dirty="0">
                <a:solidFill>
                  <a:srgbClr val="004BB3"/>
                </a:solidFill>
                <a:latin typeface="+mn-lt"/>
              </a:rPr>
              <a:t> e </a:t>
            </a:r>
            <a:r>
              <a:rPr lang="pt-BR" sz="4000" b="1" dirty="0" err="1">
                <a:solidFill>
                  <a:srgbClr val="004BB3"/>
                </a:solidFill>
                <a:latin typeface="+mn-lt"/>
              </a:rPr>
              <a:t>Hägglund</a:t>
            </a:r>
            <a:r>
              <a:rPr lang="en-US" sz="4000" b="1" dirty="0">
                <a:solidFill>
                  <a:srgbClr val="004BB3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004BB3"/>
                </a:solidFill>
              </a:rPr>
            </a:br>
            <a:r>
              <a:rPr lang="en-US" b="1" dirty="0">
                <a:solidFill>
                  <a:srgbClr val="004BB3"/>
                </a:solidFill>
              </a:rPr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97280" y="1830387"/>
            <a:ext cx="10058400" cy="502761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 planta G(s) funciona como um filtro passa baixa atenuando as harmônicas de mais alta frequência.</a:t>
            </a:r>
          </a:p>
          <a:p>
            <a:pPr marL="0" indent="0" algn="just">
              <a:buNone/>
            </a:pPr>
            <a:endParaRPr lang="pt-BR" i="1" strike="sngStrike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 condição de oscilação é dada por: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 equação acima pode ser resolvida através da intersecção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do diagrama de </a:t>
            </a:r>
            <a:r>
              <a:rPr lang="pt-BR" dirty="0" err="1">
                <a:solidFill>
                  <a:schemeClr val="tx1"/>
                </a:solidFill>
              </a:rPr>
              <a:t>Nyquist</a:t>
            </a:r>
            <a:r>
              <a:rPr lang="pt-BR" dirty="0">
                <a:solidFill>
                  <a:schemeClr val="tx1"/>
                </a:solidFill>
              </a:rPr>
              <a:t> de G(s) e a reta -1/N(a):</a:t>
            </a:r>
          </a:p>
        </p:txBody>
      </p:sp>
      <p:cxnSp>
        <p:nvCxnSpPr>
          <p:cNvPr id="5" name="Conector recto 9"/>
          <p:cNvCxnSpPr/>
          <p:nvPr/>
        </p:nvCxnSpPr>
        <p:spPr>
          <a:xfrm>
            <a:off x="1721394" y="1005828"/>
            <a:ext cx="9897552" cy="0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76" y="3310510"/>
            <a:ext cx="2174644" cy="51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82" y="2879725"/>
            <a:ext cx="34861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1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4BB3"/>
                </a:solidFill>
              </a:rPr>
              <a:t>Método</a:t>
            </a:r>
            <a:r>
              <a:rPr lang="en-US" sz="4000" b="1" dirty="0">
                <a:solidFill>
                  <a:srgbClr val="004BB3"/>
                </a:solidFill>
              </a:rPr>
              <a:t> </a:t>
            </a:r>
            <a:r>
              <a:rPr lang="en-US" sz="4000" b="1" dirty="0" err="1">
                <a:solidFill>
                  <a:srgbClr val="004BB3"/>
                </a:solidFill>
              </a:rPr>
              <a:t>alternativo</a:t>
            </a:r>
            <a:r>
              <a:rPr lang="en-US" sz="4000" b="1" dirty="0">
                <a:solidFill>
                  <a:srgbClr val="004BB3"/>
                </a:solidFill>
              </a:rPr>
              <a:t> </a:t>
            </a:r>
            <a:r>
              <a:rPr lang="en-US" sz="4000" b="1" dirty="0">
                <a:solidFill>
                  <a:srgbClr val="004BB3"/>
                </a:solidFill>
                <a:latin typeface="+mn-lt"/>
              </a:rPr>
              <a:t>(</a:t>
            </a:r>
            <a:r>
              <a:rPr lang="pt-BR" sz="4000" b="1" dirty="0" err="1">
                <a:solidFill>
                  <a:srgbClr val="004BB3"/>
                </a:solidFill>
                <a:latin typeface="+mn-lt"/>
              </a:rPr>
              <a:t>Åström</a:t>
            </a:r>
            <a:r>
              <a:rPr lang="pt-BR" sz="4000" b="1" dirty="0">
                <a:solidFill>
                  <a:srgbClr val="004BB3"/>
                </a:solidFill>
                <a:latin typeface="+mn-lt"/>
              </a:rPr>
              <a:t> e </a:t>
            </a:r>
            <a:r>
              <a:rPr lang="pt-BR" sz="4000" b="1" dirty="0" err="1">
                <a:solidFill>
                  <a:srgbClr val="004BB3"/>
                </a:solidFill>
                <a:latin typeface="+mn-lt"/>
              </a:rPr>
              <a:t>Hägglund</a:t>
            </a:r>
            <a:r>
              <a:rPr lang="en-US" sz="4000" b="1" dirty="0">
                <a:solidFill>
                  <a:srgbClr val="004BB3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004BB3"/>
                </a:solidFill>
              </a:rPr>
            </a:b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33600" y="1814513"/>
                <a:ext cx="10058400" cy="4054475"/>
              </a:xfrm>
            </p:spPr>
            <p:txBody>
              <a:bodyPr>
                <a:normAutofit/>
              </a:bodyPr>
              <a:lstStyle/>
              <a:p>
                <a:r>
                  <a:rPr lang="pt-BR" dirty="0">
                    <a:solidFill>
                      <a:schemeClr val="tx1"/>
                    </a:solidFill>
                  </a:rPr>
                  <a:t>Como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)= (-1/</a:t>
                </a:r>
                <a:r>
                  <a:rPr lang="pt-BR" dirty="0" err="1">
                    <a:solidFill>
                      <a:schemeClr val="tx1"/>
                    </a:solidFill>
                  </a:rPr>
                  <a:t>K</a:t>
                </a:r>
                <a:r>
                  <a:rPr lang="pt-BR" sz="1400" dirty="0" err="1">
                    <a:solidFill>
                      <a:schemeClr val="tx1"/>
                    </a:solidFill>
                  </a:rPr>
                  <a:t>c</a:t>
                </a:r>
                <a:r>
                  <a:rPr lang="pt-BR" sz="1400" dirty="0">
                    <a:solidFill>
                      <a:schemeClr val="tx1"/>
                    </a:solidFill>
                  </a:rPr>
                  <a:t> </a:t>
                </a:r>
                <a:r>
                  <a:rPr lang="pt-BR" dirty="0">
                    <a:solidFill>
                      <a:schemeClr val="tx1"/>
                    </a:solidFill>
                  </a:rPr>
                  <a:t>, 0):</a:t>
                </a:r>
              </a:p>
              <a:p>
                <a14:m>
                  <m:oMath xmlns:m="http://schemas.openxmlformats.org/officeDocument/2006/math">
                    <m:r>
                      <a:rPr lang="pt-BR" sz="3300" i="1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pt-BR" sz="3300" i="1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pt-BR" sz="33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sz="3300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pt-BR" sz="3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t-BR" sz="3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sz="3300" dirty="0">
                    <a:solidFill>
                      <a:schemeClr val="tx1"/>
                    </a:solidFill>
                  </a:rPr>
                  <a:t>)|</a:t>
                </a:r>
                <a14:m>
                  <m:oMath xmlns:m="http://schemas.openxmlformats.org/officeDocument/2006/math">
                    <m:r>
                      <a:rPr lang="pt-BR" sz="33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3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pt-BR" sz="33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pt-BR" sz="33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pt-BR" sz="33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pt-BR" sz="33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3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sz="33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3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pt-BR" sz="33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pt-BR" sz="33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300" i="0" smtClean="0">
                        <a:solidFill>
                          <a:schemeClr val="tx1"/>
                        </a:solidFill>
                        <a:latin typeface="Cambria Math"/>
                      </a:rPr>
                      <m:t>arg</m:t>
                    </m:r>
                    <m:r>
                      <a:rPr lang="pt-BR" sz="3300" b="0" i="1" smtClean="0">
                        <a:solidFill>
                          <a:schemeClr val="tx1"/>
                        </a:solidFill>
                        <a:latin typeface="Cambria Math"/>
                      </a:rPr>
                      <m:t>⁡[</m:t>
                    </m:r>
                    <m:r>
                      <a:rPr lang="pt-BR" sz="3300" i="1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pt-BR" sz="33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pt-BR" sz="3300" i="1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pt-BR" sz="3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t-BR" sz="33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sz="3300" dirty="0">
                    <a:solidFill>
                      <a:schemeClr val="tx1"/>
                    </a:solidFill>
                  </a:rPr>
                  <a:t>)]</a:t>
                </a:r>
                <a14:m>
                  <m:oMath xmlns:m="http://schemas.openxmlformats.org/officeDocument/2006/math">
                    <m:r>
                      <a:rPr lang="pt-BR" sz="3300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pt-BR" sz="33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pt-BR" sz="33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pt-BR" sz="33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pt-BR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pt-BR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pt-BR" sz="4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pt-BR" sz="4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pt-BR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pt-BR" sz="4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pt-BR" sz="4000" dirty="0">
                  <a:solidFill>
                    <a:schemeClr val="tx1"/>
                  </a:solidFill>
                </a:endParaRPr>
              </a:p>
              <a:p>
                <a:r>
                  <a:rPr lang="pt-BR" dirty="0">
                    <a:solidFill>
                      <a:schemeClr val="tx1"/>
                    </a:solidFill>
                  </a:rPr>
                  <a:t> portanto podemos determinar </a:t>
                </a:r>
                <a:r>
                  <a:rPr lang="pt-BR" dirty="0" err="1">
                    <a:solidFill>
                      <a:schemeClr val="tx1"/>
                    </a:solidFill>
                  </a:rPr>
                  <a:t>Kc</a:t>
                </a:r>
                <a:r>
                  <a:rPr lang="pt-BR" dirty="0">
                    <a:solidFill>
                      <a:schemeClr val="tx1"/>
                    </a:solidFill>
                  </a:rPr>
                  <a:t> e </a:t>
                </a:r>
                <a:r>
                  <a:rPr lang="pt-BR" dirty="0" err="1">
                    <a:solidFill>
                      <a:schemeClr val="tx1"/>
                    </a:solidFill>
                  </a:rPr>
                  <a:t>Tc</a:t>
                </a:r>
                <a:r>
                  <a:rPr lang="pt-BR" dirty="0">
                    <a:solidFill>
                      <a:schemeClr val="tx1"/>
                    </a:solidFill>
                  </a:rPr>
                  <a:t> através da medição das características da oscilação sem correr o risco de colocar o sistema em um regime instável!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33600" y="1814513"/>
                <a:ext cx="10058400" cy="4054475"/>
              </a:xfrm>
              <a:blipFill>
                <a:blip r:embed="rId3"/>
                <a:stretch>
                  <a:fillRect l="-606" t="-16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9"/>
          <p:cNvCxnSpPr/>
          <p:nvPr/>
        </p:nvCxnSpPr>
        <p:spPr>
          <a:xfrm>
            <a:off x="1097280" y="1227895"/>
            <a:ext cx="9897552" cy="0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8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79" y="-283549"/>
            <a:ext cx="1072401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</a:rPr>
              <a:t>Método de Ajuste Manual</a:t>
            </a:r>
            <a:endParaRPr lang="en-US" sz="4000" b="1" spc="-50" dirty="0">
              <a:solidFill>
                <a:srgbClr val="004BB3"/>
              </a:solidFill>
            </a:endParaRPr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1316165" y="1773924"/>
            <a:ext cx="9072563" cy="16283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Ajuste iterativo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K</a:t>
            </a:r>
            <a:r>
              <a:rPr kumimoji="0" lang="pt-BR" sz="1800" b="0" i="0" u="none" strike="noStrike" kern="1200" cap="none" spc="0" normalizeH="0" baseline="-3300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p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,K</a:t>
            </a:r>
            <a:r>
              <a:rPr kumimoji="0" lang="pt-BR" sz="1800" b="0" i="0" u="none" strike="noStrike" kern="1200" cap="none" spc="0" normalizeH="0" baseline="-3300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, 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K</a:t>
            </a:r>
            <a:r>
              <a:rPr kumimoji="0" lang="pt-BR" sz="1800" b="0" i="0" u="none" strike="noStrike" kern="1200" cap="none" spc="0" normalizeH="0" baseline="-3300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 para eliminar o erro e atingir a saída transitória e o sobressinal desejado</a:t>
            </a:r>
          </a:p>
          <a:p>
            <a:pPr marL="432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Ajustado com a sensibilidade do projetista</a:t>
            </a:r>
          </a:p>
          <a:p>
            <a:pPr marL="432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Char char="●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Método de tentativa e erro</a:t>
            </a:r>
          </a:p>
        </p:txBody>
      </p:sp>
      <p:sp>
        <p:nvSpPr>
          <p:cNvPr id="13" name="Espaço Reservado para Texto 1"/>
          <p:cNvSpPr txBox="1">
            <a:spLocks/>
          </p:cNvSpPr>
          <p:nvPr/>
        </p:nvSpPr>
        <p:spPr>
          <a:xfrm>
            <a:off x="1510398" y="3679655"/>
            <a:ext cx="9072563" cy="25234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432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1.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K</a:t>
            </a:r>
            <a:r>
              <a:rPr kumimoji="0" lang="pt-BR" sz="18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=0 e K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i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=0</a:t>
            </a:r>
          </a:p>
          <a:p>
            <a:pPr marL="432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2. Selecionar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K</a:t>
            </a:r>
            <a:r>
              <a:rPr kumimoji="0" lang="pt-BR" sz="18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p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 para fornecer a resposta</a:t>
            </a: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transitória desejada;  </a:t>
            </a:r>
          </a:p>
          <a:p>
            <a:pPr marL="432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3. Aumentar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K</a:t>
            </a:r>
            <a:r>
              <a:rPr kumimoji="0" lang="pt-BR" sz="18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p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 e ajustar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K</a:t>
            </a:r>
            <a:r>
              <a:rPr kumimoji="0" lang="pt-BR" sz="18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 para reduzir sobressinal;</a:t>
            </a:r>
          </a:p>
          <a:p>
            <a:pPr marL="432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4. Ajustar K</a:t>
            </a:r>
            <a:r>
              <a:rPr kumimoji="0" lang="pt-BR" sz="18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i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para eliminar erro de regime;</a:t>
            </a:r>
          </a:p>
          <a:p>
            <a:pPr marL="432000" marR="0" lvl="0" indent="-324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5. Repetir passo 3 até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K</a:t>
            </a:r>
            <a:r>
              <a:rPr kumimoji="0" lang="pt-BR" sz="1800" b="0" i="0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p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 atingir o máximo valor possível</a:t>
            </a:r>
          </a:p>
        </p:txBody>
      </p:sp>
      <p:sp>
        <p:nvSpPr>
          <p:cNvPr id="17" name="Retângulo 11"/>
          <p:cNvSpPr/>
          <p:nvPr/>
        </p:nvSpPr>
        <p:spPr>
          <a:xfrm>
            <a:off x="1452632" y="3240215"/>
            <a:ext cx="168366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en-US" b="1" dirty="0" err="1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Procedimento</a:t>
            </a:r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79" y="-283549"/>
            <a:ext cx="1072401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</a:rPr>
              <a:t>Método de Ajuste Manual</a:t>
            </a:r>
            <a:endParaRPr lang="en-US" sz="4000" b="1" spc="-50" dirty="0">
              <a:solidFill>
                <a:srgbClr val="004BB3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3815" t="543" r="7224" b="5882"/>
          <a:stretch/>
        </p:blipFill>
        <p:spPr>
          <a:xfrm>
            <a:off x="5442736" y="1416620"/>
            <a:ext cx="2821112" cy="217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415" t="588" r="7741" b="251"/>
          <a:stretch/>
        </p:blipFill>
        <p:spPr>
          <a:xfrm>
            <a:off x="5441723" y="3927722"/>
            <a:ext cx="2804806" cy="231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8512" t="543" r="6776" b="5882"/>
          <a:stretch/>
        </p:blipFill>
        <p:spPr>
          <a:xfrm>
            <a:off x="8586774" y="1417405"/>
            <a:ext cx="2674350" cy="218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lum/>
            <a:alphaModFix/>
          </a:blip>
          <a:srcRect l="7233" t="669" r="7022" b="169"/>
          <a:stretch/>
        </p:blipFill>
        <p:spPr>
          <a:xfrm>
            <a:off x="8586774" y="3881247"/>
            <a:ext cx="2674350" cy="230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1440377" y="3176415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32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0</a:t>
            </a:r>
          </a:p>
          <a:p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0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3880022" y="3674076"/>
            <a:ext cx="1482810" cy="14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1"/>
          <p:cNvSpPr/>
          <p:nvPr/>
        </p:nvSpPr>
        <p:spPr>
          <a:xfrm>
            <a:off x="1337302" y="1534982"/>
            <a:ext cx="294741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Ilustração da variação de </a:t>
            </a:r>
            <a:r>
              <a:rPr lang="pt-BR" b="1" dirty="0" err="1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Kp</a:t>
            </a:r>
            <a:endParaRPr lang="pt-BR" b="1" dirty="0">
              <a:solidFill>
                <a:schemeClr val="accent2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79" y="-283549"/>
            <a:ext cx="1072401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</a:rPr>
              <a:t>Método de Ajuste Manual</a:t>
            </a:r>
            <a:endParaRPr lang="en-US" sz="4000" b="1" spc="-50" dirty="0">
              <a:solidFill>
                <a:srgbClr val="004BB3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880022" y="3674076"/>
            <a:ext cx="1482810" cy="14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1"/>
          <p:cNvSpPr/>
          <p:nvPr/>
        </p:nvSpPr>
        <p:spPr>
          <a:xfrm>
            <a:off x="1337302" y="1534982"/>
            <a:ext cx="294991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Ilustração da variação de </a:t>
            </a:r>
            <a:r>
              <a:rPr lang="pt-BR" b="1" dirty="0" err="1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Kd</a:t>
            </a:r>
            <a:endParaRPr lang="pt-BR" b="1" dirty="0">
              <a:solidFill>
                <a:schemeClr val="accent2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3564" t="542" r="6459" b="5883"/>
          <a:stretch/>
        </p:blipFill>
        <p:spPr>
          <a:xfrm>
            <a:off x="5760122" y="1491342"/>
            <a:ext cx="2726936" cy="207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886" t="680" r="7154" b="157"/>
          <a:stretch/>
        </p:blipFill>
        <p:spPr>
          <a:xfrm>
            <a:off x="5756728" y="3880966"/>
            <a:ext cx="2695948" cy="220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8387" t="1427" r="7770" b="6394"/>
          <a:stretch/>
        </p:blipFill>
        <p:spPr>
          <a:xfrm>
            <a:off x="8868398" y="1488836"/>
            <a:ext cx="2541008" cy="204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>
            <a:lum/>
            <a:alphaModFix/>
          </a:blip>
          <a:srcRect l="8384" t="681" r="7770" b="156"/>
          <a:stretch/>
        </p:blipFill>
        <p:spPr>
          <a:xfrm>
            <a:off x="8868398" y="3880966"/>
            <a:ext cx="2541008" cy="22001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ixaDeTexto 20"/>
          <p:cNvSpPr txBox="1"/>
          <p:nvPr/>
        </p:nvSpPr>
        <p:spPr>
          <a:xfrm>
            <a:off x="1739814" y="3234617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32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4</a:t>
            </a:r>
          </a:p>
          <a:p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79" y="-283549"/>
            <a:ext cx="1072401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</a:rPr>
              <a:t>Método de Ajuste Manual</a:t>
            </a:r>
            <a:endParaRPr lang="en-US" sz="4000" b="1" spc="-50" dirty="0">
              <a:solidFill>
                <a:srgbClr val="004BB3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880022" y="3674076"/>
            <a:ext cx="1482810" cy="140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1"/>
          <p:cNvSpPr/>
          <p:nvPr/>
        </p:nvSpPr>
        <p:spPr>
          <a:xfrm>
            <a:off x="1337302" y="1534982"/>
            <a:ext cx="28825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pt-BR" b="1" dirty="0">
                <a:solidFill>
                  <a:schemeClr val="accent2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Ilustração da variação de Ki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l="8711" t="828" r="6854" b="6192"/>
          <a:stretch/>
        </p:blipFill>
        <p:spPr>
          <a:xfrm>
            <a:off x="8974625" y="1458097"/>
            <a:ext cx="2553666" cy="206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8680" t="643" r="6914" b="903"/>
          <a:stretch/>
        </p:blipFill>
        <p:spPr>
          <a:xfrm>
            <a:off x="8974625" y="3970187"/>
            <a:ext cx="2553666" cy="210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3547" t="828" r="7359" b="6192"/>
          <a:stretch/>
        </p:blipFill>
        <p:spPr>
          <a:xfrm>
            <a:off x="5694368" y="1459551"/>
            <a:ext cx="2725978" cy="208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702" r="7085" b="842"/>
          <a:stretch/>
        </p:blipFill>
        <p:spPr>
          <a:xfrm>
            <a:off x="5694367" y="3970186"/>
            <a:ext cx="2725980" cy="2102900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760774" y="3224385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32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4</a:t>
            </a:r>
          </a:p>
          <a:p>
            <a:pPr algn="ctr"/>
            <a:r>
              <a:rPr lang="pt-BR" sz="3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pt-BR" sz="32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pt-B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ítulo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 err="1">
                <a:solidFill>
                  <a:srgbClr val="004BB3"/>
                </a:solidFill>
              </a:rPr>
              <a:t>Controle</a:t>
            </a:r>
            <a:r>
              <a:rPr lang="en-US" sz="4400" b="1" dirty="0">
                <a:solidFill>
                  <a:srgbClr val="004BB3"/>
                </a:solidFill>
              </a:rPr>
              <a:t> </a:t>
            </a:r>
            <a:r>
              <a:rPr lang="en-US" sz="4400" b="1" dirty="0" err="1">
                <a:solidFill>
                  <a:srgbClr val="004BB3"/>
                </a:solidFill>
              </a:rPr>
              <a:t>por</a:t>
            </a:r>
            <a:r>
              <a:rPr lang="en-US" sz="4400" b="1" dirty="0">
                <a:solidFill>
                  <a:srgbClr val="004BB3"/>
                </a:solidFill>
              </a:rPr>
              <a:t> </a:t>
            </a:r>
            <a:r>
              <a:rPr lang="en-US" sz="4400" b="1" dirty="0" err="1">
                <a:solidFill>
                  <a:srgbClr val="004BB3"/>
                </a:solidFill>
              </a:rPr>
              <a:t>Realimentação</a:t>
            </a:r>
            <a:br>
              <a:rPr lang="en-US" b="1" dirty="0">
                <a:solidFill>
                  <a:srgbClr val="004BB3"/>
                </a:solidFill>
              </a:rPr>
            </a:br>
            <a:endParaRPr lang="pt-BR" dirty="0"/>
          </a:p>
        </p:txBody>
      </p:sp>
      <p:sp>
        <p:nvSpPr>
          <p:cNvPr id="39" name="Espaço Reservado para Conteúdo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Objetivo: Levar a saída y(t) a ser igual ao sinal de referência r(t)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4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02" y="2612676"/>
            <a:ext cx="5283102" cy="247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2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79" y="-283549"/>
            <a:ext cx="1072401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</a:rPr>
              <a:t>Método de Ajuste Manual</a:t>
            </a:r>
            <a:endParaRPr lang="en-US" sz="4000" b="1" spc="-50" dirty="0">
              <a:solidFill>
                <a:srgbClr val="004BB3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99474" y="1482811"/>
            <a:ext cx="4916550" cy="40933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/>
          <p:cNvSpPr txBox="1"/>
          <p:nvPr/>
        </p:nvSpPr>
        <p:spPr>
          <a:xfrm>
            <a:off x="7324255" y="2027237"/>
            <a:ext cx="1464317" cy="1173273"/>
          </a:xfrm>
          <a:prstGeom prst="rect">
            <a:avLst/>
          </a:prstGeom>
          <a:noFill/>
          <a:ln>
            <a:noFill/>
          </a:ln>
        </p:spPr>
        <p:txBody>
          <a:bodyPr vert="horz" wrap="none" lIns="89982" tIns="44991" rIns="89982" bIns="44991" anchorCtr="0" compatLnSpc="0">
            <a:spAutoFit/>
          </a:bodyPr>
          <a:lstStyle/>
          <a:p>
            <a:pPr hangingPunct="0"/>
            <a:r>
              <a:rPr lang="pt-BR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K</a:t>
            </a:r>
            <a:r>
              <a:rPr lang="pt-BR" sz="2400" baseline="-33000" dirty="0" err="1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p</a:t>
            </a: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/>
              </a:rPr>
              <a:t>=3,284</a:t>
            </a:r>
          </a:p>
          <a:p>
            <a:pPr hangingPunct="0"/>
            <a:r>
              <a:rPr lang="pt-BR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itchFamily="34"/>
              </a:rPr>
              <a:t>K</a:t>
            </a:r>
            <a:r>
              <a:rPr lang="pt-BR" sz="2400" baseline="-33000" dirty="0" err="1">
                <a:latin typeface="Cambria Math" panose="02040503050406030204" pitchFamily="18" charset="0"/>
                <a:ea typeface="Cambria Math" panose="02040503050406030204" pitchFamily="18" charset="0"/>
                <a:cs typeface="Arial" pitchFamily="34"/>
              </a:rPr>
              <a:t>d</a:t>
            </a: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/>
              </a:rPr>
              <a:t>=2,056</a:t>
            </a:r>
          </a:p>
          <a:p>
            <a:pPr hangingPunct="0"/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/>
              </a:rPr>
              <a:t>K</a:t>
            </a:r>
            <a:r>
              <a:rPr lang="pt-BR" sz="2400" baseline="-330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/>
              </a:rPr>
              <a:t>i</a:t>
            </a: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/>
              </a:rPr>
              <a:t>=1,216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398397" y="3306147"/>
            <a:ext cx="2772944" cy="1173273"/>
          </a:xfrm>
          <a:prstGeom prst="rect">
            <a:avLst/>
          </a:prstGeom>
          <a:noFill/>
          <a:ln>
            <a:noFill/>
          </a:ln>
        </p:spPr>
        <p:txBody>
          <a:bodyPr vert="horz" wrap="none" lIns="89982" tIns="44991" rIns="89982" bIns="44991" anchorCtr="0" compatLnSpc="0">
            <a:spAutoFit/>
          </a:bodyPr>
          <a:lstStyle/>
          <a:p>
            <a:pPr hangingPunct="0"/>
            <a:r>
              <a:rPr lang="pt-BR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T</a:t>
            </a:r>
            <a:r>
              <a:rPr lang="pt-BR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s</a:t>
            </a: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=5,64 s</a:t>
            </a:r>
          </a:p>
          <a:p>
            <a:pPr hangingPunct="0"/>
            <a:r>
              <a:rPr lang="pt-BR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T</a:t>
            </a:r>
            <a:r>
              <a:rPr lang="pt-BR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r</a:t>
            </a:r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=1,17 s</a:t>
            </a:r>
          </a:p>
          <a:p>
            <a:pPr hangingPunct="0"/>
            <a:r>
              <a:rPr lang="pt-BR" sz="2400" dirty="0">
                <a:latin typeface="Cambria Math" panose="02040503050406030204" pitchFamily="18" charset="0"/>
                <a:ea typeface="Cambria Math" panose="02040503050406030204" pitchFamily="18" charset="0"/>
                <a:cs typeface="Mangal" pitchFamily="2"/>
              </a:rPr>
              <a:t>Sobressinal=12,1%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Controlador PID  discreto</a:t>
            </a:r>
          </a:p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5954" name="Object 66"/>
              <p:cNvSpPr txBox="1"/>
              <p:nvPr/>
            </p:nvSpPr>
            <p:spPr bwMode="auto">
              <a:xfrm>
                <a:off x="498474" y="2583826"/>
                <a:ext cx="4241305" cy="156247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subHide m:val="on"/>
                              <m:supHide m:val="on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165954" name="Object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474" y="2583826"/>
                <a:ext cx="4241305" cy="1562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itle 1">
            <a:extLst>
              <a:ext uri="{FF2B5EF4-FFF2-40B4-BE49-F238E27FC236}">
                <a16:creationId xmlns:a16="http://schemas.microsoft.com/office/drawing/2014/main" id="{890F8BB3-CBE2-4CB8-B51F-72C6DC171F3D}"/>
              </a:ext>
            </a:extLst>
          </p:cNvPr>
          <p:cNvSpPr txBox="1">
            <a:spLocks/>
          </p:cNvSpPr>
          <p:nvPr/>
        </p:nvSpPr>
        <p:spPr>
          <a:xfrm>
            <a:off x="5104708" y="1595526"/>
            <a:ext cx="4695030" cy="497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Discretização</a:t>
            </a: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termo integral do erro</a:t>
            </a:r>
          </a:p>
        </p:txBody>
      </p:sp>
      <p:sp>
        <p:nvSpPr>
          <p:cNvPr id="51" name="Object 66">
            <a:extLst>
              <a:ext uri="{FF2B5EF4-FFF2-40B4-BE49-F238E27FC236}">
                <a16:creationId xmlns:a16="http://schemas.microsoft.com/office/drawing/2014/main" id="{57664CEB-5F8C-44C3-8B05-40BF714D5850}"/>
              </a:ext>
            </a:extLst>
          </p:cNvPr>
          <p:cNvSpPr txBox="1"/>
          <p:nvPr/>
        </p:nvSpPr>
        <p:spPr bwMode="auto">
          <a:xfrm>
            <a:off x="4648025" y="5312930"/>
            <a:ext cx="343425" cy="49748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pt-BR" b="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F7EEDF-8FC5-4B2D-A27B-6934D9DD5808}"/>
              </a:ext>
            </a:extLst>
          </p:cNvPr>
          <p:cNvSpPr txBox="1"/>
          <p:nvPr/>
        </p:nvSpPr>
        <p:spPr>
          <a:xfrm>
            <a:off x="5637402" y="2831284"/>
            <a:ext cx="92333" cy="276999"/>
          </a:xfrm>
          <a:prstGeom prst="rect">
            <a:avLst/>
          </a:prstGeom>
          <a:blipFill rotWithShape="0">
            <a:blip r:embed="rId4"/>
            <a:stretch>
              <a:fillRect l="-1212" t="-2727"/>
            </a:stretch>
          </a:blipFill>
        </p:spPr>
        <p:txBody>
          <a:bodyPr wrap="none" lIns="0" tIns="0" rIns="0" bIns="0" rtlCol="0">
            <a:spAutoFit/>
          </a:bodyPr>
          <a:lstStyle/>
          <a:p>
            <a: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bject 66">
                <a:extLst>
                  <a:ext uri="{FF2B5EF4-FFF2-40B4-BE49-F238E27FC236}">
                    <a16:creationId xmlns:a16="http://schemas.microsoft.com/office/drawing/2014/main" id="{A8FFC289-BB0B-4E79-9F27-AB98EA48DECF}"/>
                  </a:ext>
                </a:extLst>
              </p:cNvPr>
              <p:cNvSpPr txBox="1"/>
              <p:nvPr/>
            </p:nvSpPr>
            <p:spPr bwMode="auto">
              <a:xfrm>
                <a:off x="7194669" y="4788723"/>
                <a:ext cx="1708336" cy="773385"/>
              </a:xfrm>
              <a:prstGeom prst="rect">
                <a:avLst/>
              </a:prstGeom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pt-BR" dirty="0">
                    <a:solidFill>
                      <a:srgbClr val="000000"/>
                    </a:solidFill>
                  </a:rPr>
                  <a:t>Termo integral</a:t>
                </a:r>
              </a:p>
              <a:p>
                <a:r>
                  <a:rPr lang="pt-B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21" name="Object 66">
                <a:extLst>
                  <a:ext uri="{FF2B5EF4-FFF2-40B4-BE49-F238E27FC236}">
                    <a16:creationId xmlns:a16="http://schemas.microsoft.com/office/drawing/2014/main" id="{A8FFC289-BB0B-4E79-9F27-AB98EA48D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4669" y="4788723"/>
                <a:ext cx="1708336" cy="773385"/>
              </a:xfrm>
              <a:prstGeom prst="rect">
                <a:avLst/>
              </a:prstGeom>
              <a:blipFill>
                <a:blip r:embed="rId5"/>
                <a:stretch>
                  <a:fillRect l="-5000" t="-22222" b="-730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908022D2-70F1-457A-8818-FFA81BDADE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56" t="30913" r="16071" b="57810"/>
          <a:stretch/>
        </p:blipFill>
        <p:spPr>
          <a:xfrm>
            <a:off x="5104708" y="2211913"/>
            <a:ext cx="5620631" cy="131088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C6B6D89-276A-4ECE-B947-0F59122CF70E}"/>
              </a:ext>
            </a:extLst>
          </p:cNvPr>
          <p:cNvSpPr txBox="1">
            <a:spLocks/>
          </p:cNvSpPr>
          <p:nvPr/>
        </p:nvSpPr>
        <p:spPr>
          <a:xfrm>
            <a:off x="4894110" y="3873806"/>
            <a:ext cx="2300559" cy="422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fórmula  </a:t>
            </a:r>
            <a:r>
              <a:rPr lang="pt-BR" sz="16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forward</a:t>
            </a: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Euler ou diferença anterior 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BEBFD0A-9540-4430-B918-66530D81417D}"/>
              </a:ext>
            </a:extLst>
          </p:cNvPr>
          <p:cNvSpPr txBox="1">
            <a:spLocks/>
          </p:cNvSpPr>
          <p:nvPr/>
        </p:nvSpPr>
        <p:spPr>
          <a:xfrm>
            <a:off x="4928540" y="4820580"/>
            <a:ext cx="2300559" cy="4223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fórmula  </a:t>
            </a:r>
            <a:r>
              <a:rPr lang="pt-BR" sz="16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backward</a:t>
            </a: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Euler ou diferença posterior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66">
                <a:extLst>
                  <a:ext uri="{FF2B5EF4-FFF2-40B4-BE49-F238E27FC236}">
                    <a16:creationId xmlns:a16="http://schemas.microsoft.com/office/drawing/2014/main" id="{605F8B7B-D6E7-47A8-B904-09384FF650A1}"/>
                  </a:ext>
                </a:extLst>
              </p:cNvPr>
              <p:cNvSpPr txBox="1"/>
              <p:nvPr/>
            </p:nvSpPr>
            <p:spPr bwMode="auto">
              <a:xfrm>
                <a:off x="7194669" y="3769066"/>
                <a:ext cx="1708336" cy="773385"/>
              </a:xfrm>
              <a:prstGeom prst="rect">
                <a:avLst/>
              </a:prstGeom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pt-BR" dirty="0">
                    <a:solidFill>
                      <a:srgbClr val="000000"/>
                    </a:solidFill>
                  </a:rPr>
                  <a:t>Termo integral</a:t>
                </a:r>
              </a:p>
              <a:p>
                <a:r>
                  <a:rPr lang="pt-B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17" name="Object 66">
                <a:extLst>
                  <a:ext uri="{FF2B5EF4-FFF2-40B4-BE49-F238E27FC236}">
                    <a16:creationId xmlns:a16="http://schemas.microsoft.com/office/drawing/2014/main" id="{605F8B7B-D6E7-47A8-B904-09384FF65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4669" y="3769066"/>
                <a:ext cx="1708336" cy="773385"/>
              </a:xfrm>
              <a:prstGeom prst="rect">
                <a:avLst/>
              </a:prstGeom>
              <a:blipFill>
                <a:blip r:embed="rId7"/>
                <a:stretch>
                  <a:fillRect l="-5000" t="-22047" b="-716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36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09936" y="260377"/>
            <a:ext cx="10058400" cy="1331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Equação recursiva sem filtro </a:t>
            </a:r>
          </a:p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Object 66">
            <a:extLst>
              <a:ext uri="{FF2B5EF4-FFF2-40B4-BE49-F238E27FC236}">
                <a16:creationId xmlns:a16="http://schemas.microsoft.com/office/drawing/2014/main" id="{57664CEB-5F8C-44C3-8B05-40BF714D5850}"/>
              </a:ext>
            </a:extLst>
          </p:cNvPr>
          <p:cNvSpPr txBox="1"/>
          <p:nvPr/>
        </p:nvSpPr>
        <p:spPr bwMode="auto">
          <a:xfrm>
            <a:off x="4648025" y="5312930"/>
            <a:ext cx="343425" cy="49748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pt-BR" b="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28433E77-57AC-4F41-B6D2-2FAC22896D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8464" y="2216001"/>
                <a:ext cx="2268504" cy="57802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20000"/>
              </a:bodyPr>
              <a:lstStyle/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pt-BR" sz="1600" b="1" spc="-50" dirty="0">
                    <a:solidFill>
                      <a:srgbClr val="004BB3"/>
                    </a:solidFill>
                    <a:ea typeface="+mj-ea"/>
                    <a:cs typeface="+mj-cs"/>
                  </a:rPr>
                  <a:t>Diferença anterior</a:t>
                </a:r>
              </a:p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:endParaRPr lang="pt-BR" sz="1600" b="1" i="1" spc="-50" dirty="0">
                  <a:solidFill>
                    <a:srgbClr val="004BB3"/>
                  </a:solidFill>
                  <a:latin typeface="Cambria Math" panose="02040503050406030204" pitchFamily="18" charset="0"/>
                  <a:ea typeface="+mj-ea"/>
                  <a:cs typeface="+mj-cs"/>
                </a:endParaRPr>
              </a:p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𝒔</m:t>
                        </m:r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1600" b="1" spc="-50" dirty="0">
                    <a:solidFill>
                      <a:srgbClr val="004BB3"/>
                    </a:solidFill>
                    <a:latin typeface="+mj-lt"/>
                    <a:ea typeface="+mj-ea"/>
                    <a:cs typeface="+mj-cs"/>
                  </a:rPr>
                  <a:t>tempo de amostragem</a:t>
                </a:r>
              </a:p>
            </p:txBody>
          </p:sp>
        </mc:Choice>
        <mc:Fallback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28433E77-57AC-4F41-B6D2-2FAC22896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64" y="2216001"/>
                <a:ext cx="2268504" cy="578027"/>
              </a:xfrm>
              <a:prstGeom prst="rect">
                <a:avLst/>
              </a:prstGeom>
              <a:blipFill>
                <a:blip r:embed="rId3"/>
                <a:stretch>
                  <a:fillRect l="-1075" t="-9574" b="-127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185093F8-2F07-469A-86A8-4FF69FF38F6F}"/>
              </a:ext>
            </a:extLst>
          </p:cNvPr>
          <p:cNvSpPr txBox="1">
            <a:spLocks/>
          </p:cNvSpPr>
          <p:nvPr/>
        </p:nvSpPr>
        <p:spPr>
          <a:xfrm>
            <a:off x="1197168" y="1233557"/>
            <a:ext cx="4695030" cy="497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Controlador PID  discreto com </a:t>
            </a:r>
            <a:r>
              <a:rPr lang="pt-BR" sz="16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discretização</a:t>
            </a: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termo integral via fórmula diferença anterior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66">
                <a:extLst>
                  <a:ext uri="{FF2B5EF4-FFF2-40B4-BE49-F238E27FC236}">
                    <a16:creationId xmlns:a16="http://schemas.microsoft.com/office/drawing/2014/main" id="{DA627807-2FBC-40D6-85C1-FC970AB37553}"/>
                  </a:ext>
                </a:extLst>
              </p:cNvPr>
              <p:cNvSpPr txBox="1"/>
              <p:nvPr/>
            </p:nvSpPr>
            <p:spPr bwMode="auto">
              <a:xfrm>
                <a:off x="1197168" y="2118323"/>
                <a:ext cx="4241305" cy="773385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12" name="Object 66">
                <a:extLst>
                  <a:ext uri="{FF2B5EF4-FFF2-40B4-BE49-F238E27FC236}">
                    <a16:creationId xmlns:a16="http://schemas.microsoft.com/office/drawing/2014/main" id="{DA627807-2FBC-40D6-85C1-FC970AB37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7168" y="2118323"/>
                <a:ext cx="4241305" cy="773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66">
                <a:extLst>
                  <a:ext uri="{FF2B5EF4-FFF2-40B4-BE49-F238E27FC236}">
                    <a16:creationId xmlns:a16="http://schemas.microsoft.com/office/drawing/2014/main" id="{786670F5-8F21-40C4-8551-A612FD1144E1}"/>
                  </a:ext>
                </a:extLst>
              </p:cNvPr>
              <p:cNvSpPr txBox="1"/>
              <p:nvPr/>
            </p:nvSpPr>
            <p:spPr bwMode="auto">
              <a:xfrm>
                <a:off x="1527158" y="3429000"/>
                <a:ext cx="4241305" cy="773385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13" name="Object 66">
                <a:extLst>
                  <a:ext uri="{FF2B5EF4-FFF2-40B4-BE49-F238E27FC236}">
                    <a16:creationId xmlns:a16="http://schemas.microsoft.com/office/drawing/2014/main" id="{786670F5-8F21-40C4-8551-A612FD114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158" y="3429000"/>
                <a:ext cx="4241305" cy="7733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66">
                <a:extLst>
                  <a:ext uri="{FF2B5EF4-FFF2-40B4-BE49-F238E27FC236}">
                    <a16:creationId xmlns:a16="http://schemas.microsoft.com/office/drawing/2014/main" id="{37D8CC49-8C0F-4371-994E-F024890C2F20}"/>
                  </a:ext>
                </a:extLst>
              </p:cNvPr>
              <p:cNvSpPr txBox="1"/>
              <p:nvPr/>
            </p:nvSpPr>
            <p:spPr bwMode="auto">
              <a:xfrm>
                <a:off x="1527159" y="4202385"/>
                <a:ext cx="4241305" cy="773385"/>
              </a:xfrm>
              <a:prstGeom prst="rect">
                <a:avLst/>
              </a:prstGeom>
              <a:noFill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14" name="Object 66">
                <a:extLst>
                  <a:ext uri="{FF2B5EF4-FFF2-40B4-BE49-F238E27FC236}">
                    <a16:creationId xmlns:a16="http://schemas.microsoft.com/office/drawing/2014/main" id="{37D8CC49-8C0F-4371-994E-F024890C2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159" y="4202385"/>
                <a:ext cx="4241305" cy="773385"/>
              </a:xfrm>
              <a:prstGeom prst="rect">
                <a:avLst/>
              </a:prstGeom>
              <a:blipFill>
                <a:blip r:embed="rId6"/>
                <a:stretch>
                  <a:fillRect t="-55906" b="-653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66">
                <a:extLst>
                  <a:ext uri="{FF2B5EF4-FFF2-40B4-BE49-F238E27FC236}">
                    <a16:creationId xmlns:a16="http://schemas.microsoft.com/office/drawing/2014/main" id="{3E85F729-E490-49B3-BA38-2E9D4E0E7BC3}"/>
                  </a:ext>
                </a:extLst>
              </p:cNvPr>
              <p:cNvSpPr txBox="1"/>
              <p:nvPr/>
            </p:nvSpPr>
            <p:spPr bwMode="auto">
              <a:xfrm>
                <a:off x="5791330" y="3364016"/>
                <a:ext cx="4491273" cy="699957"/>
              </a:xfrm>
              <a:prstGeom prst="rect">
                <a:avLst/>
              </a:prstGeom>
              <a:noFill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Object 66">
                <a:extLst>
                  <a:ext uri="{FF2B5EF4-FFF2-40B4-BE49-F238E27FC236}">
                    <a16:creationId xmlns:a16="http://schemas.microsoft.com/office/drawing/2014/main" id="{3E85F729-E490-49B3-BA38-2E9D4E0E7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330" y="3364016"/>
                <a:ext cx="4491273" cy="6999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ject 66">
                <a:extLst>
                  <a:ext uri="{FF2B5EF4-FFF2-40B4-BE49-F238E27FC236}">
                    <a16:creationId xmlns:a16="http://schemas.microsoft.com/office/drawing/2014/main" id="{0C404475-4BCC-4B36-8240-8B7DBA259E00}"/>
                  </a:ext>
                </a:extLst>
              </p:cNvPr>
              <p:cNvSpPr txBox="1"/>
              <p:nvPr/>
            </p:nvSpPr>
            <p:spPr bwMode="auto">
              <a:xfrm>
                <a:off x="5916315" y="4413042"/>
                <a:ext cx="4241305" cy="77338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2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+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6" name="Object 66">
                <a:extLst>
                  <a:ext uri="{FF2B5EF4-FFF2-40B4-BE49-F238E27FC236}">
                    <a16:creationId xmlns:a16="http://schemas.microsoft.com/office/drawing/2014/main" id="{0C404475-4BCC-4B36-8240-8B7DBA259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6315" y="4413042"/>
                <a:ext cx="4241305" cy="773385"/>
              </a:xfrm>
              <a:prstGeom prst="rect">
                <a:avLst/>
              </a:prstGeom>
              <a:blipFill>
                <a:blip r:embed="rId8"/>
                <a:stretch>
                  <a:fillRect t="-118110" r="-10791" b="-1606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01F4088F-D2DB-4937-8CFF-172EA108548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450" t="73476" r="14570" b="20004"/>
          <a:stretch/>
        </p:blipFill>
        <p:spPr>
          <a:xfrm>
            <a:off x="9986518" y="2690745"/>
            <a:ext cx="1997004" cy="4002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2E758E7-80C1-45F6-8C03-4FE9BAF0975F}"/>
              </a:ext>
            </a:extLst>
          </p:cNvPr>
          <p:cNvSpPr txBox="1">
            <a:spLocks/>
          </p:cNvSpPr>
          <p:nvPr/>
        </p:nvSpPr>
        <p:spPr>
          <a:xfrm>
            <a:off x="9850768" y="2076411"/>
            <a:ext cx="2268504" cy="578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ea typeface="+mj-ea"/>
                <a:cs typeface="+mj-cs"/>
              </a:rPr>
              <a:t>Operador deslocamento</a:t>
            </a:r>
            <a:endParaRPr lang="pt-BR" sz="1600" b="1" spc="-50" dirty="0">
              <a:solidFill>
                <a:srgbClr val="004BB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3D2CB83-100F-46A9-943D-206B960E59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142" t="23792" r="37919" b="58209"/>
          <a:stretch/>
        </p:blipFill>
        <p:spPr>
          <a:xfrm>
            <a:off x="9805469" y="1354538"/>
            <a:ext cx="1679644" cy="89610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E4E5258-3306-4E1A-8371-E6A3BF7BA2C8}"/>
              </a:ext>
            </a:extLst>
          </p:cNvPr>
          <p:cNvSpPr txBox="1">
            <a:spLocks/>
          </p:cNvSpPr>
          <p:nvPr/>
        </p:nvSpPr>
        <p:spPr>
          <a:xfrm>
            <a:off x="1276179" y="2948652"/>
            <a:ext cx="2268504" cy="578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ea typeface="+mj-ea"/>
                <a:cs typeface="+mj-cs"/>
              </a:rPr>
              <a:t>Obtendo a  equação recursiva</a:t>
            </a:r>
            <a:endParaRPr lang="pt-BR" sz="1600" b="1" spc="-50" dirty="0">
              <a:solidFill>
                <a:srgbClr val="004BB3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FDFAC19D-C30A-4364-A61D-36AB39BC61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57072" y="1152425"/>
                <a:ext cx="2268504" cy="57802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pt-BR" sz="1600" b="1" spc="-50" dirty="0">
                    <a:solidFill>
                      <a:srgbClr val="004BB3"/>
                    </a:solidFill>
                    <a:ea typeface="+mj-ea"/>
                    <a:cs typeface="+mj-cs"/>
                  </a:rPr>
                  <a:t>Definição transformada </a:t>
                </a:r>
                <a14:m>
                  <m:oMath xmlns:m="http://schemas.openxmlformats.org/officeDocument/2006/math">
                    <m:r>
                      <a:rPr lang="pt-BR" sz="1600" b="1" i="1" spc="-50" dirty="0" smtClean="0">
                        <a:solidFill>
                          <a:srgbClr val="004BB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𝓩</m:t>
                    </m:r>
                  </m:oMath>
                </a14:m>
                <a:endParaRPr lang="pt-BR" sz="1600" b="1" spc="-50" dirty="0">
                  <a:solidFill>
                    <a:srgbClr val="004BB3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21" name="Title 1">
                <a:extLst>
                  <a:ext uri="{FF2B5EF4-FFF2-40B4-BE49-F238E27FC236}">
                    <a16:creationId xmlns:a16="http://schemas.microsoft.com/office/drawing/2014/main" id="{FDFAC19D-C30A-4364-A61D-36AB39BC6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072" y="1152425"/>
                <a:ext cx="2268504" cy="578027"/>
              </a:xfrm>
              <a:prstGeom prst="rect">
                <a:avLst/>
              </a:prstGeom>
              <a:blipFill>
                <a:blip r:embed="rId10"/>
                <a:stretch>
                  <a:fillRect l="-1340" b="-147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43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09936" y="260377"/>
            <a:ext cx="10058400" cy="1331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Equação recursiva sem filtro </a:t>
            </a:r>
          </a:p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bject 66">
                <a:extLst>
                  <a:ext uri="{FF2B5EF4-FFF2-40B4-BE49-F238E27FC236}">
                    <a16:creationId xmlns:a16="http://schemas.microsoft.com/office/drawing/2014/main" id="{B1B60445-884E-404B-BDAD-7AF8C8B6E25F}"/>
                  </a:ext>
                </a:extLst>
              </p:cNvPr>
              <p:cNvSpPr txBox="1"/>
              <p:nvPr/>
            </p:nvSpPr>
            <p:spPr bwMode="auto">
              <a:xfrm>
                <a:off x="1074418" y="1798094"/>
                <a:ext cx="4241305" cy="773385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50" name="Object 66">
                <a:extLst>
                  <a:ext uri="{FF2B5EF4-FFF2-40B4-BE49-F238E27FC236}">
                    <a16:creationId xmlns:a16="http://schemas.microsoft.com/office/drawing/2014/main" id="{B1B60445-884E-404B-BDAD-7AF8C8B6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4418" y="1798094"/>
                <a:ext cx="4241305" cy="7733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bject 66">
            <a:extLst>
              <a:ext uri="{FF2B5EF4-FFF2-40B4-BE49-F238E27FC236}">
                <a16:creationId xmlns:a16="http://schemas.microsoft.com/office/drawing/2014/main" id="{57664CEB-5F8C-44C3-8B05-40BF714D5850}"/>
              </a:ext>
            </a:extLst>
          </p:cNvPr>
          <p:cNvSpPr txBox="1"/>
          <p:nvPr/>
        </p:nvSpPr>
        <p:spPr bwMode="auto">
          <a:xfrm>
            <a:off x="4648025" y="5312930"/>
            <a:ext cx="343425" cy="49748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pt-BR" b="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66">
                <a:extLst>
                  <a:ext uri="{FF2B5EF4-FFF2-40B4-BE49-F238E27FC236}">
                    <a16:creationId xmlns:a16="http://schemas.microsoft.com/office/drawing/2014/main" id="{7A1C7404-901E-41AB-A972-62F31484E92D}"/>
                  </a:ext>
                </a:extLst>
              </p:cNvPr>
              <p:cNvSpPr txBox="1"/>
              <p:nvPr/>
            </p:nvSpPr>
            <p:spPr bwMode="auto">
              <a:xfrm>
                <a:off x="931805" y="3002592"/>
                <a:ext cx="7147213" cy="532565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pt-BR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pt-B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Object 66">
                <a:extLst>
                  <a:ext uri="{FF2B5EF4-FFF2-40B4-BE49-F238E27FC236}">
                    <a16:creationId xmlns:a16="http://schemas.microsoft.com/office/drawing/2014/main" id="{7A1C7404-901E-41AB-A972-62F31484E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805" y="3002592"/>
                <a:ext cx="7147213" cy="532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66">
                <a:extLst>
                  <a:ext uri="{FF2B5EF4-FFF2-40B4-BE49-F238E27FC236}">
                    <a16:creationId xmlns:a16="http://schemas.microsoft.com/office/drawing/2014/main" id="{345A89C2-5B70-45E7-B118-97DFF818FD84}"/>
                  </a:ext>
                </a:extLst>
              </p:cNvPr>
              <p:cNvSpPr txBox="1"/>
              <p:nvPr/>
            </p:nvSpPr>
            <p:spPr bwMode="auto">
              <a:xfrm>
                <a:off x="1109936" y="3831196"/>
                <a:ext cx="4986064" cy="59761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0" dirty="0">
                  <a:solidFill>
                    <a:srgbClr val="000000"/>
                  </a:solidFill>
                </a:endParaRPr>
              </a:p>
              <a:p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Object 66">
                <a:extLst>
                  <a:ext uri="{FF2B5EF4-FFF2-40B4-BE49-F238E27FC236}">
                    <a16:creationId xmlns:a16="http://schemas.microsoft.com/office/drawing/2014/main" id="{345A89C2-5B70-45E7-B118-97DFF818F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936" y="3831196"/>
                <a:ext cx="4986064" cy="597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ject 66">
                <a:extLst>
                  <a:ext uri="{FF2B5EF4-FFF2-40B4-BE49-F238E27FC236}">
                    <a16:creationId xmlns:a16="http://schemas.microsoft.com/office/drawing/2014/main" id="{B2AC169E-007F-4BFA-B892-D7C6F33D7CCF}"/>
                  </a:ext>
                </a:extLst>
              </p:cNvPr>
              <p:cNvSpPr txBox="1"/>
              <p:nvPr/>
            </p:nvSpPr>
            <p:spPr bwMode="auto">
              <a:xfrm>
                <a:off x="1023664" y="4633835"/>
                <a:ext cx="4986064" cy="597615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0" dirty="0">
                  <a:solidFill>
                    <a:srgbClr val="000000"/>
                  </a:solidFill>
                </a:endParaRPr>
              </a:p>
              <a:p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Object 66">
                <a:extLst>
                  <a:ext uri="{FF2B5EF4-FFF2-40B4-BE49-F238E27FC236}">
                    <a16:creationId xmlns:a16="http://schemas.microsoft.com/office/drawing/2014/main" id="{B2AC169E-007F-4BFA-B892-D7C6F33D7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664" y="4633835"/>
                <a:ext cx="4986064" cy="597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66">
                <a:extLst>
                  <a:ext uri="{FF2B5EF4-FFF2-40B4-BE49-F238E27FC236}">
                    <a16:creationId xmlns:a16="http://schemas.microsoft.com/office/drawing/2014/main" id="{CC361050-992F-47B2-8DA0-8FD02DDB6CF4}"/>
                  </a:ext>
                </a:extLst>
              </p:cNvPr>
              <p:cNvSpPr txBox="1"/>
              <p:nvPr/>
            </p:nvSpPr>
            <p:spPr bwMode="auto">
              <a:xfrm>
                <a:off x="6009727" y="1558227"/>
                <a:ext cx="6182273" cy="957252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(1− 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+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pt-BR" dirty="0"/>
              </a:p>
              <a:p>
                <a:pPr/>
                <a:r>
                  <a:rPr lang="pt-BR" dirty="0"/>
                  <a:t>                            =</a:t>
                </a:r>
                <a:r>
                  <a:rPr lang="pt-B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+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</m:t>
                            </m:r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pt-B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13" name="Object 66">
                <a:extLst>
                  <a:ext uri="{FF2B5EF4-FFF2-40B4-BE49-F238E27FC236}">
                    <a16:creationId xmlns:a16="http://schemas.microsoft.com/office/drawing/2014/main" id="{CC361050-992F-47B2-8DA0-8FD02DDB6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9727" y="1558227"/>
                <a:ext cx="6182273" cy="9572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A44221F0-285C-4EA5-AE58-DD878497314F}"/>
              </a:ext>
            </a:extLst>
          </p:cNvPr>
          <p:cNvSpPr txBox="1">
            <a:spLocks/>
          </p:cNvSpPr>
          <p:nvPr/>
        </p:nvSpPr>
        <p:spPr>
          <a:xfrm>
            <a:off x="931805" y="2576312"/>
            <a:ext cx="4695030" cy="497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Equação recursiva </a:t>
            </a:r>
          </a:p>
        </p:txBody>
      </p:sp>
    </p:spTree>
    <p:extLst>
      <p:ext uri="{BB962C8B-B14F-4D97-AF65-F5344CB8AC3E}">
        <p14:creationId xmlns:p14="http://schemas.microsoft.com/office/powerpoint/2010/main" val="2970084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09936" y="260377"/>
            <a:ext cx="10058400" cy="1331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Equação recursiva sem filtro </a:t>
            </a:r>
          </a:p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bject 66">
                <a:extLst>
                  <a:ext uri="{FF2B5EF4-FFF2-40B4-BE49-F238E27FC236}">
                    <a16:creationId xmlns:a16="http://schemas.microsoft.com/office/drawing/2014/main" id="{B1B60445-884E-404B-BDAD-7AF8C8B6E25F}"/>
                  </a:ext>
                </a:extLst>
              </p:cNvPr>
              <p:cNvSpPr txBox="1"/>
              <p:nvPr/>
            </p:nvSpPr>
            <p:spPr bwMode="auto">
              <a:xfrm>
                <a:off x="1023664" y="2439271"/>
                <a:ext cx="4241305" cy="77338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50" name="Object 66">
                <a:extLst>
                  <a:ext uri="{FF2B5EF4-FFF2-40B4-BE49-F238E27FC236}">
                    <a16:creationId xmlns:a16="http://schemas.microsoft.com/office/drawing/2014/main" id="{B1B60445-884E-404B-BDAD-7AF8C8B6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664" y="2439271"/>
                <a:ext cx="4241305" cy="7733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bject 66">
            <a:extLst>
              <a:ext uri="{FF2B5EF4-FFF2-40B4-BE49-F238E27FC236}">
                <a16:creationId xmlns:a16="http://schemas.microsoft.com/office/drawing/2014/main" id="{57664CEB-5F8C-44C3-8B05-40BF714D5850}"/>
              </a:ext>
            </a:extLst>
          </p:cNvPr>
          <p:cNvSpPr txBox="1"/>
          <p:nvPr/>
        </p:nvSpPr>
        <p:spPr bwMode="auto">
          <a:xfrm>
            <a:off x="4648025" y="5312930"/>
            <a:ext cx="343425" cy="49748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pt-BR" b="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28433E77-57AC-4F41-B6D2-2FAC22896D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0283" y="1602851"/>
                <a:ext cx="2268504" cy="57802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77500" lnSpcReduction="20000"/>
              </a:bodyPr>
              <a:lstStyle/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pt-BR" sz="1600" b="1" spc="-50" dirty="0">
                    <a:solidFill>
                      <a:srgbClr val="004BB3"/>
                    </a:solidFill>
                    <a:ea typeface="+mj-ea"/>
                    <a:cs typeface="+mj-cs"/>
                  </a:rPr>
                  <a:t>Termo integral: Diferença posterior  </a:t>
                </a:r>
              </a:p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:endParaRPr lang="pt-BR" sz="1600" b="1" i="1" spc="-50" dirty="0">
                  <a:solidFill>
                    <a:srgbClr val="004BB3"/>
                  </a:solidFill>
                  <a:latin typeface="Cambria Math" panose="02040503050406030204" pitchFamily="18" charset="0"/>
                  <a:ea typeface="+mj-ea"/>
                  <a:cs typeface="+mj-cs"/>
                </a:endParaRPr>
              </a:p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𝒔</m:t>
                        </m:r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1600" b="1" spc="-50" dirty="0">
                    <a:solidFill>
                      <a:srgbClr val="004BB3"/>
                    </a:solidFill>
                    <a:latin typeface="+mj-lt"/>
                    <a:ea typeface="+mj-ea"/>
                    <a:cs typeface="+mj-cs"/>
                  </a:rPr>
                  <a:t>tempo de amostragem</a:t>
                </a:r>
              </a:p>
            </p:txBody>
          </p:sp>
        </mc:Choice>
        <mc:Fallback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28433E77-57AC-4F41-B6D2-2FAC22896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83" y="1602851"/>
                <a:ext cx="2268504" cy="578027"/>
              </a:xfrm>
              <a:prstGeom prst="rect">
                <a:avLst/>
              </a:prstGeom>
              <a:blipFill>
                <a:blip r:embed="rId4"/>
                <a:stretch>
                  <a:fillRect l="-269" b="-94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Object 66">
                <a:extLst>
                  <a:ext uri="{FF2B5EF4-FFF2-40B4-BE49-F238E27FC236}">
                    <a16:creationId xmlns:a16="http://schemas.microsoft.com/office/drawing/2014/main" id="{345A89C2-5B70-45E7-B118-97DFF818FD84}"/>
                  </a:ext>
                </a:extLst>
              </p:cNvPr>
              <p:cNvSpPr txBox="1"/>
              <p:nvPr/>
            </p:nvSpPr>
            <p:spPr bwMode="auto">
              <a:xfrm>
                <a:off x="942156" y="3511199"/>
                <a:ext cx="4986064" cy="59761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0" dirty="0">
                  <a:solidFill>
                    <a:srgbClr val="000000"/>
                  </a:solidFill>
                </a:endParaRPr>
              </a:p>
              <a:p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Object 66">
                <a:extLst>
                  <a:ext uri="{FF2B5EF4-FFF2-40B4-BE49-F238E27FC236}">
                    <a16:creationId xmlns:a16="http://schemas.microsoft.com/office/drawing/2014/main" id="{345A89C2-5B70-45E7-B118-97DFF818F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156" y="3511199"/>
                <a:ext cx="4986064" cy="597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ject 66">
                <a:extLst>
                  <a:ext uri="{FF2B5EF4-FFF2-40B4-BE49-F238E27FC236}">
                    <a16:creationId xmlns:a16="http://schemas.microsoft.com/office/drawing/2014/main" id="{B2AC169E-007F-4BFA-B892-D7C6F33D7CCF}"/>
                  </a:ext>
                </a:extLst>
              </p:cNvPr>
              <p:cNvSpPr txBox="1"/>
              <p:nvPr/>
            </p:nvSpPr>
            <p:spPr bwMode="auto">
              <a:xfrm>
                <a:off x="864273" y="4234359"/>
                <a:ext cx="4986064" cy="597615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0" dirty="0">
                  <a:solidFill>
                    <a:srgbClr val="000000"/>
                  </a:solidFill>
                </a:endParaRPr>
              </a:p>
              <a:p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0" name="Object 66">
                <a:extLst>
                  <a:ext uri="{FF2B5EF4-FFF2-40B4-BE49-F238E27FC236}">
                    <a16:creationId xmlns:a16="http://schemas.microsoft.com/office/drawing/2014/main" id="{B2AC169E-007F-4BFA-B892-D7C6F33D7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273" y="4234359"/>
                <a:ext cx="4986064" cy="597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66">
                <a:extLst>
                  <a:ext uri="{FF2B5EF4-FFF2-40B4-BE49-F238E27FC236}">
                    <a16:creationId xmlns:a16="http://schemas.microsoft.com/office/drawing/2014/main" id="{60BF7490-F428-4F42-9631-938B3F4D7F47}"/>
                  </a:ext>
                </a:extLst>
              </p:cNvPr>
              <p:cNvSpPr txBox="1"/>
              <p:nvPr/>
            </p:nvSpPr>
            <p:spPr bwMode="auto">
              <a:xfrm>
                <a:off x="1109935" y="1438337"/>
                <a:ext cx="5282475" cy="702391"/>
              </a:xfrm>
              <a:prstGeom prst="rect">
                <a:avLst/>
              </a:prstGeom>
              <a:noFill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Object 66">
                <a:extLst>
                  <a:ext uri="{FF2B5EF4-FFF2-40B4-BE49-F238E27FC236}">
                    <a16:creationId xmlns:a16="http://schemas.microsoft.com/office/drawing/2014/main" id="{60BF7490-F428-4F42-9631-938B3F4D7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9935" y="1438337"/>
                <a:ext cx="5282475" cy="702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64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09936" y="260377"/>
            <a:ext cx="10058400" cy="1331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Equação recursiva com filtro </a:t>
            </a:r>
          </a:p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bject 66">
                <a:extLst>
                  <a:ext uri="{FF2B5EF4-FFF2-40B4-BE49-F238E27FC236}">
                    <a16:creationId xmlns:a16="http://schemas.microsoft.com/office/drawing/2014/main" id="{B1B60445-884E-404B-BDAD-7AF8C8B6E25F}"/>
                  </a:ext>
                </a:extLst>
              </p:cNvPr>
              <p:cNvSpPr txBox="1"/>
              <p:nvPr/>
            </p:nvSpPr>
            <p:spPr bwMode="auto">
              <a:xfrm>
                <a:off x="1023664" y="1868819"/>
                <a:ext cx="4241305" cy="77338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pt-B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50" name="Object 66">
                <a:extLst>
                  <a:ext uri="{FF2B5EF4-FFF2-40B4-BE49-F238E27FC236}">
                    <a16:creationId xmlns:a16="http://schemas.microsoft.com/office/drawing/2014/main" id="{B1B60445-884E-404B-BDAD-7AF8C8B6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664" y="1868819"/>
                <a:ext cx="4241305" cy="7733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bject 66">
            <a:extLst>
              <a:ext uri="{FF2B5EF4-FFF2-40B4-BE49-F238E27FC236}">
                <a16:creationId xmlns:a16="http://schemas.microsoft.com/office/drawing/2014/main" id="{57664CEB-5F8C-44C3-8B05-40BF714D5850}"/>
              </a:ext>
            </a:extLst>
          </p:cNvPr>
          <p:cNvSpPr txBox="1"/>
          <p:nvPr/>
        </p:nvSpPr>
        <p:spPr bwMode="auto">
          <a:xfrm>
            <a:off x="4648025" y="5312930"/>
            <a:ext cx="343425" cy="49748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pt-BR" b="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28433E77-57AC-4F41-B6D2-2FAC22896D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57968" y="2045300"/>
                <a:ext cx="2268504" cy="37503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77500" lnSpcReduction="20000"/>
              </a:bodyPr>
              <a:lstStyle/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:r>
                  <a:rPr lang="pt-BR" sz="1600" b="1" spc="-50" dirty="0">
                    <a:solidFill>
                      <a:srgbClr val="004BB3"/>
                    </a:solidFill>
                    <a:ea typeface="+mj-ea"/>
                    <a:cs typeface="+mj-cs"/>
                  </a:rPr>
                  <a:t>Diferença posterior</a:t>
                </a:r>
              </a:p>
              <a:p>
                <a:pPr lvl="0" defTabSz="914400">
                  <a:lnSpc>
                    <a:spcPct val="85000"/>
                  </a:lnSpc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𝒔</m:t>
                        </m:r>
                        <m:r>
                          <a:rPr lang="pt-BR" sz="1600" b="1" i="1" spc="-50" smtClean="0">
                            <a:solidFill>
                              <a:srgbClr val="004BB3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1600" b="1" spc="-50" dirty="0">
                    <a:solidFill>
                      <a:srgbClr val="004BB3"/>
                    </a:solidFill>
                    <a:latin typeface="+mj-lt"/>
                    <a:ea typeface="+mj-ea"/>
                    <a:cs typeface="+mj-cs"/>
                  </a:rPr>
                  <a:t>tempo de amostragem</a:t>
                </a:r>
              </a:p>
            </p:txBody>
          </p:sp>
        </mc:Choice>
        <mc:Fallback>
          <p:sp>
            <p:nvSpPr>
              <p:cNvPr id="52" name="Title 1">
                <a:extLst>
                  <a:ext uri="{FF2B5EF4-FFF2-40B4-BE49-F238E27FC236}">
                    <a16:creationId xmlns:a16="http://schemas.microsoft.com/office/drawing/2014/main" id="{28433E77-57AC-4F41-B6D2-2FAC22896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968" y="2045300"/>
                <a:ext cx="2268504" cy="375034"/>
              </a:xfrm>
              <a:prstGeom prst="rect">
                <a:avLst/>
              </a:prstGeom>
              <a:blipFill>
                <a:blip r:embed="rId4"/>
                <a:stretch>
                  <a:fillRect l="-269" t="-4918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B237BB1-1872-493A-A83E-3B4BFC22E326}"/>
              </a:ext>
            </a:extLst>
          </p:cNvPr>
          <p:cNvSpPr txBox="1">
            <a:spLocks/>
          </p:cNvSpPr>
          <p:nvPr/>
        </p:nvSpPr>
        <p:spPr>
          <a:xfrm>
            <a:off x="956552" y="2689473"/>
            <a:ext cx="1786648" cy="375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Termo proporcional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66">
                <a:extLst>
                  <a:ext uri="{FF2B5EF4-FFF2-40B4-BE49-F238E27FC236}">
                    <a16:creationId xmlns:a16="http://schemas.microsoft.com/office/drawing/2014/main" id="{3CA45910-68C5-4C49-9097-75B0102A603D}"/>
                  </a:ext>
                </a:extLst>
              </p:cNvPr>
              <p:cNvSpPr txBox="1"/>
              <p:nvPr/>
            </p:nvSpPr>
            <p:spPr bwMode="auto">
              <a:xfrm>
                <a:off x="956551" y="3089146"/>
                <a:ext cx="1870539" cy="49748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Object 66">
                <a:extLst>
                  <a:ext uri="{FF2B5EF4-FFF2-40B4-BE49-F238E27FC236}">
                    <a16:creationId xmlns:a16="http://schemas.microsoft.com/office/drawing/2014/main" id="{3CA45910-68C5-4C49-9097-75B0102A6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551" y="3089146"/>
                <a:ext cx="1870539" cy="497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>
            <a:extLst>
              <a:ext uri="{FF2B5EF4-FFF2-40B4-BE49-F238E27FC236}">
                <a16:creationId xmlns:a16="http://schemas.microsoft.com/office/drawing/2014/main" id="{ADE39E46-C054-409C-AC9C-AF2744D31F04}"/>
              </a:ext>
            </a:extLst>
          </p:cNvPr>
          <p:cNvSpPr txBox="1">
            <a:spLocks/>
          </p:cNvSpPr>
          <p:nvPr/>
        </p:nvSpPr>
        <p:spPr>
          <a:xfrm>
            <a:off x="3478321" y="2711267"/>
            <a:ext cx="1786648" cy="375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Termo 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66">
                <a:extLst>
                  <a:ext uri="{FF2B5EF4-FFF2-40B4-BE49-F238E27FC236}">
                    <a16:creationId xmlns:a16="http://schemas.microsoft.com/office/drawing/2014/main" id="{C6FE5792-7083-4C58-9834-58B15724E18D}"/>
                  </a:ext>
                </a:extLst>
              </p:cNvPr>
              <p:cNvSpPr txBox="1"/>
              <p:nvPr/>
            </p:nvSpPr>
            <p:spPr bwMode="auto">
              <a:xfrm>
                <a:off x="3478320" y="3064506"/>
                <a:ext cx="2268504" cy="543914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Object 66">
                <a:extLst>
                  <a:ext uri="{FF2B5EF4-FFF2-40B4-BE49-F238E27FC236}">
                    <a16:creationId xmlns:a16="http://schemas.microsoft.com/office/drawing/2014/main" id="{C6FE5792-7083-4C58-9834-58B15724E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8320" y="3064506"/>
                <a:ext cx="2268504" cy="543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620A89A1-2242-43E4-BE8D-BAC931AAA086}"/>
              </a:ext>
            </a:extLst>
          </p:cNvPr>
          <p:cNvSpPr txBox="1">
            <a:spLocks/>
          </p:cNvSpPr>
          <p:nvPr/>
        </p:nvSpPr>
        <p:spPr>
          <a:xfrm>
            <a:off x="6231311" y="2701270"/>
            <a:ext cx="1786648" cy="375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Termo  derivativo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66">
                <a:extLst>
                  <a:ext uri="{FF2B5EF4-FFF2-40B4-BE49-F238E27FC236}">
                    <a16:creationId xmlns:a16="http://schemas.microsoft.com/office/drawing/2014/main" id="{E926370B-F5C5-4C2C-82FE-59AB44B2D4AD}"/>
                  </a:ext>
                </a:extLst>
              </p:cNvPr>
              <p:cNvSpPr txBox="1"/>
              <p:nvPr/>
            </p:nvSpPr>
            <p:spPr bwMode="auto">
              <a:xfrm>
                <a:off x="6231308" y="3110280"/>
                <a:ext cx="3669149" cy="642151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Object 66">
                <a:extLst>
                  <a:ext uri="{FF2B5EF4-FFF2-40B4-BE49-F238E27FC236}">
                    <a16:creationId xmlns:a16="http://schemas.microsoft.com/office/drawing/2014/main" id="{E926370B-F5C5-4C2C-82FE-59AB44B2D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308" y="3110280"/>
                <a:ext cx="3669149" cy="6421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66">
                <a:extLst>
                  <a:ext uri="{FF2B5EF4-FFF2-40B4-BE49-F238E27FC236}">
                    <a16:creationId xmlns:a16="http://schemas.microsoft.com/office/drawing/2014/main" id="{CF5B1133-4682-469D-B1C9-886F4CBD9E3D}"/>
                  </a:ext>
                </a:extLst>
              </p:cNvPr>
              <p:cNvSpPr txBox="1"/>
              <p:nvPr/>
            </p:nvSpPr>
            <p:spPr bwMode="auto">
              <a:xfrm>
                <a:off x="3387159" y="3796108"/>
                <a:ext cx="2865155" cy="4348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pt-BR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Object 66">
                <a:extLst>
                  <a:ext uri="{FF2B5EF4-FFF2-40B4-BE49-F238E27FC236}">
                    <a16:creationId xmlns:a16="http://schemas.microsoft.com/office/drawing/2014/main" id="{CF5B1133-4682-469D-B1C9-886F4CBD9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7159" y="3796108"/>
                <a:ext cx="2865155" cy="4348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38D4DC6B-E1D8-47EC-882D-D3A9813D879E}"/>
              </a:ext>
            </a:extLst>
          </p:cNvPr>
          <p:cNvSpPr txBox="1">
            <a:spLocks/>
          </p:cNvSpPr>
          <p:nvPr/>
        </p:nvSpPr>
        <p:spPr>
          <a:xfrm>
            <a:off x="956552" y="4420998"/>
            <a:ext cx="1954428" cy="4317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Incremental  algoritmo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66">
                <a:extLst>
                  <a:ext uri="{FF2B5EF4-FFF2-40B4-BE49-F238E27FC236}">
                    <a16:creationId xmlns:a16="http://schemas.microsoft.com/office/drawing/2014/main" id="{4FB76C7E-9FEA-4073-8B3B-5BD882C561C0}"/>
                  </a:ext>
                </a:extLst>
              </p:cNvPr>
              <p:cNvSpPr txBox="1"/>
              <p:nvPr/>
            </p:nvSpPr>
            <p:spPr bwMode="auto">
              <a:xfrm>
                <a:off x="3366153" y="4491880"/>
                <a:ext cx="4141994" cy="59761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pt-BR" b="0" dirty="0">
                  <a:solidFill>
                    <a:srgbClr val="000000"/>
                  </a:solidFill>
                </a:endParaRPr>
              </a:p>
              <a:p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Object 66">
                <a:extLst>
                  <a:ext uri="{FF2B5EF4-FFF2-40B4-BE49-F238E27FC236}">
                    <a16:creationId xmlns:a16="http://schemas.microsoft.com/office/drawing/2014/main" id="{4FB76C7E-9FEA-4073-8B3B-5BD882C56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6153" y="4491880"/>
                <a:ext cx="4141994" cy="5976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66">
                <a:extLst>
                  <a:ext uri="{FF2B5EF4-FFF2-40B4-BE49-F238E27FC236}">
                    <a16:creationId xmlns:a16="http://schemas.microsoft.com/office/drawing/2014/main" id="{10A7BACF-01CD-4B55-8D02-2BC7966C292F}"/>
                  </a:ext>
                </a:extLst>
              </p:cNvPr>
              <p:cNvSpPr txBox="1"/>
              <p:nvPr/>
            </p:nvSpPr>
            <p:spPr bwMode="auto">
              <a:xfrm>
                <a:off x="7711087" y="4420998"/>
                <a:ext cx="2189370" cy="49748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Object 66">
                <a:extLst>
                  <a:ext uri="{FF2B5EF4-FFF2-40B4-BE49-F238E27FC236}">
                    <a16:creationId xmlns:a16="http://schemas.microsoft.com/office/drawing/2014/main" id="{10A7BACF-01CD-4B55-8D02-2BC7966C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1087" y="4420998"/>
                <a:ext cx="2189370" cy="4974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66">
                <a:extLst>
                  <a:ext uri="{FF2B5EF4-FFF2-40B4-BE49-F238E27FC236}">
                    <a16:creationId xmlns:a16="http://schemas.microsoft.com/office/drawing/2014/main" id="{AAF37A37-6FB9-402D-BF57-56035321EF29}"/>
                  </a:ext>
                </a:extLst>
              </p:cNvPr>
              <p:cNvSpPr txBox="1"/>
              <p:nvPr/>
            </p:nvSpPr>
            <p:spPr bwMode="auto">
              <a:xfrm>
                <a:off x="7711087" y="4840755"/>
                <a:ext cx="2189370" cy="49748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Object 66">
                <a:extLst>
                  <a:ext uri="{FF2B5EF4-FFF2-40B4-BE49-F238E27FC236}">
                    <a16:creationId xmlns:a16="http://schemas.microsoft.com/office/drawing/2014/main" id="{AAF37A37-6FB9-402D-BF57-56035321E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1087" y="4840755"/>
                <a:ext cx="2189370" cy="4974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66">
                <a:extLst>
                  <a:ext uri="{FF2B5EF4-FFF2-40B4-BE49-F238E27FC236}">
                    <a16:creationId xmlns:a16="http://schemas.microsoft.com/office/drawing/2014/main" id="{59FA718A-86A9-4E85-B7A8-E12362B9A529}"/>
                  </a:ext>
                </a:extLst>
              </p:cNvPr>
              <p:cNvSpPr txBox="1"/>
              <p:nvPr/>
            </p:nvSpPr>
            <p:spPr bwMode="auto">
              <a:xfrm>
                <a:off x="7711087" y="5236767"/>
                <a:ext cx="2189370" cy="49748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Object 66">
                <a:extLst>
                  <a:ext uri="{FF2B5EF4-FFF2-40B4-BE49-F238E27FC236}">
                    <a16:creationId xmlns:a16="http://schemas.microsoft.com/office/drawing/2014/main" id="{59FA718A-86A9-4E85-B7A8-E12362B9A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1087" y="5236767"/>
                <a:ext cx="2189370" cy="4974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78973BBF-43A7-4075-ABB3-0BF1E62837B6}"/>
              </a:ext>
            </a:extLst>
          </p:cNvPr>
          <p:cNvSpPr txBox="1">
            <a:spLocks/>
          </p:cNvSpPr>
          <p:nvPr/>
        </p:nvSpPr>
        <p:spPr>
          <a:xfrm>
            <a:off x="1065608" y="1342835"/>
            <a:ext cx="4689240" cy="375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Utilizando filtro para implementação do termo derivativo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Object 66">
                <a:extLst>
                  <a:ext uri="{FF2B5EF4-FFF2-40B4-BE49-F238E27FC236}">
                    <a16:creationId xmlns:a16="http://schemas.microsoft.com/office/drawing/2014/main" id="{1A199261-A2E4-4936-AA92-8144B4633013}"/>
                  </a:ext>
                </a:extLst>
              </p:cNvPr>
              <p:cNvSpPr txBox="1"/>
              <p:nvPr/>
            </p:nvSpPr>
            <p:spPr bwMode="auto">
              <a:xfrm>
                <a:off x="7711087" y="1319291"/>
                <a:ext cx="4241305" cy="156247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subHide m:val="on"/>
                              <m:supHide m:val="on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32" name="Object 66">
                <a:extLst>
                  <a:ext uri="{FF2B5EF4-FFF2-40B4-BE49-F238E27FC236}">
                    <a16:creationId xmlns:a16="http://schemas.microsoft.com/office/drawing/2014/main" id="{1A199261-A2E4-4936-AA92-8144B4633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1087" y="1319291"/>
                <a:ext cx="4241305" cy="15624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93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Controlador PID  filtrado modificado</a:t>
            </a:r>
          </a:p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5954" name="Object 66"/>
              <p:cNvSpPr txBox="1"/>
              <p:nvPr/>
            </p:nvSpPr>
            <p:spPr bwMode="auto">
              <a:xfrm>
                <a:off x="498474" y="2583826"/>
                <a:ext cx="4241305" cy="156247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subHide m:val="on"/>
                              <m:supHide m:val="on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>
                  <a:solidFill>
                    <a:srgbClr val="000000"/>
                  </a:solidFill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165954" name="Object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474" y="2583826"/>
                <a:ext cx="4241305" cy="1562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le 1">
            <a:extLst>
              <a:ext uri="{FF2B5EF4-FFF2-40B4-BE49-F238E27FC236}">
                <a16:creationId xmlns:a16="http://schemas.microsoft.com/office/drawing/2014/main" id="{D6E8BA13-6A1E-4DF6-BE5E-92C9DF6B748E}"/>
              </a:ext>
            </a:extLst>
          </p:cNvPr>
          <p:cNvSpPr txBox="1">
            <a:spLocks/>
          </p:cNvSpPr>
          <p:nvPr/>
        </p:nvSpPr>
        <p:spPr>
          <a:xfrm>
            <a:off x="498070" y="1622487"/>
            <a:ext cx="3679647" cy="497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Utilizando filtro para implementação do termo derivativo com filtro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890F8BB3-CBE2-4CB8-B51F-72C6DC171F3D}"/>
              </a:ext>
            </a:extLst>
          </p:cNvPr>
          <p:cNvSpPr txBox="1">
            <a:spLocks/>
          </p:cNvSpPr>
          <p:nvPr/>
        </p:nvSpPr>
        <p:spPr>
          <a:xfrm>
            <a:off x="5104708" y="1595526"/>
            <a:ext cx="4695030" cy="497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Controlador PID  discreto com </a:t>
            </a:r>
            <a:r>
              <a:rPr lang="pt-BR" sz="16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discretização</a:t>
            </a: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termo integral via fórmula diferença anterior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bject 66">
                <a:extLst>
                  <a:ext uri="{FF2B5EF4-FFF2-40B4-BE49-F238E27FC236}">
                    <a16:creationId xmlns:a16="http://schemas.microsoft.com/office/drawing/2014/main" id="{B1B60445-884E-404B-BDAD-7AF8C8B6E25F}"/>
                  </a:ext>
                </a:extLst>
              </p:cNvPr>
              <p:cNvSpPr txBox="1"/>
              <p:nvPr/>
            </p:nvSpPr>
            <p:spPr bwMode="auto">
              <a:xfrm>
                <a:off x="5140079" y="2284588"/>
                <a:ext cx="4241305" cy="773385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nary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pt-BR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50" name="Object 66">
                <a:extLst>
                  <a:ext uri="{FF2B5EF4-FFF2-40B4-BE49-F238E27FC236}">
                    <a16:creationId xmlns:a16="http://schemas.microsoft.com/office/drawing/2014/main" id="{B1B60445-884E-404B-BDAD-7AF8C8B6E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0079" y="2284588"/>
                <a:ext cx="4241305" cy="773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bject 66">
            <a:extLst>
              <a:ext uri="{FF2B5EF4-FFF2-40B4-BE49-F238E27FC236}">
                <a16:creationId xmlns:a16="http://schemas.microsoft.com/office/drawing/2014/main" id="{57664CEB-5F8C-44C3-8B05-40BF714D5850}"/>
              </a:ext>
            </a:extLst>
          </p:cNvPr>
          <p:cNvSpPr txBox="1"/>
          <p:nvPr/>
        </p:nvSpPr>
        <p:spPr bwMode="auto">
          <a:xfrm>
            <a:off x="4648025" y="5312930"/>
            <a:ext cx="343425" cy="49748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pt-BR" b="0" i="1" dirty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F7EEDF-8FC5-4B2D-A27B-6934D9DD5808}"/>
              </a:ext>
            </a:extLst>
          </p:cNvPr>
          <p:cNvSpPr txBox="1"/>
          <p:nvPr/>
        </p:nvSpPr>
        <p:spPr>
          <a:xfrm>
            <a:off x="5637402" y="2831284"/>
            <a:ext cx="92333" cy="276999"/>
          </a:xfrm>
          <a:prstGeom prst="rect">
            <a:avLst/>
          </a:prstGeom>
          <a:blipFill rotWithShape="0">
            <a:blip r:embed="rId5"/>
            <a:stretch>
              <a:fillRect l="-1212" t="-2727"/>
            </a:stretch>
          </a:blipFill>
        </p:spPr>
        <p:txBody>
          <a:bodyPr wrap="none" lIns="0" tIns="0" rIns="0" bIns="0" rtlCol="0">
            <a:spAutoFit/>
          </a:bodyPr>
          <a:lstStyle/>
          <a:p>
            <a:pPr marL="91440" marR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2" name="Title 1">
            <a:extLst>
              <a:ext uri="{FF2B5EF4-FFF2-40B4-BE49-F238E27FC236}">
                <a16:creationId xmlns:a16="http://schemas.microsoft.com/office/drawing/2014/main" id="{1DDF7199-DA73-4FF6-9D56-BB82B0077CE7}"/>
              </a:ext>
            </a:extLst>
          </p:cNvPr>
          <p:cNvSpPr txBox="1">
            <a:spLocks/>
          </p:cNvSpPr>
          <p:nvPr/>
        </p:nvSpPr>
        <p:spPr>
          <a:xfrm>
            <a:off x="5123712" y="3060688"/>
            <a:ext cx="2833631" cy="375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16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Termo  derivativo alterado para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3" name="Object 66">
                <a:extLst>
                  <a:ext uri="{FF2B5EF4-FFF2-40B4-BE49-F238E27FC236}">
                    <a16:creationId xmlns:a16="http://schemas.microsoft.com/office/drawing/2014/main" id="{C6E5D9BC-EFD1-4423-A72A-10133E8E0EC7}"/>
                  </a:ext>
                </a:extLst>
              </p:cNvPr>
              <p:cNvSpPr txBox="1"/>
              <p:nvPr/>
            </p:nvSpPr>
            <p:spPr bwMode="auto">
              <a:xfrm>
                <a:off x="5123710" y="3469698"/>
                <a:ext cx="3925514" cy="642151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53" name="Object 66">
                <a:extLst>
                  <a:ext uri="{FF2B5EF4-FFF2-40B4-BE49-F238E27FC236}">
                    <a16:creationId xmlns:a16="http://schemas.microsoft.com/office/drawing/2014/main" id="{C6E5D9BC-EFD1-4423-A72A-10133E8E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3710" y="3469698"/>
                <a:ext cx="3925514" cy="642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890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99436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089041" y="1606836"/>
            <a:ext cx="10825803" cy="44397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+mn-cs"/>
              </a:rPr>
              <a:t>[1]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+mn-cs"/>
              </a:rPr>
              <a:t>Matlab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+mn-cs"/>
              </a:rPr>
              <a:t> Product Help.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3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[2]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+mn-cs"/>
              </a:rPr>
              <a:t>Matlab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Cambria Math" panose="02040503050406030204" pitchFamily="18" charset="0"/>
                <a:cs typeface="+mn-cs"/>
              </a:rPr>
              <a:t> Demystified. A Self-Teaching Guide, David McMahon, McGraw Hill.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[3] Gene F. Franklin, J. David Powell,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Abbas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Emami-Naeini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,  Feedback Control   of Dynamic Systems, Prentice Hall.</a:t>
            </a:r>
          </a:p>
          <a:p>
            <a:pPr marL="0"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[4] Hang, C.,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Astrom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, K. J. e Ho, W. K. (1991). </a:t>
            </a:r>
            <a:r>
              <a:rPr lang="en-US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Reﬁnements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 of the Ziegler-  Nichols formula, IEE Proceedings-D 2: 111–117.</a:t>
            </a:r>
          </a:p>
          <a:p>
            <a:pPr marL="0"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[5] </a:t>
            </a:r>
            <a:r>
              <a:rPr lang="pt-BR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Oliveira et al. 2016, Engenharia de Controle: </a:t>
            </a:r>
            <a:r>
              <a:rPr lang="pt-BR" sz="2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Fundamenttos</a:t>
            </a:r>
            <a:r>
              <a:rPr lang="pt-BR" sz="2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 e Aulas de  Laboratório, Elsevier Ltda.</a:t>
            </a:r>
          </a:p>
          <a:p>
            <a:pPr marL="0"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  <a:p>
            <a:pPr marL="0"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97280" y="217714"/>
            <a:ext cx="10058400" cy="897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 err="1">
                <a:ln>
                  <a:noFill/>
                </a:ln>
                <a:solidFill>
                  <a:srgbClr val="004BB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Referências</a:t>
            </a:r>
            <a:endParaRPr kumimoji="0" lang="en-US" sz="48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Controlador PID  ideal</a:t>
            </a: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600152"/>
              </p:ext>
            </p:extLst>
          </p:nvPr>
        </p:nvGraphicFramePr>
        <p:xfrm>
          <a:off x="1406709" y="2751624"/>
          <a:ext cx="246221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ção" r:id="rId4" imgW="1371600" imgH="393480" progId="Equation.3">
                  <p:embed/>
                </p:oleObj>
              </mc:Choice>
              <mc:Fallback>
                <p:oleObj name="Equação" r:id="rId4" imgW="1371600" imgH="39348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709" y="2751624"/>
                        <a:ext cx="246221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ângulo 2"/>
          <p:cNvSpPr/>
          <p:nvPr/>
        </p:nvSpPr>
        <p:spPr>
          <a:xfrm>
            <a:off x="7496139" y="2090062"/>
            <a:ext cx="603243" cy="7200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89982" tIns="44991" rIns="89982" bIns="44991" anchor="ctr" anchorCtr="0" compatLnSpc="0"/>
          <a:lstStyle/>
          <a:p>
            <a:pPr algn="ctr" hangingPunct="0"/>
            <a:endParaRPr lang="pt-BR" sz="2800" baseline="-330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7469857" y="2948485"/>
            <a:ext cx="603243" cy="101294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89982" tIns="44991" rIns="89982" bIns="44991" anchor="ctr" anchorCtr="0" compatLnSpc="0"/>
          <a:lstStyle/>
          <a:p>
            <a:pPr algn="ctr" hangingPunct="0"/>
            <a:r>
              <a:rPr lang="pt-BR" sz="2800" dirty="0">
                <a:latin typeface="Arial" pitchFamily="18"/>
                <a:ea typeface="Microsoft YaHei" pitchFamily="2"/>
                <a:cs typeface="Mangal" pitchFamily="2"/>
              </a:rPr>
              <a:t>       </a:t>
            </a:r>
          </a:p>
        </p:txBody>
      </p:sp>
      <p:sp>
        <p:nvSpPr>
          <p:cNvPr id="15" name="Retângulo 4"/>
          <p:cNvSpPr/>
          <p:nvPr/>
        </p:nvSpPr>
        <p:spPr>
          <a:xfrm>
            <a:off x="7469857" y="4094777"/>
            <a:ext cx="603243" cy="7200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89982" tIns="44991" rIns="89982" bIns="44991" anchor="ctr" anchorCtr="0" compatLnSpc="0"/>
          <a:lstStyle/>
          <a:p>
            <a:pPr algn="ctr" hangingPunct="0"/>
            <a:endParaRPr lang="pt-BR" sz="28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Conector reto 5"/>
          <p:cNvSpPr/>
          <p:nvPr/>
        </p:nvSpPr>
        <p:spPr>
          <a:xfrm>
            <a:off x="5395479" y="3458062"/>
            <a:ext cx="936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Conector reto 6"/>
          <p:cNvSpPr/>
          <p:nvPr/>
        </p:nvSpPr>
        <p:spPr>
          <a:xfrm>
            <a:off x="6331479" y="2486062"/>
            <a:ext cx="0" cy="20160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Conector reto 7"/>
          <p:cNvSpPr/>
          <p:nvPr/>
        </p:nvSpPr>
        <p:spPr>
          <a:xfrm>
            <a:off x="6331481" y="4502062"/>
            <a:ext cx="1138374" cy="0"/>
          </a:xfrm>
          <a:prstGeom prst="line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Conector reto 8"/>
          <p:cNvSpPr/>
          <p:nvPr/>
        </p:nvSpPr>
        <p:spPr>
          <a:xfrm>
            <a:off x="6331481" y="3458062"/>
            <a:ext cx="1138374" cy="0"/>
          </a:xfrm>
          <a:prstGeom prst="line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Conector reto 9"/>
          <p:cNvSpPr/>
          <p:nvPr/>
        </p:nvSpPr>
        <p:spPr>
          <a:xfrm flipV="1">
            <a:off x="6331480" y="2486061"/>
            <a:ext cx="1138375" cy="2"/>
          </a:xfrm>
          <a:prstGeom prst="line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Conector reto 10"/>
          <p:cNvSpPr/>
          <p:nvPr/>
        </p:nvSpPr>
        <p:spPr>
          <a:xfrm>
            <a:off x="8347479" y="2486063"/>
            <a:ext cx="720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</a:ln>
        </p:spPr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Conector reto 11"/>
          <p:cNvSpPr/>
          <p:nvPr/>
        </p:nvSpPr>
        <p:spPr>
          <a:xfrm>
            <a:off x="8347479" y="3422062"/>
            <a:ext cx="7200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</a:ln>
        </p:spPr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Conector reto 12"/>
          <p:cNvSpPr/>
          <p:nvPr/>
        </p:nvSpPr>
        <p:spPr>
          <a:xfrm>
            <a:off x="8073100" y="4466062"/>
            <a:ext cx="128238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Conector reto 13"/>
          <p:cNvSpPr/>
          <p:nvPr/>
        </p:nvSpPr>
        <p:spPr>
          <a:xfrm>
            <a:off x="8073100" y="3422062"/>
            <a:ext cx="994379" cy="0"/>
          </a:xfrm>
          <a:prstGeom prst="line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Forma livre 14"/>
          <p:cNvSpPr/>
          <p:nvPr/>
        </p:nvSpPr>
        <p:spPr>
          <a:xfrm>
            <a:off x="9067479" y="3134062"/>
            <a:ext cx="576000" cy="576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89982" tIns="44991" rIns="89982" bIns="44991" anchor="ctr" anchorCtr="0" compatLnSpc="0"/>
          <a:lstStyle/>
          <a:p>
            <a:pPr algn="ctr" hangingPunct="0"/>
            <a:r>
              <a:rPr lang="pt-BR" sz="2800" dirty="0">
                <a:latin typeface="Arial" pitchFamily="18"/>
                <a:ea typeface="Microsoft YaHei" pitchFamily="2"/>
                <a:cs typeface="Mangal" pitchFamily="2"/>
              </a:rPr>
              <a:t>+</a:t>
            </a:r>
          </a:p>
        </p:txBody>
      </p:sp>
      <p:sp>
        <p:nvSpPr>
          <p:cNvPr id="27" name="Conector reto 15"/>
          <p:cNvSpPr/>
          <p:nvPr/>
        </p:nvSpPr>
        <p:spPr>
          <a:xfrm>
            <a:off x="8073100" y="2486063"/>
            <a:ext cx="128238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Conector reto 16"/>
          <p:cNvSpPr/>
          <p:nvPr/>
        </p:nvSpPr>
        <p:spPr>
          <a:xfrm>
            <a:off x="9355479" y="2486062"/>
            <a:ext cx="0" cy="648000"/>
          </a:xfrm>
          <a:prstGeom prst="line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Conector reto 17"/>
          <p:cNvSpPr/>
          <p:nvPr/>
        </p:nvSpPr>
        <p:spPr>
          <a:xfrm flipV="1">
            <a:off x="9355479" y="3710064"/>
            <a:ext cx="0" cy="755999"/>
          </a:xfrm>
          <a:prstGeom prst="line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Conector reto 18"/>
          <p:cNvSpPr/>
          <p:nvPr/>
        </p:nvSpPr>
        <p:spPr>
          <a:xfrm>
            <a:off x="9643479" y="3422062"/>
            <a:ext cx="504000" cy="0"/>
          </a:xfrm>
          <a:prstGeom prst="line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89982" tIns="44991" rIns="89982" bIns="44991" anchor="ctr" anchorCtr="0" compatLnSpc="0"/>
          <a:lstStyle/>
          <a:p>
            <a:pPr hangingPunct="0"/>
            <a:endParaRPr lang="pt-BR" sz="2800"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35" name="Objeto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03845"/>
              </p:ext>
            </p:extLst>
          </p:nvPr>
        </p:nvGraphicFramePr>
        <p:xfrm>
          <a:off x="7512928" y="2939692"/>
          <a:ext cx="560172" cy="96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ção" r:id="rId6" imgW="228600" imgH="393480" progId="Equation.3">
                  <p:embed/>
                </p:oleObj>
              </mc:Choice>
              <mc:Fallback>
                <p:oleObj name="Equação" r:id="rId6" imgW="228600" imgH="39348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928" y="2939692"/>
                        <a:ext cx="560172" cy="964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5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26728"/>
              </p:ext>
            </p:extLst>
          </p:nvPr>
        </p:nvGraphicFramePr>
        <p:xfrm>
          <a:off x="7494766" y="4187667"/>
          <a:ext cx="55193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ção" r:id="rId8" imgW="291960" imgH="228600" progId="Equation.3">
                  <p:embed/>
                </p:oleObj>
              </mc:Choice>
              <mc:Fallback>
                <p:oleObj name="Equação" r:id="rId8" imgW="291960" imgH="228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766" y="4187667"/>
                        <a:ext cx="55193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51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072393"/>
              </p:ext>
            </p:extLst>
          </p:nvPr>
        </p:nvGraphicFramePr>
        <p:xfrm>
          <a:off x="7543206" y="2124731"/>
          <a:ext cx="430212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ção" r:id="rId10" imgW="228600" imgH="241200" progId="Equation.3">
                  <p:embed/>
                </p:oleObj>
              </mc:Choice>
              <mc:Fallback>
                <p:oleObj name="Equação" r:id="rId10" imgW="228600" imgH="2412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206" y="2124731"/>
                        <a:ext cx="430212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5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239103"/>
              </p:ext>
            </p:extLst>
          </p:nvPr>
        </p:nvGraphicFramePr>
        <p:xfrm>
          <a:off x="5672138" y="2944813"/>
          <a:ext cx="4064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ção" r:id="rId12" imgW="215640" imgH="152280" progId="Equation.3">
                  <p:embed/>
                </p:oleObj>
              </mc:Choice>
              <mc:Fallback>
                <p:oleObj name="Equação" r:id="rId12" imgW="215640" imgH="15228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2944813"/>
                        <a:ext cx="4064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53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83855"/>
              </p:ext>
            </p:extLst>
          </p:nvPr>
        </p:nvGraphicFramePr>
        <p:xfrm>
          <a:off x="9944100" y="2938463"/>
          <a:ext cx="404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ção" r:id="rId14" imgW="215640" imgH="152280" progId="Equation.3">
                  <p:embed/>
                </p:oleObj>
              </mc:Choice>
              <mc:Fallback>
                <p:oleObj name="Equação" r:id="rId14" imgW="215640" imgH="15228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4100" y="2938463"/>
                        <a:ext cx="40481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5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10175"/>
              </p:ext>
            </p:extLst>
          </p:nvPr>
        </p:nvGraphicFramePr>
        <p:xfrm>
          <a:off x="1338536" y="1833323"/>
          <a:ext cx="3513652" cy="77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ção" r:id="rId16" imgW="2184120" imgH="482400" progId="Equation.3">
                  <p:embed/>
                </p:oleObj>
              </mc:Choice>
              <mc:Fallback>
                <p:oleObj name="Equação" r:id="rId16" imgW="2184120" imgH="4824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536" y="1833323"/>
                        <a:ext cx="3513652" cy="775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5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73770"/>
              </p:ext>
            </p:extLst>
          </p:nvPr>
        </p:nvGraphicFramePr>
        <p:xfrm>
          <a:off x="1438354" y="3515258"/>
          <a:ext cx="1027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ção" r:id="rId18" imgW="571320" imgH="457200" progId="Equation.3">
                  <p:embed/>
                </p:oleObj>
              </mc:Choice>
              <mc:Fallback>
                <p:oleObj name="Equação" r:id="rId18" imgW="571320" imgH="4572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354" y="3515258"/>
                        <a:ext cx="102711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5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21932"/>
              </p:ext>
            </p:extLst>
          </p:nvPr>
        </p:nvGraphicFramePr>
        <p:xfrm>
          <a:off x="1469991" y="4449933"/>
          <a:ext cx="1254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ção" r:id="rId20" imgW="698400" imgH="241200" progId="Equation.3">
                  <p:embed/>
                </p:oleObj>
              </mc:Choice>
              <mc:Fallback>
                <p:oleObj name="Equação" r:id="rId20" imgW="698400" imgH="2412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991" y="4449933"/>
                        <a:ext cx="1254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28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Controlador PID -Influência dos parâmetros sobre a resposta ao degrau</a:t>
            </a:r>
            <a:endParaRPr kumimoji="0" lang="en-US" sz="28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 rotWithShape="1">
          <a:blip r:embed="rId3"/>
          <a:srcRect l="2339" t="2953" r="2339" b="2953"/>
          <a:stretch/>
        </p:blipFill>
        <p:spPr>
          <a:xfrm>
            <a:off x="3894008" y="1265520"/>
            <a:ext cx="4203786" cy="2575654"/>
          </a:xfrm>
          <a:prstGeom prst="rect">
            <a:avLst/>
          </a:prstGeom>
        </p:spPr>
      </p:pic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47319"/>
              </p:ext>
            </p:extLst>
          </p:nvPr>
        </p:nvGraphicFramePr>
        <p:xfrm>
          <a:off x="2154602" y="3988666"/>
          <a:ext cx="8012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/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Aumenta </a:t>
                      </a:r>
                      <a:r>
                        <a:rPr lang="pt-BR" sz="1800" dirty="0" err="1"/>
                        <a:t>K</a:t>
                      </a:r>
                      <a:r>
                        <a:rPr lang="pt-BR" sz="1800" baseline="-25000" dirty="0" err="1"/>
                        <a:t>p</a:t>
                      </a:r>
                      <a:endParaRPr lang="pt-BR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Aumenta K</a:t>
                      </a:r>
                      <a:r>
                        <a:rPr lang="pt-BR" sz="1800" baseline="-25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Aumenta</a:t>
                      </a:r>
                      <a:r>
                        <a:rPr lang="pt-BR" sz="1800" baseline="0" dirty="0"/>
                        <a:t> </a:t>
                      </a:r>
                      <a:r>
                        <a:rPr lang="pt-BR" sz="1800" baseline="0" dirty="0" err="1"/>
                        <a:t>K</a:t>
                      </a:r>
                      <a:r>
                        <a:rPr lang="pt-BR" sz="1800" baseline="-25000" dirty="0" err="1"/>
                        <a:t>d</a:t>
                      </a:r>
                      <a:endParaRPr lang="pt-BR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Erro de regime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Muda pouco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Tempo de subida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 pouco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Sobressinal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Aumenta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Aumenta pouco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Tempo</a:t>
                      </a:r>
                      <a:r>
                        <a:rPr lang="pt-BR" sz="1800" baseline="0" dirty="0"/>
                        <a:t> de acomodação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Aumenta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Aumenta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Estabilidade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Diminui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Aumenta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Método de </a:t>
            </a:r>
            <a:r>
              <a:rPr lang="pt-BR" sz="40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Ziegler-Nichols</a:t>
            </a: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 para sintonia de PID</a:t>
            </a: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97280" y="1293666"/>
            <a:ext cx="76693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Cambria Math" panose="02040503050406030204" pitchFamily="18" charset="0"/>
              </a:rPr>
              <a:t>Ziegler </a:t>
            </a:r>
            <a:r>
              <a:rPr lang="pt-BR" dirty="0" err="1">
                <a:ea typeface="Cambria Math" panose="02040503050406030204" pitchFamily="18" charset="0"/>
              </a:rPr>
              <a:t>Nichols</a:t>
            </a:r>
            <a:r>
              <a:rPr lang="pt-BR" dirty="0">
                <a:ea typeface="Cambria Math" panose="02040503050406030204" pitchFamily="18" charset="0"/>
              </a:rPr>
              <a:t> propuseram este método pioneiro, também conhecido como o método de malha fechada ou de sintonização on-line, em 1942.  O método consiste em dois passos:</a:t>
            </a:r>
          </a:p>
          <a:p>
            <a:pPr algn="just"/>
            <a:endParaRPr lang="pt-BR" dirty="0">
              <a:ea typeface="Cambria Math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ea typeface="Cambria Math" panose="02040503050406030204" pitchFamily="18" charset="0"/>
              </a:rPr>
              <a:t>Determinação experimental das características dinâmicas  da malha de controle.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ea typeface="Cambria Math" panose="02040503050406030204" pitchFamily="18" charset="0"/>
              </a:rPr>
              <a:t>Fazer uma estimativa dos parâmetros de sintonização do controlador que produzem uma resposta desejada para as características dinâmicas determinadas.</a:t>
            </a:r>
          </a:p>
          <a:p>
            <a:endParaRPr lang="en-US" b="1" dirty="0">
              <a:ea typeface="Cambria Math" panose="02040503050406030204" pitchFamily="18" charset="0"/>
            </a:endParaRPr>
          </a:p>
          <a:p>
            <a:r>
              <a:rPr lang="en-US" dirty="0" err="1">
                <a:ea typeface="Cambria Math" panose="02040503050406030204" pitchFamily="18" charset="0"/>
              </a:rPr>
              <a:t>Dois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métodos</a:t>
            </a:r>
            <a:r>
              <a:rPr lang="en-US" dirty="0">
                <a:ea typeface="Cambria Math" panose="02040503050406030204" pitchFamily="18" charset="0"/>
              </a:rPr>
              <a:t>:</a:t>
            </a:r>
          </a:p>
          <a:p>
            <a:endParaRPr lang="en-US" dirty="0">
              <a:ea typeface="Cambria Math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>
                <a:ea typeface="Cambria Math" panose="02040503050406030204" pitchFamily="18" charset="0"/>
              </a:rPr>
              <a:t>Método</a:t>
            </a:r>
            <a:r>
              <a:rPr lang="en-US" dirty="0">
                <a:ea typeface="Cambria Math" panose="02040503050406030204" pitchFamily="18" charset="0"/>
              </a:rPr>
              <a:t> da </a:t>
            </a:r>
            <a:r>
              <a:rPr lang="en-US" dirty="0" err="1">
                <a:ea typeface="Cambria Math" panose="02040503050406030204" pitchFamily="18" charset="0"/>
              </a:rPr>
              <a:t>resposta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ao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degrau</a:t>
            </a:r>
            <a:r>
              <a:rPr lang="en-US" dirty="0">
                <a:ea typeface="Cambria Math" panose="020405030504060302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ea typeface="Cambria Math" panose="02040503050406030204" pitchFamily="18" charset="0"/>
              </a:rPr>
              <a:t>Método</a:t>
            </a:r>
            <a:r>
              <a:rPr lang="en-US" dirty="0">
                <a:ea typeface="Cambria Math" panose="02040503050406030204" pitchFamily="18" charset="0"/>
              </a:rPr>
              <a:t> da </a:t>
            </a:r>
            <a:r>
              <a:rPr lang="en-US" dirty="0" err="1">
                <a:ea typeface="Cambria Math" panose="02040503050406030204" pitchFamily="18" charset="0"/>
              </a:rPr>
              <a:t>resposta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em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frequência</a:t>
            </a:r>
            <a:r>
              <a:rPr lang="en-US" dirty="0">
                <a:ea typeface="Cambria Math" panose="02040503050406030204" pitchFamily="18" charset="0"/>
              </a:rPr>
              <a:t>.</a:t>
            </a:r>
          </a:p>
          <a:p>
            <a:endParaRPr lang="en-US" dirty="0">
              <a:ea typeface="Cambria Math" panose="02040503050406030204" pitchFamily="18" charset="0"/>
            </a:endParaRPr>
          </a:p>
          <a:p>
            <a:r>
              <a:rPr lang="en-US" dirty="0">
                <a:ea typeface="Cambria Math" panose="02040503050406030204" pitchFamily="18" charset="0"/>
              </a:rPr>
              <a:t>A </a:t>
            </a:r>
            <a:r>
              <a:rPr lang="en-US" dirty="0" err="1">
                <a:ea typeface="Cambria Math" panose="02040503050406030204" pitchFamily="18" charset="0"/>
              </a:rPr>
              <a:t>escolha</a:t>
            </a:r>
            <a:r>
              <a:rPr lang="en-US" dirty="0">
                <a:ea typeface="Cambria Math" panose="02040503050406030204" pitchFamily="18" charset="0"/>
              </a:rPr>
              <a:t> dos </a:t>
            </a:r>
            <a:r>
              <a:rPr lang="en-US" dirty="0" err="1">
                <a:ea typeface="Cambria Math" panose="02040503050406030204" pitchFamily="18" charset="0"/>
              </a:rPr>
              <a:t>parâmetros</a:t>
            </a:r>
            <a:r>
              <a:rPr lang="en-US" dirty="0">
                <a:ea typeface="Cambria Math" panose="02040503050406030204" pitchFamily="18" charset="0"/>
              </a:rPr>
              <a:t> é </a:t>
            </a:r>
            <a:r>
              <a:rPr lang="en-US" dirty="0" err="1">
                <a:ea typeface="Cambria Math" panose="02040503050406030204" pitchFamily="18" charset="0"/>
              </a:rPr>
              <a:t>feita</a:t>
            </a:r>
            <a:r>
              <a:rPr lang="en-US" dirty="0">
                <a:ea typeface="Cambria Math" panose="02040503050406030204" pitchFamily="18" charset="0"/>
              </a:rPr>
              <a:t> de </a:t>
            </a:r>
            <a:r>
              <a:rPr lang="en-US" dirty="0" err="1">
                <a:ea typeface="Cambria Math" panose="02040503050406030204" pitchFamily="18" charset="0"/>
              </a:rPr>
              <a:t>tal</a:t>
            </a:r>
            <a:r>
              <a:rPr lang="en-US" dirty="0">
                <a:ea typeface="Cambria Math" panose="02040503050406030204" pitchFamily="18" charset="0"/>
              </a:rPr>
              <a:t> forma </a:t>
            </a:r>
            <a:r>
              <a:rPr lang="en-US" dirty="0" err="1">
                <a:ea typeface="Cambria Math" panose="02040503050406030204" pitchFamily="18" charset="0"/>
              </a:rPr>
              <a:t>que</a:t>
            </a:r>
            <a:r>
              <a:rPr lang="en-US" dirty="0">
                <a:ea typeface="Cambria Math" panose="02040503050406030204" pitchFamily="18" charset="0"/>
              </a:rPr>
              <a:t> a taxa de </a:t>
            </a:r>
            <a:r>
              <a:rPr lang="en-US" dirty="0" err="1">
                <a:ea typeface="Cambria Math" panose="02040503050406030204" pitchFamily="18" charset="0"/>
              </a:rPr>
              <a:t>decaimento</a:t>
            </a:r>
            <a:r>
              <a:rPr lang="en-US" dirty="0">
                <a:ea typeface="Cambria Math" panose="02040503050406030204" pitchFamily="18" charset="0"/>
              </a:rPr>
              <a:t> de amplitude é de 0,25. </a:t>
            </a:r>
            <a:r>
              <a:rPr lang="en-US" dirty="0" err="1">
                <a:ea typeface="Cambria Math" panose="02040503050406030204" pitchFamily="18" charset="0"/>
              </a:rPr>
              <a:t>Ou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seja</a:t>
            </a:r>
            <a:r>
              <a:rPr lang="en-US" dirty="0">
                <a:ea typeface="Cambria Math" panose="02040503050406030204" pitchFamily="18" charset="0"/>
              </a:rPr>
              <a:t>, o </a:t>
            </a:r>
            <a:r>
              <a:rPr lang="en-US" dirty="0" err="1">
                <a:ea typeface="Cambria Math" panose="02040503050406030204" pitchFamily="18" charset="0"/>
              </a:rPr>
              <a:t>sobresinal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cai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para</a:t>
            </a:r>
            <a:r>
              <a:rPr lang="en-US" dirty="0">
                <a:ea typeface="Cambria Math" panose="02040503050406030204" pitchFamily="18" charset="0"/>
              </a:rPr>
              <a:t> 1/4 do </a:t>
            </a:r>
            <a:r>
              <a:rPr lang="en-US" dirty="0" err="1">
                <a:ea typeface="Cambria Math" panose="02040503050406030204" pitchFamily="18" charset="0"/>
              </a:rPr>
              <a:t>seu</a:t>
            </a:r>
            <a:r>
              <a:rPr lang="en-US" dirty="0">
                <a:ea typeface="Cambria Math" panose="02040503050406030204" pitchFamily="18" charset="0"/>
              </a:rPr>
              <a:t> valor original </a:t>
            </a:r>
            <a:r>
              <a:rPr lang="en-US" dirty="0" err="1">
                <a:ea typeface="Cambria Math" panose="02040503050406030204" pitchFamily="18" charset="0"/>
              </a:rPr>
              <a:t>após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uma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oscilação</a:t>
            </a:r>
            <a:r>
              <a:rPr lang="en-US" dirty="0">
                <a:ea typeface="Cambria Math" panose="02040503050406030204" pitchFamily="18" charset="0"/>
              </a:rPr>
              <a:t>.</a:t>
            </a:r>
            <a:endParaRPr lang="pt-BR" dirty="0"/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1318055" y="3259520"/>
            <a:ext cx="9072563" cy="27458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Microsoft YaHei" pitchFamily="2"/>
              <a:cs typeface="Mangal" pitchFamily="2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88" y="4165600"/>
            <a:ext cx="2972599" cy="1929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Método de </a:t>
            </a:r>
            <a:r>
              <a:rPr lang="pt-BR" sz="40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Ziegler-Nichols</a:t>
            </a: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 para sintonia de PID</a:t>
            </a: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166447" y="1466473"/>
            <a:ext cx="5868666" cy="4294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14"/>
              </a:spcAft>
              <a:buClr>
                <a:schemeClr val="accent1"/>
              </a:buClr>
              <a:buSzPct val="45000"/>
              <a:buFont typeface="StarSymbo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Método de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Ziegler–Nichols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Microsoft YaHei" pitchFamily="2"/>
                <a:cs typeface="Mangal" pitchFamily="2"/>
              </a:rPr>
              <a:t> via resposta ao degrau</a:t>
            </a: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6736957" y="1338558"/>
          <a:ext cx="1521082" cy="74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ção" r:id="rId4" imgW="850680" imgH="419040" progId="Equation.3">
                  <p:embed/>
                </p:oleObj>
              </mc:Choice>
              <mc:Fallback>
                <p:oleObj name="Equação" r:id="rId4" imgW="85068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957" y="1338558"/>
                        <a:ext cx="1521082" cy="749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3998" name="Picture 2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338" y="2054501"/>
            <a:ext cx="4381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2" name="Tabela 231"/>
          <p:cNvGraphicFramePr>
            <a:graphicFrameLocks noGrp="1"/>
          </p:cNvGraphicFramePr>
          <p:nvPr/>
        </p:nvGraphicFramePr>
        <p:xfrm>
          <a:off x="5648078" y="2369488"/>
          <a:ext cx="6286832" cy="204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83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err="1"/>
                        <a:t>K</a:t>
                      </a:r>
                      <a:r>
                        <a:rPr lang="pt-BR" sz="1400" i="1" dirty="0" err="1"/>
                        <a:t>p</a:t>
                      </a:r>
                      <a:endParaRPr lang="pt-B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dirty="0"/>
                        <a:t>T</a:t>
                      </a:r>
                      <a:r>
                        <a:rPr lang="pt-BR" sz="1200" i="1" dirty="0"/>
                        <a:t>i</a:t>
                      </a:r>
                      <a:endParaRPr lang="pt-B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dirty="0" err="1"/>
                        <a:t>T</a:t>
                      </a:r>
                      <a:r>
                        <a:rPr lang="pt-BR" sz="1200" i="1" dirty="0" err="1"/>
                        <a:t>d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86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6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86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3999" name="Object 223"/>
          <p:cNvGraphicFramePr>
            <a:graphicFrameLocks noChangeAspect="1"/>
          </p:cNvGraphicFramePr>
          <p:nvPr/>
        </p:nvGraphicFramePr>
        <p:xfrm>
          <a:off x="7874628" y="2778917"/>
          <a:ext cx="297348" cy="46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ção" r:id="rId7" imgW="253800" imgH="393480" progId="Equation.3">
                  <p:embed/>
                </p:oleObj>
              </mc:Choice>
              <mc:Fallback>
                <p:oleObj name="Equação" r:id="rId7" imgW="253800" imgH="393480" progId="Equation.3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628" y="2778917"/>
                        <a:ext cx="297348" cy="463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000" name="Object 224"/>
          <p:cNvGraphicFramePr>
            <a:graphicFrameLocks noChangeAspect="1"/>
          </p:cNvGraphicFramePr>
          <p:nvPr/>
        </p:nvGraphicFramePr>
        <p:xfrm>
          <a:off x="7891414" y="3415684"/>
          <a:ext cx="297348" cy="46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ção" r:id="rId9" imgW="253800" imgH="393480" progId="Equation.3">
                  <p:embed/>
                </p:oleObj>
              </mc:Choice>
              <mc:Fallback>
                <p:oleObj name="Equação" r:id="rId9" imgW="253800" imgH="393480" progId="Equation.3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14" y="3415684"/>
                        <a:ext cx="297348" cy="463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001" name="Object 225"/>
          <p:cNvGraphicFramePr>
            <a:graphicFrameLocks noChangeAspect="1"/>
          </p:cNvGraphicFramePr>
          <p:nvPr/>
        </p:nvGraphicFramePr>
        <p:xfrm>
          <a:off x="9499027" y="3395207"/>
          <a:ext cx="297348" cy="493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ção" r:id="rId11" imgW="253800" imgH="419040" progId="Equation.3">
                  <p:embed/>
                </p:oleObj>
              </mc:Choice>
              <mc:Fallback>
                <p:oleObj name="Equação" r:id="rId11" imgW="253800" imgH="419040" progId="Equation.3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9027" y="3395207"/>
                        <a:ext cx="297348" cy="493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002" name="Object 226"/>
          <p:cNvGraphicFramePr>
            <a:graphicFrameLocks noChangeAspect="1"/>
          </p:cNvGraphicFramePr>
          <p:nvPr/>
        </p:nvGraphicFramePr>
        <p:xfrm>
          <a:off x="7892974" y="3950011"/>
          <a:ext cx="297348" cy="46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ção" r:id="rId13" imgW="253800" imgH="393480" progId="Equation.3">
                  <p:embed/>
                </p:oleObj>
              </mc:Choice>
              <mc:Fallback>
                <p:oleObj name="Equação" r:id="rId13" imgW="253800" imgH="393480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974" y="3950011"/>
                        <a:ext cx="297348" cy="463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007" name="Object 231"/>
          <p:cNvGraphicFramePr>
            <a:graphicFrameLocks noChangeAspect="1"/>
          </p:cNvGraphicFramePr>
          <p:nvPr/>
        </p:nvGraphicFramePr>
        <p:xfrm>
          <a:off x="9507027" y="4062786"/>
          <a:ext cx="252413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ção" r:id="rId15" imgW="215640" imgH="164880" progId="Equation.3">
                  <p:embed/>
                </p:oleObj>
              </mc:Choice>
              <mc:Fallback>
                <p:oleObj name="Equação" r:id="rId15" imgW="215640" imgH="164880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027" y="4062786"/>
                        <a:ext cx="252413" cy="19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008" name="Object 232"/>
          <p:cNvGraphicFramePr>
            <a:graphicFrameLocks noChangeAspect="1"/>
          </p:cNvGraphicFramePr>
          <p:nvPr/>
        </p:nvGraphicFramePr>
        <p:xfrm>
          <a:off x="11039821" y="4042093"/>
          <a:ext cx="3714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ção" r:id="rId17" imgW="317160" imgH="203040" progId="Equation.3">
                  <p:embed/>
                </p:oleObj>
              </mc:Choice>
              <mc:Fallback>
                <p:oleObj name="Equação" r:id="rId17" imgW="317160" imgH="203040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9821" y="4042093"/>
                        <a:ext cx="3714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7</a:t>
            </a:r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Método de </a:t>
            </a:r>
            <a:r>
              <a:rPr lang="pt-BR" sz="40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Ziegler-Nichols</a:t>
            </a: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 para sintonia de PID</a:t>
            </a: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97280" y="4259307"/>
            <a:ext cx="10321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Cambria Math" panose="02040503050406030204" pitchFamily="18" charset="0"/>
              </a:rPr>
              <a:t>Neste método, as características dinâmicas do processo são representadas pelo ganho final de um controlador proporcional </a:t>
            </a:r>
            <a:r>
              <a:rPr lang="pt-BR" i="1" dirty="0" err="1">
                <a:ea typeface="Cambria Math" panose="02040503050406030204" pitchFamily="18" charset="0"/>
              </a:rPr>
              <a:t>K</a:t>
            </a:r>
            <a:r>
              <a:rPr lang="pt-BR" i="1" baseline="-25000" dirty="0" err="1">
                <a:ea typeface="Cambria Math" panose="02040503050406030204" pitchFamily="18" charset="0"/>
              </a:rPr>
              <a:t>critico</a:t>
            </a:r>
            <a:r>
              <a:rPr lang="pt-BR" i="1" dirty="0">
                <a:ea typeface="Cambria Math" panose="02040503050406030204" pitchFamily="18" charset="0"/>
              </a:rPr>
              <a:t> </a:t>
            </a:r>
            <a:r>
              <a:rPr lang="pt-BR" dirty="0">
                <a:ea typeface="Cambria Math" panose="02040503050406030204" pitchFamily="18" charset="0"/>
              </a:rPr>
              <a:t> e o </a:t>
            </a:r>
            <a:r>
              <a:rPr lang="pt-BR" dirty="0" err="1">
                <a:ea typeface="Cambria Math" panose="02040503050406030204" pitchFamily="18" charset="0"/>
              </a:rPr>
              <a:t>periodo</a:t>
            </a:r>
            <a:r>
              <a:rPr lang="pt-BR" dirty="0">
                <a:ea typeface="Cambria Math" panose="02040503050406030204" pitchFamily="18" charset="0"/>
              </a:rPr>
              <a:t> final  de oscilação da malha </a:t>
            </a:r>
            <a:r>
              <a:rPr lang="pt-BR" i="1" dirty="0" err="1">
                <a:ea typeface="Cambria Math" panose="02040503050406030204" pitchFamily="18" charset="0"/>
              </a:rPr>
              <a:t>T</a:t>
            </a:r>
            <a:r>
              <a:rPr lang="pt-BR" i="1" baseline="-25000" dirty="0" err="1">
                <a:ea typeface="Cambria Math" panose="02040503050406030204" pitchFamily="18" charset="0"/>
              </a:rPr>
              <a:t>critico</a:t>
            </a:r>
            <a:r>
              <a:rPr lang="pt-BR" i="1" dirty="0">
                <a:ea typeface="Cambria Math" panose="02040503050406030204" pitchFamily="18" charset="0"/>
              </a:rPr>
              <a:t>.</a:t>
            </a:r>
          </a:p>
          <a:p>
            <a:pPr algn="just"/>
            <a:endParaRPr lang="pt-BR" dirty="0"/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 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30" y="1770744"/>
            <a:ext cx="3708037" cy="2355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Procedimento Ziegler-</a:t>
            </a:r>
            <a:r>
              <a:rPr lang="pt-BR" sz="40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Nichols</a:t>
            </a: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 para sintonia de PID</a:t>
            </a: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41047" y="2360307"/>
            <a:ext cx="10321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>
                <a:ea typeface="Cambria Math" panose="02040503050406030204" pitchFamily="18" charset="0"/>
              </a:rPr>
              <a:t> Desligue as ações integral </a:t>
            </a:r>
            <a:r>
              <a:rPr lang="pt-BR" i="1" dirty="0">
                <a:ea typeface="Cambria Math" panose="02040503050406030204" pitchFamily="18" charset="0"/>
              </a:rPr>
              <a:t>Ki=0</a:t>
            </a:r>
            <a:r>
              <a:rPr lang="pt-BR" dirty="0">
                <a:ea typeface="Cambria Math" panose="02040503050406030204" pitchFamily="18" charset="0"/>
              </a:rPr>
              <a:t> e derivativa </a:t>
            </a:r>
            <a:r>
              <a:rPr lang="pt-BR" i="1" dirty="0" err="1">
                <a:ea typeface="Cambria Math" panose="02040503050406030204" pitchFamily="18" charset="0"/>
              </a:rPr>
              <a:t>Kd</a:t>
            </a:r>
            <a:r>
              <a:rPr lang="pt-BR" i="1" dirty="0">
                <a:ea typeface="Cambria Math" panose="02040503050406030204" pitchFamily="18" charset="0"/>
              </a:rPr>
              <a:t>=0</a:t>
            </a:r>
            <a:r>
              <a:rPr lang="pt-BR" dirty="0">
                <a:ea typeface="Cambria Math" panose="02040503050406030204" pitchFamily="18" charset="0"/>
              </a:rPr>
              <a:t>, para que se tenha um controlador proporcional.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ea typeface="Cambria Math" panose="02040503050406030204" pitchFamily="18" charset="0"/>
              </a:rPr>
              <a:t>Aumente o ganho proporcional (ou reduza a banda proporcional) até que a malha oscile com amplitude constante. Registre o valor do ganho que produz oscilações sustentadas como</a:t>
            </a:r>
            <a:r>
              <a:rPr lang="pt-BR" i="1" dirty="0">
                <a:ea typeface="Cambria Math" panose="02040503050406030204" pitchFamily="18" charset="0"/>
              </a:rPr>
              <a:t> </a:t>
            </a:r>
            <a:r>
              <a:rPr lang="pt-BR" i="1" dirty="0" err="1">
                <a:ea typeface="Cambria Math" panose="02040503050406030204" pitchFamily="18" charset="0"/>
              </a:rPr>
              <a:t>K</a:t>
            </a:r>
            <a:r>
              <a:rPr lang="pt-BR" i="1" baseline="-25000" dirty="0" err="1">
                <a:ea typeface="Cambria Math" panose="02040503050406030204" pitchFamily="18" charset="0"/>
              </a:rPr>
              <a:t>c</a:t>
            </a:r>
            <a:r>
              <a:rPr lang="pt-BR" dirty="0">
                <a:ea typeface="Cambria Math" panose="02040503050406030204" pitchFamily="18" charset="0"/>
              </a:rPr>
              <a:t>, o ganho final.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ea typeface="Cambria Math" panose="02040503050406030204" pitchFamily="18" charset="0"/>
              </a:rPr>
              <a:t>A partir de um registro de tempo da variável controlada, o período de oscilação é medido e registrado como </a:t>
            </a:r>
            <a:r>
              <a:rPr lang="pt-BR" i="1" dirty="0" err="1">
                <a:ea typeface="Cambria Math" panose="02040503050406030204" pitchFamily="18" charset="0"/>
              </a:rPr>
              <a:t>T</a:t>
            </a:r>
            <a:r>
              <a:rPr lang="pt-BR" i="1" baseline="-25000" dirty="0" err="1">
                <a:ea typeface="Cambria Math" panose="02040503050406030204" pitchFamily="18" charset="0"/>
              </a:rPr>
              <a:t>c</a:t>
            </a:r>
            <a:r>
              <a:rPr lang="pt-BR" dirty="0">
                <a:ea typeface="Cambria Math" panose="02040503050406030204" pitchFamily="18" charset="0"/>
              </a:rPr>
              <a:t>, o período final.</a:t>
            </a:r>
          </a:p>
          <a:p>
            <a:pPr algn="just"/>
            <a:endParaRPr lang="pt-BR" dirty="0"/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1197168" y="1173520"/>
            <a:ext cx="9797664" cy="1588"/>
          </a:xfrm>
          <a:prstGeom prst="line">
            <a:avLst/>
          </a:prstGeom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97280" y="-28354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Método de </a:t>
            </a:r>
            <a:r>
              <a:rPr lang="pt-BR" sz="4000" b="1" spc="-50" dirty="0" err="1">
                <a:solidFill>
                  <a:srgbClr val="004BB3"/>
                </a:solidFill>
                <a:latin typeface="+mj-lt"/>
                <a:ea typeface="+mj-ea"/>
                <a:cs typeface="+mj-cs"/>
              </a:rPr>
              <a:t>Ziegler-Nichols</a:t>
            </a:r>
            <a:r>
              <a:rPr lang="pt-BR" sz="4000" b="1" spc="-50" dirty="0">
                <a:solidFill>
                  <a:srgbClr val="004BB3"/>
                </a:solidFill>
                <a:latin typeface="+mj-lt"/>
                <a:ea typeface="+mj-ea"/>
                <a:cs typeface="+mj-cs"/>
              </a:rPr>
              <a:t>  para sintonia de PID</a:t>
            </a:r>
            <a:endParaRPr kumimoji="0" lang="en-US" sz="4000" b="1" i="0" u="none" strike="noStrike" kern="1200" cap="none" spc="-50" normalizeH="0" baseline="0" noProof="0" dirty="0">
              <a:ln>
                <a:noFill/>
              </a:ln>
              <a:solidFill>
                <a:srgbClr val="004BB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1166447" y="1466473"/>
            <a:ext cx="5868666" cy="4294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lvl="0" indent="0" defTabSz="914400">
              <a:lnSpc>
                <a:spcPct val="90000"/>
              </a:lnSpc>
              <a:buClr>
                <a:schemeClr val="accent1"/>
              </a:buClr>
              <a:buNone/>
            </a:pPr>
            <a:r>
              <a:rPr lang="pt-BR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Método de </a:t>
            </a:r>
            <a:r>
              <a:rPr lang="pt-BR" sz="1800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Ziegler–Nichols</a:t>
            </a:r>
            <a:r>
              <a:rPr lang="pt-BR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 via oscilação limite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50689"/>
              </p:ext>
            </p:extLst>
          </p:nvPr>
        </p:nvGraphicFramePr>
        <p:xfrm>
          <a:off x="5820230" y="2634312"/>
          <a:ext cx="6241142" cy="238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31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err="1"/>
                        <a:t>K</a:t>
                      </a:r>
                      <a:r>
                        <a:rPr lang="pt-BR" sz="1400" i="1" dirty="0" err="1"/>
                        <a:t>p</a:t>
                      </a:r>
                      <a:endParaRPr lang="pt-B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dirty="0"/>
                        <a:t>T</a:t>
                      </a:r>
                      <a:r>
                        <a:rPr lang="pt-BR" sz="1200" i="1" dirty="0"/>
                        <a:t>i</a:t>
                      </a:r>
                      <a:endParaRPr lang="pt-B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dirty="0" err="1"/>
                        <a:t>T</a:t>
                      </a:r>
                      <a:r>
                        <a:rPr lang="pt-BR" sz="1200" i="1" dirty="0" err="1"/>
                        <a:t>d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80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Object 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359898"/>
              </p:ext>
            </p:extLst>
          </p:nvPr>
        </p:nvGraphicFramePr>
        <p:xfrm>
          <a:off x="9550400" y="3884613"/>
          <a:ext cx="31591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ção" r:id="rId4" imgW="177480" imgH="304560" progId="Equation.3">
                  <p:embed/>
                </p:oleObj>
              </mc:Choice>
              <mc:Fallback>
                <p:oleObj name="Equação" r:id="rId4" imgW="177480" imgH="304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400" y="3884613"/>
                        <a:ext cx="315913" cy="547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44533"/>
              </p:ext>
            </p:extLst>
          </p:nvPr>
        </p:nvGraphicFramePr>
        <p:xfrm>
          <a:off x="7885113" y="3400425"/>
          <a:ext cx="5254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ção" r:id="rId6" imgW="279360" imgH="177480" progId="Equation.3">
                  <p:embed/>
                </p:oleObj>
              </mc:Choice>
              <mc:Fallback>
                <p:oleObj name="Equação" r:id="rId6" imgW="27936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3400425"/>
                        <a:ext cx="525462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684256"/>
              </p:ext>
            </p:extLst>
          </p:nvPr>
        </p:nvGraphicFramePr>
        <p:xfrm>
          <a:off x="7888288" y="3960813"/>
          <a:ext cx="6096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ção" r:id="rId8" imgW="330120" imgH="177480" progId="Equation.3">
                  <p:embed/>
                </p:oleObj>
              </mc:Choice>
              <mc:Fallback>
                <p:oleObj name="Equação" r:id="rId8" imgW="33012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288" y="3960813"/>
                        <a:ext cx="609600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333840"/>
              </p:ext>
            </p:extLst>
          </p:nvPr>
        </p:nvGraphicFramePr>
        <p:xfrm>
          <a:off x="7886700" y="4576763"/>
          <a:ext cx="5381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ção" r:id="rId10" imgW="279360" imgH="177480" progId="Equation.3">
                  <p:embed/>
                </p:oleObj>
              </mc:Choice>
              <mc:Fallback>
                <p:oleObj name="Equação" r:id="rId10" imgW="27936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4576763"/>
                        <a:ext cx="538163" cy="344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119946"/>
              </p:ext>
            </p:extLst>
          </p:nvPr>
        </p:nvGraphicFramePr>
        <p:xfrm>
          <a:off x="9459913" y="4576763"/>
          <a:ext cx="485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ção" r:id="rId12" imgW="253800" imgH="177480" progId="Equation.3">
                  <p:embed/>
                </p:oleObj>
              </mc:Choice>
              <mc:Fallback>
                <p:oleObj name="Equação" r:id="rId12" imgW="25380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9913" y="4576763"/>
                        <a:ext cx="485775" cy="33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053565"/>
              </p:ext>
            </p:extLst>
          </p:nvPr>
        </p:nvGraphicFramePr>
        <p:xfrm>
          <a:off x="10928350" y="4560888"/>
          <a:ext cx="6572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ção" r:id="rId14" imgW="342720" imgH="177480" progId="Equation.3">
                  <p:embed/>
                </p:oleObj>
              </mc:Choice>
              <mc:Fallback>
                <p:oleObj name="Equação" r:id="rId14" imgW="34272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8350" y="4560888"/>
                        <a:ext cx="657225" cy="341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02" y="2423887"/>
            <a:ext cx="3708037" cy="23553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trospect">
  <a:themeElements>
    <a:clrScheme name="Personalizar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2B77"/>
      </a:accent1>
      <a:accent2>
        <a:srgbClr val="001D45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 cstate="print"/>
          <a:stretch>
            <a:fillRect/>
          </a:stretch>
        </a:blipFill>
      </a:spPr>
      <a:bodyPr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>
            <a:ln>
              <a:noFill/>
            </a:ln>
            <a:noFill/>
            <a:effectLst/>
            <a:uLnTx/>
            <a:uFillTx/>
          </a:defRPr>
        </a:defPPr>
      </a:lstStyle>
    </a:spDef>
    <a:txDef>
      <a:spPr>
        <a:blipFill rotWithShape="0">
          <a:blip xmlns:r="http://schemas.openxmlformats.org/officeDocument/2006/relationships" r:embed="rId2"/>
          <a:stretch>
            <a:fillRect l="-1212" t="-2727"/>
          </a:stretch>
        </a:blipFill>
      </a:spPr>
      <a:bodyPr/>
      <a:lstStyle>
        <a:defPPr marL="91440" marR="0" indent="-91440" algn="l" defTabSz="914400" rtl="0" eaLnBrk="1" fontAlgn="auto" latinLnBrk="0" hangingPunct="1">
          <a:lnSpc>
            <a:spcPct val="90000"/>
          </a:lnSpc>
          <a:spcBef>
            <a:spcPts val="1200"/>
          </a:spcBef>
          <a:spcAft>
            <a:spcPts val="200"/>
          </a:spcAft>
          <a:buClr>
            <a:schemeClr val="accent1"/>
          </a:buClr>
          <a:buSzPct val="100000"/>
          <a:buFont typeface="Calibri" panose="020F0502020204030204" pitchFamily="34" charset="0"/>
          <a:buChar char=" "/>
          <a:tabLst/>
          <a:defRPr kumimoji="0" sz="2000" b="0" i="0" u="none" strike="noStrike" kern="1200" cap="none" spc="0" normalizeH="0" baseline="0" noProof="0" smtClean="0">
            <a:ln>
              <a:noFill/>
            </a:ln>
            <a:noFill/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26094</TotalTime>
  <Words>1438</Words>
  <Application>Microsoft Office PowerPoint</Application>
  <PresentationFormat>Widescreen</PresentationFormat>
  <Paragraphs>243</Paragraphs>
  <Slides>27</Slides>
  <Notes>27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StarSymbol</vt:lpstr>
      <vt:lpstr>Retrospect</vt:lpstr>
      <vt:lpstr>Equação</vt:lpstr>
      <vt:lpstr>Apresentação do PowerPoint</vt:lpstr>
      <vt:lpstr>Controle por Realimentação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Método alternativo (Åström e Hägglund) </vt:lpstr>
      <vt:lpstr>Apresentação do PowerPoint</vt:lpstr>
      <vt:lpstr>Método alternativo (Åström e Hägglund)  </vt:lpstr>
      <vt:lpstr>Método alternativo (Åström e Hägglund)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 An Introduction</dc:title>
  <dc:creator>Rodolpho</dc:creator>
  <cp:lastModifiedBy>vilma Oliveira</cp:lastModifiedBy>
  <cp:revision>622</cp:revision>
  <dcterms:created xsi:type="dcterms:W3CDTF">2014-08-13T12:42:34Z</dcterms:created>
  <dcterms:modified xsi:type="dcterms:W3CDTF">2021-10-27T01:11:12Z</dcterms:modified>
</cp:coreProperties>
</file>