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689" r:id="rId2"/>
    <p:sldId id="701" r:id="rId3"/>
    <p:sldId id="690" r:id="rId4"/>
    <p:sldId id="702" r:id="rId5"/>
    <p:sldId id="692" r:id="rId6"/>
    <p:sldId id="703" r:id="rId7"/>
    <p:sldId id="704" r:id="rId8"/>
    <p:sldId id="705" r:id="rId9"/>
    <p:sldId id="706" r:id="rId10"/>
    <p:sldId id="707" r:id="rId11"/>
    <p:sldId id="708" r:id="rId12"/>
    <p:sldId id="709" r:id="rId13"/>
    <p:sldId id="710" r:id="rId14"/>
    <p:sldId id="711" r:id="rId15"/>
    <p:sldId id="712" r:id="rId16"/>
    <p:sldId id="713" r:id="rId17"/>
    <p:sldId id="731" r:id="rId18"/>
    <p:sldId id="715" r:id="rId19"/>
    <p:sldId id="716" r:id="rId20"/>
    <p:sldId id="717" r:id="rId21"/>
    <p:sldId id="784" r:id="rId22"/>
    <p:sldId id="718" r:id="rId23"/>
    <p:sldId id="719" r:id="rId24"/>
    <p:sldId id="720" r:id="rId25"/>
    <p:sldId id="721" r:id="rId26"/>
    <p:sldId id="722" r:id="rId27"/>
    <p:sldId id="723" r:id="rId28"/>
    <p:sldId id="724" r:id="rId29"/>
    <p:sldId id="725" r:id="rId30"/>
    <p:sldId id="726" r:id="rId31"/>
    <p:sldId id="727" r:id="rId32"/>
    <p:sldId id="728" r:id="rId33"/>
    <p:sldId id="729" r:id="rId34"/>
    <p:sldId id="730" r:id="rId35"/>
    <p:sldId id="732" r:id="rId36"/>
    <p:sldId id="687" r:id="rId37"/>
    <p:sldId id="340" r:id="rId38"/>
    <p:sldId id="339" r:id="rId39"/>
    <p:sldId id="283" r:id="rId40"/>
  </p:sldIdLst>
  <p:sldSz cx="12192000" cy="6858000"/>
  <p:notesSz cx="6761163" cy="99425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ctor de Pádua Santos" initials="VdPS" lastIdx="3" clrIdx="0">
    <p:extLst>
      <p:ext uri="{19B8F6BF-5375-455C-9EA6-DF929625EA0E}">
        <p15:presenceInfo xmlns:p15="http://schemas.microsoft.com/office/powerpoint/2012/main" userId="S-1-5-21-1251092325-1007383578-929701000-133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66FF66"/>
    <a:srgbClr val="578537"/>
    <a:srgbClr val="276399"/>
    <a:srgbClr val="215483"/>
    <a:srgbClr val="245A8C"/>
    <a:srgbClr val="173A59"/>
    <a:srgbClr val="FFF3FF"/>
    <a:srgbClr val="FFFF99"/>
    <a:srgbClr val="CF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édio 1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Estilo Claro 3 - Ênfas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Estilo Claro 3 - Ênfase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A111915-BE36-4E01-A7E5-04B1672EAD32}" styleName="Estilo Claro 2 - Ênfas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Estilo Claro 2 - Ênfase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47" autoAdjust="0"/>
    <p:restoredTop sz="95501" autoAdjust="0"/>
  </p:normalViewPr>
  <p:slideViewPr>
    <p:cSldViewPr snapToGrid="0">
      <p:cViewPr varScale="1">
        <p:scale>
          <a:sx n="114" d="100"/>
          <a:sy n="114" d="100"/>
        </p:scale>
        <p:origin x="46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4026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E136D2FB-3BDC-5B2D-E26E-2E1991A197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E9CCCDF8-94BC-7E65-E0A0-15BDABCFB12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2905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AAD5BD-D2A2-49BF-AE68-EBB719E76AF9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6A599CD-8D13-A8FA-75A0-3E281681BF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D79E7797-1B99-B292-C787-1A8C7E483B5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2905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E8F4ED-159D-4FB5-8DA6-394FE49BCE8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367843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6F7E7F-E01C-455E-8F28-80A115819ADE}" type="datetimeFigureOut">
              <a:rPr lang="pt-BR" smtClean="0"/>
              <a:t>18/09/2023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6275" y="4784725"/>
            <a:ext cx="5408613" cy="3914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51CA18-0079-4AB8-A5BA-4D10F4D7669E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942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Antonio Carlos Braz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11736187" y="6597419"/>
            <a:ext cx="466898" cy="260581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54FE2FE-B55E-4328-8F5C-2CEB8781A47B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76838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Antonio Carlos Braz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6588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Antonio Carlos Braz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6397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>
            <a:extLst>
              <a:ext uri="{FF2B5EF4-FFF2-40B4-BE49-F238E27FC236}">
                <a16:creationId xmlns:a16="http://schemas.microsoft.com/office/drawing/2014/main" id="{378017B1-2390-6EA8-6CDA-3CB6C4C1A12B}"/>
              </a:ext>
            </a:extLst>
          </p:cNvPr>
          <p:cNvSpPr/>
          <p:nvPr userDrawn="1"/>
        </p:nvSpPr>
        <p:spPr>
          <a:xfrm>
            <a:off x="2628" y="225971"/>
            <a:ext cx="12191998" cy="128751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ítulo 2">
            <a:extLst>
              <a:ext uri="{FF2B5EF4-FFF2-40B4-BE49-F238E27FC236}">
                <a16:creationId xmlns:a16="http://schemas.microsoft.com/office/drawing/2014/main" id="{A13DAF1B-259F-009F-8BD9-B5BEF2760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026353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0" name="Espaço Reservado para Conteúdo 3">
            <a:extLst>
              <a:ext uri="{FF2B5EF4-FFF2-40B4-BE49-F238E27FC236}">
                <a16:creationId xmlns:a16="http://schemas.microsoft.com/office/drawing/2014/main" id="{8F72AA2F-59F9-822D-BC0B-5DAE8815CA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363" y="1720954"/>
            <a:ext cx="11062137" cy="4560692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pic>
        <p:nvPicPr>
          <p:cNvPr id="11" name="Imagem 4" descr="Logotipo&#10;&#10;Descrição gerada automaticamente">
            <a:extLst>
              <a:ext uri="{FF2B5EF4-FFF2-40B4-BE49-F238E27FC236}">
                <a16:creationId xmlns:a16="http://schemas.microsoft.com/office/drawing/2014/main" id="{6BE2FB08-2098-470F-2679-65261B987E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973391" y="6231878"/>
            <a:ext cx="2055395" cy="622300"/>
          </a:xfrm>
          <a:prstGeom prst="rect">
            <a:avLst/>
          </a:prstGeom>
        </p:spPr>
      </p:pic>
      <p:pic>
        <p:nvPicPr>
          <p:cNvPr id="12" name="Picture 8" descr="logo-fecap-1 - XXIV SemeAd">
            <a:extLst>
              <a:ext uri="{FF2B5EF4-FFF2-40B4-BE49-F238E27FC236}">
                <a16:creationId xmlns:a16="http://schemas.microsoft.com/office/drawing/2014/main" id="{97D339CD-4D3C-7562-B3F2-49A53561CD6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39" t="16038" r="19826" b="14396"/>
          <a:stretch/>
        </p:blipFill>
        <p:spPr bwMode="auto">
          <a:xfrm>
            <a:off x="53008" y="5752003"/>
            <a:ext cx="1007166" cy="1065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5F3EC8B4-3E98-9B38-4825-B22C25E143A3}"/>
              </a:ext>
            </a:extLst>
          </p:cNvPr>
          <p:cNvSpPr txBox="1"/>
          <p:nvPr userDrawn="1"/>
        </p:nvSpPr>
        <p:spPr>
          <a:xfrm>
            <a:off x="3686633" y="6567562"/>
            <a:ext cx="43672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200" dirty="0"/>
              <a:t>Prof. Dr. Antonio  Carlos Braz</a:t>
            </a:r>
          </a:p>
        </p:txBody>
      </p:sp>
    </p:spTree>
    <p:extLst>
      <p:ext uri="{BB962C8B-B14F-4D97-AF65-F5344CB8AC3E}">
        <p14:creationId xmlns:p14="http://schemas.microsoft.com/office/powerpoint/2010/main" val="314005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Antonio Carlos Braz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1375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Antonio Carlos Braz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754FE2FE-B55E-4328-8F5C-2CEB8781A47B}" type="slidenum">
              <a:rPr lang="de-DE" smtClean="0"/>
              <a:pPr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46138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Antonio Carlos Braz</a:t>
            </a: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4421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Antonio Carlos Braz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8533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Antonio Carlos Braz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8281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Antonio Carlos Braz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7836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de-DE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Antonio Carlos Braz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4FE2FE-B55E-4328-8F5C-2CEB8781A47B}" type="slidenum">
              <a:rPr lang="de-DE" smtClean="0"/>
              <a:t>‹nº›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55663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logo-fecap-1 - XXIV SemeAd">
            <a:extLst>
              <a:ext uri="{FF2B5EF4-FFF2-40B4-BE49-F238E27FC236}">
                <a16:creationId xmlns:a16="http://schemas.microsoft.com/office/drawing/2014/main" id="{0EC4F8A3-D8FE-D42C-2B42-8534EB2E3D6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39" t="16038" r="19826" b="14396"/>
          <a:stretch/>
        </p:blipFill>
        <p:spPr bwMode="auto">
          <a:xfrm>
            <a:off x="253534" y="190740"/>
            <a:ext cx="1125407" cy="118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4" descr="Logotipo&#10;&#10;Descrição gerada automaticamente">
            <a:extLst>
              <a:ext uri="{FF2B5EF4-FFF2-40B4-BE49-F238E27FC236}">
                <a16:creationId xmlns:a16="http://schemas.microsoft.com/office/drawing/2014/main" id="{8B2A4827-0F84-6A42-5348-6BFA56334052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141292" y="270253"/>
            <a:ext cx="2795036" cy="84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46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1</a:t>
            </a:fld>
            <a:endParaRPr lang="de-DE" sz="12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DEBC7CA-4E24-C35E-9E1F-F01772534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811" y="464877"/>
            <a:ext cx="7086861" cy="62359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latin typeface="+mn-lt"/>
              </a:rPr>
              <a:t>Case:  Plastic Packaging Supply Network in Brazil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FD3E1C5F-A90B-C9D1-0B21-7A7290844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124" b="3187"/>
          <a:stretch/>
        </p:blipFill>
        <p:spPr>
          <a:xfrm>
            <a:off x="1474235" y="1440894"/>
            <a:ext cx="7241928" cy="5085741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56F7662D-32A9-1629-5355-7A6027F88636}"/>
              </a:ext>
            </a:extLst>
          </p:cNvPr>
          <p:cNvSpPr txBox="1"/>
          <p:nvPr/>
        </p:nvSpPr>
        <p:spPr>
          <a:xfrm>
            <a:off x="8616892" y="1577130"/>
            <a:ext cx="37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Upstream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natural </a:t>
            </a:r>
            <a:r>
              <a:rPr lang="pt-BR" dirty="0" err="1"/>
              <a:t>resource</a:t>
            </a:r>
            <a:r>
              <a:rPr lang="pt-BR" dirty="0"/>
              <a:t> </a:t>
            </a:r>
            <a:r>
              <a:rPr lang="pt-BR" dirty="0" err="1"/>
              <a:t>extraction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C802FC5-E1A8-885B-EFEF-48491D43E608}"/>
              </a:ext>
            </a:extLst>
          </p:cNvPr>
          <p:cNvSpPr txBox="1"/>
          <p:nvPr/>
        </p:nvSpPr>
        <p:spPr>
          <a:xfrm>
            <a:off x="8514826" y="5605244"/>
            <a:ext cx="3912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Downstream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user</a:t>
            </a:r>
            <a:r>
              <a:rPr lang="pt-BR" dirty="0"/>
              <a:t> or </a:t>
            </a:r>
            <a:r>
              <a:rPr lang="pt-BR" dirty="0" err="1"/>
              <a:t>consumer</a:t>
            </a:r>
            <a:endParaRPr lang="pt-BR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FD721B8-29F6-E3E7-BDBD-424D1271FBDC}"/>
              </a:ext>
            </a:extLst>
          </p:cNvPr>
          <p:cNvSpPr txBox="1"/>
          <p:nvPr/>
        </p:nvSpPr>
        <p:spPr>
          <a:xfrm>
            <a:off x="613795" y="3337433"/>
            <a:ext cx="37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Mediumstream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brandowner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09747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10</a:t>
            </a:fld>
            <a:endParaRPr lang="de-DE" sz="12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DEBC7CA-4E24-C35E-9E1F-F01772534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812" y="464877"/>
            <a:ext cx="7481144" cy="623595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+mn-lt"/>
              </a:rPr>
              <a:t>Case:  Plastic Packaging Supply Network in Brazil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6F7662D-32A9-1629-5355-7A6027F88636}"/>
              </a:ext>
            </a:extLst>
          </p:cNvPr>
          <p:cNvSpPr txBox="1"/>
          <p:nvPr/>
        </p:nvSpPr>
        <p:spPr>
          <a:xfrm>
            <a:off x="8616892" y="1577130"/>
            <a:ext cx="37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Upstream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natural </a:t>
            </a:r>
            <a:r>
              <a:rPr lang="pt-BR" dirty="0" err="1"/>
              <a:t>resource</a:t>
            </a:r>
            <a:r>
              <a:rPr lang="pt-BR" dirty="0"/>
              <a:t> </a:t>
            </a:r>
            <a:r>
              <a:rPr lang="pt-BR" dirty="0" err="1"/>
              <a:t>extraction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C802FC5-E1A8-885B-EFEF-48491D43E608}"/>
              </a:ext>
            </a:extLst>
          </p:cNvPr>
          <p:cNvSpPr txBox="1"/>
          <p:nvPr/>
        </p:nvSpPr>
        <p:spPr>
          <a:xfrm>
            <a:off x="8514826" y="5605244"/>
            <a:ext cx="3912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Downstream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</a:t>
            </a:r>
            <a:r>
              <a:rPr lang="pt-BR" dirty="0" err="1"/>
              <a:t>user</a:t>
            </a:r>
            <a:r>
              <a:rPr lang="pt-BR" dirty="0"/>
              <a:t> or </a:t>
            </a:r>
            <a:r>
              <a:rPr lang="pt-BR" dirty="0" err="1"/>
              <a:t>consumer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047A7C1A-EF42-BAF8-374F-A6DB39BA6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520" y="1577130"/>
            <a:ext cx="6493080" cy="509120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A0D08DE-7380-5D2E-D2C9-FCB32F20BEF1}"/>
              </a:ext>
            </a:extLst>
          </p:cNvPr>
          <p:cNvSpPr txBox="1"/>
          <p:nvPr/>
        </p:nvSpPr>
        <p:spPr>
          <a:xfrm>
            <a:off x="-199937" y="3253543"/>
            <a:ext cx="37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Mediumstream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brand-owner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518662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11</a:t>
            </a:fld>
            <a:endParaRPr lang="de-DE" sz="12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DEBC7CA-4E24-C35E-9E1F-F01772534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988" y="523600"/>
            <a:ext cx="4201049" cy="623595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Case:  Plastic Packaging SN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C3E39C3-2AE6-15A0-2FAF-EC88E7F6C570}"/>
              </a:ext>
            </a:extLst>
          </p:cNvPr>
          <p:cNvSpPr txBox="1"/>
          <p:nvPr/>
        </p:nvSpPr>
        <p:spPr>
          <a:xfrm>
            <a:off x="2239861" y="1131715"/>
            <a:ext cx="7432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Distributors</a:t>
            </a:r>
            <a:r>
              <a:rPr lang="pt-BR" b="1" dirty="0"/>
              <a:t>– </a:t>
            </a:r>
            <a:r>
              <a:rPr lang="pt-BR" b="1" dirty="0" err="1"/>
              <a:t>large</a:t>
            </a:r>
            <a:r>
              <a:rPr lang="pt-BR" b="1" dirty="0"/>
              <a:t> or </a:t>
            </a:r>
            <a:r>
              <a:rPr lang="pt-BR" b="1" dirty="0" err="1"/>
              <a:t>medium</a:t>
            </a:r>
            <a:r>
              <a:rPr lang="pt-BR" b="1" dirty="0"/>
              <a:t> </a:t>
            </a:r>
            <a:r>
              <a:rPr lang="pt-BR" b="1" dirty="0" err="1"/>
              <a:t>national</a:t>
            </a:r>
            <a:r>
              <a:rPr lang="pt-BR" b="1" dirty="0"/>
              <a:t> or </a:t>
            </a:r>
            <a:r>
              <a:rPr lang="pt-BR" b="1" dirty="0" err="1"/>
              <a:t>multinational</a:t>
            </a:r>
            <a:r>
              <a:rPr lang="pt-BR" b="1" dirty="0"/>
              <a:t> </a:t>
            </a:r>
            <a:r>
              <a:rPr lang="pt-BR" b="1" dirty="0" err="1"/>
              <a:t>companies</a:t>
            </a:r>
            <a:endParaRPr lang="pt-BR" b="1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278922F-FDE4-FF89-1395-54FB10DFF7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693" t="42453" r="17123" b="19436"/>
          <a:stretch/>
        </p:blipFill>
        <p:spPr>
          <a:xfrm>
            <a:off x="5736890" y="2295231"/>
            <a:ext cx="3710293" cy="3660436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FAAFF0F-D40B-2564-A0CC-6440AE428E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929" y="2366232"/>
            <a:ext cx="4030117" cy="375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341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12</a:t>
            </a:fld>
            <a:endParaRPr lang="de-DE" sz="12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DEBC7CA-4E24-C35E-9E1F-F01772534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812" y="464877"/>
            <a:ext cx="7481144" cy="623595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+mn-lt"/>
              </a:rPr>
              <a:t>Case:  Plastic Packaging Supply Network in Brazil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6F7662D-32A9-1629-5355-7A6027F88636}"/>
              </a:ext>
            </a:extLst>
          </p:cNvPr>
          <p:cNvSpPr txBox="1"/>
          <p:nvPr/>
        </p:nvSpPr>
        <p:spPr>
          <a:xfrm>
            <a:off x="8616892" y="1577130"/>
            <a:ext cx="37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Upstream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natural </a:t>
            </a:r>
            <a:r>
              <a:rPr lang="pt-BR" dirty="0" err="1"/>
              <a:t>resource</a:t>
            </a:r>
            <a:r>
              <a:rPr lang="pt-BR" dirty="0"/>
              <a:t> </a:t>
            </a:r>
            <a:r>
              <a:rPr lang="pt-BR" dirty="0" err="1"/>
              <a:t>extraction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C802FC5-E1A8-885B-EFEF-48491D43E608}"/>
              </a:ext>
            </a:extLst>
          </p:cNvPr>
          <p:cNvSpPr txBox="1"/>
          <p:nvPr/>
        </p:nvSpPr>
        <p:spPr>
          <a:xfrm>
            <a:off x="8514826" y="5605244"/>
            <a:ext cx="3912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Downstream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</a:t>
            </a:r>
            <a:r>
              <a:rPr lang="pt-BR" dirty="0" err="1"/>
              <a:t>user</a:t>
            </a:r>
            <a:r>
              <a:rPr lang="pt-BR" dirty="0"/>
              <a:t> or </a:t>
            </a:r>
            <a:r>
              <a:rPr lang="pt-BR" dirty="0" err="1"/>
              <a:t>consumer</a:t>
            </a:r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D565E5D-ADBA-6D10-E36D-B3E3723D4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8741" y="1518407"/>
            <a:ext cx="6187710" cy="5270076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B1CC84E-890F-7045-B3BA-2D7485F0A24F}"/>
              </a:ext>
            </a:extLst>
          </p:cNvPr>
          <p:cNvSpPr txBox="1"/>
          <p:nvPr/>
        </p:nvSpPr>
        <p:spPr>
          <a:xfrm>
            <a:off x="613795" y="3337433"/>
            <a:ext cx="37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Mediumstream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brand-owner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45678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13</a:t>
            </a:fld>
            <a:endParaRPr lang="de-DE" sz="12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DEBC7CA-4E24-C35E-9E1F-F01772534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988" y="523600"/>
            <a:ext cx="4201049" cy="623595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Case:  Plastic Packaging SN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C3E39C3-2AE6-15A0-2FAF-EC88E7F6C570}"/>
              </a:ext>
            </a:extLst>
          </p:cNvPr>
          <p:cNvSpPr txBox="1"/>
          <p:nvPr/>
        </p:nvSpPr>
        <p:spPr>
          <a:xfrm>
            <a:off x="2457974" y="1147195"/>
            <a:ext cx="7432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Retailers</a:t>
            </a:r>
            <a:r>
              <a:rPr lang="pt-BR" b="1" dirty="0"/>
              <a:t>– </a:t>
            </a:r>
            <a:r>
              <a:rPr lang="pt-BR" b="1" dirty="0" err="1"/>
              <a:t>large</a:t>
            </a:r>
            <a:r>
              <a:rPr lang="pt-BR" b="1" dirty="0"/>
              <a:t>, </a:t>
            </a:r>
            <a:r>
              <a:rPr lang="pt-BR" b="1" dirty="0" err="1"/>
              <a:t>small</a:t>
            </a:r>
            <a:r>
              <a:rPr lang="pt-BR" b="1" dirty="0"/>
              <a:t> or </a:t>
            </a:r>
            <a:r>
              <a:rPr lang="pt-BR" b="1" dirty="0" err="1"/>
              <a:t>medium</a:t>
            </a:r>
            <a:r>
              <a:rPr lang="pt-BR" b="1" dirty="0"/>
              <a:t> </a:t>
            </a:r>
            <a:r>
              <a:rPr lang="pt-BR" b="1" dirty="0" err="1"/>
              <a:t>national</a:t>
            </a:r>
            <a:r>
              <a:rPr lang="pt-BR" b="1" dirty="0"/>
              <a:t> or </a:t>
            </a:r>
            <a:r>
              <a:rPr lang="pt-BR" b="1" dirty="0" err="1"/>
              <a:t>multinational</a:t>
            </a:r>
            <a:r>
              <a:rPr lang="pt-BR" b="1" dirty="0"/>
              <a:t> </a:t>
            </a:r>
            <a:r>
              <a:rPr lang="pt-BR" b="1" dirty="0" err="1"/>
              <a:t>companies</a:t>
            </a:r>
            <a:endParaRPr lang="pt-BR" b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D8D6E58-561B-DDD1-A7AB-C8D4AA526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405" y="1610685"/>
            <a:ext cx="6987682" cy="4177484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79F846F-3466-91F7-0950-8DDA64D189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371"/>
          <a:stretch/>
        </p:blipFill>
        <p:spPr>
          <a:xfrm>
            <a:off x="7743039" y="1757042"/>
            <a:ext cx="3808601" cy="237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106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14</a:t>
            </a:fld>
            <a:endParaRPr lang="de-DE" sz="12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DEBC7CA-4E24-C35E-9E1F-F01772534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812" y="464877"/>
            <a:ext cx="7481144" cy="623595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+mn-lt"/>
              </a:rPr>
              <a:t>Case:  Plastic Packaging Supply Network in Brazil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6F7662D-32A9-1629-5355-7A6027F88636}"/>
              </a:ext>
            </a:extLst>
          </p:cNvPr>
          <p:cNvSpPr txBox="1"/>
          <p:nvPr/>
        </p:nvSpPr>
        <p:spPr>
          <a:xfrm>
            <a:off x="8616892" y="1577130"/>
            <a:ext cx="37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Upstream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natural </a:t>
            </a:r>
            <a:r>
              <a:rPr lang="pt-BR" dirty="0" err="1"/>
              <a:t>resource</a:t>
            </a:r>
            <a:r>
              <a:rPr lang="pt-BR" dirty="0"/>
              <a:t> </a:t>
            </a:r>
            <a:r>
              <a:rPr lang="pt-BR" dirty="0" err="1"/>
              <a:t>extraction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C802FC5-E1A8-885B-EFEF-48491D43E608}"/>
              </a:ext>
            </a:extLst>
          </p:cNvPr>
          <p:cNvSpPr txBox="1"/>
          <p:nvPr/>
        </p:nvSpPr>
        <p:spPr>
          <a:xfrm>
            <a:off x="8514826" y="5605244"/>
            <a:ext cx="3912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Downstream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</a:t>
            </a:r>
            <a:r>
              <a:rPr lang="pt-BR" dirty="0" err="1"/>
              <a:t>user</a:t>
            </a:r>
            <a:r>
              <a:rPr lang="pt-BR" dirty="0"/>
              <a:t> or </a:t>
            </a:r>
            <a:r>
              <a:rPr lang="pt-BR" dirty="0" err="1"/>
              <a:t>consumer</a:t>
            </a:r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AA85D79-F279-9AA2-2872-698994947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419" y="1477636"/>
            <a:ext cx="7236903" cy="531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793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15</a:t>
            </a:fld>
            <a:endParaRPr lang="de-DE" sz="12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DEBC7CA-4E24-C35E-9E1F-F01772534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988" y="523600"/>
            <a:ext cx="4201049" cy="623595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Case:  Plastic Packaging SN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C3E39C3-2AE6-15A0-2FAF-EC88E7F6C570}"/>
              </a:ext>
            </a:extLst>
          </p:cNvPr>
          <p:cNvSpPr txBox="1"/>
          <p:nvPr/>
        </p:nvSpPr>
        <p:spPr>
          <a:xfrm>
            <a:off x="1746292" y="997639"/>
            <a:ext cx="7432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Users</a:t>
            </a:r>
            <a:r>
              <a:rPr lang="pt-BR" b="1" dirty="0"/>
              <a:t> or </a:t>
            </a:r>
            <a:r>
              <a:rPr lang="pt-BR" b="1" dirty="0" err="1"/>
              <a:t>consumers</a:t>
            </a:r>
            <a:endParaRPr lang="pt-BR" b="1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FFAB411-0519-9F15-0A6C-1A0117E03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91" y="1943937"/>
            <a:ext cx="3056359" cy="20950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45501DB3-1BF0-202C-CEA3-D03DB3835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0878" y="1940546"/>
            <a:ext cx="3547151" cy="199788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26ABABF-3BD7-D2AE-6D60-C182D43FB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5830" y="1907712"/>
            <a:ext cx="3205039" cy="213131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9F412B5-F74A-5B87-6A31-C8FEB95A44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3396" y="4456181"/>
            <a:ext cx="2776283" cy="1849363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D35087B4-BD62-8052-A997-F95664635483}"/>
              </a:ext>
            </a:extLst>
          </p:cNvPr>
          <p:cNvSpPr txBox="1"/>
          <p:nvPr/>
        </p:nvSpPr>
        <p:spPr>
          <a:xfrm>
            <a:off x="687618" y="1497497"/>
            <a:ext cx="13172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People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C289C98-6E47-5ACC-6F9B-2857AC2BBD5F}"/>
              </a:ext>
            </a:extLst>
          </p:cNvPr>
          <p:cNvSpPr txBox="1"/>
          <p:nvPr/>
        </p:nvSpPr>
        <p:spPr>
          <a:xfrm>
            <a:off x="4220724" y="1501318"/>
            <a:ext cx="15016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Condominiun</a:t>
            </a:r>
            <a:endParaRPr lang="pt-BR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D11127A5-5935-D6A5-AB55-6DAA60C2FED1}"/>
              </a:ext>
            </a:extLst>
          </p:cNvPr>
          <p:cNvSpPr txBox="1"/>
          <p:nvPr/>
        </p:nvSpPr>
        <p:spPr>
          <a:xfrm>
            <a:off x="8991404" y="1497497"/>
            <a:ext cx="1635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Restaurants</a:t>
            </a:r>
            <a:endParaRPr lang="pt-BR" dirty="0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783AB13-02EB-9BBE-9293-1D3B746BF0C4}"/>
              </a:ext>
            </a:extLst>
          </p:cNvPr>
          <p:cNvSpPr txBox="1"/>
          <p:nvPr/>
        </p:nvSpPr>
        <p:spPr>
          <a:xfrm>
            <a:off x="3924313" y="4039022"/>
            <a:ext cx="2094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/>
              <a:t>Schools</a:t>
            </a:r>
            <a:r>
              <a:rPr lang="pt-BR" dirty="0"/>
              <a:t>/</a:t>
            </a:r>
            <a:r>
              <a:rPr lang="pt-BR" dirty="0" err="1"/>
              <a:t>Universities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178784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16</a:t>
            </a:fld>
            <a:endParaRPr lang="de-DE" sz="12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DEBC7CA-4E24-C35E-9E1F-F01772534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812" y="464877"/>
            <a:ext cx="7481144" cy="62359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latin typeface="+mn-lt"/>
              </a:rPr>
              <a:t>Case:  Circular - Plastic Packaging Supply Network in Brazil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6F7662D-32A9-1629-5355-7A6027F88636}"/>
              </a:ext>
            </a:extLst>
          </p:cNvPr>
          <p:cNvSpPr txBox="1"/>
          <p:nvPr/>
        </p:nvSpPr>
        <p:spPr>
          <a:xfrm>
            <a:off x="8616892" y="1577130"/>
            <a:ext cx="37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Upstream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natural </a:t>
            </a:r>
            <a:r>
              <a:rPr lang="pt-BR" dirty="0" err="1"/>
              <a:t>resource</a:t>
            </a:r>
            <a:r>
              <a:rPr lang="pt-BR" dirty="0"/>
              <a:t> </a:t>
            </a:r>
            <a:r>
              <a:rPr lang="pt-BR" dirty="0" err="1"/>
              <a:t>extraction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C802FC5-E1A8-885B-EFEF-48491D43E608}"/>
              </a:ext>
            </a:extLst>
          </p:cNvPr>
          <p:cNvSpPr txBox="1"/>
          <p:nvPr/>
        </p:nvSpPr>
        <p:spPr>
          <a:xfrm>
            <a:off x="8514826" y="5605244"/>
            <a:ext cx="3912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Downstream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</a:t>
            </a:r>
            <a:r>
              <a:rPr lang="pt-BR" dirty="0" err="1"/>
              <a:t>user</a:t>
            </a:r>
            <a:r>
              <a:rPr lang="pt-BR" dirty="0"/>
              <a:t> or </a:t>
            </a:r>
            <a:r>
              <a:rPr lang="pt-BR" dirty="0" err="1"/>
              <a:t>consumer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A2EEC78-9C66-3BF6-73AE-3BE48A9AB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40" y="1578556"/>
            <a:ext cx="8091515" cy="5027365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C74B7DC-AA56-5C6E-1BED-5EA356BC8702}"/>
              </a:ext>
            </a:extLst>
          </p:cNvPr>
          <p:cNvSpPr txBox="1"/>
          <p:nvPr/>
        </p:nvSpPr>
        <p:spPr>
          <a:xfrm>
            <a:off x="-786105" y="3277619"/>
            <a:ext cx="37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Mediumstream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brand-owner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0794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17</a:t>
            </a:fld>
            <a:endParaRPr lang="de-DE" sz="12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DEBC7CA-4E24-C35E-9E1F-F01772534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988" y="523600"/>
            <a:ext cx="5283229" cy="623595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+mn-lt"/>
              </a:rPr>
              <a:t>Case:  Circular -Plastic Packaging SN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C3E39C3-2AE6-15A0-2FAF-EC88E7F6C570}"/>
              </a:ext>
            </a:extLst>
          </p:cNvPr>
          <p:cNvSpPr txBox="1"/>
          <p:nvPr/>
        </p:nvSpPr>
        <p:spPr>
          <a:xfrm>
            <a:off x="1746291" y="997639"/>
            <a:ext cx="8052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Recovering</a:t>
            </a:r>
            <a:r>
              <a:rPr lang="pt-BR" b="1" dirty="0"/>
              <a:t> and </a:t>
            </a:r>
            <a:r>
              <a:rPr lang="pt-BR" b="1" dirty="0" err="1"/>
              <a:t>preparing</a:t>
            </a:r>
            <a:r>
              <a:rPr lang="pt-BR" b="1" dirty="0"/>
              <a:t> </a:t>
            </a:r>
            <a:r>
              <a:rPr lang="pt-BR" b="1" dirty="0" err="1"/>
              <a:t>packaging</a:t>
            </a:r>
            <a:r>
              <a:rPr lang="pt-BR" b="1" dirty="0"/>
              <a:t> </a:t>
            </a:r>
            <a:r>
              <a:rPr lang="pt-BR" b="1" dirty="0" err="1"/>
              <a:t>to</a:t>
            </a:r>
            <a:r>
              <a:rPr lang="pt-BR" b="1" dirty="0"/>
              <a:t> reuse – </a:t>
            </a:r>
            <a:r>
              <a:rPr lang="pt-BR" b="1" dirty="0" err="1"/>
              <a:t>small</a:t>
            </a:r>
            <a:r>
              <a:rPr lang="pt-BR" b="1" dirty="0"/>
              <a:t> or médium </a:t>
            </a:r>
            <a:r>
              <a:rPr lang="pt-BR" b="1" dirty="0" err="1"/>
              <a:t>national</a:t>
            </a:r>
            <a:r>
              <a:rPr lang="pt-BR" b="1" dirty="0"/>
              <a:t> </a:t>
            </a:r>
            <a:r>
              <a:rPr lang="pt-BR" b="1" dirty="0" err="1"/>
              <a:t>company</a:t>
            </a:r>
            <a:endParaRPr lang="pt-BR" b="1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0E4C745-1875-87AD-48E1-4EDA920171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805" y="2093822"/>
            <a:ext cx="6031684" cy="387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7361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18</a:t>
            </a:fld>
            <a:endParaRPr lang="de-DE" sz="12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DEBC7CA-4E24-C35E-9E1F-F01772534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812" y="464877"/>
            <a:ext cx="7481144" cy="623595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+mn-lt"/>
              </a:rPr>
              <a:t>Case:  Plastic Packaging Supply Network in Brazil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6F7662D-32A9-1629-5355-7A6027F88636}"/>
              </a:ext>
            </a:extLst>
          </p:cNvPr>
          <p:cNvSpPr txBox="1"/>
          <p:nvPr/>
        </p:nvSpPr>
        <p:spPr>
          <a:xfrm>
            <a:off x="8616892" y="1577130"/>
            <a:ext cx="37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Upstream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natural </a:t>
            </a:r>
            <a:r>
              <a:rPr lang="pt-BR" dirty="0" err="1"/>
              <a:t>resource</a:t>
            </a:r>
            <a:r>
              <a:rPr lang="pt-BR" dirty="0"/>
              <a:t> </a:t>
            </a:r>
            <a:r>
              <a:rPr lang="pt-BR" dirty="0" err="1"/>
              <a:t>extraction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C802FC5-E1A8-885B-EFEF-48491D43E608}"/>
              </a:ext>
            </a:extLst>
          </p:cNvPr>
          <p:cNvSpPr txBox="1"/>
          <p:nvPr/>
        </p:nvSpPr>
        <p:spPr>
          <a:xfrm>
            <a:off x="8514826" y="5605244"/>
            <a:ext cx="3912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Downstream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</a:t>
            </a:r>
            <a:r>
              <a:rPr lang="pt-BR" dirty="0" err="1"/>
              <a:t>user</a:t>
            </a:r>
            <a:r>
              <a:rPr lang="pt-BR" dirty="0"/>
              <a:t> or </a:t>
            </a:r>
            <a:r>
              <a:rPr lang="pt-BR" dirty="0" err="1"/>
              <a:t>consumer</a:t>
            </a:r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DE3ADD9-DC53-5331-14EA-CE6809DC2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288" y="1503287"/>
            <a:ext cx="6562660" cy="533834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FE35BF83-E40A-B026-2F2B-2F8A8AA3DDD1}"/>
              </a:ext>
            </a:extLst>
          </p:cNvPr>
          <p:cNvSpPr txBox="1"/>
          <p:nvPr/>
        </p:nvSpPr>
        <p:spPr>
          <a:xfrm>
            <a:off x="-235704" y="3526126"/>
            <a:ext cx="37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Mediumstream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brandowner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570336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19</a:t>
            </a:fld>
            <a:endParaRPr lang="de-DE" sz="12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DEBC7CA-4E24-C35E-9E1F-F01772534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988" y="523600"/>
            <a:ext cx="4201049" cy="623595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Case:  Plastic Packaging SN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C3E39C3-2AE6-15A0-2FAF-EC88E7F6C570}"/>
              </a:ext>
            </a:extLst>
          </p:cNvPr>
          <p:cNvSpPr txBox="1"/>
          <p:nvPr/>
        </p:nvSpPr>
        <p:spPr>
          <a:xfrm>
            <a:off x="1746292" y="997639"/>
            <a:ext cx="7432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err="1">
                <a:solidFill>
                  <a:sysClr val="windowText" lastClr="000000"/>
                </a:solidFill>
              </a:rPr>
              <a:t>Volunteer</a:t>
            </a:r>
            <a:r>
              <a:rPr lang="pt-BR" sz="1800" b="1" baseline="0" dirty="0">
                <a:solidFill>
                  <a:sysClr val="windowText" lastClr="000000"/>
                </a:solidFill>
              </a:rPr>
              <a:t> </a:t>
            </a:r>
            <a:r>
              <a:rPr lang="pt-BR" sz="1800" b="1" baseline="0" dirty="0" err="1">
                <a:solidFill>
                  <a:sysClr val="windowText" lastClr="000000"/>
                </a:solidFill>
              </a:rPr>
              <a:t>Deliver</a:t>
            </a:r>
            <a:r>
              <a:rPr lang="pt-BR" sz="1800" b="1" baseline="0" dirty="0">
                <a:solidFill>
                  <a:sysClr val="windowText" lastClr="000000"/>
                </a:solidFill>
              </a:rPr>
              <a:t> Points (PDV)</a:t>
            </a:r>
            <a:endParaRPr lang="pt-BR" sz="1800" b="1" dirty="0">
              <a:solidFill>
                <a:sysClr val="windowText" lastClr="000000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DC9AF79-D081-1FB8-D537-9B23980E7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23" y="1562449"/>
            <a:ext cx="5895586" cy="393234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1A9A8001-0D0E-B267-D9B0-2A23A6173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693" y="1621233"/>
            <a:ext cx="5356780" cy="387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863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2</a:t>
            </a:fld>
            <a:endParaRPr lang="de-DE" sz="12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DEBC7CA-4E24-C35E-9E1F-F01772534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812" y="464877"/>
            <a:ext cx="7128806" cy="62359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latin typeface="+mn-lt"/>
              </a:rPr>
              <a:t>Case:  Plastic Packaging Supply Network in Brazil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6F7662D-32A9-1629-5355-7A6027F88636}"/>
              </a:ext>
            </a:extLst>
          </p:cNvPr>
          <p:cNvSpPr txBox="1"/>
          <p:nvPr/>
        </p:nvSpPr>
        <p:spPr>
          <a:xfrm>
            <a:off x="8616892" y="1577130"/>
            <a:ext cx="37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Upstream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natural </a:t>
            </a:r>
            <a:r>
              <a:rPr lang="pt-BR" dirty="0" err="1"/>
              <a:t>resource</a:t>
            </a:r>
            <a:r>
              <a:rPr lang="pt-BR" dirty="0"/>
              <a:t> </a:t>
            </a:r>
            <a:r>
              <a:rPr lang="pt-BR" dirty="0" err="1"/>
              <a:t>extraction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C802FC5-E1A8-885B-EFEF-48491D43E608}"/>
              </a:ext>
            </a:extLst>
          </p:cNvPr>
          <p:cNvSpPr txBox="1"/>
          <p:nvPr/>
        </p:nvSpPr>
        <p:spPr>
          <a:xfrm>
            <a:off x="8514826" y="5605244"/>
            <a:ext cx="3912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Downstream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</a:t>
            </a:r>
            <a:r>
              <a:rPr lang="pt-BR" dirty="0" err="1"/>
              <a:t>user</a:t>
            </a:r>
            <a:r>
              <a:rPr lang="pt-BR" dirty="0"/>
              <a:t> or </a:t>
            </a:r>
            <a:r>
              <a:rPr lang="pt-BR" dirty="0" err="1"/>
              <a:t>consumer</a:t>
            </a:r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E3063A7-41D4-25D8-C7F3-C04196B6F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370" y="1392572"/>
            <a:ext cx="6815049" cy="546542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2BFEFE73-BE72-5133-1E78-FCC7D64D518E}"/>
              </a:ext>
            </a:extLst>
          </p:cNvPr>
          <p:cNvSpPr txBox="1"/>
          <p:nvPr/>
        </p:nvSpPr>
        <p:spPr>
          <a:xfrm>
            <a:off x="-377070" y="3245154"/>
            <a:ext cx="37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Mediumstream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brandowner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34524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20</a:t>
            </a:fld>
            <a:endParaRPr lang="de-DE" sz="12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DEBC7CA-4E24-C35E-9E1F-F01772534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812" y="464877"/>
            <a:ext cx="7481144" cy="623595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+mn-lt"/>
              </a:rPr>
              <a:t>Case:  Plastic Packaging Supply Network in Brazil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6F7662D-32A9-1629-5355-7A6027F88636}"/>
              </a:ext>
            </a:extLst>
          </p:cNvPr>
          <p:cNvSpPr txBox="1"/>
          <p:nvPr/>
        </p:nvSpPr>
        <p:spPr>
          <a:xfrm>
            <a:off x="8616892" y="1577130"/>
            <a:ext cx="37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Upstream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natural </a:t>
            </a:r>
            <a:r>
              <a:rPr lang="pt-BR" dirty="0" err="1"/>
              <a:t>resource</a:t>
            </a:r>
            <a:r>
              <a:rPr lang="pt-BR" dirty="0"/>
              <a:t> </a:t>
            </a:r>
            <a:r>
              <a:rPr lang="pt-BR" dirty="0" err="1"/>
              <a:t>extraction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C802FC5-E1A8-885B-EFEF-48491D43E608}"/>
              </a:ext>
            </a:extLst>
          </p:cNvPr>
          <p:cNvSpPr txBox="1"/>
          <p:nvPr/>
        </p:nvSpPr>
        <p:spPr>
          <a:xfrm>
            <a:off x="8514826" y="5605244"/>
            <a:ext cx="3912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Downstream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</a:t>
            </a:r>
            <a:r>
              <a:rPr lang="pt-BR" dirty="0" err="1"/>
              <a:t>user</a:t>
            </a:r>
            <a:r>
              <a:rPr lang="pt-BR" dirty="0"/>
              <a:t> or </a:t>
            </a:r>
            <a:r>
              <a:rPr lang="pt-BR" dirty="0" err="1"/>
              <a:t>consumer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B697866-79D0-CDFE-2BAC-DEA437291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899" y="1536983"/>
            <a:ext cx="7481144" cy="5068938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75EE8A9-CE80-30C9-26F3-2598802AA883}"/>
              </a:ext>
            </a:extLst>
          </p:cNvPr>
          <p:cNvSpPr txBox="1"/>
          <p:nvPr/>
        </p:nvSpPr>
        <p:spPr>
          <a:xfrm>
            <a:off x="-65713" y="3488435"/>
            <a:ext cx="37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Mediumstream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brand-owner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048716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21</a:t>
            </a:fld>
            <a:endParaRPr lang="de-DE" sz="12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DEBC7CA-4E24-C35E-9E1F-F01772534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6470" y="554048"/>
            <a:ext cx="6860359" cy="474039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latin typeface="+mn-lt"/>
              </a:rPr>
              <a:t>Case: Cardboard Box Supply Network in Brazil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C3E39C3-2AE6-15A0-2FAF-EC88E7F6C570}"/>
              </a:ext>
            </a:extLst>
          </p:cNvPr>
          <p:cNvSpPr txBox="1"/>
          <p:nvPr/>
        </p:nvSpPr>
        <p:spPr>
          <a:xfrm>
            <a:off x="1746292" y="997639"/>
            <a:ext cx="7432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solidFill>
                  <a:sysClr val="windowText" lastClr="000000"/>
                </a:solidFill>
              </a:rPr>
              <a:t>Government </a:t>
            </a:r>
            <a:r>
              <a:rPr lang="pt-BR" sz="1800" b="1" dirty="0" err="1">
                <a:solidFill>
                  <a:sysClr val="windowText" lastClr="000000"/>
                </a:solidFill>
              </a:rPr>
              <a:t>waste</a:t>
            </a:r>
            <a:r>
              <a:rPr lang="pt-BR" sz="1800" b="1" dirty="0">
                <a:solidFill>
                  <a:sysClr val="windowText" lastClr="000000"/>
                </a:solidFill>
              </a:rPr>
              <a:t> </a:t>
            </a:r>
            <a:r>
              <a:rPr lang="pt-BR" sz="1800" b="1" dirty="0" err="1">
                <a:solidFill>
                  <a:sysClr val="windowText" lastClr="000000"/>
                </a:solidFill>
              </a:rPr>
              <a:t>collectors</a:t>
            </a:r>
            <a:r>
              <a:rPr lang="pt-BR" sz="1800" b="1" dirty="0">
                <a:solidFill>
                  <a:sysClr val="windowText" lastClr="000000"/>
                </a:solidFill>
              </a:rPr>
              <a:t> </a:t>
            </a:r>
            <a:r>
              <a:rPr lang="pt-BR" sz="1800" b="1" dirty="0" err="1">
                <a:solidFill>
                  <a:sysClr val="windowText" lastClr="000000"/>
                </a:solidFill>
              </a:rPr>
              <a:t>service</a:t>
            </a:r>
            <a:endParaRPr lang="pt-BR" sz="1800" b="1" dirty="0">
              <a:solidFill>
                <a:sysClr val="windowText" lastClr="000000"/>
              </a:solidFill>
            </a:endParaRPr>
          </a:p>
        </p:txBody>
      </p:sp>
      <p:pic>
        <p:nvPicPr>
          <p:cNvPr id="7170" name="Picture 2" descr="Foto">
            <a:extLst>
              <a:ext uri="{FF2B5EF4-FFF2-40B4-BE49-F238E27FC236}">
                <a16:creationId xmlns:a16="http://schemas.microsoft.com/office/drawing/2014/main" id="{A18F9105-DA92-21B5-C31D-4EC897D9F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42" r="7386" b="18120"/>
          <a:stretch/>
        </p:blipFill>
        <p:spPr bwMode="auto">
          <a:xfrm>
            <a:off x="90969" y="1841010"/>
            <a:ext cx="6066550" cy="37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4595636-F60E-20DA-D0F7-92FB88909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8534" y="1841010"/>
            <a:ext cx="5613265" cy="374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861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22</a:t>
            </a:fld>
            <a:endParaRPr lang="de-DE" sz="12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DEBC7CA-4E24-C35E-9E1F-F01772534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988" y="523600"/>
            <a:ext cx="4201049" cy="623595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Case:  Plastic Packaging SN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C3E39C3-2AE6-15A0-2FAF-EC88E7F6C570}"/>
              </a:ext>
            </a:extLst>
          </p:cNvPr>
          <p:cNvSpPr txBox="1"/>
          <p:nvPr/>
        </p:nvSpPr>
        <p:spPr>
          <a:xfrm>
            <a:off x="1746292" y="997639"/>
            <a:ext cx="7432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solidFill>
                  <a:sysClr val="windowText" lastClr="000000"/>
                </a:solidFill>
              </a:rPr>
              <a:t>Government </a:t>
            </a:r>
            <a:r>
              <a:rPr lang="pt-BR" sz="1800" b="1" dirty="0" err="1">
                <a:solidFill>
                  <a:sysClr val="windowText" lastClr="000000"/>
                </a:solidFill>
              </a:rPr>
              <a:t>waste</a:t>
            </a:r>
            <a:r>
              <a:rPr lang="pt-BR" sz="1800" b="1" dirty="0">
                <a:solidFill>
                  <a:sysClr val="windowText" lastClr="000000"/>
                </a:solidFill>
              </a:rPr>
              <a:t> </a:t>
            </a:r>
            <a:r>
              <a:rPr lang="pt-BR" sz="1800" b="1" dirty="0" err="1">
                <a:solidFill>
                  <a:sysClr val="windowText" lastClr="000000"/>
                </a:solidFill>
              </a:rPr>
              <a:t>collectors</a:t>
            </a:r>
            <a:r>
              <a:rPr lang="pt-BR" sz="1800" b="1" dirty="0">
                <a:solidFill>
                  <a:sysClr val="windowText" lastClr="000000"/>
                </a:solidFill>
              </a:rPr>
              <a:t> </a:t>
            </a:r>
            <a:r>
              <a:rPr lang="pt-BR" sz="1800" b="1" dirty="0" err="1">
                <a:solidFill>
                  <a:sysClr val="windowText" lastClr="000000"/>
                </a:solidFill>
              </a:rPr>
              <a:t>service</a:t>
            </a:r>
            <a:endParaRPr lang="pt-BR" sz="1800" b="1" dirty="0">
              <a:solidFill>
                <a:sysClr val="windowText" lastClr="000000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B039CAA-C5BD-39C9-FD44-DA13B1BD8D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8549" y="1841010"/>
            <a:ext cx="5218926" cy="3714969"/>
          </a:xfrm>
          <a:prstGeom prst="rect">
            <a:avLst/>
          </a:prstGeom>
        </p:spPr>
      </p:pic>
      <p:pic>
        <p:nvPicPr>
          <p:cNvPr id="1026" name="Picture 2" descr="PNUMA integra projeto de descontaminação de área onde operou maior lixão a céu  aberto da América Latina | As Nações Unidas no Brasil">
            <a:extLst>
              <a:ext uri="{FF2B5EF4-FFF2-40B4-BE49-F238E27FC236}">
                <a16:creationId xmlns:a16="http://schemas.microsoft.com/office/drawing/2014/main" id="{61EFA912-1C35-046B-1E39-B2F11EB87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48" y="1761687"/>
            <a:ext cx="5815446" cy="3734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0362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23</a:t>
            </a:fld>
            <a:endParaRPr lang="de-DE" sz="12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DEBC7CA-4E24-C35E-9E1F-F01772534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812" y="464877"/>
            <a:ext cx="7850260" cy="62359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latin typeface="+mn-lt"/>
              </a:rPr>
              <a:t>Case:  Circular - Plastic Packaging Supply Network in Brazil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6F7662D-32A9-1629-5355-7A6027F88636}"/>
              </a:ext>
            </a:extLst>
          </p:cNvPr>
          <p:cNvSpPr txBox="1"/>
          <p:nvPr/>
        </p:nvSpPr>
        <p:spPr>
          <a:xfrm>
            <a:off x="8616892" y="1577130"/>
            <a:ext cx="37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Upstream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natural </a:t>
            </a:r>
            <a:r>
              <a:rPr lang="pt-BR" dirty="0" err="1"/>
              <a:t>resource</a:t>
            </a:r>
            <a:r>
              <a:rPr lang="pt-BR" dirty="0"/>
              <a:t> </a:t>
            </a:r>
            <a:r>
              <a:rPr lang="pt-BR" dirty="0" err="1"/>
              <a:t>extraction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C802FC5-E1A8-885B-EFEF-48491D43E608}"/>
              </a:ext>
            </a:extLst>
          </p:cNvPr>
          <p:cNvSpPr txBox="1"/>
          <p:nvPr/>
        </p:nvSpPr>
        <p:spPr>
          <a:xfrm>
            <a:off x="8514826" y="5605244"/>
            <a:ext cx="3912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Downstream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</a:t>
            </a:r>
            <a:r>
              <a:rPr lang="pt-BR" dirty="0" err="1"/>
              <a:t>user</a:t>
            </a:r>
            <a:r>
              <a:rPr lang="pt-BR" dirty="0"/>
              <a:t> or </a:t>
            </a:r>
            <a:r>
              <a:rPr lang="pt-BR" dirty="0" err="1"/>
              <a:t>consumer</a:t>
            </a:r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DEF608C5-35D6-72AA-E11C-9DE8DB0E4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94" y="1387831"/>
            <a:ext cx="5813573" cy="547016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72F244EB-3963-4951-5753-44C7C8FAD333}"/>
              </a:ext>
            </a:extLst>
          </p:cNvPr>
          <p:cNvSpPr txBox="1"/>
          <p:nvPr/>
        </p:nvSpPr>
        <p:spPr>
          <a:xfrm>
            <a:off x="-188754" y="3320655"/>
            <a:ext cx="37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Mediumstream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brand-owner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860423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24</a:t>
            </a:fld>
            <a:endParaRPr lang="de-DE" sz="1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C3E39C3-2AE6-15A0-2FAF-EC88E7F6C570}"/>
              </a:ext>
            </a:extLst>
          </p:cNvPr>
          <p:cNvSpPr txBox="1"/>
          <p:nvPr/>
        </p:nvSpPr>
        <p:spPr>
          <a:xfrm>
            <a:off x="1746292" y="997639"/>
            <a:ext cx="7432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solidFill>
                  <a:sysClr val="windowText" lastClr="000000"/>
                </a:solidFill>
              </a:rPr>
              <a:t>Individual </a:t>
            </a:r>
            <a:r>
              <a:rPr lang="pt-BR" sz="1800" b="1" dirty="0" err="1">
                <a:solidFill>
                  <a:sysClr val="windowText" lastClr="000000"/>
                </a:solidFill>
              </a:rPr>
              <a:t>waste</a:t>
            </a:r>
            <a:r>
              <a:rPr lang="pt-BR" sz="1800" b="1" dirty="0">
                <a:solidFill>
                  <a:sysClr val="windowText" lastClr="000000"/>
                </a:solidFill>
              </a:rPr>
              <a:t> </a:t>
            </a:r>
            <a:r>
              <a:rPr lang="pt-BR" sz="1800" b="1" dirty="0" err="1">
                <a:solidFill>
                  <a:sysClr val="windowText" lastClr="000000"/>
                </a:solidFill>
              </a:rPr>
              <a:t>picker</a:t>
            </a:r>
            <a:endParaRPr lang="pt-BR" sz="1800" b="1" dirty="0">
              <a:solidFill>
                <a:sysClr val="windowText" lastClr="000000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EADA5DD7-E6BB-2E11-EA15-DEBA6EDDB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579" y="1841010"/>
            <a:ext cx="6466037" cy="4307996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99D6C5EF-66FF-BA8F-435D-DD2D1FBAC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812" y="464877"/>
            <a:ext cx="7850260" cy="62359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latin typeface="+mn-lt"/>
              </a:rPr>
              <a:t>Case:  Circular - Plastic Packaging Supply Network in Brazil</a:t>
            </a:r>
          </a:p>
        </p:txBody>
      </p:sp>
    </p:spTree>
    <p:extLst>
      <p:ext uri="{BB962C8B-B14F-4D97-AF65-F5344CB8AC3E}">
        <p14:creationId xmlns:p14="http://schemas.microsoft.com/office/powerpoint/2010/main" val="3817526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25</a:t>
            </a:fld>
            <a:endParaRPr lang="de-DE" sz="12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6F7662D-32A9-1629-5355-7A6027F88636}"/>
              </a:ext>
            </a:extLst>
          </p:cNvPr>
          <p:cNvSpPr txBox="1"/>
          <p:nvPr/>
        </p:nvSpPr>
        <p:spPr>
          <a:xfrm>
            <a:off x="8616892" y="1577130"/>
            <a:ext cx="37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Upstream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natural </a:t>
            </a:r>
            <a:r>
              <a:rPr lang="pt-BR" dirty="0" err="1"/>
              <a:t>resource</a:t>
            </a:r>
            <a:r>
              <a:rPr lang="pt-BR" dirty="0"/>
              <a:t> </a:t>
            </a:r>
            <a:r>
              <a:rPr lang="pt-BR" dirty="0" err="1"/>
              <a:t>extraction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C802FC5-E1A8-885B-EFEF-48491D43E608}"/>
              </a:ext>
            </a:extLst>
          </p:cNvPr>
          <p:cNvSpPr txBox="1"/>
          <p:nvPr/>
        </p:nvSpPr>
        <p:spPr>
          <a:xfrm>
            <a:off x="8514826" y="5605244"/>
            <a:ext cx="3912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Downstream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</a:t>
            </a:r>
            <a:r>
              <a:rPr lang="pt-BR" dirty="0" err="1"/>
              <a:t>user</a:t>
            </a:r>
            <a:r>
              <a:rPr lang="pt-BR" dirty="0"/>
              <a:t> or </a:t>
            </a:r>
            <a:r>
              <a:rPr lang="pt-BR" dirty="0" err="1"/>
              <a:t>consumer</a:t>
            </a:r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4E70D84-1482-F5D2-57BD-7834535551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977" y="1683621"/>
            <a:ext cx="6951229" cy="489314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AB0C1EA-D42C-AFEA-6824-7E7F926BFFF3}"/>
              </a:ext>
            </a:extLst>
          </p:cNvPr>
          <p:cNvSpPr txBox="1"/>
          <p:nvPr/>
        </p:nvSpPr>
        <p:spPr>
          <a:xfrm>
            <a:off x="202734" y="3483860"/>
            <a:ext cx="37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Mediumstream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brand-owner</a:t>
            </a:r>
            <a:endParaRPr lang="pt-BR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4F8D216-70E7-2A9F-4279-90FF39CE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812" y="464877"/>
            <a:ext cx="7850260" cy="62359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latin typeface="+mn-lt"/>
              </a:rPr>
              <a:t>Case:  Circular - Plastic Packaging Supply Network in Brazil</a:t>
            </a:r>
          </a:p>
        </p:txBody>
      </p:sp>
    </p:spTree>
    <p:extLst>
      <p:ext uri="{BB962C8B-B14F-4D97-AF65-F5344CB8AC3E}">
        <p14:creationId xmlns:p14="http://schemas.microsoft.com/office/powerpoint/2010/main" val="21145558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26</a:t>
            </a:fld>
            <a:endParaRPr lang="de-DE" sz="1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C3E39C3-2AE6-15A0-2FAF-EC88E7F6C570}"/>
              </a:ext>
            </a:extLst>
          </p:cNvPr>
          <p:cNvSpPr txBox="1"/>
          <p:nvPr/>
        </p:nvSpPr>
        <p:spPr>
          <a:xfrm>
            <a:off x="1746292" y="997639"/>
            <a:ext cx="7432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err="1">
                <a:solidFill>
                  <a:sysClr val="windowText" lastClr="000000"/>
                </a:solidFill>
              </a:rPr>
              <a:t>Waste</a:t>
            </a:r>
            <a:r>
              <a:rPr lang="pt-BR" sz="1800" b="1" dirty="0">
                <a:solidFill>
                  <a:sysClr val="windowText" lastClr="000000"/>
                </a:solidFill>
              </a:rPr>
              <a:t> </a:t>
            </a:r>
            <a:r>
              <a:rPr lang="pt-BR" sz="1800" b="1" dirty="0" err="1">
                <a:solidFill>
                  <a:sysClr val="windowText" lastClr="000000"/>
                </a:solidFill>
              </a:rPr>
              <a:t>picker</a:t>
            </a:r>
            <a:r>
              <a:rPr lang="pt-BR" sz="1800" b="1" dirty="0">
                <a:solidFill>
                  <a:sysClr val="windowText" lastClr="000000"/>
                </a:solidFill>
              </a:rPr>
              <a:t> </a:t>
            </a:r>
            <a:r>
              <a:rPr lang="pt-BR" sz="1800" b="1" dirty="0" err="1">
                <a:solidFill>
                  <a:sysClr val="windowText" lastClr="000000"/>
                </a:solidFill>
              </a:rPr>
              <a:t>cooperative</a:t>
            </a:r>
            <a:endParaRPr lang="pt-BR" sz="1800" b="1" dirty="0">
              <a:solidFill>
                <a:sysClr val="windowText" lastClr="000000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3E04375-8EFE-74E1-4B16-2CD1EC0F94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875" t="8562" r="6875" b="7316"/>
          <a:stretch/>
        </p:blipFill>
        <p:spPr>
          <a:xfrm>
            <a:off x="1207030" y="3907062"/>
            <a:ext cx="4528832" cy="251952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9EC75A7-4DCD-9E44-BC13-228C0395FF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56" t="12465" r="11136" b="19633"/>
          <a:stretch/>
        </p:blipFill>
        <p:spPr>
          <a:xfrm>
            <a:off x="444617" y="1561052"/>
            <a:ext cx="5066950" cy="230029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EA882C72-7D54-9808-F7F5-41BB8EBB16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0" y="1777923"/>
            <a:ext cx="5630156" cy="3166963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75999D64-B645-F543-2581-78D547733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812" y="464877"/>
            <a:ext cx="7850260" cy="62359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latin typeface="+mn-lt"/>
              </a:rPr>
              <a:t>Case:  Circular - Plastic Packaging Supply Network in Brazil</a:t>
            </a:r>
          </a:p>
        </p:txBody>
      </p:sp>
    </p:spTree>
    <p:extLst>
      <p:ext uri="{BB962C8B-B14F-4D97-AF65-F5344CB8AC3E}">
        <p14:creationId xmlns:p14="http://schemas.microsoft.com/office/powerpoint/2010/main" val="35593587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27</a:t>
            </a:fld>
            <a:endParaRPr lang="de-DE" sz="1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C3E39C3-2AE6-15A0-2FAF-EC88E7F6C570}"/>
              </a:ext>
            </a:extLst>
          </p:cNvPr>
          <p:cNvSpPr txBox="1"/>
          <p:nvPr/>
        </p:nvSpPr>
        <p:spPr>
          <a:xfrm>
            <a:off x="1746292" y="997639"/>
            <a:ext cx="7432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err="1">
                <a:solidFill>
                  <a:sysClr val="windowText" lastClr="000000"/>
                </a:solidFill>
              </a:rPr>
              <a:t>Waste</a:t>
            </a:r>
            <a:r>
              <a:rPr lang="pt-BR" sz="1800" b="1" dirty="0">
                <a:solidFill>
                  <a:sysClr val="windowText" lastClr="000000"/>
                </a:solidFill>
              </a:rPr>
              <a:t> </a:t>
            </a:r>
            <a:r>
              <a:rPr lang="pt-BR" sz="1800" b="1" dirty="0" err="1">
                <a:solidFill>
                  <a:sysClr val="windowText" lastClr="000000"/>
                </a:solidFill>
              </a:rPr>
              <a:t>picker</a:t>
            </a:r>
            <a:r>
              <a:rPr lang="pt-BR" sz="1800" b="1" dirty="0">
                <a:solidFill>
                  <a:sysClr val="windowText" lastClr="000000"/>
                </a:solidFill>
              </a:rPr>
              <a:t> </a:t>
            </a:r>
            <a:r>
              <a:rPr lang="pt-BR" sz="1800" b="1" dirty="0" err="1">
                <a:solidFill>
                  <a:sysClr val="windowText" lastClr="000000"/>
                </a:solidFill>
              </a:rPr>
              <a:t>cooperative</a:t>
            </a:r>
            <a:endParaRPr lang="pt-BR" sz="1800" b="1" dirty="0">
              <a:solidFill>
                <a:sysClr val="windowText" lastClr="000000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2BDA7B89-8286-D13B-900A-8E2F51CC18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0" t="12464" r="11216" b="18330"/>
          <a:stretch/>
        </p:blipFill>
        <p:spPr>
          <a:xfrm>
            <a:off x="5741367" y="1621234"/>
            <a:ext cx="5886662" cy="341216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10CB371C-4BAF-05BD-4DD4-6AC61A5B4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9" y="1621234"/>
            <a:ext cx="5451333" cy="3634222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50B43839-C6DD-E336-A1E8-13B18E127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7485" y="558710"/>
            <a:ext cx="7850260" cy="62359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latin typeface="+mn-lt"/>
              </a:rPr>
              <a:t>Case:  Circular - Plastic Packaging Supply Network in Brazil</a:t>
            </a:r>
          </a:p>
        </p:txBody>
      </p:sp>
    </p:spTree>
    <p:extLst>
      <p:ext uri="{BB962C8B-B14F-4D97-AF65-F5344CB8AC3E}">
        <p14:creationId xmlns:p14="http://schemas.microsoft.com/office/powerpoint/2010/main" val="36922781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28</a:t>
            </a:fld>
            <a:endParaRPr lang="de-DE" sz="1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C3E39C3-2AE6-15A0-2FAF-EC88E7F6C570}"/>
              </a:ext>
            </a:extLst>
          </p:cNvPr>
          <p:cNvSpPr txBox="1"/>
          <p:nvPr/>
        </p:nvSpPr>
        <p:spPr>
          <a:xfrm>
            <a:off x="1746292" y="997639"/>
            <a:ext cx="7432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err="1">
                <a:solidFill>
                  <a:sysClr val="windowText" lastClr="000000"/>
                </a:solidFill>
              </a:rPr>
              <a:t>Waste</a:t>
            </a:r>
            <a:r>
              <a:rPr lang="pt-BR" sz="1800" b="1" dirty="0">
                <a:solidFill>
                  <a:sysClr val="windowText" lastClr="000000"/>
                </a:solidFill>
              </a:rPr>
              <a:t> </a:t>
            </a:r>
            <a:r>
              <a:rPr lang="pt-BR" sz="1800" b="1" dirty="0" err="1">
                <a:solidFill>
                  <a:sysClr val="windowText" lastClr="000000"/>
                </a:solidFill>
              </a:rPr>
              <a:t>picker</a:t>
            </a:r>
            <a:r>
              <a:rPr lang="pt-BR" sz="1800" b="1" dirty="0">
                <a:solidFill>
                  <a:sysClr val="windowText" lastClr="000000"/>
                </a:solidFill>
              </a:rPr>
              <a:t> </a:t>
            </a:r>
            <a:r>
              <a:rPr lang="pt-BR" sz="1800" b="1" dirty="0" err="1">
                <a:solidFill>
                  <a:sysClr val="windowText" lastClr="000000"/>
                </a:solidFill>
              </a:rPr>
              <a:t>cooperative</a:t>
            </a:r>
            <a:endParaRPr lang="pt-BR" sz="1800" b="1" dirty="0">
              <a:solidFill>
                <a:sysClr val="windowText" lastClr="000000"/>
              </a:solidFill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644CBD73-225C-6177-3A04-CE75C3F387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529" y="1759383"/>
            <a:ext cx="7063409" cy="4631643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E150C3CE-BF83-E125-53FB-26FB492F9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3145" y="558710"/>
            <a:ext cx="7850260" cy="62359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latin typeface="+mn-lt"/>
              </a:rPr>
              <a:t>Case:  Circular - Plastic Packaging Supply Network in Brazil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2598905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29</a:t>
            </a:fld>
            <a:endParaRPr lang="de-DE" sz="12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6F7662D-32A9-1629-5355-7A6027F88636}"/>
              </a:ext>
            </a:extLst>
          </p:cNvPr>
          <p:cNvSpPr txBox="1"/>
          <p:nvPr/>
        </p:nvSpPr>
        <p:spPr>
          <a:xfrm>
            <a:off x="8616892" y="1577130"/>
            <a:ext cx="37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Upstream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natural </a:t>
            </a:r>
            <a:r>
              <a:rPr lang="pt-BR" dirty="0" err="1"/>
              <a:t>resource</a:t>
            </a:r>
            <a:r>
              <a:rPr lang="pt-BR" dirty="0"/>
              <a:t> </a:t>
            </a:r>
            <a:r>
              <a:rPr lang="pt-BR" dirty="0" err="1"/>
              <a:t>extraction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C802FC5-E1A8-885B-EFEF-48491D43E608}"/>
              </a:ext>
            </a:extLst>
          </p:cNvPr>
          <p:cNvSpPr txBox="1"/>
          <p:nvPr/>
        </p:nvSpPr>
        <p:spPr>
          <a:xfrm>
            <a:off x="8514826" y="5605244"/>
            <a:ext cx="3912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Downstream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</a:t>
            </a:r>
            <a:r>
              <a:rPr lang="pt-BR" dirty="0" err="1"/>
              <a:t>user</a:t>
            </a:r>
            <a:r>
              <a:rPr lang="pt-BR" dirty="0"/>
              <a:t> or </a:t>
            </a:r>
            <a:r>
              <a:rPr lang="pt-BR" dirty="0" err="1"/>
              <a:t>consumer</a:t>
            </a:r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4B2D2E9-9A97-43DD-A9B9-BE89CF561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917" y="1577130"/>
            <a:ext cx="7103569" cy="5211353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05E07DC-A04F-B4D5-78AE-22FDEC3F9EBC}"/>
              </a:ext>
            </a:extLst>
          </p:cNvPr>
          <p:cNvSpPr txBox="1"/>
          <p:nvPr/>
        </p:nvSpPr>
        <p:spPr>
          <a:xfrm>
            <a:off x="202734" y="3483860"/>
            <a:ext cx="37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Mediumstream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brand-owner</a:t>
            </a:r>
            <a:endParaRPr lang="pt-BR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7408153-9CAC-FF73-2BC9-78C95940B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7238" y="606425"/>
            <a:ext cx="7850260" cy="62359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latin typeface="+mn-lt"/>
              </a:rPr>
              <a:t>Case:  Circular - Plastic Packaging Supply Network in Brazil</a:t>
            </a:r>
          </a:p>
        </p:txBody>
      </p:sp>
    </p:spTree>
    <p:extLst>
      <p:ext uri="{BB962C8B-B14F-4D97-AF65-F5344CB8AC3E}">
        <p14:creationId xmlns:p14="http://schemas.microsoft.com/office/powerpoint/2010/main" val="2582332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3</a:t>
            </a:fld>
            <a:endParaRPr lang="de-DE" sz="1200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BF7AE201-402F-3308-C256-7B113262CD33}"/>
              </a:ext>
            </a:extLst>
          </p:cNvPr>
          <p:cNvSpPr txBox="1">
            <a:spLocks/>
          </p:cNvSpPr>
          <p:nvPr/>
        </p:nvSpPr>
        <p:spPr>
          <a:xfrm>
            <a:off x="2610812" y="464877"/>
            <a:ext cx="6348630" cy="623595"/>
          </a:xfrm>
          <a:prstGeom prst="rect">
            <a:avLst/>
          </a:prstGeom>
        </p:spPr>
        <p:txBody>
          <a:bodyPr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>
                <a:latin typeface="+mn-lt"/>
              </a:rPr>
              <a:t>Case:  Plastic Packaging Supply Network in Brazil</a:t>
            </a:r>
            <a:endParaRPr lang="en-US" sz="2800" b="1" dirty="0">
              <a:latin typeface="+mn-lt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D932B96-B56D-992D-B78C-D341CF51C223}"/>
              </a:ext>
            </a:extLst>
          </p:cNvPr>
          <p:cNvSpPr txBox="1"/>
          <p:nvPr/>
        </p:nvSpPr>
        <p:spPr>
          <a:xfrm>
            <a:off x="3607265" y="1088472"/>
            <a:ext cx="36492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Oil</a:t>
            </a:r>
            <a:r>
              <a:rPr lang="pt-BR" b="1" dirty="0"/>
              <a:t> – </a:t>
            </a:r>
            <a:r>
              <a:rPr lang="pt-BR" b="1" dirty="0" err="1"/>
              <a:t>large</a:t>
            </a:r>
            <a:r>
              <a:rPr lang="pt-BR" b="1" dirty="0"/>
              <a:t> </a:t>
            </a:r>
            <a:r>
              <a:rPr lang="pt-BR" b="1" dirty="0" err="1"/>
              <a:t>multinational</a:t>
            </a:r>
            <a:r>
              <a:rPr lang="pt-BR" b="1" dirty="0"/>
              <a:t> </a:t>
            </a:r>
            <a:r>
              <a:rPr lang="pt-BR" b="1" dirty="0" err="1"/>
              <a:t>company</a:t>
            </a:r>
            <a:endParaRPr lang="pt-BR" b="1" dirty="0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54EBDA8-10BC-34EE-F528-08FD6F872E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18" t="38042" r="22247" b="11927"/>
          <a:stretch/>
        </p:blipFill>
        <p:spPr>
          <a:xfrm>
            <a:off x="75501" y="1563379"/>
            <a:ext cx="6484690" cy="326868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C424C215-42F6-F239-4ECC-FFC594669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7303" y="1563378"/>
            <a:ext cx="5364989" cy="326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394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30</a:t>
            </a:fld>
            <a:endParaRPr lang="de-DE" sz="1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C3E39C3-2AE6-15A0-2FAF-EC88E7F6C570}"/>
              </a:ext>
            </a:extLst>
          </p:cNvPr>
          <p:cNvSpPr txBox="1"/>
          <p:nvPr/>
        </p:nvSpPr>
        <p:spPr>
          <a:xfrm>
            <a:off x="1746292" y="1064609"/>
            <a:ext cx="7432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solidFill>
                  <a:sysClr val="windowText" lastClr="000000"/>
                </a:solidFill>
              </a:rPr>
              <a:t>Scrap </a:t>
            </a:r>
            <a:r>
              <a:rPr lang="pt-BR" sz="1800" b="1" dirty="0" err="1">
                <a:solidFill>
                  <a:sysClr val="windowText" lastClr="000000"/>
                </a:solidFill>
              </a:rPr>
              <a:t>dealers</a:t>
            </a:r>
            <a:r>
              <a:rPr lang="pt-BR" sz="1800" b="1" dirty="0">
                <a:solidFill>
                  <a:sysClr val="windowText" lastClr="000000"/>
                </a:solidFill>
              </a:rPr>
              <a:t> and volume </a:t>
            </a:r>
            <a:r>
              <a:rPr lang="pt-BR" sz="1800" b="1" dirty="0" err="1">
                <a:solidFill>
                  <a:sysClr val="windowText" lastClr="000000"/>
                </a:solidFill>
              </a:rPr>
              <a:t>aggregators</a:t>
            </a:r>
            <a:endParaRPr lang="pt-BR" sz="1800" b="1" dirty="0">
              <a:solidFill>
                <a:sysClr val="windowText" lastClr="000000"/>
              </a:solidFill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62A8D64-1DEF-1A2E-544A-381F1A768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890" y="1841010"/>
            <a:ext cx="7019048" cy="3952381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C6A5B732-CB55-0A2E-E58D-16805A54C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1245" y="506822"/>
            <a:ext cx="7850260" cy="62359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latin typeface="+mn-lt"/>
              </a:rPr>
              <a:t>Case:  Circular - Plastic Packaging Supply Network in Brazil</a:t>
            </a:r>
          </a:p>
        </p:txBody>
      </p:sp>
    </p:spTree>
    <p:extLst>
      <p:ext uri="{BB962C8B-B14F-4D97-AF65-F5344CB8AC3E}">
        <p14:creationId xmlns:p14="http://schemas.microsoft.com/office/powerpoint/2010/main" val="16805984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31</a:t>
            </a:fld>
            <a:endParaRPr lang="de-DE" sz="12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6F7662D-32A9-1629-5355-7A6027F88636}"/>
              </a:ext>
            </a:extLst>
          </p:cNvPr>
          <p:cNvSpPr txBox="1"/>
          <p:nvPr/>
        </p:nvSpPr>
        <p:spPr>
          <a:xfrm>
            <a:off x="8616892" y="1577130"/>
            <a:ext cx="37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Upstream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natural </a:t>
            </a:r>
            <a:r>
              <a:rPr lang="pt-BR" dirty="0" err="1"/>
              <a:t>resource</a:t>
            </a:r>
            <a:r>
              <a:rPr lang="pt-BR" dirty="0"/>
              <a:t> </a:t>
            </a:r>
            <a:r>
              <a:rPr lang="pt-BR" dirty="0" err="1"/>
              <a:t>extraction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C802FC5-E1A8-885B-EFEF-48491D43E608}"/>
              </a:ext>
            </a:extLst>
          </p:cNvPr>
          <p:cNvSpPr txBox="1"/>
          <p:nvPr/>
        </p:nvSpPr>
        <p:spPr>
          <a:xfrm>
            <a:off x="8514826" y="5605244"/>
            <a:ext cx="3912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Downstream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</a:t>
            </a:r>
            <a:r>
              <a:rPr lang="pt-BR" dirty="0" err="1"/>
              <a:t>user</a:t>
            </a:r>
            <a:r>
              <a:rPr lang="pt-BR" dirty="0"/>
              <a:t> or </a:t>
            </a:r>
            <a:r>
              <a:rPr lang="pt-BR" dirty="0" err="1"/>
              <a:t>consumer</a:t>
            </a:r>
            <a:endParaRPr lang="pt-BR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30383355-1012-EFC3-FAF0-14965ECA4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232" y="1536776"/>
            <a:ext cx="7625592" cy="5251707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639FA65-FB1B-FAD9-3AA5-F7B91CA54869}"/>
              </a:ext>
            </a:extLst>
          </p:cNvPr>
          <p:cNvSpPr txBox="1"/>
          <p:nvPr/>
        </p:nvSpPr>
        <p:spPr>
          <a:xfrm>
            <a:off x="202734" y="3483860"/>
            <a:ext cx="37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Mediumstream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brand-owner</a:t>
            </a:r>
            <a:endParaRPr lang="pt-BR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ED8A8C3-DB56-960E-EF2B-933BA665F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4016" y="599189"/>
            <a:ext cx="7850260" cy="62359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latin typeface="+mn-lt"/>
              </a:rPr>
              <a:t>Case:  Circular - Plastic Packaging Supply Network in Brazil</a:t>
            </a:r>
          </a:p>
        </p:txBody>
      </p:sp>
    </p:spTree>
    <p:extLst>
      <p:ext uri="{BB962C8B-B14F-4D97-AF65-F5344CB8AC3E}">
        <p14:creationId xmlns:p14="http://schemas.microsoft.com/office/powerpoint/2010/main" val="6188227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32</a:t>
            </a:fld>
            <a:endParaRPr lang="de-DE" sz="1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C3E39C3-2AE6-15A0-2FAF-EC88E7F6C570}"/>
              </a:ext>
            </a:extLst>
          </p:cNvPr>
          <p:cNvSpPr txBox="1"/>
          <p:nvPr/>
        </p:nvSpPr>
        <p:spPr>
          <a:xfrm>
            <a:off x="2266410" y="1023417"/>
            <a:ext cx="7432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 err="1">
                <a:solidFill>
                  <a:sysClr val="windowText" lastClr="000000"/>
                </a:solidFill>
              </a:rPr>
              <a:t>Recyclers</a:t>
            </a:r>
            <a:r>
              <a:rPr lang="pt-BR" sz="1800" b="1" dirty="0">
                <a:solidFill>
                  <a:sysClr val="windowText" lastClr="000000"/>
                </a:solidFill>
              </a:rPr>
              <a:t> – </a:t>
            </a:r>
            <a:r>
              <a:rPr lang="pt-BR" sz="1800" b="1" dirty="0" err="1">
                <a:solidFill>
                  <a:sysClr val="windowText" lastClr="000000"/>
                </a:solidFill>
              </a:rPr>
              <a:t>medium</a:t>
            </a:r>
            <a:r>
              <a:rPr lang="pt-BR" sz="1800" b="1" dirty="0">
                <a:solidFill>
                  <a:sysClr val="windowText" lastClr="000000"/>
                </a:solidFill>
              </a:rPr>
              <a:t> </a:t>
            </a:r>
            <a:r>
              <a:rPr lang="pt-BR" sz="1800" b="1" dirty="0" err="1">
                <a:solidFill>
                  <a:sysClr val="windowText" lastClr="000000"/>
                </a:solidFill>
              </a:rPr>
              <a:t>national</a:t>
            </a:r>
            <a:r>
              <a:rPr lang="pt-BR" sz="1800" b="1" dirty="0">
                <a:solidFill>
                  <a:sysClr val="windowText" lastClr="000000"/>
                </a:solidFill>
              </a:rPr>
              <a:t> </a:t>
            </a:r>
            <a:r>
              <a:rPr lang="pt-BR" sz="1800" b="1" dirty="0" err="1">
                <a:solidFill>
                  <a:sysClr val="windowText" lastClr="000000"/>
                </a:solidFill>
              </a:rPr>
              <a:t>companies</a:t>
            </a:r>
            <a:endParaRPr lang="pt-BR" sz="1800" b="1" dirty="0">
              <a:solidFill>
                <a:sysClr val="windowText" lastClr="000000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8FB19F9-D3AD-3F74-4ED0-7A70103F8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45" y="1523233"/>
            <a:ext cx="3151433" cy="2520019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41CF0AED-381B-95F9-090E-05BB8568D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23" y="1546906"/>
            <a:ext cx="3080135" cy="249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F20EAA9-A4A3-49B8-F795-E36E412AFE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171" t="51193" r="22482" b="14942"/>
          <a:stretch/>
        </p:blipFill>
        <p:spPr>
          <a:xfrm>
            <a:off x="8380602" y="1577131"/>
            <a:ext cx="3573710" cy="231959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DC766F91-237D-5000-62EF-1B4F63C471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890" t="33516" r="24724" b="30610"/>
          <a:stretch/>
        </p:blipFill>
        <p:spPr>
          <a:xfrm>
            <a:off x="1131914" y="4399043"/>
            <a:ext cx="3930918" cy="1871448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8BE973F8-EB5B-512D-6AC6-011EB9F7E6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1859" y="519323"/>
            <a:ext cx="7850260" cy="62359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latin typeface="+mn-lt"/>
              </a:rPr>
              <a:t>Case:  Circular - Plastic Packaging Supply Network in Brazil</a:t>
            </a:r>
          </a:p>
        </p:txBody>
      </p:sp>
    </p:spTree>
    <p:extLst>
      <p:ext uri="{BB962C8B-B14F-4D97-AF65-F5344CB8AC3E}">
        <p14:creationId xmlns:p14="http://schemas.microsoft.com/office/powerpoint/2010/main" val="17912914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33</a:t>
            </a:fld>
            <a:endParaRPr lang="de-DE" sz="1200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6F7662D-32A9-1629-5355-7A6027F88636}"/>
              </a:ext>
            </a:extLst>
          </p:cNvPr>
          <p:cNvSpPr txBox="1"/>
          <p:nvPr/>
        </p:nvSpPr>
        <p:spPr>
          <a:xfrm>
            <a:off x="8616892" y="1577130"/>
            <a:ext cx="37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Upstream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natural </a:t>
            </a:r>
            <a:r>
              <a:rPr lang="pt-BR" dirty="0" err="1"/>
              <a:t>resource</a:t>
            </a:r>
            <a:r>
              <a:rPr lang="pt-BR" dirty="0"/>
              <a:t> </a:t>
            </a:r>
            <a:r>
              <a:rPr lang="pt-BR" dirty="0" err="1"/>
              <a:t>extraction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C802FC5-E1A8-885B-EFEF-48491D43E608}"/>
              </a:ext>
            </a:extLst>
          </p:cNvPr>
          <p:cNvSpPr txBox="1"/>
          <p:nvPr/>
        </p:nvSpPr>
        <p:spPr>
          <a:xfrm>
            <a:off x="8514826" y="5605244"/>
            <a:ext cx="3912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Downstream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</a:t>
            </a:r>
            <a:r>
              <a:rPr lang="pt-BR" dirty="0" err="1"/>
              <a:t>user</a:t>
            </a:r>
            <a:r>
              <a:rPr lang="pt-BR" dirty="0"/>
              <a:t> or </a:t>
            </a:r>
            <a:r>
              <a:rPr lang="pt-BR" dirty="0" err="1"/>
              <a:t>consumer</a:t>
            </a:r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E234BE8-5861-22C6-3BA8-0E839930F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848" y="1577130"/>
            <a:ext cx="6282348" cy="5209878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431C952D-495C-20CC-CE59-10D07F632F0A}"/>
              </a:ext>
            </a:extLst>
          </p:cNvPr>
          <p:cNvSpPr txBox="1"/>
          <p:nvPr/>
        </p:nvSpPr>
        <p:spPr>
          <a:xfrm>
            <a:off x="202734" y="3483860"/>
            <a:ext cx="37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Mediumstream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brand-owner</a:t>
            </a:r>
            <a:endParaRPr lang="pt-BR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E4BAE185-FE33-D090-96BB-CC36BDDC2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743" y="606425"/>
            <a:ext cx="7850260" cy="62359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latin typeface="+mn-lt"/>
              </a:rPr>
              <a:t>Case:  Circular - Plastic Packaging Supply Network in Brazil</a:t>
            </a:r>
          </a:p>
        </p:txBody>
      </p:sp>
    </p:spTree>
    <p:extLst>
      <p:ext uri="{BB962C8B-B14F-4D97-AF65-F5344CB8AC3E}">
        <p14:creationId xmlns:p14="http://schemas.microsoft.com/office/powerpoint/2010/main" val="9334677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34</a:t>
            </a:fld>
            <a:endParaRPr lang="de-DE" sz="1200" dirty="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C3E39C3-2AE6-15A0-2FAF-EC88E7F6C570}"/>
              </a:ext>
            </a:extLst>
          </p:cNvPr>
          <p:cNvSpPr txBox="1"/>
          <p:nvPr/>
        </p:nvSpPr>
        <p:spPr>
          <a:xfrm>
            <a:off x="2266410" y="1023417"/>
            <a:ext cx="7432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>
                <a:solidFill>
                  <a:sysClr val="windowText" lastClr="000000"/>
                </a:solidFill>
              </a:rPr>
              <a:t>Connection with </a:t>
            </a:r>
            <a:r>
              <a:rPr lang="pt-BR" sz="1800" b="1" dirty="0" err="1">
                <a:solidFill>
                  <a:sysClr val="windowText" lastClr="000000"/>
                </a:solidFill>
              </a:rPr>
              <a:t>other</a:t>
            </a:r>
            <a:r>
              <a:rPr lang="pt-BR" sz="1800" b="1" dirty="0">
                <a:solidFill>
                  <a:sysClr val="windowText" lastClr="000000"/>
                </a:solidFill>
              </a:rPr>
              <a:t> supply chains and different industries as Food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8FD5AF6-3399-9AD1-FCD9-89735EB282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075" y="1995264"/>
            <a:ext cx="7761922" cy="3306578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28B247F6-4F6C-A8EA-7CE4-1B2EFF4F6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8796" y="584488"/>
            <a:ext cx="7850260" cy="62359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latin typeface="+mn-lt"/>
              </a:rPr>
              <a:t>Case:  Circular - Plastic Packaging Supply Network in Brazil</a:t>
            </a:r>
          </a:p>
        </p:txBody>
      </p:sp>
    </p:spTree>
    <p:extLst>
      <p:ext uri="{BB962C8B-B14F-4D97-AF65-F5344CB8AC3E}">
        <p14:creationId xmlns:p14="http://schemas.microsoft.com/office/powerpoint/2010/main" val="1872352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35</a:t>
            </a:fld>
            <a:endParaRPr lang="de-DE" sz="12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DEBC7CA-4E24-C35E-9E1F-F01772534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13" y="363809"/>
            <a:ext cx="11723947" cy="62359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>
                <a:latin typeface="+mn-lt"/>
              </a:rPr>
              <a:t>Case:</a:t>
            </a:r>
            <a:r>
              <a:rPr lang="pt-BR" sz="2800" b="1" dirty="0">
                <a:latin typeface="Century Gothic" panose="020B0502020202020204" pitchFamily="34" charset="0"/>
              </a:rPr>
              <a:t> BASF, Borealis, British </a:t>
            </a:r>
            <a:r>
              <a:rPr lang="pt-BR" sz="2800" b="1" dirty="0" err="1">
                <a:latin typeface="Century Gothic" panose="020B0502020202020204" pitchFamily="34" charset="0"/>
              </a:rPr>
              <a:t>Petroleum</a:t>
            </a:r>
            <a:r>
              <a:rPr lang="pt-BR" sz="2800" b="1" dirty="0">
                <a:latin typeface="Century Gothic" panose="020B0502020202020204" pitchFamily="34" charset="0"/>
              </a:rPr>
              <a:t>, </a:t>
            </a:r>
            <a:r>
              <a:rPr lang="pt-BR" sz="2800" b="1" dirty="0" err="1">
                <a:latin typeface="Century Gothic" panose="020B0502020202020204" pitchFamily="34" charset="0"/>
              </a:rPr>
              <a:t>Basell</a:t>
            </a:r>
            <a:r>
              <a:rPr lang="pt-BR" sz="2800" b="1" dirty="0">
                <a:latin typeface="Century Gothic" panose="020B0502020202020204" pitchFamily="34" charset="0"/>
              </a:rPr>
              <a:t>, </a:t>
            </a:r>
            <a:r>
              <a:rPr lang="pt-BR" sz="2800" b="1" dirty="0" err="1">
                <a:latin typeface="Century Gothic" panose="020B0502020202020204" pitchFamily="34" charset="0"/>
              </a:rPr>
              <a:t>Sabic</a:t>
            </a:r>
            <a:r>
              <a:rPr lang="pt-BR" sz="2800" b="1" dirty="0">
                <a:latin typeface="Century Gothic" panose="020B0502020202020204" pitchFamily="34" charset="0"/>
              </a:rPr>
              <a:t> and Total in Switzerland </a:t>
            </a:r>
            <a:endParaRPr lang="en-US" sz="2800" b="1" dirty="0">
              <a:latin typeface="+mn-lt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1B1D764-C2AE-7087-0710-D1B072B34D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02" t="34738" r="32084" b="14243"/>
          <a:stretch/>
        </p:blipFill>
        <p:spPr>
          <a:xfrm>
            <a:off x="1065402" y="1485652"/>
            <a:ext cx="10985717" cy="4747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1290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28029" y="6624151"/>
            <a:ext cx="423090" cy="233849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36</a:t>
            </a:fld>
            <a:endParaRPr lang="de-DE" sz="12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834B5B9-A729-2F48-20AD-6D37956314E6}"/>
              </a:ext>
            </a:extLst>
          </p:cNvPr>
          <p:cNvSpPr txBox="1"/>
          <p:nvPr/>
        </p:nvSpPr>
        <p:spPr>
          <a:xfrm>
            <a:off x="221156" y="403878"/>
            <a:ext cx="113134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u="none" strike="noStrike" baseline="0" dirty="0">
                <a:solidFill>
                  <a:srgbClr val="00B0F0"/>
                </a:solidFill>
                <a:latin typeface="SCIFT L+ Gotham"/>
              </a:rPr>
              <a:t>The traditional/linear supply chain</a:t>
            </a:r>
            <a:endParaRPr lang="pt-BR" sz="3200" b="1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986A0F68-5616-9F83-5D4D-0E167632BD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03" t="42324" r="29954" b="29908"/>
          <a:stretch/>
        </p:blipFill>
        <p:spPr>
          <a:xfrm>
            <a:off x="97427" y="1963024"/>
            <a:ext cx="11560917" cy="3313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792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37</a:t>
            </a:fld>
            <a:endParaRPr lang="de-DE" sz="12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F27C8D6-3A19-3111-5249-A962B5117639}"/>
              </a:ext>
            </a:extLst>
          </p:cNvPr>
          <p:cNvSpPr txBox="1"/>
          <p:nvPr/>
        </p:nvSpPr>
        <p:spPr>
          <a:xfrm>
            <a:off x="2583809" y="574646"/>
            <a:ext cx="6870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</a:rPr>
              <a:t>C</a:t>
            </a:r>
            <a:r>
              <a:rPr lang="en-US" sz="2400" b="1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ircular supply chain configuration in Brazil</a:t>
            </a:r>
            <a:endParaRPr lang="pt-BR" sz="2400" b="1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6F58A62-0FE7-2FA7-06FD-26EA01CBE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29" t="38043" r="29335" b="10581"/>
          <a:stretch/>
        </p:blipFill>
        <p:spPr>
          <a:xfrm>
            <a:off x="1347831" y="1476462"/>
            <a:ext cx="9496338" cy="473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971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38</a:t>
            </a:fld>
            <a:endParaRPr lang="de-DE" sz="1200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F27C8D6-3A19-3111-5249-A962B5117639}"/>
              </a:ext>
            </a:extLst>
          </p:cNvPr>
          <p:cNvSpPr txBox="1"/>
          <p:nvPr/>
        </p:nvSpPr>
        <p:spPr>
          <a:xfrm>
            <a:off x="2583809" y="574646"/>
            <a:ext cx="6870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231F20"/>
                </a:solidFill>
                <a:latin typeface="Times New Roman" panose="02020603050405020304" pitchFamily="18" charset="0"/>
              </a:rPr>
              <a:t>C</a:t>
            </a:r>
            <a:r>
              <a:rPr lang="en-US" sz="2400" b="1" i="0" u="none" strike="noStrike" baseline="0" dirty="0">
                <a:solidFill>
                  <a:srgbClr val="231F20"/>
                </a:solidFill>
                <a:latin typeface="Times New Roman" panose="02020603050405020304" pitchFamily="18" charset="0"/>
              </a:rPr>
              <a:t>ircular supply chain configuration in China</a:t>
            </a:r>
            <a:endParaRPr lang="pt-BR" sz="2400" b="1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7920708-446E-5759-3171-16A042C521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22" t="28746" r="29680" b="19266"/>
          <a:stretch/>
        </p:blipFill>
        <p:spPr>
          <a:xfrm>
            <a:off x="1048623" y="1551963"/>
            <a:ext cx="10234570" cy="471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0715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fld id="{C73213C4-4B72-47B6-9E2F-A83AEEF3CC88}" type="slidenum">
              <a:rPr lang="de-DE" sz="1200" smtClean="0"/>
              <a:pPr/>
              <a:t>39</a:t>
            </a:fld>
            <a:endParaRPr lang="de-DE" sz="1200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FE5FCA8-EC8D-23D1-4B05-6A907EF48D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72" t="11743" r="41789" b="4709"/>
          <a:stretch/>
        </p:blipFill>
        <p:spPr>
          <a:xfrm>
            <a:off x="7727504" y="503700"/>
            <a:ext cx="4464496" cy="5804821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C94D5A9E-588C-010F-81E0-CD88BB84107C}"/>
              </a:ext>
            </a:extLst>
          </p:cNvPr>
          <p:cNvSpPr txBox="1"/>
          <p:nvPr/>
        </p:nvSpPr>
        <p:spPr>
          <a:xfrm>
            <a:off x="0" y="190205"/>
            <a:ext cx="75126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Impact" pitchFamily="34" charset="0"/>
              </a:rPr>
              <a:t>Main </a:t>
            </a:r>
            <a:r>
              <a:rPr lang="pt-BR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Impact" pitchFamily="34" charset="0"/>
              </a:rPr>
              <a:t>references</a:t>
            </a:r>
            <a:endParaRPr lang="pt-BR" sz="2800" dirty="0">
              <a:solidFill>
                <a:schemeClr val="tx1">
                  <a:lumMod val="95000"/>
                  <a:lumOff val="5000"/>
                </a:schemeClr>
              </a:solidFill>
              <a:latin typeface="Impact" pitchFamily="34" charset="0"/>
            </a:endParaRPr>
          </a:p>
          <a:p>
            <a:endParaRPr lang="pt-BR" sz="2800" dirty="0">
              <a:solidFill>
                <a:schemeClr val="tx1">
                  <a:lumMod val="95000"/>
                  <a:lumOff val="5000"/>
                </a:schemeClr>
              </a:solidFill>
              <a:latin typeface="Impact" pitchFamily="34" charset="0"/>
            </a:endParaRPr>
          </a:p>
          <a:p>
            <a:r>
              <a:rPr lang="pt-BR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Impact" pitchFamily="34" charset="0"/>
              </a:rPr>
              <a:t>Contact: abraz@alumni.usp.br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BC123A43-6437-2B39-A5CB-73E7CF4B8B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02" t="16514" r="28303" b="33945"/>
          <a:stretch/>
        </p:blipFill>
        <p:spPr>
          <a:xfrm>
            <a:off x="58723" y="1543573"/>
            <a:ext cx="7453906" cy="188542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F9DAB2A9-DA1C-30D2-4EE4-D48138C550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86" t="22019" r="7109" b="25984"/>
          <a:stretch/>
        </p:blipFill>
        <p:spPr>
          <a:xfrm>
            <a:off x="58724" y="3498209"/>
            <a:ext cx="7645168" cy="2281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97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4</a:t>
            </a:fld>
            <a:endParaRPr lang="de-DE" sz="12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DEBC7CA-4E24-C35E-9E1F-F01772534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812" y="464877"/>
            <a:ext cx="7481144" cy="623595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+mn-lt"/>
              </a:rPr>
              <a:t>Case:  Plastic Packaging Supply Network in Brazil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6F7662D-32A9-1629-5355-7A6027F88636}"/>
              </a:ext>
            </a:extLst>
          </p:cNvPr>
          <p:cNvSpPr txBox="1"/>
          <p:nvPr/>
        </p:nvSpPr>
        <p:spPr>
          <a:xfrm>
            <a:off x="8616892" y="1577130"/>
            <a:ext cx="37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Upstream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natural </a:t>
            </a:r>
            <a:r>
              <a:rPr lang="pt-BR" dirty="0" err="1"/>
              <a:t>resource</a:t>
            </a:r>
            <a:r>
              <a:rPr lang="pt-BR" dirty="0"/>
              <a:t> </a:t>
            </a:r>
            <a:r>
              <a:rPr lang="pt-BR" dirty="0" err="1"/>
              <a:t>extraction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C802FC5-E1A8-885B-EFEF-48491D43E608}"/>
              </a:ext>
            </a:extLst>
          </p:cNvPr>
          <p:cNvSpPr txBox="1"/>
          <p:nvPr/>
        </p:nvSpPr>
        <p:spPr>
          <a:xfrm>
            <a:off x="8514826" y="5605244"/>
            <a:ext cx="3912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Downstream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</a:t>
            </a:r>
            <a:r>
              <a:rPr lang="pt-BR" dirty="0" err="1"/>
              <a:t>user</a:t>
            </a:r>
            <a:r>
              <a:rPr lang="pt-BR" dirty="0"/>
              <a:t> or </a:t>
            </a:r>
            <a:r>
              <a:rPr lang="pt-BR" dirty="0" err="1"/>
              <a:t>consumer</a:t>
            </a:r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48BECDD8-3D37-E87D-F205-7438CD986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7464" y="1688588"/>
            <a:ext cx="6989427" cy="4917333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511B5688-6464-6F4F-F775-2BA48173E5CA}"/>
              </a:ext>
            </a:extLst>
          </p:cNvPr>
          <p:cNvSpPr txBox="1"/>
          <p:nvPr/>
        </p:nvSpPr>
        <p:spPr>
          <a:xfrm>
            <a:off x="0" y="3270321"/>
            <a:ext cx="37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Mediumstream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brandowner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2946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5</a:t>
            </a:fld>
            <a:endParaRPr lang="de-DE" sz="12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DEBC7CA-4E24-C35E-9E1F-F01772534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988" y="523600"/>
            <a:ext cx="4201049" cy="623595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Case:  Plastic Packaging SN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99CBF1F-713E-ACD0-8CC5-00767114B4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986" t="20917" r="1156" b="10948"/>
          <a:stretch/>
        </p:blipFill>
        <p:spPr>
          <a:xfrm>
            <a:off x="1292822" y="1685428"/>
            <a:ext cx="8397380" cy="439044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C3E39C3-2AE6-15A0-2FAF-EC88E7F6C570}"/>
              </a:ext>
            </a:extLst>
          </p:cNvPr>
          <p:cNvSpPr txBox="1"/>
          <p:nvPr/>
        </p:nvSpPr>
        <p:spPr>
          <a:xfrm>
            <a:off x="2759978" y="1061833"/>
            <a:ext cx="6233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Raw</a:t>
            </a:r>
            <a:r>
              <a:rPr lang="pt-BR" b="1" dirty="0"/>
              <a:t> material (</a:t>
            </a:r>
            <a:r>
              <a:rPr lang="pt-BR" b="1" dirty="0" err="1"/>
              <a:t>resin</a:t>
            </a:r>
            <a:r>
              <a:rPr lang="pt-BR" b="1" dirty="0"/>
              <a:t>) </a:t>
            </a:r>
            <a:r>
              <a:rPr lang="pt-BR" b="1" dirty="0" err="1"/>
              <a:t>producer</a:t>
            </a:r>
            <a:r>
              <a:rPr lang="pt-BR" b="1" dirty="0"/>
              <a:t> – </a:t>
            </a:r>
            <a:r>
              <a:rPr lang="pt-BR" b="1" dirty="0" err="1"/>
              <a:t>large</a:t>
            </a:r>
            <a:r>
              <a:rPr lang="pt-BR" b="1" dirty="0"/>
              <a:t> </a:t>
            </a:r>
            <a:r>
              <a:rPr lang="pt-BR" b="1" dirty="0" err="1"/>
              <a:t>multinational</a:t>
            </a:r>
            <a:r>
              <a:rPr lang="pt-BR" b="1" dirty="0"/>
              <a:t> </a:t>
            </a:r>
            <a:r>
              <a:rPr lang="pt-BR" b="1" dirty="0" err="1"/>
              <a:t>company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7195414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6</a:t>
            </a:fld>
            <a:endParaRPr lang="de-DE" sz="12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DEBC7CA-4E24-C35E-9E1F-F01772534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812" y="464877"/>
            <a:ext cx="7481144" cy="623595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+mn-lt"/>
              </a:rPr>
              <a:t>Case:  Plastic Packaging Supply Network in Brazil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6F7662D-32A9-1629-5355-7A6027F88636}"/>
              </a:ext>
            </a:extLst>
          </p:cNvPr>
          <p:cNvSpPr txBox="1"/>
          <p:nvPr/>
        </p:nvSpPr>
        <p:spPr>
          <a:xfrm>
            <a:off x="8616892" y="1577130"/>
            <a:ext cx="37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Upstream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natural </a:t>
            </a:r>
            <a:r>
              <a:rPr lang="pt-BR" dirty="0" err="1"/>
              <a:t>resource</a:t>
            </a:r>
            <a:r>
              <a:rPr lang="pt-BR" dirty="0"/>
              <a:t> </a:t>
            </a:r>
            <a:r>
              <a:rPr lang="pt-BR" dirty="0" err="1"/>
              <a:t>extraction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C802FC5-E1A8-885B-EFEF-48491D43E608}"/>
              </a:ext>
            </a:extLst>
          </p:cNvPr>
          <p:cNvSpPr txBox="1"/>
          <p:nvPr/>
        </p:nvSpPr>
        <p:spPr>
          <a:xfrm>
            <a:off x="8514826" y="5605244"/>
            <a:ext cx="3912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Downstream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</a:t>
            </a:r>
            <a:r>
              <a:rPr lang="pt-BR" dirty="0" err="1"/>
              <a:t>user</a:t>
            </a:r>
            <a:r>
              <a:rPr lang="pt-BR" dirty="0"/>
              <a:t> or </a:t>
            </a:r>
            <a:r>
              <a:rPr lang="pt-BR" dirty="0" err="1"/>
              <a:t>consumer</a:t>
            </a:r>
            <a:endParaRPr lang="pt-BR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9D40DB3-A1CB-AD51-2726-0BFF7475FE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904" y="1476461"/>
            <a:ext cx="7325818" cy="519514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DC4E7D0C-B8FA-4F9D-35DC-E2461F8D762F}"/>
              </a:ext>
            </a:extLst>
          </p:cNvPr>
          <p:cNvSpPr txBox="1"/>
          <p:nvPr/>
        </p:nvSpPr>
        <p:spPr>
          <a:xfrm>
            <a:off x="303403" y="3345822"/>
            <a:ext cx="37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Mediumstream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brandowner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53129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7</a:t>
            </a:fld>
            <a:endParaRPr lang="de-DE" sz="12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DEBC7CA-4E24-C35E-9E1F-F01772534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988" y="523600"/>
            <a:ext cx="4201049" cy="623595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Case:  Plastic Packaging SN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C3E39C3-2AE6-15A0-2FAF-EC88E7F6C570}"/>
              </a:ext>
            </a:extLst>
          </p:cNvPr>
          <p:cNvSpPr txBox="1"/>
          <p:nvPr/>
        </p:nvSpPr>
        <p:spPr>
          <a:xfrm>
            <a:off x="2684477" y="1061832"/>
            <a:ext cx="6233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Packaging</a:t>
            </a:r>
            <a:r>
              <a:rPr lang="pt-BR" b="1" dirty="0"/>
              <a:t> </a:t>
            </a:r>
            <a:r>
              <a:rPr lang="pt-BR" b="1" dirty="0" err="1"/>
              <a:t>producer</a:t>
            </a:r>
            <a:r>
              <a:rPr lang="pt-BR" b="1" dirty="0"/>
              <a:t> – </a:t>
            </a:r>
            <a:r>
              <a:rPr lang="pt-BR" b="1" dirty="0" err="1"/>
              <a:t>medium</a:t>
            </a:r>
            <a:r>
              <a:rPr lang="pt-BR" b="1" dirty="0"/>
              <a:t> </a:t>
            </a:r>
            <a:r>
              <a:rPr lang="pt-BR" b="1" dirty="0" err="1"/>
              <a:t>national</a:t>
            </a:r>
            <a:r>
              <a:rPr lang="pt-BR" b="1" dirty="0"/>
              <a:t> </a:t>
            </a:r>
            <a:r>
              <a:rPr lang="pt-BR" b="1" dirty="0" err="1"/>
              <a:t>company</a:t>
            </a:r>
            <a:endParaRPr lang="pt-BR" b="1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8C76011-3EC2-AD49-E632-DE02E841865E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3198" y="2384204"/>
            <a:ext cx="4038600" cy="3627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6CC8C7B-CF3D-4847-EA0B-220918A85712}"/>
              </a:ext>
            </a:extLst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9529" y="2384204"/>
            <a:ext cx="4778929" cy="3714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3621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8</a:t>
            </a:fld>
            <a:endParaRPr lang="de-DE" sz="12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DEBC7CA-4E24-C35E-9E1F-F01772534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0812" y="464877"/>
            <a:ext cx="7481144" cy="623595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>
                <a:latin typeface="+mn-lt"/>
              </a:rPr>
              <a:t>Case:  Plastic Packaging Supply Network in Brazil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56F7662D-32A9-1629-5355-7A6027F88636}"/>
              </a:ext>
            </a:extLst>
          </p:cNvPr>
          <p:cNvSpPr txBox="1"/>
          <p:nvPr/>
        </p:nvSpPr>
        <p:spPr>
          <a:xfrm>
            <a:off x="8616892" y="1577130"/>
            <a:ext cx="37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Upstream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natural </a:t>
            </a:r>
            <a:r>
              <a:rPr lang="pt-BR" dirty="0" err="1"/>
              <a:t>resource</a:t>
            </a:r>
            <a:r>
              <a:rPr lang="pt-BR" dirty="0"/>
              <a:t> </a:t>
            </a:r>
            <a:r>
              <a:rPr lang="pt-BR" dirty="0" err="1"/>
              <a:t>extraction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DC802FC5-E1A8-885B-EFEF-48491D43E608}"/>
              </a:ext>
            </a:extLst>
          </p:cNvPr>
          <p:cNvSpPr txBox="1"/>
          <p:nvPr/>
        </p:nvSpPr>
        <p:spPr>
          <a:xfrm>
            <a:off x="8514826" y="5605244"/>
            <a:ext cx="3912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Downstream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</a:t>
            </a:r>
            <a:r>
              <a:rPr lang="pt-BR" dirty="0" err="1"/>
              <a:t>user</a:t>
            </a:r>
            <a:r>
              <a:rPr lang="pt-BR" dirty="0"/>
              <a:t> or </a:t>
            </a:r>
            <a:r>
              <a:rPr lang="pt-BR" dirty="0" err="1"/>
              <a:t>consumer</a:t>
            </a:r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CB80FB9-EBCF-3A56-E650-75A448F2E7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61" y="1577130"/>
            <a:ext cx="7087691" cy="510604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0FBBA5DD-5914-7B56-AA30-376760622146}"/>
              </a:ext>
            </a:extLst>
          </p:cNvPr>
          <p:cNvSpPr txBox="1"/>
          <p:nvPr/>
        </p:nvSpPr>
        <p:spPr>
          <a:xfrm>
            <a:off x="0" y="3429000"/>
            <a:ext cx="37079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err="1"/>
              <a:t>Mediumstream</a:t>
            </a:r>
            <a:endParaRPr lang="pt-BR" b="1" dirty="0"/>
          </a:p>
          <a:p>
            <a:pPr algn="ctr"/>
            <a:r>
              <a:rPr lang="pt-BR" dirty="0" err="1"/>
              <a:t>near</a:t>
            </a:r>
            <a:r>
              <a:rPr lang="pt-BR" dirty="0"/>
              <a:t> </a:t>
            </a:r>
            <a:r>
              <a:rPr lang="pt-BR" dirty="0" err="1"/>
              <a:t>to</a:t>
            </a:r>
            <a:r>
              <a:rPr lang="pt-BR" dirty="0"/>
              <a:t> </a:t>
            </a:r>
            <a:r>
              <a:rPr lang="pt-BR" dirty="0" err="1"/>
              <a:t>brandowner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9019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ço Reservado para Número de Slide 55">
            <a:extLst>
              <a:ext uri="{FF2B5EF4-FFF2-40B4-BE49-F238E27FC236}">
                <a16:creationId xmlns:a16="http://schemas.microsoft.com/office/drawing/2014/main" id="{8AE36FDD-A65E-B999-E6EC-CA2D9991F6C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04939" y="6605921"/>
            <a:ext cx="846180" cy="365125"/>
          </a:xfrm>
          <a:prstGeom prst="rect">
            <a:avLst/>
          </a:prstGeom>
        </p:spPr>
        <p:txBody>
          <a:bodyPr/>
          <a:lstStyle/>
          <a:p>
            <a:pPr algn="r"/>
            <a:fld id="{C73213C4-4B72-47B6-9E2F-A83AEEF3CC88}" type="slidenum">
              <a:rPr lang="de-DE" sz="1200" smtClean="0"/>
              <a:pPr algn="r"/>
              <a:t>9</a:t>
            </a:fld>
            <a:endParaRPr lang="de-DE" sz="1200"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DEBC7CA-4E24-C35E-9E1F-F01772534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988" y="523600"/>
            <a:ext cx="4201049" cy="623595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Case:  Plastic Packaging SN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C3E39C3-2AE6-15A0-2FAF-EC88E7F6C570}"/>
              </a:ext>
            </a:extLst>
          </p:cNvPr>
          <p:cNvSpPr txBox="1"/>
          <p:nvPr/>
        </p:nvSpPr>
        <p:spPr>
          <a:xfrm>
            <a:off x="2692866" y="1147195"/>
            <a:ext cx="6233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Brand </a:t>
            </a:r>
            <a:r>
              <a:rPr lang="pt-BR" b="1" dirty="0" err="1"/>
              <a:t>owner</a:t>
            </a:r>
            <a:r>
              <a:rPr lang="pt-BR" b="1" dirty="0"/>
              <a:t> (focal </a:t>
            </a:r>
            <a:r>
              <a:rPr lang="pt-BR" b="1" dirty="0" err="1"/>
              <a:t>company</a:t>
            </a:r>
            <a:r>
              <a:rPr lang="pt-BR" b="1" dirty="0"/>
              <a:t>) – </a:t>
            </a:r>
            <a:r>
              <a:rPr lang="pt-BR" b="1" dirty="0" err="1"/>
              <a:t>large</a:t>
            </a:r>
            <a:r>
              <a:rPr lang="pt-BR" b="1" dirty="0"/>
              <a:t> </a:t>
            </a:r>
            <a:r>
              <a:rPr lang="pt-BR" b="1" dirty="0" err="1"/>
              <a:t>multinational</a:t>
            </a:r>
            <a:r>
              <a:rPr lang="pt-BR" b="1" dirty="0"/>
              <a:t> </a:t>
            </a:r>
            <a:r>
              <a:rPr lang="pt-BR" b="1" dirty="0" err="1"/>
              <a:t>company</a:t>
            </a:r>
            <a:endParaRPr lang="pt-BR" b="1" dirty="0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FF9702A-99E0-0950-ADC0-1EF53B24C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848" y="1770790"/>
            <a:ext cx="4027655" cy="402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89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8658</TotalTime>
  <Words>697</Words>
  <Application>Microsoft Office PowerPoint</Application>
  <PresentationFormat>Widescreen</PresentationFormat>
  <Paragraphs>196</Paragraphs>
  <Slides>39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47" baseType="lpstr">
      <vt:lpstr>Arial</vt:lpstr>
      <vt:lpstr>Calibri</vt:lpstr>
      <vt:lpstr>Calibri Light</vt:lpstr>
      <vt:lpstr>Century Gothic</vt:lpstr>
      <vt:lpstr>Impact</vt:lpstr>
      <vt:lpstr>SCIFT L+ Gotham</vt:lpstr>
      <vt:lpstr>Times New Roman</vt:lpstr>
      <vt:lpstr>Tema do Office</vt:lpstr>
      <vt:lpstr>Case:  Plastic Packaging Supply Network in Brazil</vt:lpstr>
      <vt:lpstr>Case:  Plastic Packaging Supply Network in Brazil</vt:lpstr>
      <vt:lpstr>Apresentação do PowerPoint</vt:lpstr>
      <vt:lpstr>Case:  Plastic Packaging Supply Network in Brazil</vt:lpstr>
      <vt:lpstr>Case:  Plastic Packaging SN</vt:lpstr>
      <vt:lpstr>Case:  Plastic Packaging Supply Network in Brazil</vt:lpstr>
      <vt:lpstr>Case:  Plastic Packaging SN</vt:lpstr>
      <vt:lpstr>Case:  Plastic Packaging Supply Network in Brazil</vt:lpstr>
      <vt:lpstr>Case:  Plastic Packaging SN</vt:lpstr>
      <vt:lpstr>Case:  Plastic Packaging Supply Network in Brazil</vt:lpstr>
      <vt:lpstr>Case:  Plastic Packaging SN</vt:lpstr>
      <vt:lpstr>Case:  Plastic Packaging Supply Network in Brazil</vt:lpstr>
      <vt:lpstr>Case:  Plastic Packaging SN</vt:lpstr>
      <vt:lpstr>Case:  Plastic Packaging Supply Network in Brazil</vt:lpstr>
      <vt:lpstr>Case:  Plastic Packaging SN</vt:lpstr>
      <vt:lpstr>Case:  Circular - Plastic Packaging Supply Network in Brazil</vt:lpstr>
      <vt:lpstr>Case:  Circular -Plastic Packaging SN</vt:lpstr>
      <vt:lpstr>Case:  Plastic Packaging Supply Network in Brazil</vt:lpstr>
      <vt:lpstr>Case:  Plastic Packaging SN</vt:lpstr>
      <vt:lpstr>Case:  Plastic Packaging Supply Network in Brazil</vt:lpstr>
      <vt:lpstr>Case: Cardboard Box Supply Network in Brazil</vt:lpstr>
      <vt:lpstr>Case:  Plastic Packaging SN</vt:lpstr>
      <vt:lpstr>Case:  Circular - Plastic Packaging Supply Network in Brazil</vt:lpstr>
      <vt:lpstr>Case:  Circular - Plastic Packaging Supply Network in Brazil</vt:lpstr>
      <vt:lpstr>Case:  Circular - Plastic Packaging Supply Network in Brazil</vt:lpstr>
      <vt:lpstr>Case:  Circular - Plastic Packaging Supply Network in Brazil</vt:lpstr>
      <vt:lpstr>Case:  Circular - Plastic Packaging Supply Network in Brazil</vt:lpstr>
      <vt:lpstr>Case:  Circular - Plastic Packaging Supply Network in Brazil                                                      </vt:lpstr>
      <vt:lpstr>Case:  Circular - Plastic Packaging Supply Network in Brazil</vt:lpstr>
      <vt:lpstr>Case:  Circular - Plastic Packaging Supply Network in Brazil</vt:lpstr>
      <vt:lpstr>Case:  Circular - Plastic Packaging Supply Network in Brazil</vt:lpstr>
      <vt:lpstr>Case:  Circular - Plastic Packaging Supply Network in Brazil</vt:lpstr>
      <vt:lpstr>Case:  Circular - Plastic Packaging Supply Network in Brazil</vt:lpstr>
      <vt:lpstr>Case:  Circular - Plastic Packaging Supply Network in Brazil</vt:lpstr>
      <vt:lpstr>Case: BASF, Borealis, British Petroleum, Basell, Sabic and Total in Switzerland 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Semana do Empreendedor 2017</dc:title>
  <dc:creator>Diego Musachi Felix Balhe</dc:creator>
  <cp:lastModifiedBy>Antonio Carlos Braz</cp:lastModifiedBy>
  <cp:revision>882</cp:revision>
  <cp:lastPrinted>2017-12-22T19:42:35Z</cp:lastPrinted>
  <dcterms:modified xsi:type="dcterms:W3CDTF">2023-09-18T11:39:57Z</dcterms:modified>
</cp:coreProperties>
</file>