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62" r:id="rId7"/>
    <p:sldId id="273" r:id="rId8"/>
    <p:sldId id="258" r:id="rId9"/>
    <p:sldId id="274" r:id="rId10"/>
    <p:sldId id="275" r:id="rId11"/>
    <p:sldId id="277" r:id="rId12"/>
    <p:sldId id="278" r:id="rId13"/>
    <p:sldId id="272" r:id="rId14"/>
    <p:sldId id="280" r:id="rId15"/>
    <p:sldId id="279" r:id="rId16"/>
    <p:sldId id="281" r:id="rId17"/>
    <p:sldId id="282" r:id="rId18"/>
    <p:sldId id="284" r:id="rId19"/>
    <p:sldId id="283" r:id="rId20"/>
    <p:sldId id="285" r:id="rId21"/>
    <p:sldId id="276" r:id="rId22"/>
    <p:sldId id="287" r:id="rId23"/>
    <p:sldId id="288" r:id="rId24"/>
    <p:sldId id="297" r:id="rId25"/>
    <p:sldId id="296" r:id="rId26"/>
    <p:sldId id="289" r:id="rId27"/>
    <p:sldId id="298" r:id="rId28"/>
    <p:sldId id="290" r:id="rId29"/>
    <p:sldId id="291" r:id="rId30"/>
    <p:sldId id="292" r:id="rId31"/>
    <p:sldId id="293" r:id="rId32"/>
    <p:sldId id="294" r:id="rId33"/>
    <p:sldId id="299" r:id="rId34"/>
    <p:sldId id="295" r:id="rId35"/>
    <p:sldId id="300" r:id="rId36"/>
    <p:sldId id="266" r:id="rId37"/>
    <p:sldId id="271" r:id="rId3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1D81DAA-3B4B-4E64-8FCD-95FC52E1B8B8}">
          <p14:sldIdLst>
            <p14:sldId id="256"/>
            <p14:sldId id="257"/>
            <p14:sldId id="262"/>
            <p14:sldId id="273"/>
            <p14:sldId id="258"/>
            <p14:sldId id="274"/>
            <p14:sldId id="275"/>
            <p14:sldId id="277"/>
            <p14:sldId id="278"/>
            <p14:sldId id="272"/>
            <p14:sldId id="280"/>
            <p14:sldId id="279"/>
            <p14:sldId id="281"/>
            <p14:sldId id="282"/>
            <p14:sldId id="284"/>
            <p14:sldId id="283"/>
            <p14:sldId id="285"/>
            <p14:sldId id="276"/>
            <p14:sldId id="287"/>
            <p14:sldId id="288"/>
            <p14:sldId id="297"/>
            <p14:sldId id="296"/>
          </p14:sldIdLst>
        </p14:section>
        <p14:section name="Seção sem Título" id="{028EE77A-C4A4-4A03-9DAB-B03E7903FC8E}">
          <p14:sldIdLst>
            <p14:sldId id="289"/>
            <p14:sldId id="298"/>
            <p14:sldId id="290"/>
            <p14:sldId id="291"/>
            <p14:sldId id="292"/>
            <p14:sldId id="293"/>
            <p14:sldId id="294"/>
            <p14:sldId id="299"/>
            <p14:sldId id="295"/>
            <p14:sldId id="300"/>
            <p14:sldId id="26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5163" autoAdjust="0"/>
  </p:normalViewPr>
  <p:slideViewPr>
    <p:cSldViewPr snapToGrid="0">
      <p:cViewPr varScale="1">
        <p:scale>
          <a:sx n="88" d="100"/>
          <a:sy n="88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CCFDB2C-2934-4A17-87C5-D86B1F797B80}" type="datetime1">
              <a:rPr lang="pt-BR" smtClean="0"/>
              <a:t>10/09/2023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4:15:49.4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 13309 24575,'-1'-19'0,"1"-1"0,1 1 0,0-1 0,2 1 0,0 0 0,1 0 0,1 0 0,8-21 0,7-2 0,1 1 0,41-58 0,66-69 0,-104 138 0,539-714 0,-480 625 0,32-41 0,-78 112 0,-2 3 0,1 2 0,56-52 0,-37 43 0,19-16 0,42-28 0,83-63 0,-98 82 0,22-15 0,-41 40 0,122-59 0,17 23 0,-145 58 0,92-51 0,-122 57 0,33-15 0,105-59 0,-57 19 0,-59 40 0,-2-4 0,62-52 0,238-226 0,-314 274 0,53-43 0,-48 45 0,-16 12 0,45-27 0,-9 11 0,-40 23 0,1 3 0,61-28 0,-80 42 0,0-1 0,0 0 0,-1-2 0,-1 0 0,0-1 0,-1 0 0,19-21 0,93-121 0,-112 133 0,402-608 0,-226 325 0,-28 70 0,72-119 0,-159 207 0,10-20 0,-68 129 0,-2 0 0,-2-1 0,18-68 0,-18 54 0,14-54 0,-17 57 0,34-88 0,-30 99 0,52-107 0,-53 106 0,-14 36 0,0-1 0,0 0 0,1 1 0,-1-1 0,1 1 0,0-1 0,1 1 0,-1 0 0,1 0 0,0 0 0,0 0 0,0 1 0,0-1 0,1 1 0,7-6 0,33-13 0,50-17 0,-50 23 0,62-34 0,-69 29 0,3-1 0,-1-1 0,-1-2 0,50-43 0,-58 37 0,53-70 0,-27 30 0,-20 33 0,-28 32 0,-1-2 0,1 1 0,-1-1 0,-1 0 0,0 0 0,0-1 0,-1 1 0,0-1 0,0-1 0,6-18 0,-10 27 0,1-7 0,1 0 0,0 0 0,0 0 0,8-12 0,3-4 0,60-123 0,-53 91 0,-2-1 0,-3 0 0,-3-2 0,6-60 0,11-252 0,-19 185 0,-9 161 0,0 0 0,2 1 0,0-1 0,2 1 0,1 0 0,0 1 0,2 0 0,1 0 0,0 0 0,2 2 0,17-26 0,377-461 0,-378 477 0,7-9 0,2 1 0,53-41 0,-51 50 0,-9 9 0,-1-1 0,-1-1 0,-2-2 0,0 0 0,32-43 0,-49 57 0,0 1 0,0 1 0,0-1 0,1 2 0,16-12 0,-16 13 0,0 0 0,-1-1 0,0 0 0,0-1 0,-1 0 0,0 0 0,7-12 0,-2 0 0,-1 0 0,-1-2 0,-1 1 0,-1-2 0,-1 1 0,-2-1 0,0 0 0,5-40 0,0-34 0,-5 47 0,1-58 0,-7 97 0,1-1 0,-1 1 0,0-1 0,-1 1 0,0 0 0,-1-1 0,-1 1 0,0 0 0,0 0 0,-10-20 0,1 12 0,-1-1 0,-21-25 0,-5-6 0,16 18 0,0 1 0,-45-48 0,28 34 0,34 37 0,-1 1 0,-1 0 0,0 0 0,0 1 0,-18-14 0,-71-51 0,90 67 0,0-1 0,1 0 0,0 0 0,1-1 0,-1 1 0,1-1 0,1 0 0,0-1 0,0 1 0,0-1 0,1 0 0,0 0 0,1 0 0,-1-9 0,-7-42 0,-98-744 0,106 785 0,0-3 0,0-1 0,2 0 0,0 0 0,7-42 0,-7 63 0,1 1 0,-1 0 0,0-1 0,0 1 0,1 0 0,-1-1 0,0 1 0,1 0 0,0 0 0,-1-1 0,1 1 0,0 0 0,-1 0 0,1 0 0,0 0 0,0 0 0,0 0 0,0 0 0,0 0 0,0 0 0,0 0 0,0 0 0,0 1 0,1-1 0,-1 1 0,0-1 0,0 1 0,1-1 0,1 0 0,0 2 0,1-1 0,-1 1 0,1-1 0,-1 1 0,1 0 0,-1 0 0,1 1 0,5 2 0,23 7 0,-31-11 0,0-1 0,0 1 0,0 0 0,0-1 0,1 1 0,-1-1 0,0 1 0,0-1 0,0 0 0,0 0 0,0 1 0,0-1 0,0 0 0,-1 0 0,1 0 0,0 0 0,0 0 0,-1 0 0,1 0 0,0 0 0,-1 0 0,1 0 0,-1 0 0,0 0 0,1 0 0,-1-2 0,10-38 0,-9 35 0,58-297 0,-53 280 0,2 0 0,0 0 0,2 1 0,1 0 0,0 0 0,1 1 0,23-28 0,-4 11 0,2 1 0,1 3 0,77-61 0,-101 87 0,3-1 0,0 1 0,0 0 0,1 1 0,20-8 0,25-14 0,-30 15 0,36-14 0,-6 4 0,-45 19 0,0 1 0,0 0 0,1 1 0,-1 0 0,1 2 0,-1 0 0,1 0 0,20 3 0,-16-2 0,1 0 0,0-1 0,33-6 0,-3-1 0,1 2 0,-1 2 0,100 5 0,-49 1 0,-60-3 0,-22 0 0,1 1 0,-1 0 0,1 1 0,-1 1 0,0 1 0,0 1 0,23 8 0,127 47 0,-87-35 0,-58-19 0,0 2 0,40 17 0,-38-13 0,1-1 0,38 8 0,10 4 0,-34-8 0,-19-8 0,0 2 0,-1 0 0,28 16 0,-41-19 0,184 117 0,-103-61 0,-59-43 0,-1 1 0,-1 2 0,-1 1 0,0 0 0,39 47 0,-44-43 0,1-1 0,28 23 0,-27-27 0,-1 2 0,31 38 0,21 32 0,-41-54 0,31 50 0,-43-56 0,-1-1 0,23 45 0,-39-65 0,0-1 0,-1 1 0,0 0 0,-1 0 0,0 0 0,-1 0 0,0 1 0,-1 12 0,-3 630 0,-1-618 0,-2 0 0,-1 0 0,-2-1 0,-15 45 0,21-77 0,-20 59 0,-4-1 0,-2-1 0,-51 82 0,32-59 0,-1 7 0,-43 116 0,80-173 0,-10 51 0,13-49 0,-18 51 0,-25 69 0,17-44 0,-4 22 0,30-109 0,1 1 0,2-1 0,0 1 0,-1 43 0,7 111 0,2-72 0,-4-48 0,0-2 0,2 0 0,14 91 0,-4-66 0,-11-65 0,2-1 0,0 0 0,2 1 0,-1-1 0,2 0 0,0-1 0,15 31 0,1-5 0,-1 0 0,-2 1 0,23 89 0,-21-69 0,-12-43 0,-2 0 0,6 34 0,-6-17 0,2-1 0,1 0 0,2 0 0,17 39 0,-24-63 0,0 0 0,0 1 0,-2-1 0,1 1 0,0 26 0,-5 68 0,0-42 0,3-7 0,-3 54 0,1-104 0,-1 1 0,-1-1 0,1 0 0,-1 0 0,0 0 0,-1-1 0,0 1 0,-5 8 0,-43 54 0,49-66 0,-23 28 0,-30 47 0,19-16 0,-53 121 0,-31 90 0,28-65 0,83-187 0,-1-1 0,-1-1 0,-1 0 0,0 0 0,-22 22 0,-90 83 0,29-31 0,-363 433 0,225-230 0,80-104 0,26-55 0,77-87 0,-133 128 0,-5 6 0,-42 33 0,-49 43 0,172-165 0,11-13 0,-37 34 0,109-93 0,-28 30 0,-2-2 0,-88 63 0,127-103 0,0 0 0,1 2 0,1 0 0,0 0 0,-14 21 0,-54 86 0,57-76 0,3 1 0,-28 79 0,44-109 0,-57 130 0,46-106 0,-2 0 0,-2-1 0,-1-2 0,-2 0 0,-1-1 0,-34 35 0,53-66 0,0 0 0,0 0 0,0-1 0,-1 1 0,-7 2 0,7-3 0,0 0 0,0 0 0,0 1 0,0 0 0,1 0 0,-11 11 0,-21 34 0,-62 107 0,36-50 0,-176 267 0,48-82 0,91-141 0,-126 144 0,114-172 0,-132 112 0,-19 17 0,-78 95 0,111-140 0,79-74 0,80-73 0,-1-2 0,-96 55 0,118-86 0,-104 41 0,69-33 0,24-11 0,-109 24 0,2 0 0,27-13 0,93-25 0,-51 18 0,74-20 0,-53 8 0,60-13 0,1 0 0,-1 1 0,0 1 0,1 1 0,-34 16 0,6 6 0,-71 58 0,84-59 0,0-2 0,-2-1 0,-1-2 0,-42 20 0,-48 6 0,43-6 0,63-30 0,-1-1 0,0-1 0,-1-1 0,-27 8 0,-22 2 0,0-4 0,-1-3 0,-125 6 0,-187-20 0,368 1 0,0 0 0,0-1 0,1-1 0,-1-1 0,-21-7 0,-73-34 0,102 41 0,-72-34 0,-136-89 0,153 85 0,-124-88 0,171 118 0,-1 1 0,0 0 0,-1 1 0,-1 2 0,-36-14 0,-111-32 0,131 41 0,1-2 0,1-1 0,1-1 0,1-2 0,-37-28 0,54 35 0,1-1 0,1 0 0,0-1 0,0 0 0,1-1 0,1 0 0,1-1 0,-12-24 0,16 26 0,0 1 0,1-1 0,1 0 0,-3-25 0,-2-5 0,3 11-36,2 0-1,1-1 1,3-47-1,0 29-1182,-1 31-5607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4:16:04.8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4:16:10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4:16:12.2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4:17:36.7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4:17:49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A046F3FD-5258-45F1-A056-CFAF800E03AA}" type="datetime1">
              <a:rPr lang="pt-BR" smtClean="0"/>
              <a:pPr/>
              <a:t>10/09/2023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92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14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90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82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78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3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79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buNone/>
              <a:defRPr lang="pt-BR" sz="16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7" name="Espaço Reservado para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elemento gráfico SmartArt</a:t>
            </a: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4" name="Espaço Reservado para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36" name="Espaço Reservado para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 dirty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Partes 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spaço Reservado para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22" name="Espaço Reservado para Rodapé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4" name="Espaço Reservado para o Número do Slid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522F-5E18-405F-9462-A09EBA08D6F5}" type="datetimeFigureOut">
              <a:rPr lang="pt-BR" smtClean="0"/>
              <a:pPr/>
              <a:t>10/09/2023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4CD-55E2-48CC-B4A1-689E4BF2D3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27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ebra de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 rtlCol="0">
            <a:normAutofit/>
          </a:bodyPr>
          <a:lstStyle>
            <a:lvl1pPr marL="0" indent="0" algn="l">
              <a:buNone/>
              <a:defRPr lang="pt-BR" sz="160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pic>
        <p:nvPicPr>
          <p:cNvPr id="5" name="Elemento 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7" name="Espaço Reservado para o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gráfico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pt-BR"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soas da Equipe do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8" name="Espaço Reservado para Imagem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lvl="1"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soas da Equipe do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55" name="Espaço Reservado para Imagem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4" name="Espaço Reservado para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2" name="Espaço Reservado para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56" name="Espaço Reservado para Imagem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9" name="Espaço Reservado para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3" name="Espaço Reservado para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33" name="Espaço Reservado para Imagem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0" name="Espaço Reservado para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4" name="Espaço Reservado para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58" name="Espaço Reservado para Imagem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1" name="Espaço Reservado para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5" name="Espaço Reservado para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  <p:sldLayoutId id="21474836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cxaIF-S_v8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7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877491"/>
            <a:ext cx="5497286" cy="112220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como  Universalizar o saneamento?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B61EC0-F3E4-BC60-4F91-57842A724446}"/>
              </a:ext>
            </a:extLst>
          </p:cNvPr>
          <p:cNvSpPr txBox="1"/>
          <p:nvPr/>
        </p:nvSpPr>
        <p:spPr>
          <a:xfrm>
            <a:off x="6618514" y="5077098"/>
            <a:ext cx="247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O seu desafio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E9905-EC1E-4187-0119-667DE250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03" y="892978"/>
            <a:ext cx="5111750" cy="120491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566D26-876A-4146-D818-1997E04AA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296FAB-609D-BC13-DD22-35359342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BR" dirty="0"/>
          </a:p>
          <a:p>
            <a:pPr rtl="0"/>
            <a:endParaRPr lang="pt-BR" dirty="0"/>
          </a:p>
        </p:txBody>
      </p:sp>
      <p:pic>
        <p:nvPicPr>
          <p:cNvPr id="7" name="Mídia Online 6" title="Marlene - Lata d'água na cabeça (Tudo Azul ,1952) | filme na descrição">
            <a:hlinkClick r:id="" action="ppaction://media"/>
            <a:extLst>
              <a:ext uri="{FF2B5EF4-FFF2-40B4-BE49-F238E27FC236}">
                <a16:creationId xmlns:a16="http://schemas.microsoft.com/office/drawing/2014/main" id="{1D186351-3F82-FCC7-0D55-3596E38627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4033" y="695540"/>
            <a:ext cx="10019134" cy="56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0B491-3C5F-D7B3-9537-4BDB2CF58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Políticas públicas para saneamento </a:t>
            </a:r>
          </a:p>
        </p:txBody>
      </p:sp>
    </p:spTree>
    <p:extLst>
      <p:ext uri="{BB962C8B-B14F-4D97-AF65-F5344CB8AC3E}">
        <p14:creationId xmlns:p14="http://schemas.microsoft.com/office/powerpoint/2010/main" val="251263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FBE014-5EFA-D85B-0908-5833848F0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1344289"/>
            <a:ext cx="5944416" cy="2539734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B40045-64BD-BD33-D8BA-38033A0853B9}"/>
              </a:ext>
            </a:extLst>
          </p:cNvPr>
          <p:cNvSpPr txBox="1"/>
          <p:nvPr/>
        </p:nvSpPr>
        <p:spPr>
          <a:xfrm>
            <a:off x="1447800" y="388620"/>
            <a:ext cx="421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CÓDIGO DAS </a:t>
            </a:r>
            <a:r>
              <a:rPr lang="pt-BR" sz="3200" dirty="0"/>
              <a:t>ÁGUAS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037E7B-152D-5681-9A3C-1165F3D6BBD3}"/>
              </a:ext>
            </a:extLst>
          </p:cNvPr>
          <p:cNvSpPr txBox="1"/>
          <p:nvPr/>
        </p:nvSpPr>
        <p:spPr>
          <a:xfrm>
            <a:off x="905690" y="1550127"/>
            <a:ext cx="8630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Decreto Nº 24.693 de julho de 1934</a:t>
            </a:r>
          </a:p>
          <a:p>
            <a:endParaRPr lang="pt-BR" sz="2400" b="1" dirty="0"/>
          </a:p>
          <a:p>
            <a:pPr marL="539750"/>
            <a:r>
              <a:rPr lang="pt-BR" dirty="0"/>
              <a:t>  </a:t>
            </a:r>
            <a:r>
              <a:rPr lang="pt-BR" sz="2400" dirty="0"/>
              <a:t>Substituir legislação “Obsoleta”.</a:t>
            </a:r>
          </a:p>
          <a:p>
            <a:pPr marL="627063" indent="-87313"/>
            <a:r>
              <a:rPr lang="pt-BR" sz="2400" dirty="0"/>
              <a:t> Poder Público incentivar e controlar aproveitamento  industrial das águas.</a:t>
            </a:r>
          </a:p>
          <a:p>
            <a:pPr marL="539750" indent="-95250"/>
            <a:r>
              <a:rPr lang="pt-BR" sz="2400" dirty="0"/>
              <a:t>  Destaque aproveitamento energia hidráulica.</a:t>
            </a:r>
          </a:p>
          <a:p>
            <a:pPr marL="539750" indent="-95250"/>
            <a:r>
              <a:rPr lang="pt-BR" sz="2400" dirty="0"/>
              <a:t>  Terrenos de marinha e margens de correntes são públicas. (invasão)</a:t>
            </a:r>
          </a:p>
          <a:p>
            <a:pPr marL="539750" indent="-95250"/>
            <a:r>
              <a:rPr lang="pt-BR" sz="2400" dirty="0"/>
              <a:t>  Derivação prioritária para abastecimento público.</a:t>
            </a:r>
          </a:p>
          <a:p>
            <a:pPr marL="539750" indent="-95250"/>
            <a:r>
              <a:rPr lang="pt-BR" sz="2400" dirty="0"/>
              <a:t>  Concessão administrativa, máximo 30 anos.</a:t>
            </a:r>
          </a:p>
          <a:p>
            <a:pPr marL="539750" indent="-95250"/>
            <a:r>
              <a:rPr lang="pt-BR" sz="2400" dirty="0"/>
              <a:t>  Ilícito contaminar água.  </a:t>
            </a:r>
          </a:p>
          <a:p>
            <a:pPr marL="92075" indent="-92075"/>
            <a:endParaRPr lang="pt-BR" dirty="0"/>
          </a:p>
          <a:p>
            <a:r>
              <a:rPr lang="pt-BR" dirty="0"/>
              <a:t>  </a:t>
            </a: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4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AB1BB-DAE3-28E4-76A3-8DA9137A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5" y="-8708"/>
            <a:ext cx="10136777" cy="661853"/>
          </a:xfrm>
        </p:spPr>
        <p:txBody>
          <a:bodyPr>
            <a:normAutofit/>
          </a:bodyPr>
          <a:lstStyle/>
          <a:p>
            <a:r>
              <a:rPr lang="pt-BR" sz="3200" dirty="0"/>
              <a:t>PLANO NACIONAL DE SANEAMENTO - PLANASA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895EC7-2FBF-A965-986B-699FFB2D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748" y="1039131"/>
            <a:ext cx="9454606" cy="5553258"/>
          </a:xfrm>
        </p:spPr>
        <p:txBody>
          <a:bodyPr>
            <a:normAutofit/>
          </a:bodyPr>
          <a:lstStyle/>
          <a:p>
            <a:r>
              <a:rPr lang="pt-BR" sz="2000" dirty="0"/>
              <a:t>Criação do Sistema Financeiro de Saneamento em 1968: BNH e FGTS</a:t>
            </a:r>
          </a:p>
          <a:p>
            <a:r>
              <a:rPr lang="pt-BR" sz="2000" i="1" dirty="0">
                <a:solidFill>
                  <a:srgbClr val="002060"/>
                </a:solidFill>
              </a:rPr>
              <a:t>PLANASA – 1971</a:t>
            </a:r>
          </a:p>
          <a:p>
            <a:r>
              <a:rPr lang="pt-BR" sz="2000" dirty="0"/>
              <a:t>     Planejamento centralizado, elimina autonomia municipal.</a:t>
            </a:r>
          </a:p>
          <a:p>
            <a:r>
              <a:rPr lang="pt-BR" sz="2000" dirty="0"/>
              <a:t>     Criação CESB .</a:t>
            </a:r>
          </a:p>
          <a:p>
            <a:r>
              <a:rPr lang="pt-BR" sz="2000" dirty="0"/>
              <a:t>     Regulação por fixação de tarifa.</a:t>
            </a:r>
          </a:p>
          <a:p>
            <a:r>
              <a:rPr lang="pt-BR" sz="2000" dirty="0"/>
              <a:t>     Investimentos e operação a cargo do tomador do  financiamento.</a:t>
            </a:r>
          </a:p>
          <a:p>
            <a:r>
              <a:rPr lang="pt-BR" sz="2000" dirty="0"/>
              <a:t>     </a:t>
            </a:r>
            <a:r>
              <a:rPr lang="pt-BR" sz="2000" dirty="0">
                <a:solidFill>
                  <a:srgbClr val="002060"/>
                </a:solidFill>
              </a:rPr>
              <a:t>Auto regulação e contratos sem metas.</a:t>
            </a:r>
          </a:p>
          <a:p>
            <a:r>
              <a:rPr lang="pt-BR" sz="2000" b="1" dirty="0"/>
              <a:t>     Cobertura</a:t>
            </a:r>
            <a:r>
              <a:rPr lang="pt-BR" sz="2000" dirty="0"/>
              <a:t>: ÁGUA, de 60% (1970) para 86% (1985)</a:t>
            </a:r>
          </a:p>
          <a:p>
            <a:r>
              <a:rPr lang="pt-BR" sz="2000" dirty="0"/>
              <a:t>                       ESGOTO, de 22% para 48% mesmo período.</a:t>
            </a:r>
          </a:p>
          <a:p>
            <a:r>
              <a:rPr lang="pt-BR" sz="2000" dirty="0">
                <a:solidFill>
                  <a:srgbClr val="002060"/>
                </a:solidFill>
              </a:rPr>
              <a:t>CRISE ECONOMICA década de 1980</a:t>
            </a:r>
          </a:p>
          <a:p>
            <a:r>
              <a:rPr lang="pt-BR" sz="2000" dirty="0"/>
              <a:t>Extinção BNH em 1986 – CEF assume.</a:t>
            </a:r>
          </a:p>
          <a:p>
            <a:r>
              <a:rPr lang="pt-BR" sz="2000" dirty="0">
                <a:solidFill>
                  <a:srgbClr val="002060"/>
                </a:solidFill>
              </a:rPr>
              <a:t>CF 1988 – Autonomia Municipal</a:t>
            </a: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13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5224C-605D-8C12-CE63-3E4D89F5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0159"/>
            <a:ext cx="9469120" cy="895351"/>
          </a:xfrm>
        </p:spPr>
        <p:txBody>
          <a:bodyPr/>
          <a:lstStyle/>
          <a:p>
            <a:r>
              <a:rPr lang="pt-BR" dirty="0"/>
              <a:t>nova política de saneamento – Lei 11.445/2007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F1F24D-B98A-006A-5995-CA0FEE64B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91" y="1355430"/>
            <a:ext cx="9469120" cy="4636564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Diretrizes Saneamento Básico, cria PLANSAB.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Saneamento Básico: </a:t>
            </a:r>
            <a:r>
              <a:rPr lang="pt-BR" sz="2400" dirty="0"/>
              <a:t>Água; Esgoto; Resíduos e Drenagem.</a:t>
            </a:r>
          </a:p>
          <a:p>
            <a:r>
              <a:rPr lang="pt-BR" sz="2400" dirty="0"/>
              <a:t>Convênio ou Consórcio entre entes federados, prestação regionalizada.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Subsídios.</a:t>
            </a:r>
          </a:p>
          <a:p>
            <a:r>
              <a:rPr lang="pt-BR" sz="2400" dirty="0"/>
              <a:t>Delegação: organização; regulação; fiscalização e prestação serviço.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Contrato: </a:t>
            </a:r>
            <a:r>
              <a:rPr lang="pt-BR" sz="2400" dirty="0"/>
              <a:t>de Programa ou de Concessão; obrigatório Plano de Saneamento.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Remuneração: </a:t>
            </a:r>
            <a:r>
              <a:rPr lang="pt-BR" sz="2400" dirty="0"/>
              <a:t>Taxa ou Tarifa.</a:t>
            </a:r>
          </a:p>
          <a:p>
            <a:r>
              <a:rPr lang="pt-B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6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0B491-3C5F-D7B3-9537-4BDB2CF58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Novo marco do saneamento</a:t>
            </a:r>
          </a:p>
        </p:txBody>
      </p:sp>
    </p:spTree>
    <p:extLst>
      <p:ext uri="{BB962C8B-B14F-4D97-AF65-F5344CB8AC3E}">
        <p14:creationId xmlns:p14="http://schemas.microsoft.com/office/powerpoint/2010/main" val="383492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D7278-E0A5-681F-E633-BF2EFDBE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17409"/>
            <a:ext cx="6954611" cy="699399"/>
          </a:xfrm>
        </p:spPr>
        <p:txBody>
          <a:bodyPr/>
          <a:lstStyle/>
          <a:p>
            <a:r>
              <a:rPr lang="pt-BR" dirty="0"/>
              <a:t>Novo marco – </a:t>
            </a:r>
            <a:r>
              <a:rPr lang="pt-BR"/>
              <a:t>lei 14.026/2020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34556D-BA53-B053-9C71-945D1F9A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806" y="1288875"/>
            <a:ext cx="10319657" cy="447620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Concessão:</a:t>
            </a:r>
            <a:r>
              <a:rPr lang="pt-BR" sz="2400" dirty="0"/>
              <a:t> Somente via Licitação.</a:t>
            </a:r>
          </a:p>
          <a:p>
            <a:r>
              <a:rPr lang="pt-BR" sz="2400" dirty="0"/>
              <a:t>Comprovação capacidade econômico – financeira (31/03/22).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Titularidade: </a:t>
            </a:r>
            <a:r>
              <a:rPr lang="pt-BR" sz="2400" dirty="0"/>
              <a:t>Local e Metropolitana.</a:t>
            </a:r>
          </a:p>
          <a:p>
            <a:r>
              <a:rPr lang="pt-BR" sz="2400" dirty="0"/>
              <a:t>Criação: Blocos, Unidades Regionais e as Metropolitanas.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Subconcessão: </a:t>
            </a:r>
            <a:r>
              <a:rPr lang="pt-BR" sz="2400" dirty="0"/>
              <a:t>25% valor contrato.</a:t>
            </a:r>
          </a:p>
          <a:p>
            <a:r>
              <a:rPr lang="pt-BR" sz="2400" dirty="0"/>
              <a:t>METAS: 31/12/33 – água = 99%, esgoto coletado e tratado = 90%</a:t>
            </a:r>
          </a:p>
          <a:p>
            <a:r>
              <a:rPr lang="pt-BR" sz="2400" dirty="0">
                <a:solidFill>
                  <a:srgbClr val="002060"/>
                </a:solidFill>
              </a:rPr>
              <a:t>ANA.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941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0B491-3C5F-D7B3-9537-4BDB2CF58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1" y="2148840"/>
            <a:ext cx="4833256" cy="1715531"/>
          </a:xfrm>
        </p:spPr>
        <p:txBody>
          <a:bodyPr/>
          <a:lstStyle/>
          <a:p>
            <a:r>
              <a:rPr lang="pt-BR" dirty="0"/>
              <a:t>Seu Desafio é uma oportunidade</a:t>
            </a:r>
          </a:p>
        </p:txBody>
      </p:sp>
    </p:spTree>
    <p:extLst>
      <p:ext uri="{BB962C8B-B14F-4D97-AF65-F5344CB8AC3E}">
        <p14:creationId xmlns:p14="http://schemas.microsoft.com/office/powerpoint/2010/main" val="310992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40AE7-E84A-9CED-2F9A-82956120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94" y="-5359"/>
            <a:ext cx="8408946" cy="896350"/>
          </a:xfrm>
        </p:spPr>
        <p:txBody>
          <a:bodyPr/>
          <a:lstStyle/>
          <a:p>
            <a:r>
              <a:rPr lang="pt-BR" dirty="0"/>
              <a:t>População x número de municípios - 2021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39BB1E-8428-5042-C30F-2800BD22A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144212-0383-B3F6-E6E3-4FC9312B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31473-CBA4-6BE7-1116-CA8690CA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D1A4CC-8069-0C23-3218-EE02A23D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8767"/>
            <a:ext cx="94773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873C0ED-1940-799D-8DBA-9800E6475E85}"/>
              </a:ext>
            </a:extLst>
          </p:cNvPr>
          <p:cNvSpPr txBox="1"/>
          <p:nvPr/>
        </p:nvSpPr>
        <p:spPr>
          <a:xfrm>
            <a:off x="8238309" y="6485834"/>
            <a:ext cx="21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IBGE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1E6B5D-93EA-B529-DED3-BD23E114473E}"/>
              </a:ext>
            </a:extLst>
          </p:cNvPr>
          <p:cNvSpPr txBox="1"/>
          <p:nvPr/>
        </p:nvSpPr>
        <p:spPr>
          <a:xfrm>
            <a:off x="7123611" y="1254029"/>
            <a:ext cx="189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5.570 Municípios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72BDE72-6580-20C9-33C8-E1EF84B6E96D}"/>
              </a:ext>
            </a:extLst>
          </p:cNvPr>
          <p:cNvCxnSpPr>
            <a:cxnSpLocks/>
          </p:cNvCxnSpPr>
          <p:nvPr/>
        </p:nvCxnSpPr>
        <p:spPr>
          <a:xfrm>
            <a:off x="3074126" y="2908663"/>
            <a:ext cx="594795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8C34A9B-3751-8A8B-5870-F2BD232CCB84}"/>
              </a:ext>
            </a:extLst>
          </p:cNvPr>
          <p:cNvSpPr txBox="1"/>
          <p:nvPr/>
        </p:nvSpPr>
        <p:spPr>
          <a:xfrm>
            <a:off x="7053943" y="3429000"/>
            <a:ext cx="214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96% dos Municípios</a:t>
            </a:r>
          </a:p>
          <a:p>
            <a:r>
              <a:rPr lang="pt-BR" dirty="0"/>
              <a:t>43% da População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C1DF4C-E882-850A-5E70-4B91DA2AAB22}"/>
              </a:ext>
            </a:extLst>
          </p:cNvPr>
          <p:cNvSpPr txBox="1"/>
          <p:nvPr/>
        </p:nvSpPr>
        <p:spPr>
          <a:xfrm>
            <a:off x="7080061" y="2124891"/>
            <a:ext cx="206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4% dos Municípios</a:t>
            </a:r>
          </a:p>
          <a:p>
            <a:r>
              <a:rPr lang="pt-BR" dirty="0"/>
              <a:t>57% da População</a:t>
            </a:r>
          </a:p>
        </p:txBody>
      </p:sp>
    </p:spTree>
    <p:extLst>
      <p:ext uri="{BB962C8B-B14F-4D97-AF65-F5344CB8AC3E}">
        <p14:creationId xmlns:p14="http://schemas.microsoft.com/office/powerpoint/2010/main" val="1892243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drovias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673" y="188640"/>
            <a:ext cx="7604653" cy="655272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AD4C4F6-9832-3925-29EE-1EBF944ACE84}"/>
                  </a:ext>
                </a:extLst>
              </p14:cNvPr>
              <p14:cNvContentPartPr/>
              <p14:nvPr/>
            </p14:nvContentPartPr>
            <p14:xfrm>
              <a:off x="5885897" y="1522423"/>
              <a:ext cx="4016880" cy="518400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AD4C4F6-9832-3925-29EE-1EBF944ACE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257" y="1513783"/>
                <a:ext cx="4034520" cy="52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AA9D4A49-0DF3-CB17-BB85-8C64BBD4F342}"/>
                  </a:ext>
                </a:extLst>
              </p14:cNvPr>
              <p14:cNvContentPartPr/>
              <p14:nvPr/>
            </p14:nvContentPartPr>
            <p14:xfrm>
              <a:off x="4589177" y="2908423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AA9D4A49-0DF3-CB17-BB85-8C64BBD4F3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0177" y="28997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05640044-7A06-0C99-FFEB-863F7E2EB579}"/>
                  </a:ext>
                </a:extLst>
              </p14:cNvPr>
              <p14:cNvContentPartPr/>
              <p14:nvPr/>
            </p14:nvContentPartPr>
            <p14:xfrm>
              <a:off x="3927497" y="1567423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05640044-7A06-0C99-FFEB-863F7E2EB5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8857" y="15584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68097FA-9697-FFED-FF56-528072B6F872}"/>
                  </a:ext>
                </a:extLst>
              </p14:cNvPr>
              <p14:cNvContentPartPr/>
              <p14:nvPr/>
            </p14:nvContentPartPr>
            <p14:xfrm>
              <a:off x="2603777" y="1375903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68097FA-9697-FFED-FF56-528072B6F8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4777" y="13672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06A2E76-521A-F5DE-B9E1-41144A873174}"/>
                  </a:ext>
                </a:extLst>
              </p14:cNvPr>
              <p14:cNvContentPartPr/>
              <p14:nvPr/>
            </p14:nvContentPartPr>
            <p14:xfrm>
              <a:off x="9283217" y="4310623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06A2E76-521A-F5DE-B9E1-41144A8731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65217" y="420298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65E163FA-946A-7EAD-B337-74437B05C2EE}"/>
                  </a:ext>
                </a:extLst>
              </p14:cNvPr>
              <p14:cNvContentPartPr/>
              <p14:nvPr/>
            </p14:nvContentPartPr>
            <p14:xfrm>
              <a:off x="905657" y="2255383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65E163FA-946A-7EAD-B337-74437B05C2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657" y="2147383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12BB05BF-3C1F-2456-C006-13D0BD10FB9A}"/>
              </a:ext>
            </a:extLst>
          </p:cNvPr>
          <p:cNvSpPr txBox="1"/>
          <p:nvPr/>
        </p:nvSpPr>
        <p:spPr>
          <a:xfrm>
            <a:off x="26119" y="1522423"/>
            <a:ext cx="2803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PRINCIPAIS BACIAS</a:t>
            </a:r>
          </a:p>
          <a:p>
            <a:r>
              <a:rPr lang="pt-BR" sz="2800" dirty="0"/>
              <a:t>HIDROGRAFICAS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5" y="2924175"/>
            <a:ext cx="3932767" cy="2519363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sz="1600" dirty="0"/>
              <a:t>Recordar é viver</a:t>
            </a:r>
          </a:p>
          <a:p>
            <a:pPr rtl="0"/>
            <a:r>
              <a:rPr lang="pt-BR" sz="1600" dirty="0"/>
              <a:t>Políticas Públicas para o Saneamento</a:t>
            </a:r>
          </a:p>
          <a:p>
            <a:pPr rtl="0"/>
            <a:r>
              <a:rPr lang="pt-BR" sz="1600" dirty="0"/>
              <a:t>“Novo Marco Legal”</a:t>
            </a:r>
          </a:p>
          <a:p>
            <a:pPr rtl="0"/>
            <a:r>
              <a:rPr lang="pt-BR" sz="1600" dirty="0"/>
              <a:t>Seu Desafio é uma  Oportunidade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1697083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1050" b="1" dirty="0"/>
              <a:t>11 de setembro  de 2023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E261F-60BA-2A06-DFD6-00684B5E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75" y="217711"/>
            <a:ext cx="5876925" cy="681989"/>
          </a:xfrm>
        </p:spPr>
        <p:txBody>
          <a:bodyPr/>
          <a:lstStyle/>
          <a:p>
            <a:r>
              <a:rPr lang="pt-BR" dirty="0"/>
              <a:t>Radiografia 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05D526-70BE-CFD6-1826-09122D3D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7703" y="2107474"/>
            <a:ext cx="7358743" cy="3675018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FBE9981-2BD8-E787-999C-AE0FCAE4A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98524"/>
              </p:ext>
            </p:extLst>
          </p:nvPr>
        </p:nvGraphicFramePr>
        <p:xfrm>
          <a:off x="1863634" y="1593669"/>
          <a:ext cx="9144000" cy="4937759"/>
        </p:xfrm>
        <a:graphic>
          <a:graphicData uri="http://schemas.openxmlformats.org/drawingml/2006/table">
            <a:tbl>
              <a:tblPr/>
              <a:tblGrid>
                <a:gridCol w="390889">
                  <a:extLst>
                    <a:ext uri="{9D8B030D-6E8A-4147-A177-3AD203B41FA5}">
                      <a16:colId xmlns:a16="http://schemas.microsoft.com/office/drawing/2014/main" val="1933913021"/>
                    </a:ext>
                  </a:extLst>
                </a:gridCol>
                <a:gridCol w="2722259">
                  <a:extLst>
                    <a:ext uri="{9D8B030D-6E8A-4147-A177-3AD203B41FA5}">
                      <a16:colId xmlns:a16="http://schemas.microsoft.com/office/drawing/2014/main" val="3189183605"/>
                    </a:ext>
                  </a:extLst>
                </a:gridCol>
                <a:gridCol w="1968403">
                  <a:extLst>
                    <a:ext uri="{9D8B030D-6E8A-4147-A177-3AD203B41FA5}">
                      <a16:colId xmlns:a16="http://schemas.microsoft.com/office/drawing/2014/main" val="3647463876"/>
                    </a:ext>
                  </a:extLst>
                </a:gridCol>
                <a:gridCol w="1703157">
                  <a:extLst>
                    <a:ext uri="{9D8B030D-6E8A-4147-A177-3AD203B41FA5}">
                      <a16:colId xmlns:a16="http://schemas.microsoft.com/office/drawing/2014/main" val="2349002149"/>
                    </a:ext>
                  </a:extLst>
                </a:gridCol>
                <a:gridCol w="1689197">
                  <a:extLst>
                    <a:ext uri="{9D8B030D-6E8A-4147-A177-3AD203B41FA5}">
                      <a16:colId xmlns:a16="http://schemas.microsoft.com/office/drawing/2014/main" val="2233415828"/>
                    </a:ext>
                  </a:extLst>
                </a:gridCol>
                <a:gridCol w="670095">
                  <a:extLst>
                    <a:ext uri="{9D8B030D-6E8A-4147-A177-3AD203B41FA5}">
                      <a16:colId xmlns:a16="http://schemas.microsoft.com/office/drawing/2014/main" val="1341084963"/>
                    </a:ext>
                  </a:extLst>
                </a:gridCol>
              </a:tblGrid>
              <a:tr h="2331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51537"/>
                  </a:ext>
                </a:extLst>
              </a:tr>
              <a:tr h="4931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DADOS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7012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População sem acesso água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milhões (15,8%)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 Brail 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04746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População sem coleta de esgoto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milhões (41,2)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Trata Brail 20221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08925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Esgoto tratado x água consumida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SNIS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82971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Perdas de Água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SNIS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9941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Tarifa média Brasil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R$ 4,51 / m³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SNIS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90905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INVESTIMENTOS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76425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Média 2017 a 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bilhões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KPMG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37251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Média anual para Marco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bilhões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KPMG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614464"/>
                  </a:ext>
                </a:extLst>
              </a:tr>
              <a:tr h="43931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Extimativa universalização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893,3 bilhões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KPMG/Abicon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8502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 de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Expectativa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atingimento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KPMG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53405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47490"/>
                  </a:ext>
                </a:extLst>
              </a:tr>
              <a:tr h="3429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7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1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B08ED-C907-E3B7-E5A3-8D36F9EF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4294142" cy="1204912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9B0613-156E-5F39-8D24-86E7CFB0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0615" y="844729"/>
            <a:ext cx="1698174" cy="3823063"/>
          </a:xfrm>
        </p:spPr>
        <p:txBody>
          <a:bodyPr>
            <a:normAutofit/>
          </a:bodyPr>
          <a:lstStyle/>
          <a:p>
            <a:r>
              <a:rPr lang="pt-BR" sz="2400" dirty="0"/>
              <a:t>ESQUEMA DE FONTES DE POLUIÇÃO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80026-1F0A-165B-E4DB-F46F8925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2BA428-A97C-283F-C53A-F470AA4B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BA61EA-AE12-81C8-15CE-B9F5B9DD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" y="535618"/>
            <a:ext cx="10369346" cy="63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C726A-7C5E-F12C-50B2-08C46B87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8C39A6-FF7B-7FF7-46F5-59243FB0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7172" y="3695608"/>
            <a:ext cx="5469799" cy="2348140"/>
          </a:xfrm>
        </p:spPr>
        <p:txBody>
          <a:bodyPr>
            <a:normAutofit/>
          </a:bodyPr>
          <a:lstStyle/>
          <a:p>
            <a:r>
              <a:rPr lang="pt-BR" sz="2400" dirty="0"/>
              <a:t>ABCON</a:t>
            </a:r>
          </a:p>
          <a:p>
            <a:r>
              <a:rPr lang="pt-BR" sz="2400" dirty="0"/>
              <a:t>52 min. e 52 seg. Agente Comunitário</a:t>
            </a:r>
          </a:p>
          <a:p>
            <a:r>
              <a:rPr lang="pt-BR" sz="2400" dirty="0"/>
              <a:t>57 min. E 27 seg. Dona Rute</a:t>
            </a:r>
          </a:p>
          <a:p>
            <a:r>
              <a:rPr lang="pt-BR" sz="2400" dirty="0"/>
              <a:t>https://www.youtube.com/watch?v=HCQ04isunKI</a:t>
            </a:r>
          </a:p>
          <a:p>
            <a:endParaRPr lang="pt-BR" sz="24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C07D54-9E53-21E4-462D-9F57B52A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BF7279-FC78-AB2D-6C6E-9E50E83D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170D5-5D8F-B76C-D344-B359AF84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70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O que você deve analisar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643" y="1297577"/>
            <a:ext cx="10624465" cy="5216434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Serviço é Público</a:t>
            </a:r>
            <a:r>
              <a:rPr lang="pt-BR" sz="2400" dirty="0">
                <a:solidFill>
                  <a:srgbClr val="002060"/>
                </a:solidFill>
              </a:rPr>
              <a:t>: </a:t>
            </a:r>
            <a:r>
              <a:rPr lang="pt-BR" sz="2400" dirty="0"/>
              <a:t>Prestação Direta ou Indireta.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“</a:t>
            </a:r>
            <a:r>
              <a:rPr lang="pt-BR" sz="2400" i="1" dirty="0">
                <a:solidFill>
                  <a:srgbClr val="002060"/>
                </a:solidFill>
              </a:rPr>
              <a:t>Caixa</a:t>
            </a:r>
            <a:r>
              <a:rPr lang="pt-BR" sz="2400" dirty="0">
                <a:solidFill>
                  <a:srgbClr val="002060"/>
                </a:solidFill>
              </a:rPr>
              <a:t>”: </a:t>
            </a:r>
            <a:r>
              <a:rPr lang="pt-BR" sz="2400" dirty="0"/>
              <a:t>Se for única, arrecadação se dilui e pode não gerar os investimentos e cobrir custos da prestação do serviço.</a:t>
            </a:r>
          </a:p>
          <a:p>
            <a:r>
              <a:rPr lang="pt-BR" sz="2400" i="1" dirty="0">
                <a:solidFill>
                  <a:srgbClr val="002060"/>
                </a:solidFill>
              </a:rPr>
              <a:t>Estrutura Legal</a:t>
            </a:r>
            <a:r>
              <a:rPr lang="pt-BR" sz="2400" dirty="0">
                <a:solidFill>
                  <a:srgbClr val="002060"/>
                </a:solidFill>
              </a:rPr>
              <a:t>:</a:t>
            </a:r>
          </a:p>
          <a:p>
            <a:r>
              <a:rPr lang="pt-BR" sz="2400" dirty="0"/>
              <a:t>	CF de 1988 e atualizações (128 PECs até 22/12/2022).</a:t>
            </a:r>
          </a:p>
          <a:p>
            <a:r>
              <a:rPr lang="pt-BR" sz="2400" dirty="0"/>
              <a:t>	Lei Estadual (SP)7.663/91 – Normas de Orientação Política Estadual</a:t>
            </a:r>
          </a:p>
          <a:p>
            <a:pPr marL="896938" indent="-896938"/>
            <a:r>
              <a:rPr lang="pt-BR" sz="2400" dirty="0"/>
              <a:t>	de R.H.(outorga direito de uso: Art. 9º e 10, cobrança pelo uso: Art. 14)</a:t>
            </a:r>
          </a:p>
          <a:p>
            <a:r>
              <a:rPr lang="pt-BR" sz="2400" dirty="0"/>
              <a:t>	Lei 8.987/95 –Concessões</a:t>
            </a:r>
          </a:p>
          <a:p>
            <a:r>
              <a:rPr lang="pt-BR" sz="2400" dirty="0"/>
              <a:t>	Lei 9.307/96 – Arbitragem</a:t>
            </a:r>
          </a:p>
          <a:p>
            <a:pPr marL="896938" indent="-896938"/>
            <a:r>
              <a:rPr lang="pt-BR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134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O que você deve analisar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7543" y="940522"/>
            <a:ext cx="10093234" cy="5573490"/>
          </a:xfrm>
        </p:spPr>
        <p:txBody>
          <a:bodyPr>
            <a:normAutofit fontScale="47500" lnSpcReduction="20000"/>
          </a:bodyPr>
          <a:lstStyle/>
          <a:p>
            <a:r>
              <a:rPr lang="pt-BR" sz="2400" dirty="0"/>
              <a:t>.</a:t>
            </a:r>
          </a:p>
          <a:p>
            <a:r>
              <a:rPr lang="pt-BR" sz="5100" i="1" dirty="0">
                <a:solidFill>
                  <a:srgbClr val="002060"/>
                </a:solidFill>
              </a:rPr>
              <a:t>Estrutura Legal</a:t>
            </a:r>
            <a:r>
              <a:rPr lang="pt-BR" sz="5100" dirty="0">
                <a:solidFill>
                  <a:srgbClr val="002060"/>
                </a:solidFill>
              </a:rPr>
              <a:t>:</a:t>
            </a:r>
          </a:p>
          <a:p>
            <a:endParaRPr lang="pt-BR" sz="5100" dirty="0">
              <a:solidFill>
                <a:srgbClr val="002060"/>
              </a:solidFill>
            </a:endParaRPr>
          </a:p>
          <a:p>
            <a:pPr marL="896938" indent="-896938"/>
            <a:r>
              <a:rPr lang="pt-BR" sz="5100" dirty="0">
                <a:solidFill>
                  <a:srgbClr val="002060"/>
                </a:solidFill>
              </a:rPr>
              <a:t>	</a:t>
            </a:r>
            <a:r>
              <a:rPr lang="pt-BR" sz="5100" dirty="0"/>
              <a:t>Lei 9.433/97 – Política Nacional de R.H. (outorga de direito de uso e sua cobrança: Seção III; Art. 11 a 18),</a:t>
            </a:r>
            <a:endParaRPr lang="pt-BR" sz="5100" dirty="0">
              <a:solidFill>
                <a:srgbClr val="002060"/>
              </a:solidFill>
            </a:endParaRPr>
          </a:p>
          <a:p>
            <a:r>
              <a:rPr lang="pt-BR" sz="5100" dirty="0">
                <a:solidFill>
                  <a:srgbClr val="002060"/>
                </a:solidFill>
              </a:rPr>
              <a:t>	</a:t>
            </a:r>
            <a:r>
              <a:rPr lang="pt-BR" sz="5100" dirty="0"/>
              <a:t>Lei 11.079/04 – PPP.</a:t>
            </a:r>
          </a:p>
          <a:p>
            <a:r>
              <a:rPr lang="pt-BR" sz="5100" dirty="0"/>
              <a:t>	Lei 11.107/05 – Consórcios.</a:t>
            </a:r>
          </a:p>
          <a:p>
            <a:r>
              <a:rPr lang="pt-BR" sz="5100" dirty="0"/>
              <a:t>	Lei Estadual (SP) 12.183/05 – Regula cobrança pelo uso R.H.</a:t>
            </a:r>
          </a:p>
          <a:p>
            <a:r>
              <a:rPr lang="pt-BR" sz="5100" dirty="0"/>
              <a:t>	</a:t>
            </a:r>
            <a:r>
              <a:rPr lang="pt-BR" sz="5100" b="1" dirty="0"/>
              <a:t>Lei 11.445/07, atualizada Lei 14.026/20 – </a:t>
            </a:r>
            <a:r>
              <a:rPr lang="pt-BR" sz="5100" dirty="0"/>
              <a:t>Marco Saneamento</a:t>
            </a:r>
          </a:p>
          <a:p>
            <a:r>
              <a:rPr lang="pt-BR" sz="5100" dirty="0"/>
              <a:t>	Lei 12.305/10 – Resíduos Sólidos.</a:t>
            </a:r>
          </a:p>
          <a:p>
            <a:r>
              <a:rPr lang="pt-BR" sz="5100" dirty="0"/>
              <a:t>	</a:t>
            </a:r>
          </a:p>
          <a:p>
            <a:endParaRPr lang="pt-BR" sz="2600" dirty="0">
              <a:solidFill>
                <a:srgbClr val="002060"/>
              </a:solidFill>
            </a:endParaRP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	</a:t>
            </a:r>
          </a:p>
          <a:p>
            <a:r>
              <a:rPr lang="pt-B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30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O que você deve analisar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794" y="896974"/>
            <a:ext cx="10206446" cy="5460275"/>
          </a:xfrm>
        </p:spPr>
        <p:txBody>
          <a:bodyPr>
            <a:normAutofit lnSpcReduction="10000"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Estrutura Legal</a:t>
            </a:r>
            <a:r>
              <a:rPr lang="pt-BR" sz="2400" dirty="0">
                <a:solidFill>
                  <a:srgbClr val="002060"/>
                </a:solidFill>
              </a:rPr>
              <a:t>:</a:t>
            </a:r>
            <a:endParaRPr lang="pt-BR" sz="2400" dirty="0"/>
          </a:p>
          <a:p>
            <a:r>
              <a:rPr lang="pt-BR" sz="2400" dirty="0"/>
              <a:t>	Lei 13.140/15 – Mediação</a:t>
            </a:r>
          </a:p>
          <a:p>
            <a:r>
              <a:rPr lang="pt-BR" sz="2400" dirty="0"/>
              <a:t>	Lei 13.448/17 – Devolução da Concessão</a:t>
            </a:r>
          </a:p>
          <a:p>
            <a:r>
              <a:rPr lang="pt-BR" sz="2400" dirty="0"/>
              <a:t>	Lei 14.119/21 – Serviços Ambientais</a:t>
            </a:r>
          </a:p>
          <a:p>
            <a:r>
              <a:rPr lang="pt-BR" sz="2400" dirty="0"/>
              <a:t>	Lei 14.133/21 – Normas Gerais de Licitação e Contratação</a:t>
            </a:r>
          </a:p>
          <a:p>
            <a:r>
              <a:rPr lang="pt-BR" sz="2400" dirty="0"/>
              <a:t>	Leis Estaduais e Leis Municipais e respectiva regulamentação.</a:t>
            </a:r>
          </a:p>
          <a:p>
            <a:r>
              <a:rPr lang="pt-BR" sz="2400" dirty="0"/>
              <a:t>	</a:t>
            </a:r>
            <a:r>
              <a:rPr lang="pt-BR" sz="2400" b="1" dirty="0"/>
              <a:t>Nota:</a:t>
            </a:r>
            <a:r>
              <a:rPr lang="pt-BR" sz="2400" dirty="0"/>
              <a:t> Relação é só orientativa e não esgota o tema.</a:t>
            </a:r>
          </a:p>
          <a:p>
            <a:endParaRPr lang="pt-BR" sz="2400" dirty="0"/>
          </a:p>
          <a:p>
            <a:r>
              <a:rPr lang="pt-BR" sz="2400" i="1" dirty="0">
                <a:solidFill>
                  <a:srgbClr val="002060"/>
                </a:solidFill>
              </a:rPr>
              <a:t>Ambiente Regulado</a:t>
            </a:r>
            <a:r>
              <a:rPr lang="pt-BR" sz="2400" dirty="0">
                <a:solidFill>
                  <a:srgbClr val="002060"/>
                </a:solidFill>
              </a:rPr>
              <a:t>: </a:t>
            </a:r>
          </a:p>
          <a:p>
            <a:pPr marL="896938"/>
            <a:r>
              <a:rPr lang="pt-BR" sz="2400" dirty="0"/>
              <a:t>Poder Público, através de entidades especificas, regulamenta o mercado, cria normas, planeja, fiscaliza, concilia qualidade dos serviços e equilíbrio do contrato, intermedia conflitos.</a:t>
            </a:r>
          </a:p>
        </p:txBody>
      </p:sp>
    </p:spTree>
    <p:extLst>
      <p:ext uri="{BB962C8B-B14F-4D97-AF65-F5344CB8AC3E}">
        <p14:creationId xmlns:p14="http://schemas.microsoft.com/office/powerpoint/2010/main" val="10568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O que você deve analisar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6881" y="1123404"/>
            <a:ext cx="10093234" cy="4824549"/>
          </a:xfrm>
        </p:spPr>
        <p:txBody>
          <a:bodyPr>
            <a:normAutofit lnSpcReduction="10000"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Ambiente Regulado: </a:t>
            </a:r>
          </a:p>
          <a:p>
            <a:pPr marL="896938"/>
            <a:r>
              <a:rPr lang="pt-BR" sz="2400" dirty="0"/>
              <a:t>ANA – Normas Orientadoras</a:t>
            </a:r>
          </a:p>
          <a:p>
            <a:pPr marL="896938"/>
            <a:r>
              <a:rPr lang="pt-BR" sz="2400" dirty="0"/>
              <a:t>Agencias Subnacionais – Atuam diretamente na regulação, a partir das normas orientadoras.</a:t>
            </a:r>
          </a:p>
          <a:p>
            <a:pPr marL="896938"/>
            <a:r>
              <a:rPr lang="pt-BR" sz="2400" dirty="0"/>
              <a:t>Regulação por contrato – Quando não há agencia ou regulação específica.</a:t>
            </a:r>
          </a:p>
          <a:p>
            <a:pPr marL="2420938" indent="-2420938" defTabSz="2420938"/>
            <a:r>
              <a:rPr lang="pt-BR" sz="2400" i="1" dirty="0">
                <a:solidFill>
                  <a:srgbClr val="002060"/>
                </a:solidFill>
              </a:rPr>
              <a:t>Tarifas ou Taxas:</a:t>
            </a:r>
          </a:p>
          <a:p>
            <a:pPr marL="2420938" indent="-2420938" defTabSz="2420938"/>
            <a:r>
              <a:rPr lang="pt-BR" sz="2400" i="1" dirty="0"/>
              <a:t>                            </a:t>
            </a:r>
            <a:r>
              <a:rPr lang="pt-BR" sz="2400" dirty="0"/>
              <a:t>Grande desafio, deve sempre manter o equilíbrio da    prestação direta, ou do contrato, estar aderente às cláusulas, buscar sempre permitir os investimentos e cobrir os custos operacionais.</a:t>
            </a:r>
          </a:p>
          <a:p>
            <a:pPr marL="2420938" indent="-2420938" defTabSz="2420938"/>
            <a:r>
              <a:rPr lang="pt-BR" sz="2400" i="1" dirty="0">
                <a:solidFill>
                  <a:srgbClr val="002060"/>
                </a:solidFill>
              </a:rPr>
              <a:t>Subsidio:</a:t>
            </a:r>
            <a:r>
              <a:rPr lang="pt-BR" sz="2400" dirty="0">
                <a:solidFill>
                  <a:srgbClr val="002060"/>
                </a:solidFill>
              </a:rPr>
              <a:t> </a:t>
            </a:r>
            <a:r>
              <a:rPr lang="pt-BR" sz="2400" dirty="0"/>
              <a:t>previsto em lei, deve fazer parte da estrutura tarifária. </a:t>
            </a:r>
          </a:p>
        </p:txBody>
      </p:sp>
    </p:spTree>
    <p:extLst>
      <p:ext uri="{BB962C8B-B14F-4D97-AF65-F5344CB8AC3E}">
        <p14:creationId xmlns:p14="http://schemas.microsoft.com/office/powerpoint/2010/main" val="5668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>
            <a:normAutofit/>
          </a:bodyPr>
          <a:lstStyle/>
          <a:p>
            <a:r>
              <a:rPr lang="pt-BR" dirty="0"/>
              <a:t>A universalização – 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9498" y="1016725"/>
            <a:ext cx="10093234" cy="4824549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Escolha da melhor solução para o caso concreto:</a:t>
            </a:r>
          </a:p>
          <a:p>
            <a:r>
              <a:rPr lang="pt-BR" sz="2400" dirty="0"/>
              <a:t>	Operação direta, Concessão, PPP.</a:t>
            </a:r>
          </a:p>
          <a:p>
            <a:r>
              <a:rPr lang="pt-BR" sz="2400" dirty="0"/>
              <a:t>	Pode ser Isolada ou Consórcio de Municípios.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Alguns Fatores influenciadores:</a:t>
            </a:r>
          </a:p>
          <a:p>
            <a:r>
              <a:rPr lang="pt-BR" sz="2400" dirty="0"/>
              <a:t>	Fontes de água; Mudanças climáticas; Gestão dos estoques; </a:t>
            </a:r>
          </a:p>
          <a:p>
            <a:r>
              <a:rPr lang="pt-BR" sz="2400" dirty="0"/>
              <a:t>	Qualidade da água e do efluente; Tecnologias; Sub produtos </a:t>
            </a:r>
          </a:p>
          <a:p>
            <a:r>
              <a:rPr lang="pt-BR" sz="2400" dirty="0"/>
              <a:t>	(reuso; gás; lodo; geração de energia); Redução e controle das </a:t>
            </a:r>
          </a:p>
          <a:p>
            <a:r>
              <a:rPr lang="pt-BR" sz="2400" dirty="0"/>
              <a:t>	Perdas físicas e comerciais; ESG.</a:t>
            </a:r>
          </a:p>
          <a:p>
            <a:r>
              <a:rPr lang="pt-BR" sz="2400" dirty="0">
                <a:solidFill>
                  <a:srgbClr val="002060"/>
                </a:solidFill>
              </a:rPr>
              <a:t>Licenciamento Ambiental</a:t>
            </a:r>
          </a:p>
          <a:p>
            <a:r>
              <a:rPr lang="pt-BR" sz="2400" dirty="0"/>
              <a:t>	Outorga de direito de uso, LP; LI; LO e renovações.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86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A UNIVERSALIZAÇÃO –ÁGUA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463" y="1097279"/>
            <a:ext cx="10241280" cy="5164184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Stackholders:</a:t>
            </a:r>
          </a:p>
          <a:p>
            <a:r>
              <a:rPr lang="pt-BR" sz="2400" dirty="0"/>
              <a:t>	Poder concedente, Clientes, População, Agências Reguladoras,</a:t>
            </a:r>
          </a:p>
          <a:p>
            <a:r>
              <a:rPr lang="pt-BR" sz="2400" dirty="0"/>
              <a:t>	Ministério Público, Tribunais de Contas, ANVISA e Agencias </a:t>
            </a:r>
          </a:p>
          <a:p>
            <a:r>
              <a:rPr lang="pt-BR" sz="2400" dirty="0"/>
              <a:t>	subnacionais, Secretarias de saúde, CONAMA, IBAMA e Agências</a:t>
            </a:r>
          </a:p>
          <a:p>
            <a:r>
              <a:rPr lang="pt-BR" sz="2400" dirty="0"/>
              <a:t>	ambientais subnacionais, Verificador independente, Certificadora</a:t>
            </a:r>
          </a:p>
          <a:p>
            <a:r>
              <a:rPr lang="pt-BR" sz="2400" dirty="0"/>
              <a:t>	de implantação, Agentes Financeiros, Órgãos Municipais, Gestor </a:t>
            </a:r>
          </a:p>
          <a:p>
            <a:r>
              <a:rPr lang="pt-BR" sz="2400" dirty="0"/>
              <a:t>	de Trânsito, OAB; Imprensa, ONG, Mídias sociais, Comunidades, </a:t>
            </a:r>
          </a:p>
          <a:p>
            <a:r>
              <a:rPr lang="pt-BR" sz="2400" dirty="0"/>
              <a:t>	Justiça, Arbitragem, Agente Garantidor, Concorrência, IPHAN,  </a:t>
            </a:r>
          </a:p>
          <a:p>
            <a:pPr marL="896938" indent="-896938"/>
            <a:r>
              <a:rPr lang="pt-BR" sz="2400" dirty="0"/>
              <a:t>	CONDEPHAAT, Energia Elétrica, Agricultura, e outros específicos de cada caso concreto.</a:t>
            </a:r>
          </a:p>
        </p:txBody>
      </p:sp>
    </p:spTree>
    <p:extLst>
      <p:ext uri="{BB962C8B-B14F-4D97-AF65-F5344CB8AC3E}">
        <p14:creationId xmlns:p14="http://schemas.microsoft.com/office/powerpoint/2010/main" val="40887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39333"/>
            <a:ext cx="7505791" cy="533940"/>
          </a:xfrm>
        </p:spPr>
        <p:txBody>
          <a:bodyPr/>
          <a:lstStyle/>
          <a:p>
            <a:r>
              <a:rPr lang="pt-BR" dirty="0"/>
              <a:t>A UNIVERSALIZAÇÃO –ÁGUA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166" y="1985555"/>
            <a:ext cx="10093234" cy="4824549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Fontes de Financiamento:</a:t>
            </a:r>
          </a:p>
          <a:p>
            <a:pPr marL="896938" indent="-896938"/>
            <a:r>
              <a:rPr lang="pt-BR" sz="2400" dirty="0"/>
              <a:t>	OGU, Tesouro Municipal, Tesouro Estadual, FGTS/CEF, BNDES, BID, BIRD, JICA, NDB, BID Invest, IFC, Bancos Estaduais de Fomento e  Desenvolvimento (RS,MG,AM),FEHIDRO, Fundos de Fomento de Países Desenvolvidos, Mercado Financeiro brasileiro e internacional.</a:t>
            </a:r>
          </a:p>
          <a:p>
            <a:pPr marL="896938" indent="-896938"/>
            <a:r>
              <a:rPr lang="pt-BR" sz="2400" dirty="0"/>
              <a:t> </a:t>
            </a:r>
          </a:p>
          <a:p>
            <a:r>
              <a:rPr lang="pt-BR" sz="2400" dirty="0">
                <a:solidFill>
                  <a:srgbClr val="002060"/>
                </a:solidFill>
              </a:rPr>
              <a:t>Nota: </a:t>
            </a:r>
            <a:r>
              <a:rPr lang="pt-BR" sz="2400" dirty="0"/>
              <a:t>Capital próprio.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5200650" cy="1715531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pc="50" dirty="0"/>
              <a:t>Recordar é viver</a:t>
            </a: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A UNIVERSALIZAÇÃO –ÁGUA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663" y="1016724"/>
            <a:ext cx="10093234" cy="5540829"/>
          </a:xfrm>
        </p:spPr>
        <p:txBody>
          <a:bodyPr>
            <a:normAutofit fontScale="92500"/>
          </a:bodyPr>
          <a:lstStyle/>
          <a:p>
            <a:r>
              <a:rPr lang="pt-BR" sz="2400" dirty="0"/>
              <a:t>.</a:t>
            </a:r>
          </a:p>
          <a:p>
            <a:r>
              <a:rPr lang="pt-BR" sz="2600" i="1" dirty="0">
                <a:solidFill>
                  <a:srgbClr val="002060"/>
                </a:solidFill>
              </a:rPr>
              <a:t>Estrutura da solução via Concessão ou PPP:</a:t>
            </a:r>
          </a:p>
          <a:p>
            <a:r>
              <a:rPr lang="pt-BR" sz="2600" dirty="0"/>
              <a:t>	Modelagem Tecnica: Capex, Opex, Termo de referência.</a:t>
            </a:r>
          </a:p>
          <a:p>
            <a:r>
              <a:rPr lang="pt-BR" sz="2600" dirty="0"/>
              <a:t>	Modelagem Financeira: Financiamento, Seguros, Tributos, Taxa </a:t>
            </a:r>
          </a:p>
          <a:p>
            <a:r>
              <a:rPr lang="pt-BR" sz="2600" dirty="0"/>
              <a:t>				       atratividade, Taxa de desconto, valor da</a:t>
            </a:r>
          </a:p>
          <a:p>
            <a:pPr marL="4302125" indent="-4302125"/>
            <a:r>
              <a:rPr lang="pt-BR" sz="2600" dirty="0"/>
              <a:t>                                                 contraprestação, valor da tarifa,   garantias poder concedente.</a:t>
            </a:r>
          </a:p>
          <a:p>
            <a:r>
              <a:rPr lang="pt-BR" sz="2600" dirty="0"/>
              <a:t>	Modelagem Jurídica: Legalidade da concessão ou subconcessão, </a:t>
            </a:r>
          </a:p>
          <a:p>
            <a:pPr marL="3857625" indent="-3857625"/>
            <a:r>
              <a:rPr lang="pt-BR" sz="2600" dirty="0"/>
              <a:t>	Aspectos legais envolvidos, Ritos de aprovação, Audiência Pública.</a:t>
            </a:r>
          </a:p>
          <a:p>
            <a:endParaRPr lang="pt-BR" sz="2400" dirty="0"/>
          </a:p>
          <a:p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8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A UNIVERSALIZAÇÃO – 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15" y="888271"/>
            <a:ext cx="10646742" cy="5738951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Estrutura da solução:</a:t>
            </a:r>
          </a:p>
          <a:p>
            <a:r>
              <a:rPr lang="pt-BR" sz="2400" dirty="0"/>
              <a:t>	Aprovações.</a:t>
            </a:r>
          </a:p>
          <a:p>
            <a:r>
              <a:rPr lang="pt-BR" sz="2400" dirty="0"/>
              <a:t>	Edital de licitação: atenção ao critério de julgamento e habilitação.</a:t>
            </a:r>
          </a:p>
          <a:p>
            <a:r>
              <a:rPr lang="pt-BR" sz="2400" dirty="0"/>
              <a:t>	Termo de contrato: </a:t>
            </a:r>
          </a:p>
          <a:p>
            <a:pPr marL="3048000" indent="-3048000"/>
            <a:r>
              <a:rPr lang="pt-BR" sz="2400" dirty="0"/>
              <a:t>                                   clausulas de pagamento, garantias do contrato, prazos, bens reversíveis, qualidade dos serviços e obras, matriz de risco, reequilibrio econômico financeiro, resolução de conflitos, penalidades, extinção, indice de  reajuste/ periodicidade,  reavaliação tarifária, critério de pagamento x índices de atendimento aos serviços/ obras, e outras pertinentes.</a:t>
            </a:r>
          </a:p>
          <a:p>
            <a:r>
              <a:rPr lang="pt-BR" sz="2400" dirty="0"/>
              <a:t>					   </a:t>
            </a:r>
          </a:p>
        </p:txBody>
      </p:sp>
    </p:spTree>
    <p:extLst>
      <p:ext uri="{BB962C8B-B14F-4D97-AF65-F5344CB8AC3E}">
        <p14:creationId xmlns:p14="http://schemas.microsoft.com/office/powerpoint/2010/main" val="26896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9A56-07D4-414A-97AD-534CE9E1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834" y="156751"/>
            <a:ext cx="7505791" cy="533940"/>
          </a:xfrm>
        </p:spPr>
        <p:txBody>
          <a:bodyPr/>
          <a:lstStyle/>
          <a:p>
            <a:r>
              <a:rPr lang="pt-BR" dirty="0"/>
              <a:t>A UNIVERSALIZAÇÃO – ÁGUA E ESGOTO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B08EF-79D2-C6A9-4B71-CCBE2D5A1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15" y="1994259"/>
            <a:ext cx="10646742" cy="5738951"/>
          </a:xfrm>
        </p:spPr>
        <p:txBody>
          <a:bodyPr>
            <a:normAutofit/>
          </a:bodyPr>
          <a:lstStyle/>
          <a:p>
            <a:r>
              <a:rPr lang="pt-BR" sz="2400" i="1" dirty="0">
                <a:solidFill>
                  <a:srgbClr val="002060"/>
                </a:solidFill>
              </a:rPr>
              <a:t>Agora começa o jogo:</a:t>
            </a:r>
          </a:p>
          <a:p>
            <a:endParaRPr lang="pt-BR" sz="2400" i="1" dirty="0">
              <a:solidFill>
                <a:srgbClr val="002060"/>
              </a:solidFill>
            </a:endParaRPr>
          </a:p>
          <a:p>
            <a:pPr marL="896938"/>
            <a:r>
              <a:rPr lang="pt-BR" sz="2400" dirty="0"/>
              <a:t>Assumir o negócio, Organização, Estratégia de CAPEX, Ações de OPEX, Clientes, Stackholders, Empregados, O que terceirizar, Área Comercial, Tecnologia de processos e produtos, TI, Relacionamento com Agencia Reguladora / Contratante, Comunicação, Sustentabilidade, Comunidades, etc.</a:t>
            </a:r>
          </a:p>
          <a:p>
            <a:r>
              <a:rPr lang="pt-BR" sz="2400" dirty="0"/>
              <a:t>					   </a:t>
            </a:r>
          </a:p>
        </p:txBody>
      </p:sp>
    </p:spTree>
    <p:extLst>
      <p:ext uri="{BB962C8B-B14F-4D97-AF65-F5344CB8AC3E}">
        <p14:creationId xmlns:p14="http://schemas.microsoft.com/office/powerpoint/2010/main" val="1503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2732" y="2249981"/>
            <a:ext cx="6787413" cy="2080999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3200" b="1" dirty="0"/>
              <a:t>Desafio </a:t>
            </a:r>
            <a:r>
              <a:rPr lang="pt-BR" sz="3200" dirty="0"/>
              <a:t>não é universalizar, mas sim </a:t>
            </a:r>
            <a:r>
              <a:rPr lang="pt-BR" sz="3200" b="1" dirty="0"/>
              <a:t>perenizar</a:t>
            </a:r>
            <a:r>
              <a:rPr lang="pt-BR" sz="3200" dirty="0"/>
              <a:t> os serviços para todos,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Silvio Leifert</a:t>
            </a:r>
          </a:p>
          <a:p>
            <a:pPr rtl="0"/>
            <a:r>
              <a:rPr lang="pt-BR" dirty="0"/>
              <a:t>CEO - Sygha Consultoria e Engenharia Ltda</a:t>
            </a:r>
          </a:p>
          <a:p>
            <a:pPr rtl="0"/>
            <a:r>
              <a:rPr lang="pt-BR" dirty="0"/>
              <a:t>silvio.leifert@gmail.com</a:t>
            </a: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D017F-5AE0-B81C-9AC1-223FA976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36BCE4-AAAE-39FD-B904-97F04626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7694" y="5736739"/>
            <a:ext cx="4111048" cy="365125"/>
          </a:xfrm>
        </p:spPr>
        <p:txBody>
          <a:bodyPr/>
          <a:lstStyle/>
          <a:p>
            <a:pPr rtl="0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Serviço Público de água</a:t>
            </a:r>
          </a:p>
        </p:txBody>
      </p:sp>
      <p:pic>
        <p:nvPicPr>
          <p:cNvPr id="1028" name="Picture 4" descr="Chafariz do Catumbi, 1827, ainda preservado">
            <a:extLst>
              <a:ext uri="{FF2B5EF4-FFF2-40B4-BE49-F238E27FC236}">
                <a16:creationId xmlns:a16="http://schemas.microsoft.com/office/drawing/2014/main" id="{0E917E64-314A-4B3B-D379-6765F9BF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763311"/>
            <a:ext cx="7778841" cy="45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19" y="26123"/>
            <a:ext cx="4827905" cy="708114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Recordar é viver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633" y="2458988"/>
            <a:ext cx="4906920" cy="1685583"/>
          </a:xfrm>
        </p:spPr>
        <p:txBody>
          <a:bodyPr rtlCol="0">
            <a:normAutofit fontScale="92500" lnSpcReduction="20000"/>
          </a:bodyPr>
          <a:lstStyle>
            <a:defPPr>
              <a:defRPr lang="pt-BR"/>
            </a:defPPr>
          </a:lstStyle>
          <a:p>
            <a:pPr rtl="0"/>
            <a:r>
              <a:rPr lang="pt-BR" sz="3500" dirty="0"/>
              <a:t>Século XIX: Primórdios</a:t>
            </a:r>
          </a:p>
          <a:p>
            <a:pPr rtl="0"/>
            <a:endParaRPr lang="pt-BR" sz="3600" dirty="0"/>
          </a:p>
          <a:p>
            <a:pPr rtl="0"/>
            <a:r>
              <a:rPr lang="pt-BR" sz="3600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61740-5AC1-E635-219F-42350C24CA99}"/>
              </a:ext>
            </a:extLst>
          </p:cNvPr>
          <p:cNvSpPr txBox="1"/>
          <p:nvPr/>
        </p:nvSpPr>
        <p:spPr>
          <a:xfrm>
            <a:off x="1419489" y="3735975"/>
            <a:ext cx="507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Século XX: Seus desafios 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E4488-F551-486B-01EF-95CD73C6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0C5613-055B-E47A-1573-16CDF47A8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9B156A-79CC-1A3D-D21C-DFBE72E8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982" y="5788022"/>
            <a:ext cx="4742069" cy="365125"/>
          </a:xfrm>
        </p:spPr>
        <p:txBody>
          <a:bodyPr/>
          <a:lstStyle/>
          <a:p>
            <a:pPr rtl="0"/>
            <a:r>
              <a:rPr lang="pt-BR" sz="2000" dirty="0"/>
              <a:t>Fonte: Brasil Food Trends – FIESP pg. 26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4B1AF1-09C9-691A-15B9-DA9ADC50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7" y="784519"/>
            <a:ext cx="9525875" cy="4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ECBBF6-004A-6478-3F9C-52D66D435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2633161"/>
            <a:ext cx="5111750" cy="152558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82BA08-0C3E-815F-E42F-154D39DF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05915C-BD19-9ED2-1C18-93666D1B2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3" y="1087207"/>
            <a:ext cx="8408503" cy="40754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CE5F32-8EB6-BB79-94AB-DCE77FB69C7D}"/>
              </a:ext>
            </a:extLst>
          </p:cNvPr>
          <p:cNvSpPr txBox="1"/>
          <p:nvPr/>
        </p:nvSpPr>
        <p:spPr>
          <a:xfrm>
            <a:off x="7811589" y="6479173"/>
            <a:ext cx="168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182338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677B4-78D7-B782-622A-B2FCF8E2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8711"/>
            <a:ext cx="7024279" cy="812610"/>
          </a:xfrm>
        </p:spPr>
        <p:txBody>
          <a:bodyPr/>
          <a:lstStyle/>
          <a:p>
            <a:r>
              <a:rPr lang="pt-BR" dirty="0"/>
              <a:t>População do brasil – sec. 20 e 21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B482D8-8BEA-D2BD-2882-260B666B2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21648-B20A-A66C-18B0-58B439E7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t-BR" dirty="0"/>
          </a:p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CA3E04-5A5F-52E9-E4BC-BC29AC8C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24" y="6330223"/>
            <a:ext cx="3479800" cy="365125"/>
          </a:xfrm>
        </p:spPr>
        <p:txBody>
          <a:bodyPr/>
          <a:lstStyle/>
          <a:p>
            <a:pPr rtl="0"/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Fonte: IBGE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30F1E50-F069-27A3-570F-17975BA4F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26220"/>
              </p:ext>
            </p:extLst>
          </p:nvPr>
        </p:nvGraphicFramePr>
        <p:xfrm>
          <a:off x="296092" y="1172124"/>
          <a:ext cx="8194766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50351" imgH="4701532" progId="Excel.Sheet.12">
                  <p:embed/>
                </p:oleObj>
              </mc:Choice>
              <mc:Fallback>
                <p:oleObj name="Worksheet" r:id="rId2" imgW="6050351" imgH="4701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092" y="1172124"/>
                        <a:ext cx="8194766" cy="470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86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EFD66-085A-4CF6-0034-F4E304DF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313100"/>
            <a:ext cx="7921262" cy="1204912"/>
          </a:xfrm>
        </p:spPr>
        <p:txBody>
          <a:bodyPr>
            <a:normAutofit/>
          </a:bodyPr>
          <a:lstStyle/>
          <a:p>
            <a:r>
              <a:rPr lang="pt-BR" sz="3200" dirty="0"/>
              <a:t>Impactos do crescimento populacional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6501FB-266D-6406-703F-B8E9067B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2318463"/>
            <a:ext cx="5299982" cy="1643938"/>
          </a:xfrm>
        </p:spPr>
        <p:txBody>
          <a:bodyPr>
            <a:normAutofit fontScale="32500" lnSpcReduction="20000"/>
          </a:bodyPr>
          <a:lstStyle/>
          <a:p>
            <a:r>
              <a:rPr lang="pt-BR" sz="7400" dirty="0"/>
              <a:t>Uso e ocupação do solo.</a:t>
            </a:r>
          </a:p>
          <a:p>
            <a:r>
              <a:rPr lang="pt-BR" sz="7400" dirty="0"/>
              <a:t>Dificuldade para tomada de decisão.</a:t>
            </a:r>
          </a:p>
          <a:p>
            <a:r>
              <a:rPr lang="pt-BR" sz="7400" dirty="0"/>
              <a:t>Fonte de financiamento.</a:t>
            </a:r>
          </a:p>
          <a:p>
            <a:r>
              <a:rPr lang="pt-BR" sz="7400" dirty="0"/>
              <a:t>Município como poder concedente.  </a:t>
            </a:r>
          </a:p>
          <a:p>
            <a:endParaRPr lang="pt-BR" sz="7400" dirty="0"/>
          </a:p>
          <a:p>
            <a:endParaRPr lang="pt-BR" sz="5100" dirty="0"/>
          </a:p>
          <a:p>
            <a:endParaRPr lang="pt-BR" sz="5100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49EA5E-6652-9CEC-0928-F37D50DFBE71}"/>
              </a:ext>
            </a:extLst>
          </p:cNvPr>
          <p:cNvSpPr txBox="1"/>
          <p:nvPr/>
        </p:nvSpPr>
        <p:spPr>
          <a:xfrm>
            <a:off x="1314985" y="4214952"/>
            <a:ext cx="693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“SEM ÁGUA” E INICÍO DA POLUIÇÃO DOS CORPOS D`ÁGUA</a:t>
            </a:r>
          </a:p>
        </p:txBody>
      </p:sp>
    </p:spTree>
    <p:extLst>
      <p:ext uri="{BB962C8B-B14F-4D97-AF65-F5344CB8AC3E}">
        <p14:creationId xmlns:p14="http://schemas.microsoft.com/office/powerpoint/2010/main" val="24365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600_TF67328976_Win32" id="{E8320FF0-18FA-444D-A42B-A81EBE483301}" vid="{E16F9882-0EC9-4C2F-8371-0CACE7A23B4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{997E7135-4A11-412D-8051-A3F44CCAA613}tf67328976_win32</Template>
  <TotalTime>1360</TotalTime>
  <Words>1591</Words>
  <Application>Microsoft Office PowerPoint</Application>
  <PresentationFormat>Widescreen</PresentationFormat>
  <Paragraphs>287</Paragraphs>
  <Slides>34</Slides>
  <Notes>8</Notes>
  <HiddenSlides>2</HiddenSlides>
  <MMClips>1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Tenorite</vt:lpstr>
      <vt:lpstr>Tema do Office</vt:lpstr>
      <vt:lpstr>Worksheet</vt:lpstr>
      <vt:lpstr>como  Universalizar o saneamento?</vt:lpstr>
      <vt:lpstr>AGENDA</vt:lpstr>
      <vt:lpstr>Recordar é viver</vt:lpstr>
      <vt:lpstr>Apresentação do PowerPoint</vt:lpstr>
      <vt:lpstr>Recordar é viver</vt:lpstr>
      <vt:lpstr>Apresentação do PowerPoint</vt:lpstr>
      <vt:lpstr>Apresentação do PowerPoint</vt:lpstr>
      <vt:lpstr>População do brasil – sec. 20 e 21</vt:lpstr>
      <vt:lpstr>Impactos do crescimento populacional</vt:lpstr>
      <vt:lpstr>Apresentação do PowerPoint</vt:lpstr>
      <vt:lpstr>Políticas públicas para saneamento </vt:lpstr>
      <vt:lpstr>Apresentação do PowerPoint</vt:lpstr>
      <vt:lpstr>PLANO NACIONAL DE SANEAMENTO - PLANASA</vt:lpstr>
      <vt:lpstr>nova política de saneamento – Lei 11.445/2007 </vt:lpstr>
      <vt:lpstr>Novo marco do saneamento</vt:lpstr>
      <vt:lpstr>Novo marco – lei 14.026/2020</vt:lpstr>
      <vt:lpstr>Seu Desafio é uma oportunidade</vt:lpstr>
      <vt:lpstr>População x número de municípios - 2021</vt:lpstr>
      <vt:lpstr>Apresentação do PowerPoint</vt:lpstr>
      <vt:lpstr>Radiografia água e esgoto</vt:lpstr>
      <vt:lpstr>Apresentação do PowerPoint</vt:lpstr>
      <vt:lpstr>Apresentação do PowerPoint</vt:lpstr>
      <vt:lpstr>O que você deve analisar</vt:lpstr>
      <vt:lpstr>O que você deve analisar</vt:lpstr>
      <vt:lpstr>O que você deve analisar</vt:lpstr>
      <vt:lpstr>O que você deve analisar</vt:lpstr>
      <vt:lpstr>A universalização – Água e esgoto</vt:lpstr>
      <vt:lpstr>A UNIVERSALIZAÇÃO –ÁGUA E ESGOTO</vt:lpstr>
      <vt:lpstr>A UNIVERSALIZAÇÃO –ÁGUA E ESGOTO</vt:lpstr>
      <vt:lpstr>A UNIVERSALIZAÇÃO –ÁGUA E ESGOTO</vt:lpstr>
      <vt:lpstr>A UNIVERSALIZAÇÃO – ÁGUA E ESGOTO</vt:lpstr>
      <vt:lpstr>A UNIVERSALIZAÇÃO – ÁGUA E ESGOTO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silvio leifert</dc:creator>
  <cp:lastModifiedBy>silvio leifert</cp:lastModifiedBy>
  <cp:revision>108</cp:revision>
  <dcterms:created xsi:type="dcterms:W3CDTF">2023-08-11T18:57:09Z</dcterms:created>
  <dcterms:modified xsi:type="dcterms:W3CDTF">2023-09-10T23:31:47Z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