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310" r:id="rId4"/>
    <p:sldId id="258" r:id="rId5"/>
    <p:sldId id="302" r:id="rId6"/>
    <p:sldId id="303" r:id="rId7"/>
    <p:sldId id="304" r:id="rId8"/>
    <p:sldId id="305" r:id="rId9"/>
    <p:sldId id="306" r:id="rId10"/>
    <p:sldId id="308" r:id="rId11"/>
    <p:sldId id="309" r:id="rId12"/>
  </p:sldIdLst>
  <p:sldSz cx="9144000" cy="6858000" type="screen4x3"/>
  <p:notesSz cx="6858000" cy="965835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22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00FFCC"/>
    <a:srgbClr val="339933"/>
    <a:srgbClr val="EAEAEA"/>
    <a:srgbClr val="3333FF"/>
    <a:srgbClr val="800000"/>
    <a:srgbClr val="3366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1" d="100"/>
          <a:sy n="81" d="100"/>
        </p:scale>
        <p:origin x="118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38" d="100"/>
          <a:sy n="38" d="100"/>
        </p:scale>
        <p:origin x="-1346" y="-82"/>
      </p:cViewPr>
      <p:guideLst>
        <p:guide orient="horz" pos="2322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7E9385D9-4EE5-4566-B257-1657C02F090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C8EF42E9-6D37-4290-A3C5-F4070F4F0F8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8462FA53-A9AC-4CAB-9523-53A116348EA7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23938" y="731838"/>
            <a:ext cx="4811712" cy="36083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A93A8255-38F7-4D6B-9563-D91982555D5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587875"/>
            <a:ext cx="5029200" cy="434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 noProof="0"/>
              <a:t>Clique para editar os estilos do texto mestre</a:t>
            </a:r>
          </a:p>
          <a:p>
            <a:pPr lvl="1"/>
            <a:r>
              <a:rPr lang="pt-BR" altLang="en-US" noProof="0"/>
              <a:t>Segundo nível</a:t>
            </a:r>
          </a:p>
          <a:p>
            <a:pPr lvl="2"/>
            <a:r>
              <a:rPr lang="pt-BR" altLang="en-US" noProof="0"/>
              <a:t>Terceiro nível</a:t>
            </a:r>
          </a:p>
          <a:p>
            <a:pPr lvl="3"/>
            <a:r>
              <a:rPr lang="pt-BR" altLang="en-US" noProof="0"/>
              <a:t>Quarto nível</a:t>
            </a:r>
          </a:p>
          <a:p>
            <a:pPr lvl="4"/>
            <a:r>
              <a:rPr lang="pt-BR" altLang="en-US" noProof="0"/>
              <a:t>Quinto nível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AEC5DF34-B359-4F26-9AE4-7046A43987B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75750"/>
            <a:ext cx="29718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60884DFA-C223-4A04-909C-1D04EBFCEE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175750"/>
            <a:ext cx="29718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fld id="{346CFE3B-333F-4606-9FA6-29B97E1BD6F1}" type="slidenum">
              <a:rPr lang="pt-BR" altLang="en-US"/>
              <a:pPr/>
              <a:t>‹nº›</a:t>
            </a:fld>
            <a:endParaRPr lang="pt-B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118158C-93A1-4F9E-9D1D-F936591BC27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F7630B-E28E-4D68-9624-06F1DEB19BD3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295305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B1EF628-2CBB-4B57-83DB-036E4080B1C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B17671-515A-4264-975B-6CCDA9D3A6B6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248185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4008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400800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6BD183A-6C47-4353-AAB5-EE0B1CEADAC5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4323A8-44BD-4C82-9365-57F6FFA2826C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410801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BB8D6B0-FB4E-4582-85FF-3B363123E43E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20CF6A-86FC-4AE4-84F5-3FFE2ADDCEFE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828242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5A92354-457A-4938-9617-193866BB5C9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BBBDE8-BFD7-4B0B-AF5F-5BF11BCBE947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83228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0" y="457200"/>
            <a:ext cx="4495800" cy="594360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457200"/>
            <a:ext cx="4495800" cy="594360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B521DF4-B7FC-4AC3-9850-F37BB67E842E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D373F0-394A-4C6A-8C1A-6C4C62386F12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959120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3AFCF04-3D4B-4858-A9DE-2E45B7BD97DF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27A5C8-DF06-4CEC-877C-8F1F9FE859E0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527550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9E8D6FF3-CC48-44BE-96A6-EC3D1414B50F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A2B838-5F0D-4005-933A-C57C3E9F3101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225103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9F07EC99-B65E-4A83-9382-03579152860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0008E1-36B6-45B2-8117-6536A5BC61C5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992339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EC421F7-2E3B-4D66-83BE-D4F2749162D8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E20E8D-E1A9-43A8-8F60-EE67570BE5FB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053586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2CDC911-DB38-4176-B677-567881F5E42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6D4288-F9A2-4E0F-A220-98553D22DE68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4183927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50000">
              <a:srgbClr val="FFFFFF"/>
            </a:gs>
            <a:gs pos="100000">
              <a:srgbClr val="FF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8B06D6A-5601-479B-89AC-6E3EABE3AF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01CF196-B038-4995-90C4-89DB1DDF66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457200"/>
            <a:ext cx="9144000" cy="594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/>
              <a:t>Click to edit Master text styles</a:t>
            </a:r>
          </a:p>
          <a:p>
            <a:pPr lvl="1"/>
            <a:r>
              <a:rPr lang="pt-BR" altLang="en-US"/>
              <a:t>Second level</a:t>
            </a:r>
          </a:p>
          <a:p>
            <a:pPr lvl="2"/>
            <a:r>
              <a:rPr lang="pt-BR" altLang="en-US"/>
              <a:t>Third level</a:t>
            </a:r>
          </a:p>
          <a:p>
            <a:pPr lvl="3"/>
            <a:r>
              <a:rPr lang="pt-BR" altLang="en-US"/>
              <a:t>Fourth level</a:t>
            </a:r>
          </a:p>
          <a:p>
            <a:pPr lvl="4"/>
            <a:r>
              <a:rPr lang="pt-BR" altLang="en-US"/>
              <a:t>Fifth level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E58518B-6B5D-4FF4-9B7D-236F472287E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477000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A4CF499-758F-405D-A36C-C558E9EB32F5}" type="slidenum">
              <a:rPr lang="pt-BR" altLang="en-US"/>
              <a:pPr/>
              <a:t>‹nº›</a:t>
            </a:fld>
            <a:endParaRPr lang="pt-BR" altLang="en-US"/>
          </a:p>
        </p:txBody>
      </p:sp>
      <p:pic>
        <p:nvPicPr>
          <p:cNvPr id="1029" name="Picture 7">
            <a:extLst>
              <a:ext uri="{FF2B5EF4-FFF2-40B4-BE49-F238E27FC236}">
                <a16:creationId xmlns:a16="http://schemas.microsoft.com/office/drawing/2014/main" id="{7D99D3E3-1275-4355-A9FC-3E15300214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7600" y="6405563"/>
            <a:ext cx="406400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 Box 9">
            <a:extLst>
              <a:ext uri="{FF2B5EF4-FFF2-40B4-BE49-F238E27FC236}">
                <a16:creationId xmlns:a16="http://schemas.microsoft.com/office/drawing/2014/main" id="{3A07E5C1-6C42-4E25-A24A-04C73AAD68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77000"/>
            <a:ext cx="6127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pt-BR" altLang="en-US" sz="1600" i="1"/>
              <a:t>PCM</a:t>
            </a:r>
          </a:p>
        </p:txBody>
      </p:sp>
      <p:sp>
        <p:nvSpPr>
          <p:cNvPr id="1031" name="Text Box 10">
            <a:extLst>
              <a:ext uri="{FF2B5EF4-FFF2-40B4-BE49-F238E27FC236}">
                <a16:creationId xmlns:a16="http://schemas.microsoft.com/office/drawing/2014/main" id="{9C516BE5-9BF2-4709-81D0-9C5AC9B72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6477000"/>
            <a:ext cx="3303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pt-BR" altLang="en-US" sz="1600" i="1"/>
              <a:t>Marcelo B. Joaquim e Murilo Romero</a:t>
            </a:r>
            <a:endParaRPr lang="pt-BR" altLang="en-US" sz="2400"/>
          </a:p>
        </p:txBody>
      </p:sp>
      <p:sp>
        <p:nvSpPr>
          <p:cNvPr id="1032" name="Line 11">
            <a:extLst>
              <a:ext uri="{FF2B5EF4-FFF2-40B4-BE49-F238E27FC236}">
                <a16:creationId xmlns:a16="http://schemas.microsoft.com/office/drawing/2014/main" id="{FC0002D8-175C-481D-8B05-A871468857B5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6400800"/>
            <a:ext cx="91440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 type="none" w="sm" len="sm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b="1" i="1" kern="12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b="1" i="1">
          <a:solidFill>
            <a:schemeClr val="accent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b="1" i="1">
          <a:solidFill>
            <a:schemeClr val="accent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b="1" i="1">
          <a:solidFill>
            <a:schemeClr val="accent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b="1" i="1">
          <a:solidFill>
            <a:schemeClr val="accent2"/>
          </a:solidFill>
          <a:latin typeface="Arial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000" b="1" i="1">
          <a:solidFill>
            <a:schemeClr val="accent2"/>
          </a:solidFill>
          <a:latin typeface="Arial" panose="020B06040202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000" b="1" i="1">
          <a:solidFill>
            <a:schemeClr val="accent2"/>
          </a:solidFill>
          <a:latin typeface="Arial" panose="020B06040202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000" b="1" i="1">
          <a:solidFill>
            <a:schemeClr val="accent2"/>
          </a:solidFill>
          <a:latin typeface="Arial" panose="020B06040202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000" b="1" i="1">
          <a:solidFill>
            <a:schemeClr val="accent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/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Monotype Sorts" pitchFamily="2" charset="2"/>
        <a:buChar char="å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Monotype Sorts" pitchFamily="2" charset="2"/>
        <a:buChar char="å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Monotype Sorts" pitchFamily="2" charset="2"/>
        <a:buChar char="å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Monotype Sorts" pitchFamily="2" charset="2"/>
        <a:buChar char="å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6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9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7.bin"/><Relationship Id="rId1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Espaço Reservado para Número de Slide 3">
            <a:extLst>
              <a:ext uri="{FF2B5EF4-FFF2-40B4-BE49-F238E27FC236}">
                <a16:creationId xmlns:a16="http://schemas.microsoft.com/office/drawing/2014/main" id="{55DA8C6D-9968-4C81-B870-FF5C74E558D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/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512612E-ED01-4D16-8545-468C914826FC}" type="slidenum">
              <a:rPr lang="pt-BR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pt-BR" altLang="en-US" sz="1400">
              <a:latin typeface="Times New Roman" panose="02020603050405020304" pitchFamily="18" charset="0"/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29606E02-6CCD-4C2C-818F-64AEB9F4EEF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27100" y="152400"/>
            <a:ext cx="7289800" cy="685800"/>
          </a:xfrm>
          <a:solidFill>
            <a:schemeClr val="bg1"/>
          </a:solidFill>
          <a:ln w="25400" cap="flat">
            <a:solidFill>
              <a:schemeClr val="accent2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pt-BR" altLang="en-US" sz="2400" i="0">
                <a:latin typeface="Comic Sans MS" panose="030F0702030302020204" pitchFamily="66" charset="0"/>
              </a:rPr>
              <a:t>Modulação por Código de Pulsos - PCM</a:t>
            </a:r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7918212C-A289-4541-B1AF-E44E21A78E5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1219200"/>
            <a:ext cx="9144000" cy="1981200"/>
          </a:xfrm>
          <a:noFill/>
        </p:spPr>
        <p:txBody>
          <a:bodyPr/>
          <a:lstStyle/>
          <a:p>
            <a:pPr marL="342900" indent="-342900" algn="l">
              <a:buFont typeface="Monotype Sorts" pitchFamily="2" charset="2"/>
              <a:buChar char="/"/>
            </a:pPr>
            <a:r>
              <a:rPr lang="pt-BR" altLang="en-US" sz="2000"/>
              <a:t>Na Modulação por Código de Pulsos (PCM) as amostras do sinal mensagem são representadas por uma seqüência de pulsos codificados digitalmente e transmitidas através de um canal.</a:t>
            </a:r>
          </a:p>
          <a:p>
            <a:pPr marL="342900" indent="-342900" algn="l">
              <a:buFont typeface="Monotype Sorts" pitchFamily="2" charset="2"/>
              <a:buChar char="/"/>
            </a:pPr>
            <a:r>
              <a:rPr lang="pt-BR" altLang="en-US" sz="2000"/>
              <a:t>As operações básicas realizadas por um sistema PCM são:</a:t>
            </a:r>
          </a:p>
          <a:p>
            <a:pPr marL="742950" lvl="1" indent="-285750" algn="l">
              <a:buFont typeface="Monotype Sorts" pitchFamily="2" charset="2"/>
              <a:buChar char="å"/>
            </a:pPr>
            <a:r>
              <a:rPr lang="pt-BR" altLang="en-US"/>
              <a:t>Filtragem - Amostragem - Quantização e Codificação  -  Multiplexação - Codificação de linha.</a:t>
            </a:r>
          </a:p>
        </p:txBody>
      </p:sp>
      <p:grpSp>
        <p:nvGrpSpPr>
          <p:cNvPr id="3077" name="Group 4">
            <a:extLst>
              <a:ext uri="{FF2B5EF4-FFF2-40B4-BE49-F238E27FC236}">
                <a16:creationId xmlns:a16="http://schemas.microsoft.com/office/drawing/2014/main" id="{5D87D3E2-91B8-46B4-93EE-FDFAC389CC07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3717925"/>
            <a:ext cx="7696200" cy="1235075"/>
            <a:chOff x="384" y="1824"/>
            <a:chExt cx="4848" cy="778"/>
          </a:xfrm>
        </p:grpSpPr>
        <p:sp>
          <p:nvSpPr>
            <p:cNvPr id="3096" name="Rectangle 5">
              <a:extLst>
                <a:ext uri="{FF2B5EF4-FFF2-40B4-BE49-F238E27FC236}">
                  <a16:creationId xmlns:a16="http://schemas.microsoft.com/office/drawing/2014/main" id="{210FB1AE-6EFB-4052-9A43-BA9DBAC83C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1862"/>
              <a:ext cx="480" cy="346"/>
            </a:xfrm>
            <a:prstGeom prst="rect">
              <a:avLst/>
            </a:prstGeom>
            <a:gradFill rotWithShape="0">
              <a:gsLst>
                <a:gs pos="0">
                  <a:srgbClr val="CACACA"/>
                </a:gs>
                <a:gs pos="100000">
                  <a:srgbClr val="EAEAEA"/>
                </a:gs>
              </a:gsLst>
              <a:lin ang="0" scaled="1"/>
            </a:gra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/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pt-BR" altLang="en-US" b="1">
                  <a:latin typeface="Times New Roman" panose="02020603050405020304" pitchFamily="18" charset="0"/>
                </a:rPr>
                <a:t>MUX</a:t>
              </a:r>
              <a:endParaRPr lang="pt-BR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097" name="Rectangle 6">
              <a:extLst>
                <a:ext uri="{FF2B5EF4-FFF2-40B4-BE49-F238E27FC236}">
                  <a16:creationId xmlns:a16="http://schemas.microsoft.com/office/drawing/2014/main" id="{964F0CD0-F8BE-468E-BBAD-65C9590C48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824"/>
              <a:ext cx="864" cy="384"/>
            </a:xfrm>
            <a:prstGeom prst="rect">
              <a:avLst/>
            </a:prstGeom>
            <a:gradFill rotWithShape="0">
              <a:gsLst>
                <a:gs pos="0">
                  <a:srgbClr val="CACACA"/>
                </a:gs>
                <a:gs pos="100000">
                  <a:srgbClr val="EAEAEA"/>
                </a:gs>
              </a:gsLst>
              <a:lin ang="0" scaled="1"/>
            </a:gra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/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pt-BR" altLang="en-US" b="1">
                  <a:latin typeface="Times New Roman" panose="02020603050405020304" pitchFamily="18" charset="0"/>
                </a:rPr>
                <a:t>Codificador</a:t>
              </a:r>
            </a:p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pt-BR" altLang="en-US" b="1">
                  <a:latin typeface="Times New Roman" panose="02020603050405020304" pitchFamily="18" charset="0"/>
                </a:rPr>
                <a:t>de linha</a:t>
              </a:r>
            </a:p>
          </p:txBody>
        </p:sp>
        <p:sp>
          <p:nvSpPr>
            <p:cNvPr id="3098" name="Line 7">
              <a:extLst>
                <a:ext uri="{FF2B5EF4-FFF2-40B4-BE49-F238E27FC236}">
                  <a16:creationId xmlns:a16="http://schemas.microsoft.com/office/drawing/2014/main" id="{399DDF90-2F21-46E9-A169-2685EA1361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84" y="2016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grpSp>
          <p:nvGrpSpPr>
            <p:cNvPr id="3099" name="Group 8">
              <a:extLst>
                <a:ext uri="{FF2B5EF4-FFF2-40B4-BE49-F238E27FC236}">
                  <a16:creationId xmlns:a16="http://schemas.microsoft.com/office/drawing/2014/main" id="{770F4CC5-E1B0-41A4-98A6-CE215782B02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4" y="1862"/>
              <a:ext cx="3120" cy="740"/>
              <a:chOff x="288" y="816"/>
              <a:chExt cx="3120" cy="740"/>
            </a:xfrm>
          </p:grpSpPr>
          <p:sp>
            <p:nvSpPr>
              <p:cNvPr id="3103" name="Rectangle 9">
                <a:extLst>
                  <a:ext uri="{FF2B5EF4-FFF2-40B4-BE49-F238E27FC236}">
                    <a16:creationId xmlns:a16="http://schemas.microsoft.com/office/drawing/2014/main" id="{95AB1849-3C44-40FD-A0E7-D056E16216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" y="816"/>
                <a:ext cx="528" cy="336"/>
              </a:xfrm>
              <a:prstGeom prst="rect">
                <a:avLst/>
              </a:prstGeom>
              <a:gradFill rotWithShape="0">
                <a:gsLst>
                  <a:gs pos="0">
                    <a:srgbClr val="CACACA"/>
                  </a:gs>
                  <a:gs pos="100000">
                    <a:srgbClr val="EAEAEA"/>
                  </a:gs>
                </a:gsLst>
                <a:lin ang="0" scaled="1"/>
              </a:gra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Font typeface="Monotype Sorts" pitchFamily="2" charset="2"/>
                  <a:buChar char="/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r>
                  <a:rPr lang="pt-BR" altLang="en-US" b="1">
                    <a:latin typeface="Times New Roman" panose="02020603050405020304" pitchFamily="18" charset="0"/>
                  </a:rPr>
                  <a:t>FPBx</a:t>
                </a:r>
                <a:endParaRPr lang="pt-BR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4" name="Rectangle 10">
                <a:extLst>
                  <a:ext uri="{FF2B5EF4-FFF2-40B4-BE49-F238E27FC236}">
                    <a16:creationId xmlns:a16="http://schemas.microsoft.com/office/drawing/2014/main" id="{0EED5DA6-F91B-465A-AE1B-3AF8931E12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0" y="816"/>
                <a:ext cx="864" cy="336"/>
              </a:xfrm>
              <a:prstGeom prst="rect">
                <a:avLst/>
              </a:prstGeom>
              <a:gradFill rotWithShape="0">
                <a:gsLst>
                  <a:gs pos="0">
                    <a:srgbClr val="CACACA"/>
                  </a:gs>
                  <a:gs pos="100000">
                    <a:srgbClr val="EAEAEA"/>
                  </a:gs>
                </a:gsLst>
                <a:lin ang="0" scaled="1"/>
              </a:gra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Font typeface="Monotype Sorts" pitchFamily="2" charset="2"/>
                  <a:buChar char="/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r>
                  <a:rPr lang="pt-BR" altLang="en-US" b="1">
                    <a:latin typeface="Times New Roman" panose="02020603050405020304" pitchFamily="18" charset="0"/>
                  </a:rPr>
                  <a:t>Amostrador</a:t>
                </a:r>
                <a:endParaRPr lang="pt-BR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5" name="Rectangle 11">
                <a:extLst>
                  <a:ext uri="{FF2B5EF4-FFF2-40B4-BE49-F238E27FC236}">
                    <a16:creationId xmlns:a16="http://schemas.microsoft.com/office/drawing/2014/main" id="{886CC740-BB9E-4226-AE0A-1979E8CFD7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56" y="816"/>
                <a:ext cx="960" cy="336"/>
              </a:xfrm>
              <a:prstGeom prst="rect">
                <a:avLst/>
              </a:prstGeom>
              <a:gradFill rotWithShape="0">
                <a:gsLst>
                  <a:gs pos="0">
                    <a:srgbClr val="CACACA"/>
                  </a:gs>
                  <a:gs pos="100000">
                    <a:srgbClr val="EAEAEA"/>
                  </a:gs>
                </a:gsLst>
                <a:lin ang="0" scaled="1"/>
              </a:gra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Font typeface="Monotype Sorts" pitchFamily="2" charset="2"/>
                  <a:buChar char="/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r>
                  <a:rPr lang="pt-BR" altLang="en-US" b="1">
                    <a:latin typeface="Times New Roman" panose="02020603050405020304" pitchFamily="18" charset="0"/>
                  </a:rPr>
                  <a:t>Quantizador</a:t>
                </a:r>
                <a:endParaRPr lang="pt-BR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6" name="Line 12">
                <a:extLst>
                  <a:ext uri="{FF2B5EF4-FFF2-40B4-BE49-F238E27FC236}">
                    <a16:creationId xmlns:a16="http://schemas.microsoft.com/office/drawing/2014/main" id="{D9DE0DE8-70C4-4942-A575-2B326D952D3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8" y="960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3107" name="Line 13">
                <a:extLst>
                  <a:ext uri="{FF2B5EF4-FFF2-40B4-BE49-F238E27FC236}">
                    <a16:creationId xmlns:a16="http://schemas.microsoft.com/office/drawing/2014/main" id="{85785E17-DD1E-4097-ACFF-DFCDF09FE6C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16" y="1008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3108" name="Line 14">
                <a:extLst>
                  <a:ext uri="{FF2B5EF4-FFF2-40B4-BE49-F238E27FC236}">
                    <a16:creationId xmlns:a16="http://schemas.microsoft.com/office/drawing/2014/main" id="{48748179-8649-46B7-BF4E-F8DE4F23019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64" y="1008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3109" name="Line 15">
                <a:extLst>
                  <a:ext uri="{FF2B5EF4-FFF2-40B4-BE49-F238E27FC236}">
                    <a16:creationId xmlns:a16="http://schemas.microsoft.com/office/drawing/2014/main" id="{70799D79-BF02-4027-A6A4-7BF93CB10AE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08" y="1008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3110" name="Line 16">
                <a:extLst>
                  <a:ext uri="{FF2B5EF4-FFF2-40B4-BE49-F238E27FC236}">
                    <a16:creationId xmlns:a16="http://schemas.microsoft.com/office/drawing/2014/main" id="{3EF5F3C8-DE70-430B-B002-A3847C5D3A1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-5400000">
                <a:off x="1536" y="1248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3111" name="Text Box 17">
                <a:extLst>
                  <a:ext uri="{FF2B5EF4-FFF2-40B4-BE49-F238E27FC236}">
                    <a16:creationId xmlns:a16="http://schemas.microsoft.com/office/drawing/2014/main" id="{5823794D-5308-4BF4-9AA2-194FE68816E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40" y="1344"/>
                <a:ext cx="440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2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Font typeface="Monotype Sorts" pitchFamily="2" charset="2"/>
                  <a:buChar char="/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pt-BR" altLang="en-US" sz="1600" b="1">
                    <a:latin typeface="Times New Roman" panose="02020603050405020304" pitchFamily="18" charset="0"/>
                  </a:rPr>
                  <a:t>8 kHz</a:t>
                </a:r>
                <a:endParaRPr lang="pt-BR" altLang="en-US" sz="2400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3100" name="AutoShape 18">
              <a:extLst>
                <a:ext uri="{FF2B5EF4-FFF2-40B4-BE49-F238E27FC236}">
                  <a16:creationId xmlns:a16="http://schemas.microsoft.com/office/drawing/2014/main" id="{F4FFECF3-FDF7-491B-916E-094B3D870E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0" y="1968"/>
              <a:ext cx="192" cy="96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/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3101" name="Text Box 19">
              <a:extLst>
                <a:ext uri="{FF2B5EF4-FFF2-40B4-BE49-F238E27FC236}">
                  <a16:creationId xmlns:a16="http://schemas.microsoft.com/office/drawing/2014/main" id="{8D6EE346-0196-4A6E-B596-A145592CA8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24" y="2352"/>
              <a:ext cx="44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/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t-BR" altLang="en-US" sz="1800" b="1">
                  <a:latin typeface="Times New Roman" panose="02020603050405020304" pitchFamily="18" charset="0"/>
                </a:rPr>
                <a:t>8 bits</a:t>
              </a:r>
              <a:endParaRPr lang="pt-BR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102" name="Line 20">
              <a:extLst>
                <a:ext uri="{FF2B5EF4-FFF2-40B4-BE49-F238E27FC236}">
                  <a16:creationId xmlns:a16="http://schemas.microsoft.com/office/drawing/2014/main" id="{30B4660A-F073-43C8-A706-6E77867E5A17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 flipH="1">
              <a:off x="2736" y="2304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3078" name="Group 21">
            <a:extLst>
              <a:ext uri="{FF2B5EF4-FFF2-40B4-BE49-F238E27FC236}">
                <a16:creationId xmlns:a16="http://schemas.microsoft.com/office/drawing/2014/main" id="{CDE089EB-E74B-4216-ACE3-4B64BB810204}"/>
              </a:ext>
            </a:extLst>
          </p:cNvPr>
          <p:cNvGrpSpPr>
            <a:grpSpLocks/>
          </p:cNvGrpSpPr>
          <p:nvPr/>
        </p:nvGrpSpPr>
        <p:grpSpPr bwMode="auto">
          <a:xfrm>
            <a:off x="908050" y="5359400"/>
            <a:ext cx="7321550" cy="889000"/>
            <a:chOff x="726" y="2547"/>
            <a:chExt cx="4612" cy="560"/>
          </a:xfrm>
        </p:grpSpPr>
        <p:sp>
          <p:nvSpPr>
            <p:cNvPr id="3079" name="Rectangle 22">
              <a:extLst>
                <a:ext uri="{FF2B5EF4-FFF2-40B4-BE49-F238E27FC236}">
                  <a16:creationId xmlns:a16="http://schemas.microsoft.com/office/drawing/2014/main" id="{C96C16DD-C91F-4364-AB31-BC6F4C953D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6" y="2547"/>
              <a:ext cx="4612" cy="56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EAEAEA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/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latin typeface="Times New Roman" panose="02020603050405020304" pitchFamily="18" charset="0"/>
              </a:endParaRPr>
            </a:p>
          </p:txBody>
        </p:sp>
        <p:grpSp>
          <p:nvGrpSpPr>
            <p:cNvPr id="3080" name="Group 23">
              <a:extLst>
                <a:ext uri="{FF2B5EF4-FFF2-40B4-BE49-F238E27FC236}">
                  <a16:creationId xmlns:a16="http://schemas.microsoft.com/office/drawing/2014/main" id="{7CF9CD62-5E29-421E-ABDC-CB224C272A4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84" y="2583"/>
              <a:ext cx="1292" cy="444"/>
              <a:chOff x="3498" y="2400"/>
              <a:chExt cx="1615" cy="444"/>
            </a:xfrm>
          </p:grpSpPr>
          <p:sp>
            <p:nvSpPr>
              <p:cNvPr id="3093" name="Freeform 24">
                <a:extLst>
                  <a:ext uri="{FF2B5EF4-FFF2-40B4-BE49-F238E27FC236}">
                    <a16:creationId xmlns:a16="http://schemas.microsoft.com/office/drawing/2014/main" id="{5E6F6375-9F6B-43FF-A42C-C84C89FC1720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3522" y="2400"/>
                <a:ext cx="1301" cy="444"/>
              </a:xfrm>
              <a:custGeom>
                <a:avLst/>
                <a:gdLst>
                  <a:gd name="T0" fmla="*/ 0 w 3248"/>
                  <a:gd name="T1" fmla="*/ 170 h 794"/>
                  <a:gd name="T2" fmla="*/ 60 w 3248"/>
                  <a:gd name="T3" fmla="*/ 41 h 794"/>
                  <a:gd name="T4" fmla="*/ 115 w 3248"/>
                  <a:gd name="T5" fmla="*/ 41 h 794"/>
                  <a:gd name="T6" fmla="*/ 158 w 3248"/>
                  <a:gd name="T7" fmla="*/ 102 h 794"/>
                  <a:gd name="T8" fmla="*/ 222 w 3248"/>
                  <a:gd name="T9" fmla="*/ 205 h 794"/>
                  <a:gd name="T10" fmla="*/ 290 w 3248"/>
                  <a:gd name="T11" fmla="*/ 248 h 794"/>
                  <a:gd name="T12" fmla="*/ 342 w 3248"/>
                  <a:gd name="T13" fmla="*/ 209 h 794"/>
                  <a:gd name="T14" fmla="*/ 392 w 3248"/>
                  <a:gd name="T15" fmla="*/ 115 h 794"/>
                  <a:gd name="T16" fmla="*/ 435 w 3248"/>
                  <a:gd name="T17" fmla="*/ 5 h 794"/>
                  <a:gd name="T18" fmla="*/ 479 w 3248"/>
                  <a:gd name="T19" fmla="*/ 144 h 794"/>
                  <a:gd name="T20" fmla="*/ 521 w 3248"/>
                  <a:gd name="T21" fmla="*/ 183 h 79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248" h="794">
                    <a:moveTo>
                      <a:pt x="0" y="543"/>
                    </a:moveTo>
                    <a:cubicBezTo>
                      <a:pt x="126" y="371"/>
                      <a:pt x="253" y="199"/>
                      <a:pt x="372" y="130"/>
                    </a:cubicBezTo>
                    <a:cubicBezTo>
                      <a:pt x="491" y="61"/>
                      <a:pt x="612" y="97"/>
                      <a:pt x="714" y="130"/>
                    </a:cubicBezTo>
                    <a:cubicBezTo>
                      <a:pt x="816" y="163"/>
                      <a:pt x="871" y="238"/>
                      <a:pt x="983" y="326"/>
                    </a:cubicBezTo>
                    <a:cubicBezTo>
                      <a:pt x="1095" y="414"/>
                      <a:pt x="1248" y="579"/>
                      <a:pt x="1386" y="657"/>
                    </a:cubicBezTo>
                    <a:cubicBezTo>
                      <a:pt x="1524" y="735"/>
                      <a:pt x="1686" y="790"/>
                      <a:pt x="1810" y="792"/>
                    </a:cubicBezTo>
                    <a:cubicBezTo>
                      <a:pt x="1934" y="794"/>
                      <a:pt x="2026" y="739"/>
                      <a:pt x="2131" y="668"/>
                    </a:cubicBezTo>
                    <a:cubicBezTo>
                      <a:pt x="2236" y="597"/>
                      <a:pt x="2345" y="477"/>
                      <a:pt x="2441" y="368"/>
                    </a:cubicBezTo>
                    <a:cubicBezTo>
                      <a:pt x="2537" y="259"/>
                      <a:pt x="2619" y="0"/>
                      <a:pt x="2710" y="16"/>
                    </a:cubicBezTo>
                    <a:cubicBezTo>
                      <a:pt x="2801" y="32"/>
                      <a:pt x="2899" y="366"/>
                      <a:pt x="2989" y="461"/>
                    </a:cubicBezTo>
                    <a:cubicBezTo>
                      <a:pt x="3079" y="556"/>
                      <a:pt x="3200" y="564"/>
                      <a:pt x="3248" y="585"/>
                    </a:cubicBezTo>
                  </a:path>
                </a:pathLst>
              </a:custGeom>
              <a:noFill/>
              <a:ln w="28575" cap="flat" cmpd="sng">
                <a:solidFill>
                  <a:srgbClr val="000099"/>
                </a:solidFill>
                <a:prstDash val="solid"/>
                <a:round/>
                <a:headEnd type="none" w="sm" len="sm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3094" name="Line 25">
                <a:extLst>
                  <a:ext uri="{FF2B5EF4-FFF2-40B4-BE49-F238E27FC236}">
                    <a16:creationId xmlns:a16="http://schemas.microsoft.com/office/drawing/2014/main" id="{1D176F24-563E-48E6-B7E4-B78D6387C415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>
                <a:off x="3498" y="2704"/>
                <a:ext cx="150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3095" name="Text Box 26">
                <a:extLst>
                  <a:ext uri="{FF2B5EF4-FFF2-40B4-BE49-F238E27FC236}">
                    <a16:creationId xmlns:a16="http://schemas.microsoft.com/office/drawing/2014/main" id="{B2616552-6C97-410D-9AF6-49D15187BF8E}"/>
                  </a:ext>
                </a:extLst>
              </p:cNvPr>
              <p:cNvSpPr txBox="1">
                <a:spLocks noChangeAspect="1" noChangeArrowheads="1"/>
              </p:cNvSpPr>
              <p:nvPr/>
            </p:nvSpPr>
            <p:spPr bwMode="auto">
              <a:xfrm>
                <a:off x="4631" y="2434"/>
                <a:ext cx="48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Font typeface="Monotype Sorts" pitchFamily="2" charset="2"/>
                  <a:buChar char="/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r>
                  <a:rPr lang="pt-BR" altLang="en-US" sz="1800" b="1" i="1">
                    <a:solidFill>
                      <a:srgbClr val="000099"/>
                    </a:solidFill>
                  </a:rPr>
                  <a:t>m(t)</a:t>
                </a:r>
                <a:endParaRPr lang="pt-BR" altLang="en-US" sz="1800">
                  <a:solidFill>
                    <a:srgbClr val="000099"/>
                  </a:solidFill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3081" name="Group 27">
              <a:extLst>
                <a:ext uri="{FF2B5EF4-FFF2-40B4-BE49-F238E27FC236}">
                  <a16:creationId xmlns:a16="http://schemas.microsoft.com/office/drawing/2014/main" id="{74BDE371-BCAD-4EF1-8122-728DDF4A4C5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84" y="2594"/>
              <a:ext cx="1255" cy="444"/>
              <a:chOff x="3502" y="2940"/>
              <a:chExt cx="1569" cy="444"/>
            </a:xfrm>
          </p:grpSpPr>
          <p:sp>
            <p:nvSpPr>
              <p:cNvPr id="3083" name="Line 28">
                <a:extLst>
                  <a:ext uri="{FF2B5EF4-FFF2-40B4-BE49-F238E27FC236}">
                    <a16:creationId xmlns:a16="http://schemas.microsoft.com/office/drawing/2014/main" id="{15ACD51F-9802-47EE-AA94-DB6560908730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>
                <a:off x="3502" y="3241"/>
                <a:ext cx="150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3084" name="Freeform 29">
                <a:extLst>
                  <a:ext uri="{FF2B5EF4-FFF2-40B4-BE49-F238E27FC236}">
                    <a16:creationId xmlns:a16="http://schemas.microsoft.com/office/drawing/2014/main" id="{2F1A079D-D77E-45BD-856F-E5FA70B23992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3517" y="2940"/>
                <a:ext cx="1301" cy="444"/>
              </a:xfrm>
              <a:custGeom>
                <a:avLst/>
                <a:gdLst>
                  <a:gd name="T0" fmla="*/ 0 w 3248"/>
                  <a:gd name="T1" fmla="*/ 170 h 794"/>
                  <a:gd name="T2" fmla="*/ 60 w 3248"/>
                  <a:gd name="T3" fmla="*/ 41 h 794"/>
                  <a:gd name="T4" fmla="*/ 115 w 3248"/>
                  <a:gd name="T5" fmla="*/ 41 h 794"/>
                  <a:gd name="T6" fmla="*/ 158 w 3248"/>
                  <a:gd name="T7" fmla="*/ 102 h 794"/>
                  <a:gd name="T8" fmla="*/ 222 w 3248"/>
                  <a:gd name="T9" fmla="*/ 205 h 794"/>
                  <a:gd name="T10" fmla="*/ 290 w 3248"/>
                  <a:gd name="T11" fmla="*/ 248 h 794"/>
                  <a:gd name="T12" fmla="*/ 342 w 3248"/>
                  <a:gd name="T13" fmla="*/ 209 h 794"/>
                  <a:gd name="T14" fmla="*/ 392 w 3248"/>
                  <a:gd name="T15" fmla="*/ 115 h 794"/>
                  <a:gd name="T16" fmla="*/ 435 w 3248"/>
                  <a:gd name="T17" fmla="*/ 5 h 794"/>
                  <a:gd name="T18" fmla="*/ 479 w 3248"/>
                  <a:gd name="T19" fmla="*/ 144 h 794"/>
                  <a:gd name="T20" fmla="*/ 521 w 3248"/>
                  <a:gd name="T21" fmla="*/ 183 h 79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248" h="794">
                    <a:moveTo>
                      <a:pt x="0" y="543"/>
                    </a:moveTo>
                    <a:cubicBezTo>
                      <a:pt x="126" y="371"/>
                      <a:pt x="253" y="199"/>
                      <a:pt x="372" y="130"/>
                    </a:cubicBezTo>
                    <a:cubicBezTo>
                      <a:pt x="491" y="61"/>
                      <a:pt x="612" y="97"/>
                      <a:pt x="714" y="130"/>
                    </a:cubicBezTo>
                    <a:cubicBezTo>
                      <a:pt x="816" y="163"/>
                      <a:pt x="871" y="238"/>
                      <a:pt x="983" y="326"/>
                    </a:cubicBezTo>
                    <a:cubicBezTo>
                      <a:pt x="1095" y="414"/>
                      <a:pt x="1248" y="579"/>
                      <a:pt x="1386" y="657"/>
                    </a:cubicBezTo>
                    <a:cubicBezTo>
                      <a:pt x="1524" y="735"/>
                      <a:pt x="1686" y="790"/>
                      <a:pt x="1810" y="792"/>
                    </a:cubicBezTo>
                    <a:cubicBezTo>
                      <a:pt x="1934" y="794"/>
                      <a:pt x="2026" y="739"/>
                      <a:pt x="2131" y="668"/>
                    </a:cubicBezTo>
                    <a:cubicBezTo>
                      <a:pt x="2236" y="597"/>
                      <a:pt x="2345" y="477"/>
                      <a:pt x="2441" y="368"/>
                    </a:cubicBezTo>
                    <a:cubicBezTo>
                      <a:pt x="2537" y="259"/>
                      <a:pt x="2619" y="0"/>
                      <a:pt x="2710" y="16"/>
                    </a:cubicBezTo>
                    <a:cubicBezTo>
                      <a:pt x="2801" y="32"/>
                      <a:pt x="2899" y="366"/>
                      <a:pt x="2989" y="461"/>
                    </a:cubicBezTo>
                    <a:cubicBezTo>
                      <a:pt x="3079" y="556"/>
                      <a:pt x="3200" y="564"/>
                      <a:pt x="3248" y="585"/>
                    </a:cubicBezTo>
                  </a:path>
                </a:pathLst>
              </a:custGeom>
              <a:noFill/>
              <a:ln w="28575" cap="flat" cmpd="sng">
                <a:solidFill>
                  <a:srgbClr val="000099"/>
                </a:solidFill>
                <a:prstDash val="dash"/>
                <a:round/>
                <a:headEnd type="none" w="sm" len="sm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3085" name="Line 30">
                <a:extLst>
                  <a:ext uri="{FF2B5EF4-FFF2-40B4-BE49-F238E27FC236}">
                    <a16:creationId xmlns:a16="http://schemas.microsoft.com/office/drawing/2014/main" id="{98514CE4-35C5-4554-BA5D-EAD515D7AAC4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V="1">
                <a:off x="3753" y="2999"/>
                <a:ext cx="0" cy="2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3086" name="Line 31">
                <a:extLst>
                  <a:ext uri="{FF2B5EF4-FFF2-40B4-BE49-F238E27FC236}">
                    <a16:creationId xmlns:a16="http://schemas.microsoft.com/office/drawing/2014/main" id="{35C844B8-E4AD-4556-AB5E-53A566BD3EAA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V="1">
                <a:off x="3924" y="3149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3087" name="Line 32">
                <a:extLst>
                  <a:ext uri="{FF2B5EF4-FFF2-40B4-BE49-F238E27FC236}">
                    <a16:creationId xmlns:a16="http://schemas.microsoft.com/office/drawing/2014/main" id="{C3B7EC19-24FB-45A8-8A6C-927EE5F03D99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V="1">
                <a:off x="3571" y="3154"/>
                <a:ext cx="0" cy="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3088" name="Line 33">
                <a:extLst>
                  <a:ext uri="{FF2B5EF4-FFF2-40B4-BE49-F238E27FC236}">
                    <a16:creationId xmlns:a16="http://schemas.microsoft.com/office/drawing/2014/main" id="{371BB7F3-28D4-4208-90FC-B8C1D3F25ACB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V="1">
                <a:off x="4105" y="3247"/>
                <a:ext cx="3" cy="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3089" name="Line 34">
                <a:extLst>
                  <a:ext uri="{FF2B5EF4-FFF2-40B4-BE49-F238E27FC236}">
                    <a16:creationId xmlns:a16="http://schemas.microsoft.com/office/drawing/2014/main" id="{260D6C1F-EA28-4569-9B64-D01FE29C809E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V="1">
                <a:off x="4288" y="3245"/>
                <a:ext cx="0" cy="13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3090" name="Line 35">
                <a:extLst>
                  <a:ext uri="{FF2B5EF4-FFF2-40B4-BE49-F238E27FC236}">
                    <a16:creationId xmlns:a16="http://schemas.microsoft.com/office/drawing/2014/main" id="{35833190-A8DB-417E-8427-1549CD206EB7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V="1">
                <a:off x="4649" y="3042"/>
                <a:ext cx="4" cy="20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3091" name="Line 36">
                <a:extLst>
                  <a:ext uri="{FF2B5EF4-FFF2-40B4-BE49-F238E27FC236}">
                    <a16:creationId xmlns:a16="http://schemas.microsoft.com/office/drawing/2014/main" id="{B569C558-4BCB-42F5-B798-B0EED3E09C21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V="1">
                <a:off x="4472" y="3188"/>
                <a:ext cx="0" cy="6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3092" name="Text Box 37">
                <a:extLst>
                  <a:ext uri="{FF2B5EF4-FFF2-40B4-BE49-F238E27FC236}">
                    <a16:creationId xmlns:a16="http://schemas.microsoft.com/office/drawing/2014/main" id="{CF4FD69A-B605-48EF-83D0-C3235F3D2171}"/>
                  </a:ext>
                </a:extLst>
              </p:cNvPr>
              <p:cNvSpPr txBox="1">
                <a:spLocks noChangeAspect="1" noChangeArrowheads="1"/>
              </p:cNvSpPr>
              <p:nvPr/>
            </p:nvSpPr>
            <p:spPr bwMode="auto">
              <a:xfrm>
                <a:off x="4648" y="2982"/>
                <a:ext cx="423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Font typeface="Monotype Sorts" pitchFamily="2" charset="2"/>
                  <a:buChar char="/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r>
                  <a:rPr lang="pt-BR" altLang="en-US" sz="1800" b="1" i="1"/>
                  <a:t>s(t)</a:t>
                </a:r>
                <a:endParaRPr lang="pt-BR" altLang="en-US" sz="1800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3082" name="Freeform 38">
              <a:extLst>
                <a:ext uri="{FF2B5EF4-FFF2-40B4-BE49-F238E27FC236}">
                  <a16:creationId xmlns:a16="http://schemas.microsoft.com/office/drawing/2014/main" id="{F496E4CD-D53F-4BFF-AEEB-750DE2042215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" y="2699"/>
              <a:ext cx="976" cy="192"/>
            </a:xfrm>
            <a:custGeom>
              <a:avLst/>
              <a:gdLst>
                <a:gd name="T0" fmla="*/ 0 w 1392"/>
                <a:gd name="T1" fmla="*/ 192 h 192"/>
                <a:gd name="T2" fmla="*/ 0 w 1392"/>
                <a:gd name="T3" fmla="*/ 0 h 192"/>
                <a:gd name="T4" fmla="*/ 47 w 1392"/>
                <a:gd name="T5" fmla="*/ 0 h 192"/>
                <a:gd name="T6" fmla="*/ 47 w 1392"/>
                <a:gd name="T7" fmla="*/ 192 h 192"/>
                <a:gd name="T8" fmla="*/ 118 w 1392"/>
                <a:gd name="T9" fmla="*/ 192 h 192"/>
                <a:gd name="T10" fmla="*/ 118 w 1392"/>
                <a:gd name="T11" fmla="*/ 0 h 192"/>
                <a:gd name="T12" fmla="*/ 165 w 1392"/>
                <a:gd name="T13" fmla="*/ 0 h 192"/>
                <a:gd name="T14" fmla="*/ 165 w 1392"/>
                <a:gd name="T15" fmla="*/ 192 h 192"/>
                <a:gd name="T16" fmla="*/ 212 w 1392"/>
                <a:gd name="T17" fmla="*/ 192 h 192"/>
                <a:gd name="T18" fmla="*/ 212 w 1392"/>
                <a:gd name="T19" fmla="*/ 0 h 192"/>
                <a:gd name="T20" fmla="*/ 259 w 1392"/>
                <a:gd name="T21" fmla="*/ 0 h 192"/>
                <a:gd name="T22" fmla="*/ 259 w 1392"/>
                <a:gd name="T23" fmla="*/ 192 h 192"/>
                <a:gd name="T24" fmla="*/ 448 w 1392"/>
                <a:gd name="T25" fmla="*/ 192 h 192"/>
                <a:gd name="T26" fmla="*/ 448 w 1392"/>
                <a:gd name="T27" fmla="*/ 0 h 192"/>
                <a:gd name="T28" fmla="*/ 496 w 1392"/>
                <a:gd name="T29" fmla="*/ 0 h 192"/>
                <a:gd name="T30" fmla="*/ 496 w 1392"/>
                <a:gd name="T31" fmla="*/ 192 h 192"/>
                <a:gd name="T32" fmla="*/ 567 w 1392"/>
                <a:gd name="T33" fmla="*/ 192 h 192"/>
                <a:gd name="T34" fmla="*/ 567 w 1392"/>
                <a:gd name="T35" fmla="*/ 0 h 192"/>
                <a:gd name="T36" fmla="*/ 614 w 1392"/>
                <a:gd name="T37" fmla="*/ 0 h 192"/>
                <a:gd name="T38" fmla="*/ 614 w 1392"/>
                <a:gd name="T39" fmla="*/ 192 h 192"/>
                <a:gd name="T40" fmla="*/ 684 w 1392"/>
                <a:gd name="T41" fmla="*/ 192 h 19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392" h="192">
                  <a:moveTo>
                    <a:pt x="0" y="192"/>
                  </a:moveTo>
                  <a:lnTo>
                    <a:pt x="0" y="0"/>
                  </a:lnTo>
                  <a:lnTo>
                    <a:pt x="96" y="0"/>
                  </a:lnTo>
                  <a:lnTo>
                    <a:pt x="96" y="192"/>
                  </a:lnTo>
                  <a:lnTo>
                    <a:pt x="240" y="192"/>
                  </a:lnTo>
                  <a:lnTo>
                    <a:pt x="240" y="0"/>
                  </a:lnTo>
                  <a:lnTo>
                    <a:pt x="336" y="0"/>
                  </a:lnTo>
                  <a:lnTo>
                    <a:pt x="336" y="192"/>
                  </a:lnTo>
                  <a:lnTo>
                    <a:pt x="432" y="192"/>
                  </a:lnTo>
                  <a:lnTo>
                    <a:pt x="432" y="0"/>
                  </a:lnTo>
                  <a:lnTo>
                    <a:pt x="528" y="0"/>
                  </a:lnTo>
                  <a:lnTo>
                    <a:pt x="528" y="192"/>
                  </a:lnTo>
                  <a:lnTo>
                    <a:pt x="912" y="192"/>
                  </a:lnTo>
                  <a:lnTo>
                    <a:pt x="912" y="0"/>
                  </a:lnTo>
                  <a:lnTo>
                    <a:pt x="1008" y="0"/>
                  </a:lnTo>
                  <a:lnTo>
                    <a:pt x="1008" y="192"/>
                  </a:lnTo>
                  <a:lnTo>
                    <a:pt x="1152" y="192"/>
                  </a:lnTo>
                  <a:lnTo>
                    <a:pt x="1152" y="0"/>
                  </a:lnTo>
                  <a:lnTo>
                    <a:pt x="1248" y="0"/>
                  </a:lnTo>
                  <a:lnTo>
                    <a:pt x="1248" y="192"/>
                  </a:lnTo>
                  <a:lnTo>
                    <a:pt x="1392" y="192"/>
                  </a:lnTo>
                </a:path>
              </a:pathLst>
            </a:custGeom>
            <a:noFill/>
            <a:ln w="38100" cap="flat" cmpd="sng">
              <a:solidFill>
                <a:srgbClr val="000099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pt-BR"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ço Reservado para Número de Slide 1">
            <a:extLst>
              <a:ext uri="{FF2B5EF4-FFF2-40B4-BE49-F238E27FC236}">
                <a16:creationId xmlns:a16="http://schemas.microsoft.com/office/drawing/2014/main" id="{2F3683F1-2833-4F75-AFE9-F522CD29FDD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/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4E400A8-2178-4EB2-A113-5BE0FEF5AFD1}" type="slidenum">
              <a:rPr lang="pt-BR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pt-BR" altLang="en-US" sz="1400">
              <a:latin typeface="Times New Roman" panose="02020603050405020304" pitchFamily="18" charset="0"/>
            </a:endParaRPr>
          </a:p>
        </p:txBody>
      </p:sp>
      <p:sp>
        <p:nvSpPr>
          <p:cNvPr id="12291" name="Text Box 2">
            <a:extLst>
              <a:ext uri="{FF2B5EF4-FFF2-40B4-BE49-F238E27FC236}">
                <a16:creationId xmlns:a16="http://schemas.microsoft.com/office/drawing/2014/main" id="{C05E2C02-CD38-45B8-B69F-276940E6EA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325"/>
            <a:ext cx="533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/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pt-BR" altLang="en-US" b="1">
                <a:solidFill>
                  <a:srgbClr val="000099"/>
                </a:solidFill>
                <a:sym typeface="Monotype Sorts" pitchFamily="2" charset="2"/>
              </a:rPr>
              <a:t>  </a:t>
            </a:r>
            <a:r>
              <a:rPr lang="pt-BR" altLang="en-US" b="1">
                <a:solidFill>
                  <a:srgbClr val="000099"/>
                </a:solidFill>
              </a:rPr>
              <a:t>Exemplo:</a:t>
            </a:r>
            <a:r>
              <a:rPr lang="pt-BR" altLang="en-US" b="1"/>
              <a:t> </a:t>
            </a:r>
            <a:r>
              <a:rPr lang="pt-BR" altLang="en-US"/>
              <a:t>Admitindo m(t) um sinal senoidal</a:t>
            </a:r>
          </a:p>
        </p:txBody>
      </p:sp>
      <p:graphicFrame>
        <p:nvGraphicFramePr>
          <p:cNvPr id="12292" name="Object 3">
            <a:extLst>
              <a:ext uri="{FF2B5EF4-FFF2-40B4-BE49-F238E27FC236}">
                <a16:creationId xmlns:a16="http://schemas.microsoft.com/office/drawing/2014/main" id="{CC99B69B-AE4D-4B7B-9623-05A96318EC8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29000" y="609600"/>
          <a:ext cx="48768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1" name="Equação" r:id="rId3" imgW="2438400" imgH="419100" progId="Equation.3">
                  <p:embed/>
                </p:oleObj>
              </mc:Choice>
              <mc:Fallback>
                <p:oleObj name="Equação" r:id="rId3" imgW="2438400" imgH="4191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609600"/>
                        <a:ext cx="4876800" cy="838200"/>
                      </a:xfrm>
                      <a:prstGeom prst="rect">
                        <a:avLst/>
                      </a:prstGeom>
                      <a:solidFill>
                        <a:srgbClr val="EAEAEA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3" name="Object 4">
            <a:extLst>
              <a:ext uri="{FF2B5EF4-FFF2-40B4-BE49-F238E27FC236}">
                <a16:creationId xmlns:a16="http://schemas.microsoft.com/office/drawing/2014/main" id="{0F0D3BB0-BC42-4BC2-97D8-5C6FCE72599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09650" y="2263775"/>
          <a:ext cx="5314950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2" name="Equação" r:id="rId5" imgW="2654300" imgH="546100" progId="Equation.3">
                  <p:embed/>
                </p:oleObj>
              </mc:Choice>
              <mc:Fallback>
                <p:oleObj name="Equação" r:id="rId5" imgW="2654300" imgH="5461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9650" y="2263775"/>
                        <a:ext cx="5314950" cy="1089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4" name="Object 5">
            <a:extLst>
              <a:ext uri="{FF2B5EF4-FFF2-40B4-BE49-F238E27FC236}">
                <a16:creationId xmlns:a16="http://schemas.microsoft.com/office/drawing/2014/main" id="{85F6CC99-5F4A-483C-B2BB-2413819DAC1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60438" y="3479800"/>
          <a:ext cx="3992562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3" name="Equação" r:id="rId7" imgW="1993900" imgH="508000" progId="Equation.3">
                  <p:embed/>
                </p:oleObj>
              </mc:Choice>
              <mc:Fallback>
                <p:oleObj name="Equação" r:id="rId7" imgW="1993900" imgH="508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0438" y="3479800"/>
                        <a:ext cx="3992562" cy="1016000"/>
                      </a:xfrm>
                      <a:prstGeom prst="rect">
                        <a:avLst/>
                      </a:prstGeom>
                      <a:solidFill>
                        <a:srgbClr val="EAEAEA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5" name="Object 6">
            <a:extLst>
              <a:ext uri="{FF2B5EF4-FFF2-40B4-BE49-F238E27FC236}">
                <a16:creationId xmlns:a16="http://schemas.microsoft.com/office/drawing/2014/main" id="{033236CC-8B53-4B8A-A27B-E2233F044D6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33450" y="4699000"/>
          <a:ext cx="4248150" cy="147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4" name="Equação" r:id="rId9" imgW="2120900" imgH="736600" progId="Equation.3">
                  <p:embed/>
                </p:oleObj>
              </mc:Choice>
              <mc:Fallback>
                <p:oleObj name="Equação" r:id="rId9" imgW="2120900" imgH="736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3450" y="4699000"/>
                        <a:ext cx="4248150" cy="14732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6" name="Object 7">
            <a:extLst>
              <a:ext uri="{FF2B5EF4-FFF2-40B4-BE49-F238E27FC236}">
                <a16:creationId xmlns:a16="http://schemas.microsoft.com/office/drawing/2014/main" id="{B3737278-442B-46F7-B28D-8C49F6DC87A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05200" y="1668463"/>
          <a:ext cx="177800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5" name="Equação" r:id="rId11" imgW="888614" imgH="253890" progId="Equation.3">
                  <p:embed/>
                </p:oleObj>
              </mc:Choice>
              <mc:Fallback>
                <p:oleObj name="Equação" r:id="rId11" imgW="888614" imgH="25389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1668463"/>
                        <a:ext cx="1778000" cy="50482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7" name="AutoShape 9">
            <a:extLst>
              <a:ext uri="{FF2B5EF4-FFF2-40B4-BE49-F238E27FC236}">
                <a16:creationId xmlns:a16="http://schemas.microsoft.com/office/drawing/2014/main" id="{C0EABAE1-0696-4DEA-9163-5B5AEE935E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0213" y="5241925"/>
            <a:ext cx="738187" cy="396875"/>
          </a:xfrm>
          <a:custGeom>
            <a:avLst/>
            <a:gdLst>
              <a:gd name="T0" fmla="*/ 18920826 w 21600"/>
              <a:gd name="T1" fmla="*/ 0 h 21600"/>
              <a:gd name="T2" fmla="*/ 0 w 21600"/>
              <a:gd name="T3" fmla="*/ 3646069 h 21600"/>
              <a:gd name="T4" fmla="*/ 18920826 w 21600"/>
              <a:gd name="T5" fmla="*/ 7292119 h 21600"/>
              <a:gd name="T6" fmla="*/ 25227780 w 21600"/>
              <a:gd name="T7" fmla="*/ 364606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EAEAEA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pt-BR"/>
          </a:p>
        </p:txBody>
      </p:sp>
      <p:sp>
        <p:nvSpPr>
          <p:cNvPr id="12298" name="Text Box 11">
            <a:extLst>
              <a:ext uri="{FF2B5EF4-FFF2-40B4-BE49-F238E27FC236}">
                <a16:creationId xmlns:a16="http://schemas.microsoft.com/office/drawing/2014/main" id="{13C8BF55-CC82-4E35-B83A-CF539C77A7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838200"/>
            <a:ext cx="2559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/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 typeface="Monotype Sorts" pitchFamily="2" charset="2"/>
              <a:buChar char="þ"/>
            </a:pPr>
            <a:r>
              <a:rPr lang="pt-BR" altLang="en-US"/>
              <a:t>  Potência do sinal:</a:t>
            </a:r>
          </a:p>
        </p:txBody>
      </p:sp>
      <p:sp>
        <p:nvSpPr>
          <p:cNvPr id="12299" name="Text Box 12">
            <a:extLst>
              <a:ext uri="{FF2B5EF4-FFF2-40B4-BE49-F238E27FC236}">
                <a16:creationId xmlns:a16="http://schemas.microsoft.com/office/drawing/2014/main" id="{D7785820-4FC7-4F86-BF28-CA87463A18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736725"/>
            <a:ext cx="2613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/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 typeface="Monotype Sorts" pitchFamily="2" charset="2"/>
              <a:buChar char="þ"/>
            </a:pPr>
            <a:r>
              <a:rPr lang="pt-BR" altLang="en-US"/>
              <a:t>  Potência do ruído:</a:t>
            </a:r>
          </a:p>
        </p:txBody>
      </p:sp>
      <p:sp>
        <p:nvSpPr>
          <p:cNvPr id="12300" name="Oval 14">
            <a:extLst>
              <a:ext uri="{FF2B5EF4-FFF2-40B4-BE49-F238E27FC236}">
                <a16:creationId xmlns:a16="http://schemas.microsoft.com/office/drawing/2014/main" id="{20416AE4-A43C-4E97-A94D-EEF67A3F0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5148263"/>
            <a:ext cx="1905000" cy="642937"/>
          </a:xfrm>
          <a:prstGeom prst="ellipse">
            <a:avLst/>
          </a:prstGeom>
          <a:gradFill rotWithShape="0">
            <a:gsLst>
              <a:gs pos="0">
                <a:srgbClr val="B0DCDC"/>
              </a:gs>
              <a:gs pos="100000">
                <a:srgbClr val="CCFFFF"/>
              </a:gs>
            </a:gsLst>
            <a:lin ang="0" scaled="1"/>
          </a:gradFill>
          <a:ln w="12700">
            <a:solidFill>
              <a:schemeClr val="tx1"/>
            </a:solidFill>
            <a:round/>
            <a:headEnd type="none" w="sm" len="sm"/>
            <a:tailEnd type="none" w="lg" len="lg"/>
          </a:ln>
          <a:effectLst>
            <a:outerShdw sy="50000" rotWithShape="0">
              <a:schemeClr val="bg2"/>
            </a:outerShdw>
          </a:effectLst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/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pt-BR" altLang="en-US" b="1" i="1"/>
              <a:t>Compressão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ço Reservado para Número de Slide 3">
            <a:extLst>
              <a:ext uri="{FF2B5EF4-FFF2-40B4-BE49-F238E27FC236}">
                <a16:creationId xmlns:a16="http://schemas.microsoft.com/office/drawing/2014/main" id="{053EBD8F-3F6B-450A-A200-B69EAC77FAD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/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6C8DA58-B729-4016-8025-68B0C70095C4}" type="slidenum">
              <a:rPr lang="pt-BR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pt-BR" altLang="en-US" sz="1400">
              <a:latin typeface="Times New Roman" panose="02020603050405020304" pitchFamily="18" charset="0"/>
            </a:endParaRPr>
          </a:p>
        </p:txBody>
      </p:sp>
      <p:graphicFrame>
        <p:nvGraphicFramePr>
          <p:cNvPr id="13315" name="Object 2">
            <a:extLst>
              <a:ext uri="{FF2B5EF4-FFF2-40B4-BE49-F238E27FC236}">
                <a16:creationId xmlns:a16="http://schemas.microsoft.com/office/drawing/2014/main" id="{C6EA050D-1183-4AB0-A777-4E05F2AD91A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78375" y="3267075"/>
          <a:ext cx="3662363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8" name="Equação" r:id="rId3" imgW="2032000" imgH="508000" progId="Equation.3">
                  <p:embed/>
                </p:oleObj>
              </mc:Choice>
              <mc:Fallback>
                <p:oleObj name="Equação" r:id="rId3" imgW="2032000" imgH="5080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8375" y="3267075"/>
                        <a:ext cx="3662363" cy="914400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FFFFFF"/>
                          </a:gs>
                          <a:gs pos="100000">
                            <a:srgbClr val="EAEAEA"/>
                          </a:gs>
                        </a:gsLst>
                        <a:path path="shape">
                          <a:fillToRect l="50000" t="50000" r="50000" b="50000"/>
                        </a:path>
                      </a:gra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6" name="Text Box 3">
            <a:extLst>
              <a:ext uri="{FF2B5EF4-FFF2-40B4-BE49-F238E27FC236}">
                <a16:creationId xmlns:a16="http://schemas.microsoft.com/office/drawing/2014/main" id="{78602E9B-71D2-485F-9823-92AA9EB909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200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/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pt-BR" altLang="en-US" b="1">
                <a:solidFill>
                  <a:schemeClr val="accent2"/>
                </a:solidFill>
                <a:sym typeface="Monotype Sorts" pitchFamily="2" charset="2"/>
              </a:rPr>
              <a:t></a:t>
            </a:r>
            <a:r>
              <a:rPr lang="pt-BR" altLang="en-US" sz="2400" b="1" i="1">
                <a:solidFill>
                  <a:schemeClr val="accent2"/>
                </a:solidFill>
              </a:rPr>
              <a:t>  </a:t>
            </a:r>
            <a:r>
              <a:rPr lang="pt-BR" altLang="en-US" b="1" i="1">
                <a:solidFill>
                  <a:schemeClr val="accent2"/>
                </a:solidFill>
              </a:rPr>
              <a:t>Compressão</a:t>
            </a:r>
            <a:endParaRPr lang="pt-BR" altLang="en-US" sz="2400" b="1" i="1">
              <a:solidFill>
                <a:schemeClr val="accent2"/>
              </a:solidFill>
            </a:endParaRPr>
          </a:p>
        </p:txBody>
      </p:sp>
      <p:grpSp>
        <p:nvGrpSpPr>
          <p:cNvPr id="13317" name="Group 72">
            <a:extLst>
              <a:ext uri="{FF2B5EF4-FFF2-40B4-BE49-F238E27FC236}">
                <a16:creationId xmlns:a16="http://schemas.microsoft.com/office/drawing/2014/main" id="{79DF0C1C-BB6B-49CD-8565-A73720E6F968}"/>
              </a:ext>
            </a:extLst>
          </p:cNvPr>
          <p:cNvGrpSpPr>
            <a:grpSpLocks/>
          </p:cNvGrpSpPr>
          <p:nvPr/>
        </p:nvGrpSpPr>
        <p:grpSpPr bwMode="auto">
          <a:xfrm>
            <a:off x="846138" y="2894013"/>
            <a:ext cx="3336925" cy="3030537"/>
            <a:chOff x="907" y="1592"/>
            <a:chExt cx="2102" cy="1909"/>
          </a:xfrm>
        </p:grpSpPr>
        <p:sp>
          <p:nvSpPr>
            <p:cNvPr id="13320" name="Line 13">
              <a:extLst>
                <a:ext uri="{FF2B5EF4-FFF2-40B4-BE49-F238E27FC236}">
                  <a16:creationId xmlns:a16="http://schemas.microsoft.com/office/drawing/2014/main" id="{07B6A67A-3689-49FB-8DCF-E10D7242D5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04" y="3189"/>
              <a:ext cx="0" cy="305"/>
            </a:xfrm>
            <a:prstGeom prst="line">
              <a:avLst/>
            </a:prstGeom>
            <a:noFill/>
            <a:ln w="50800">
              <a:solidFill>
                <a:srgbClr val="FF33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3321" name="Line 15">
              <a:extLst>
                <a:ext uri="{FF2B5EF4-FFF2-40B4-BE49-F238E27FC236}">
                  <a16:creationId xmlns:a16="http://schemas.microsoft.com/office/drawing/2014/main" id="{34BC1454-9CCB-4815-BD91-1F0AD7E40F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1" y="2393"/>
              <a:ext cx="0" cy="1086"/>
            </a:xfrm>
            <a:prstGeom prst="line">
              <a:avLst/>
            </a:prstGeom>
            <a:noFill/>
            <a:ln w="50800">
              <a:solidFill>
                <a:srgbClr val="FF33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3322" name="Line 16">
              <a:extLst>
                <a:ext uri="{FF2B5EF4-FFF2-40B4-BE49-F238E27FC236}">
                  <a16:creationId xmlns:a16="http://schemas.microsoft.com/office/drawing/2014/main" id="{27294527-2D7F-4E98-A5C1-E426AAA168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62" y="3341"/>
              <a:ext cx="0" cy="160"/>
            </a:xfrm>
            <a:prstGeom prst="line">
              <a:avLst/>
            </a:prstGeom>
            <a:noFill/>
            <a:ln w="50800">
              <a:solidFill>
                <a:srgbClr val="FF33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3323" name="Line 36">
              <a:extLst>
                <a:ext uri="{FF2B5EF4-FFF2-40B4-BE49-F238E27FC236}">
                  <a16:creationId xmlns:a16="http://schemas.microsoft.com/office/drawing/2014/main" id="{4FECB77A-110B-4CC3-8F1D-1DAE73F9F5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07" y="3478"/>
              <a:ext cx="2102" cy="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3324" name="Rectangle 42">
              <a:extLst>
                <a:ext uri="{FF2B5EF4-FFF2-40B4-BE49-F238E27FC236}">
                  <a16:creationId xmlns:a16="http://schemas.microsoft.com/office/drawing/2014/main" id="{F11334CC-BF7A-4A24-B9E4-DB6AFAD1C4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1" y="1828"/>
              <a:ext cx="269" cy="1649"/>
            </a:xfrm>
            <a:prstGeom prst="rect">
              <a:avLst/>
            </a:prstGeom>
            <a:gradFill rotWithShape="0">
              <a:gsLst>
                <a:gs pos="0">
                  <a:srgbClr val="EAEAEA"/>
                </a:gs>
                <a:gs pos="100000">
                  <a:srgbClr val="B2B2B2"/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 type="none" w="sm" len="sm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/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13325" name="Rectangle 43">
              <a:extLst>
                <a:ext uri="{FF2B5EF4-FFF2-40B4-BE49-F238E27FC236}">
                  <a16:creationId xmlns:a16="http://schemas.microsoft.com/office/drawing/2014/main" id="{C03387BC-E559-4D48-8450-A8EC7AEA32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0" y="1828"/>
              <a:ext cx="269" cy="1650"/>
            </a:xfrm>
            <a:prstGeom prst="rect">
              <a:avLst/>
            </a:prstGeom>
            <a:gradFill rotWithShape="0">
              <a:gsLst>
                <a:gs pos="0">
                  <a:srgbClr val="CCFFFF"/>
                </a:gs>
                <a:gs pos="100000">
                  <a:srgbClr val="9BC2C2"/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 type="none" w="sm" len="sm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/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13326" name="Line 56">
              <a:extLst>
                <a:ext uri="{FF2B5EF4-FFF2-40B4-BE49-F238E27FC236}">
                  <a16:creationId xmlns:a16="http://schemas.microsoft.com/office/drawing/2014/main" id="{10F085B8-40D1-4096-B7D1-AA7BCD3742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31" y="2249"/>
              <a:ext cx="2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pt-BR"/>
            </a:p>
          </p:txBody>
        </p:sp>
        <p:sp>
          <p:nvSpPr>
            <p:cNvPr id="13327" name="Line 61">
              <a:extLst>
                <a:ext uri="{FF2B5EF4-FFF2-40B4-BE49-F238E27FC236}">
                  <a16:creationId xmlns:a16="http://schemas.microsoft.com/office/drawing/2014/main" id="{3DD94C9B-1FC9-4AA6-A3D2-7F92E89614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34" y="2656"/>
              <a:ext cx="2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pt-BR"/>
            </a:p>
          </p:txBody>
        </p:sp>
        <p:sp>
          <p:nvSpPr>
            <p:cNvPr id="13328" name="Line 62">
              <a:extLst>
                <a:ext uri="{FF2B5EF4-FFF2-40B4-BE49-F238E27FC236}">
                  <a16:creationId xmlns:a16="http://schemas.microsoft.com/office/drawing/2014/main" id="{F68D806C-7559-49E4-80E6-132AA77ECD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34" y="3069"/>
              <a:ext cx="2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pt-BR"/>
            </a:p>
          </p:txBody>
        </p:sp>
        <p:sp>
          <p:nvSpPr>
            <p:cNvPr id="13329" name="Line 63">
              <a:extLst>
                <a:ext uri="{FF2B5EF4-FFF2-40B4-BE49-F238E27FC236}">
                  <a16:creationId xmlns:a16="http://schemas.microsoft.com/office/drawing/2014/main" id="{2D73B4E1-309B-4CC4-9163-31773E7D48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09" y="2922"/>
              <a:ext cx="2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pt-BR"/>
            </a:p>
          </p:txBody>
        </p:sp>
        <p:sp>
          <p:nvSpPr>
            <p:cNvPr id="13330" name="Line 64">
              <a:extLst>
                <a:ext uri="{FF2B5EF4-FFF2-40B4-BE49-F238E27FC236}">
                  <a16:creationId xmlns:a16="http://schemas.microsoft.com/office/drawing/2014/main" id="{C780A664-5EB1-4D53-B29E-1C4F5AA33D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09" y="3297"/>
              <a:ext cx="2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pt-BR"/>
            </a:p>
          </p:txBody>
        </p:sp>
        <p:sp>
          <p:nvSpPr>
            <p:cNvPr id="13331" name="Line 65">
              <a:extLst>
                <a:ext uri="{FF2B5EF4-FFF2-40B4-BE49-F238E27FC236}">
                  <a16:creationId xmlns:a16="http://schemas.microsoft.com/office/drawing/2014/main" id="{508F8822-9DD0-49D6-AFF6-987B07583C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09" y="3147"/>
              <a:ext cx="2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pt-BR"/>
            </a:p>
          </p:txBody>
        </p:sp>
        <p:sp>
          <p:nvSpPr>
            <p:cNvPr id="13332" name="Line 66">
              <a:extLst>
                <a:ext uri="{FF2B5EF4-FFF2-40B4-BE49-F238E27FC236}">
                  <a16:creationId xmlns:a16="http://schemas.microsoft.com/office/drawing/2014/main" id="{94A40490-F9A5-4023-845C-6774046D50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02" y="3409"/>
              <a:ext cx="2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pt-BR"/>
            </a:p>
          </p:txBody>
        </p:sp>
        <p:sp>
          <p:nvSpPr>
            <p:cNvPr id="13333" name="Line 69">
              <a:extLst>
                <a:ext uri="{FF2B5EF4-FFF2-40B4-BE49-F238E27FC236}">
                  <a16:creationId xmlns:a16="http://schemas.microsoft.com/office/drawing/2014/main" id="{1957C3D5-9CD6-44F1-85A4-D14355681B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00" y="2566"/>
              <a:ext cx="2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pt-BR"/>
            </a:p>
          </p:txBody>
        </p:sp>
        <p:sp>
          <p:nvSpPr>
            <p:cNvPr id="13334" name="Line 12">
              <a:extLst>
                <a:ext uri="{FF2B5EF4-FFF2-40B4-BE49-F238E27FC236}">
                  <a16:creationId xmlns:a16="http://schemas.microsoft.com/office/drawing/2014/main" id="{CD3E9EB8-70D2-45B2-A476-3160336C95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1" y="2393"/>
              <a:ext cx="107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lgDash"/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3335" name="Line 9">
              <a:extLst>
                <a:ext uri="{FF2B5EF4-FFF2-40B4-BE49-F238E27FC236}">
                  <a16:creationId xmlns:a16="http://schemas.microsoft.com/office/drawing/2014/main" id="{2A0577A0-24E2-45A8-9BD9-F07E8259BB5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04" y="3181"/>
              <a:ext cx="827" cy="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lgDash"/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3336" name="Line 11">
              <a:extLst>
                <a:ext uri="{FF2B5EF4-FFF2-40B4-BE49-F238E27FC236}">
                  <a16:creationId xmlns:a16="http://schemas.microsoft.com/office/drawing/2014/main" id="{5F0A2523-DA71-4FB5-9AB5-8975DC9706D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62" y="3341"/>
              <a:ext cx="569" cy="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lgDash"/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3337" name="Text Box 70">
              <a:extLst>
                <a:ext uri="{FF2B5EF4-FFF2-40B4-BE49-F238E27FC236}">
                  <a16:creationId xmlns:a16="http://schemas.microsoft.com/office/drawing/2014/main" id="{B1533344-7688-4F4C-86B4-9C5741224E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45" y="1592"/>
              <a:ext cx="67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AEAEA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/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pt-BR" altLang="en-US" sz="1800" b="1" i="1"/>
                <a:t>Lin  Log</a:t>
              </a:r>
              <a:endParaRPr lang="pt-BR" altLang="en-US" sz="1800"/>
            </a:p>
          </p:txBody>
        </p:sp>
      </p:grpSp>
      <p:sp>
        <p:nvSpPr>
          <p:cNvPr id="13318" name="Rectangle 74">
            <a:extLst>
              <a:ext uri="{FF2B5EF4-FFF2-40B4-BE49-F238E27FC236}">
                <a16:creationId xmlns:a16="http://schemas.microsoft.com/office/drawing/2014/main" id="{6431D833-7DB0-4D1B-9A70-C32C4F01D9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619125"/>
            <a:ext cx="9144000" cy="2006600"/>
          </a:xfrm>
        </p:spPr>
        <p:txBody>
          <a:bodyPr/>
          <a:lstStyle/>
          <a:p>
            <a:r>
              <a:rPr lang="pt-BR" altLang="en-US"/>
              <a:t>Sinais de Voz </a:t>
            </a:r>
            <a:r>
              <a:rPr lang="pt-BR" altLang="en-US">
                <a:sym typeface="Monotype Sorts" pitchFamily="2" charset="2"/>
              </a:rPr>
              <a:t> </a:t>
            </a:r>
            <a:r>
              <a:rPr lang="pt-BR" altLang="en-US"/>
              <a:t>Faixa dinâmica grande [1 : 1000 ou 60 dB]</a:t>
            </a:r>
          </a:p>
          <a:p>
            <a:pPr lvl="1"/>
            <a:r>
              <a:rPr lang="pt-BR" altLang="en-US" b="1">
                <a:solidFill>
                  <a:srgbClr val="800000"/>
                </a:solidFill>
              </a:rPr>
              <a:t>Causas:</a:t>
            </a:r>
            <a:r>
              <a:rPr lang="pt-BR" altLang="en-US"/>
              <a:t> Diferentes pontos emissão - Pessoas diferentes</a:t>
            </a:r>
          </a:p>
          <a:p>
            <a:r>
              <a:rPr lang="pt-BR" altLang="en-US"/>
              <a:t>Amplitudes grandes </a:t>
            </a:r>
            <a:r>
              <a:rPr lang="pt-BR" altLang="en-US">
                <a:sym typeface="Monotype Sorts" pitchFamily="2" charset="2"/>
              </a:rPr>
              <a:t>  a maior parte dos 128 níveis de quantização</a:t>
            </a:r>
          </a:p>
          <a:p>
            <a:r>
              <a:rPr lang="pt-BR" altLang="en-US">
                <a:sym typeface="Monotype Sorts" pitchFamily="2" charset="2"/>
              </a:rPr>
              <a:t>Amplitudes pequenas   poucos níveis de quantização</a:t>
            </a:r>
          </a:p>
          <a:p>
            <a:r>
              <a:rPr lang="pt-BR" altLang="en-US">
                <a:sym typeface="Monotype Sorts" pitchFamily="2" charset="2"/>
              </a:rPr>
              <a:t>Solução: Compressão Logarítmica para manter a SNR constante.</a:t>
            </a:r>
          </a:p>
        </p:txBody>
      </p:sp>
      <p:sp>
        <p:nvSpPr>
          <p:cNvPr id="13319" name="Text Box 75">
            <a:extLst>
              <a:ext uri="{FF2B5EF4-FFF2-40B4-BE49-F238E27FC236}">
                <a16:creationId xmlns:a16="http://schemas.microsoft.com/office/drawing/2014/main" id="{5E1DF5A2-DEE1-446F-BFC8-2CC6DD13F9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2125" y="4787900"/>
            <a:ext cx="2265363" cy="1006475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/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pt-BR" altLang="en-US" b="1" i="1"/>
              <a:t>13 bits - linear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pt-BR" altLang="en-US" b="1" i="1"/>
              <a:t>=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pt-BR" altLang="en-US" b="1" i="1"/>
              <a:t>8 bits logarítmica</a:t>
            </a:r>
            <a:endParaRPr lang="pt-B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ço Reservado para Número de Slide 3">
            <a:extLst>
              <a:ext uri="{FF2B5EF4-FFF2-40B4-BE49-F238E27FC236}">
                <a16:creationId xmlns:a16="http://schemas.microsoft.com/office/drawing/2014/main" id="{FABF899C-472F-4922-BC55-9EA8627F785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/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7C71614-DA06-4DD6-BEC4-257DFEB0263A}" type="slidenum">
              <a:rPr lang="pt-BR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pt-BR" altLang="en-US" sz="1400">
              <a:latin typeface="Times New Roman" panose="02020603050405020304" pitchFamily="18" charset="0"/>
            </a:endParaRPr>
          </a:p>
        </p:txBody>
      </p:sp>
      <p:sp>
        <p:nvSpPr>
          <p:cNvPr id="4099" name="Rectangle 7">
            <a:extLst>
              <a:ext uri="{FF2B5EF4-FFF2-40B4-BE49-F238E27FC236}">
                <a16:creationId xmlns:a16="http://schemas.microsoft.com/office/drawing/2014/main" id="{20E5BE08-830F-4435-9633-91F6729789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O transmissor PCM para 30 canais de Voz</a:t>
            </a:r>
          </a:p>
        </p:txBody>
      </p:sp>
      <p:grpSp>
        <p:nvGrpSpPr>
          <p:cNvPr id="4100" name="Group 52">
            <a:extLst>
              <a:ext uri="{FF2B5EF4-FFF2-40B4-BE49-F238E27FC236}">
                <a16:creationId xmlns:a16="http://schemas.microsoft.com/office/drawing/2014/main" id="{87A69B01-7405-40C4-9644-8657D7A7C422}"/>
              </a:ext>
            </a:extLst>
          </p:cNvPr>
          <p:cNvGrpSpPr>
            <a:grpSpLocks/>
          </p:cNvGrpSpPr>
          <p:nvPr/>
        </p:nvGrpSpPr>
        <p:grpSpPr bwMode="auto">
          <a:xfrm>
            <a:off x="717550" y="1082675"/>
            <a:ext cx="7696200" cy="3825875"/>
            <a:chOff x="288" y="720"/>
            <a:chExt cx="4848" cy="2410"/>
          </a:xfrm>
        </p:grpSpPr>
        <p:sp>
          <p:nvSpPr>
            <p:cNvPr id="4102" name="Rectangle 38">
              <a:extLst>
                <a:ext uri="{FF2B5EF4-FFF2-40B4-BE49-F238E27FC236}">
                  <a16:creationId xmlns:a16="http://schemas.microsoft.com/office/drawing/2014/main" id="{8A407AB0-05CE-4CA4-9A4E-E3DA2EEE40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" y="720"/>
              <a:ext cx="4656" cy="2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/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latin typeface="Times New Roman" panose="02020603050405020304" pitchFamily="18" charset="0"/>
              </a:endParaRPr>
            </a:p>
          </p:txBody>
        </p:sp>
        <p:grpSp>
          <p:nvGrpSpPr>
            <p:cNvPr id="4103" name="Group 51">
              <a:extLst>
                <a:ext uri="{FF2B5EF4-FFF2-40B4-BE49-F238E27FC236}">
                  <a16:creationId xmlns:a16="http://schemas.microsoft.com/office/drawing/2014/main" id="{B5EEC17C-6471-4578-9158-467C459EC6D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8" y="768"/>
              <a:ext cx="4848" cy="2362"/>
              <a:chOff x="288" y="768"/>
              <a:chExt cx="4848" cy="2362"/>
            </a:xfrm>
          </p:grpSpPr>
          <p:sp>
            <p:nvSpPr>
              <p:cNvPr id="4104" name="Rectangle 14">
                <a:extLst>
                  <a:ext uri="{FF2B5EF4-FFF2-40B4-BE49-F238E27FC236}">
                    <a16:creationId xmlns:a16="http://schemas.microsoft.com/office/drawing/2014/main" id="{347A11AB-3A4C-4B11-BAA7-635446126A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8" y="768"/>
                <a:ext cx="480" cy="1776"/>
              </a:xfrm>
              <a:prstGeom prst="rect">
                <a:avLst/>
              </a:prstGeom>
              <a:gradFill rotWithShape="0">
                <a:gsLst>
                  <a:gs pos="0">
                    <a:srgbClr val="CACACA"/>
                  </a:gs>
                  <a:gs pos="100000">
                    <a:srgbClr val="EAEAEA"/>
                  </a:gs>
                </a:gsLst>
                <a:lin ang="0" scaled="1"/>
              </a:gra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Font typeface="Monotype Sorts" pitchFamily="2" charset="2"/>
                  <a:buChar char="/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r>
                  <a:rPr lang="pt-BR" altLang="en-US" b="1">
                    <a:latin typeface="Times New Roman" panose="02020603050405020304" pitchFamily="18" charset="0"/>
                  </a:rPr>
                  <a:t>MUX</a:t>
                </a:r>
                <a:endParaRPr lang="pt-BR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105" name="Rectangle 15">
                <a:extLst>
                  <a:ext uri="{FF2B5EF4-FFF2-40B4-BE49-F238E27FC236}">
                    <a16:creationId xmlns:a16="http://schemas.microsoft.com/office/drawing/2014/main" id="{9FC024B2-E82C-463E-8BC6-E0AAA46F11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80" y="1344"/>
                <a:ext cx="864" cy="624"/>
              </a:xfrm>
              <a:prstGeom prst="rect">
                <a:avLst/>
              </a:prstGeom>
              <a:gradFill rotWithShape="0">
                <a:gsLst>
                  <a:gs pos="0">
                    <a:srgbClr val="CACACA"/>
                  </a:gs>
                  <a:gs pos="100000">
                    <a:srgbClr val="EAEAEA"/>
                  </a:gs>
                </a:gsLst>
                <a:lin ang="0" scaled="1"/>
              </a:gra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Font typeface="Monotype Sorts" pitchFamily="2" charset="2"/>
                  <a:buChar char="/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r>
                  <a:rPr lang="pt-BR" altLang="en-US" b="1">
                    <a:latin typeface="Times New Roman" panose="02020603050405020304" pitchFamily="18" charset="0"/>
                  </a:rPr>
                  <a:t>Codificador</a:t>
                </a:r>
              </a:p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r>
                  <a:rPr lang="pt-BR" altLang="en-US" b="1">
                    <a:latin typeface="Times New Roman" panose="02020603050405020304" pitchFamily="18" charset="0"/>
                  </a:rPr>
                  <a:t>de</a:t>
                </a:r>
              </a:p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r>
                  <a:rPr lang="pt-BR" altLang="en-US" b="1">
                    <a:latin typeface="Times New Roman" panose="02020603050405020304" pitchFamily="18" charset="0"/>
                  </a:rPr>
                  <a:t>Linha</a:t>
                </a:r>
              </a:p>
            </p:txBody>
          </p:sp>
          <p:sp>
            <p:nvSpPr>
              <p:cNvPr id="4106" name="Line 17">
                <a:extLst>
                  <a:ext uri="{FF2B5EF4-FFF2-40B4-BE49-F238E27FC236}">
                    <a16:creationId xmlns:a16="http://schemas.microsoft.com/office/drawing/2014/main" id="{A8A69F09-E469-4E61-AE10-B60482369FC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88" y="1680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grpSp>
            <p:nvGrpSpPr>
              <p:cNvPr id="4107" name="Group 23">
                <a:extLst>
                  <a:ext uri="{FF2B5EF4-FFF2-40B4-BE49-F238E27FC236}">
                    <a16:creationId xmlns:a16="http://schemas.microsoft.com/office/drawing/2014/main" id="{61382CC1-39B6-4C0C-B999-FADAEC77238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88" y="816"/>
                <a:ext cx="3120" cy="740"/>
                <a:chOff x="288" y="816"/>
                <a:chExt cx="3120" cy="740"/>
              </a:xfrm>
            </p:grpSpPr>
            <p:sp>
              <p:nvSpPr>
                <p:cNvPr id="4130" name="Rectangle 11">
                  <a:extLst>
                    <a:ext uri="{FF2B5EF4-FFF2-40B4-BE49-F238E27FC236}">
                      <a16:creationId xmlns:a16="http://schemas.microsoft.com/office/drawing/2014/main" id="{EB32F5DA-6CD9-4652-A819-CF17B0AB9C6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0" y="816"/>
                  <a:ext cx="528" cy="336"/>
                </a:xfrm>
                <a:prstGeom prst="rect">
                  <a:avLst/>
                </a:prstGeom>
                <a:gradFill rotWithShape="0">
                  <a:gsLst>
                    <a:gs pos="0">
                      <a:srgbClr val="CACACA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Font typeface="Monotype Sorts" pitchFamily="2" charset="2"/>
                    <a:buChar char="/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lang="pt-BR" altLang="en-US" b="1">
                      <a:latin typeface="Times New Roman" panose="02020603050405020304" pitchFamily="18" charset="0"/>
                    </a:rPr>
                    <a:t>FPBx</a:t>
                  </a:r>
                  <a:endParaRPr lang="pt-BR" alt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131" name="Rectangle 12">
                  <a:extLst>
                    <a:ext uri="{FF2B5EF4-FFF2-40B4-BE49-F238E27FC236}">
                      <a16:creationId xmlns:a16="http://schemas.microsoft.com/office/drawing/2014/main" id="{6F7A1749-194B-4F7B-98D0-28CE99B72B1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00" y="816"/>
                  <a:ext cx="864" cy="336"/>
                </a:xfrm>
                <a:prstGeom prst="rect">
                  <a:avLst/>
                </a:prstGeom>
                <a:gradFill rotWithShape="0">
                  <a:gsLst>
                    <a:gs pos="0">
                      <a:srgbClr val="CACACA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Font typeface="Monotype Sorts" pitchFamily="2" charset="2"/>
                    <a:buChar char="/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lang="pt-BR" altLang="en-US" b="1">
                      <a:latin typeface="Times New Roman" panose="02020603050405020304" pitchFamily="18" charset="0"/>
                    </a:rPr>
                    <a:t>Amostrador</a:t>
                  </a:r>
                  <a:endParaRPr lang="pt-BR" alt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132" name="Rectangle 13">
                  <a:extLst>
                    <a:ext uri="{FF2B5EF4-FFF2-40B4-BE49-F238E27FC236}">
                      <a16:creationId xmlns:a16="http://schemas.microsoft.com/office/drawing/2014/main" id="{DFAC49AD-BB71-41D8-9D48-30680A6CDB7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56" y="816"/>
                  <a:ext cx="960" cy="336"/>
                </a:xfrm>
                <a:prstGeom prst="rect">
                  <a:avLst/>
                </a:prstGeom>
                <a:gradFill rotWithShape="0">
                  <a:gsLst>
                    <a:gs pos="0">
                      <a:srgbClr val="CACACA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Font typeface="Monotype Sorts" pitchFamily="2" charset="2"/>
                    <a:buChar char="/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lang="pt-BR" altLang="en-US" b="1">
                      <a:latin typeface="Times New Roman" panose="02020603050405020304" pitchFamily="18" charset="0"/>
                    </a:rPr>
                    <a:t>Quantizador</a:t>
                  </a:r>
                  <a:endParaRPr lang="pt-BR" alt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133" name="Line 16">
                  <a:extLst>
                    <a:ext uri="{FF2B5EF4-FFF2-40B4-BE49-F238E27FC236}">
                      <a16:creationId xmlns:a16="http://schemas.microsoft.com/office/drawing/2014/main" id="{B673766B-B045-41A4-8BB7-0827151A6E8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8" y="960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stealth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134" name="Line 18">
                  <a:extLst>
                    <a:ext uri="{FF2B5EF4-FFF2-40B4-BE49-F238E27FC236}">
                      <a16:creationId xmlns:a16="http://schemas.microsoft.com/office/drawing/2014/main" id="{04AAD4DF-CE29-4C87-8156-68D82AF4FFB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216" y="1008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stealth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135" name="Line 19">
                  <a:extLst>
                    <a:ext uri="{FF2B5EF4-FFF2-40B4-BE49-F238E27FC236}">
                      <a16:creationId xmlns:a16="http://schemas.microsoft.com/office/drawing/2014/main" id="{D8B39905-1100-4755-A59A-B82C87E52E7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064" y="1008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stealth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136" name="Line 20">
                  <a:extLst>
                    <a:ext uri="{FF2B5EF4-FFF2-40B4-BE49-F238E27FC236}">
                      <a16:creationId xmlns:a16="http://schemas.microsoft.com/office/drawing/2014/main" id="{40590465-AC94-41F0-8D4B-6370A6B2CD9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008" y="1008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stealth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137" name="Line 21">
                  <a:extLst>
                    <a:ext uri="{FF2B5EF4-FFF2-40B4-BE49-F238E27FC236}">
                      <a16:creationId xmlns:a16="http://schemas.microsoft.com/office/drawing/2014/main" id="{51F3D8E0-E12D-441D-ACFC-E371A2DD7BF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-5400000">
                  <a:off x="1536" y="1248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stealth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138" name="Text Box 22">
                  <a:extLst>
                    <a:ext uri="{FF2B5EF4-FFF2-40B4-BE49-F238E27FC236}">
                      <a16:creationId xmlns:a16="http://schemas.microsoft.com/office/drawing/2014/main" id="{91903997-F27C-45DC-A351-8ADC1E3CFFC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440" y="1344"/>
                  <a:ext cx="440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2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Font typeface="Monotype Sorts" pitchFamily="2" charset="2"/>
                    <a:buChar char="/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lang="pt-BR" altLang="en-US" sz="1600" b="1">
                      <a:latin typeface="Times New Roman" panose="02020603050405020304" pitchFamily="18" charset="0"/>
                    </a:rPr>
                    <a:t>8 kHz</a:t>
                  </a:r>
                  <a:endParaRPr lang="pt-BR" altLang="en-US" sz="24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4108" name="Group 24">
                <a:extLst>
                  <a:ext uri="{FF2B5EF4-FFF2-40B4-BE49-F238E27FC236}">
                    <a16:creationId xmlns:a16="http://schemas.microsoft.com/office/drawing/2014/main" id="{668C8DD3-2B05-45B4-ABC2-DF34D05789F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88" y="2112"/>
                <a:ext cx="3120" cy="740"/>
                <a:chOff x="288" y="816"/>
                <a:chExt cx="3120" cy="740"/>
              </a:xfrm>
            </p:grpSpPr>
            <p:sp>
              <p:nvSpPr>
                <p:cNvPr id="4121" name="Rectangle 25">
                  <a:extLst>
                    <a:ext uri="{FF2B5EF4-FFF2-40B4-BE49-F238E27FC236}">
                      <a16:creationId xmlns:a16="http://schemas.microsoft.com/office/drawing/2014/main" id="{CF351F62-99F3-4ED8-A9FD-C5E2839CA7F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0" y="816"/>
                  <a:ext cx="528" cy="336"/>
                </a:xfrm>
                <a:prstGeom prst="rect">
                  <a:avLst/>
                </a:prstGeom>
                <a:gradFill rotWithShape="0">
                  <a:gsLst>
                    <a:gs pos="0">
                      <a:srgbClr val="CACACA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Font typeface="Monotype Sorts" pitchFamily="2" charset="2"/>
                    <a:buChar char="/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lang="pt-BR" altLang="en-US" b="1">
                      <a:latin typeface="Times New Roman" panose="02020603050405020304" pitchFamily="18" charset="0"/>
                    </a:rPr>
                    <a:t>FPBx</a:t>
                  </a:r>
                  <a:endParaRPr lang="pt-BR" alt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122" name="Rectangle 26">
                  <a:extLst>
                    <a:ext uri="{FF2B5EF4-FFF2-40B4-BE49-F238E27FC236}">
                      <a16:creationId xmlns:a16="http://schemas.microsoft.com/office/drawing/2014/main" id="{59DC5814-C645-4259-B4C5-3747EA0DBA5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00" y="816"/>
                  <a:ext cx="864" cy="336"/>
                </a:xfrm>
                <a:prstGeom prst="rect">
                  <a:avLst/>
                </a:prstGeom>
                <a:gradFill rotWithShape="0">
                  <a:gsLst>
                    <a:gs pos="0">
                      <a:srgbClr val="CACACA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Font typeface="Monotype Sorts" pitchFamily="2" charset="2"/>
                    <a:buChar char="/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lang="pt-BR" altLang="en-US" b="1">
                      <a:latin typeface="Times New Roman" panose="02020603050405020304" pitchFamily="18" charset="0"/>
                    </a:rPr>
                    <a:t>Amostrador</a:t>
                  </a:r>
                  <a:endParaRPr lang="pt-BR" alt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123" name="Rectangle 27">
                  <a:extLst>
                    <a:ext uri="{FF2B5EF4-FFF2-40B4-BE49-F238E27FC236}">
                      <a16:creationId xmlns:a16="http://schemas.microsoft.com/office/drawing/2014/main" id="{FB6DC6DB-36FC-4F6B-B573-D75722EC821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56" y="816"/>
                  <a:ext cx="960" cy="336"/>
                </a:xfrm>
                <a:prstGeom prst="rect">
                  <a:avLst/>
                </a:prstGeom>
                <a:gradFill rotWithShape="0">
                  <a:gsLst>
                    <a:gs pos="0">
                      <a:srgbClr val="CACACA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Font typeface="Monotype Sorts" pitchFamily="2" charset="2"/>
                    <a:buChar char="/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lang="pt-BR" altLang="en-US" b="1">
                      <a:latin typeface="Times New Roman" panose="02020603050405020304" pitchFamily="18" charset="0"/>
                    </a:rPr>
                    <a:t>Quantizador</a:t>
                  </a:r>
                  <a:endParaRPr lang="pt-BR" alt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124" name="Line 28">
                  <a:extLst>
                    <a:ext uri="{FF2B5EF4-FFF2-40B4-BE49-F238E27FC236}">
                      <a16:creationId xmlns:a16="http://schemas.microsoft.com/office/drawing/2014/main" id="{B825C6BB-D50A-4AA8-AB94-DA1687317D2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8" y="960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stealth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125" name="Line 29">
                  <a:extLst>
                    <a:ext uri="{FF2B5EF4-FFF2-40B4-BE49-F238E27FC236}">
                      <a16:creationId xmlns:a16="http://schemas.microsoft.com/office/drawing/2014/main" id="{99155835-EBC9-44A8-8063-F300FC80E77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216" y="1008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stealth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126" name="Line 30">
                  <a:extLst>
                    <a:ext uri="{FF2B5EF4-FFF2-40B4-BE49-F238E27FC236}">
                      <a16:creationId xmlns:a16="http://schemas.microsoft.com/office/drawing/2014/main" id="{5673E0EC-5104-440F-8436-97CFF7A0C53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064" y="1008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stealth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127" name="Line 31">
                  <a:extLst>
                    <a:ext uri="{FF2B5EF4-FFF2-40B4-BE49-F238E27FC236}">
                      <a16:creationId xmlns:a16="http://schemas.microsoft.com/office/drawing/2014/main" id="{87C11832-BACD-4F07-9955-397091CB0F2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008" y="1008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stealth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128" name="Line 32">
                  <a:extLst>
                    <a:ext uri="{FF2B5EF4-FFF2-40B4-BE49-F238E27FC236}">
                      <a16:creationId xmlns:a16="http://schemas.microsoft.com/office/drawing/2014/main" id="{650D209F-091C-410B-A71F-3070AE10DA1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-5400000">
                  <a:off x="1536" y="1248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stealth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129" name="Text Box 33">
                  <a:extLst>
                    <a:ext uri="{FF2B5EF4-FFF2-40B4-BE49-F238E27FC236}">
                      <a16:creationId xmlns:a16="http://schemas.microsoft.com/office/drawing/2014/main" id="{D059C536-F034-445B-8D20-4E514E083EC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440" y="1344"/>
                  <a:ext cx="440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2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Font typeface="Monotype Sorts" pitchFamily="2" charset="2"/>
                    <a:buChar char="/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lang="pt-BR" altLang="en-US" sz="1600" b="1">
                      <a:latin typeface="Times New Roman" panose="02020603050405020304" pitchFamily="18" charset="0"/>
                    </a:rPr>
                    <a:t>8 kHz</a:t>
                  </a:r>
                  <a:endParaRPr lang="pt-BR" altLang="en-US" sz="2400">
                    <a:latin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4109" name="Oval 35">
                <a:extLst>
                  <a:ext uri="{FF2B5EF4-FFF2-40B4-BE49-F238E27FC236}">
                    <a16:creationId xmlns:a16="http://schemas.microsoft.com/office/drawing/2014/main" id="{05039BAB-254D-48E4-A794-606AD7CC28B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640" y="1488"/>
                <a:ext cx="34" cy="34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Font typeface="Monotype Sorts" pitchFamily="2" charset="2"/>
                  <a:buChar char="/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110" name="Oval 36">
                <a:extLst>
                  <a:ext uri="{FF2B5EF4-FFF2-40B4-BE49-F238E27FC236}">
                    <a16:creationId xmlns:a16="http://schemas.microsoft.com/office/drawing/2014/main" id="{E9CA4C88-07F1-4853-B7D3-FCDDFD87F36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640" y="1646"/>
                <a:ext cx="34" cy="34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Font typeface="Monotype Sorts" pitchFamily="2" charset="2"/>
                  <a:buChar char="/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111" name="Oval 37">
                <a:extLst>
                  <a:ext uri="{FF2B5EF4-FFF2-40B4-BE49-F238E27FC236}">
                    <a16:creationId xmlns:a16="http://schemas.microsoft.com/office/drawing/2014/main" id="{0C7ED232-4A52-4C8E-A044-114DD2D39B5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640" y="1838"/>
                <a:ext cx="34" cy="34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Font typeface="Monotype Sorts" pitchFamily="2" charset="2"/>
                  <a:buChar char="/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112" name="Line 39">
                <a:extLst>
                  <a:ext uri="{FF2B5EF4-FFF2-40B4-BE49-F238E27FC236}">
                    <a16:creationId xmlns:a16="http://schemas.microsoft.com/office/drawing/2014/main" id="{F198609A-640F-461D-BBE7-70D22979B48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 flipH="1">
                <a:off x="3696" y="2640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113" name="Line 40">
                <a:extLst>
                  <a:ext uri="{FF2B5EF4-FFF2-40B4-BE49-F238E27FC236}">
                    <a16:creationId xmlns:a16="http://schemas.microsoft.com/office/drawing/2014/main" id="{A24792AA-A4F7-4669-898E-7D34B4E3DD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 flipH="1">
                <a:off x="3408" y="2640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114" name="Text Box 41">
                <a:extLst>
                  <a:ext uri="{FF2B5EF4-FFF2-40B4-BE49-F238E27FC236}">
                    <a16:creationId xmlns:a16="http://schemas.microsoft.com/office/drawing/2014/main" id="{9054D6BE-0A24-4413-812F-A4A0D30F2FA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52" y="2688"/>
                <a:ext cx="968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2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Font typeface="Monotype Sorts" pitchFamily="2" charset="2"/>
                  <a:buChar char="/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r>
                  <a:rPr lang="pt-BR" altLang="en-US" b="1">
                    <a:latin typeface="Times New Roman" panose="02020603050405020304" pitchFamily="18" charset="0"/>
                  </a:rPr>
                  <a:t>Sincronismo</a:t>
                </a:r>
              </a:p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r>
                  <a:rPr lang="pt-BR" altLang="en-US" b="1">
                    <a:latin typeface="Times New Roman" panose="02020603050405020304" pitchFamily="18" charset="0"/>
                  </a:rPr>
                  <a:t>Sinalização</a:t>
                </a:r>
              </a:p>
            </p:txBody>
          </p:sp>
          <p:sp>
            <p:nvSpPr>
              <p:cNvPr id="4115" name="Text Box 42">
                <a:extLst>
                  <a:ext uri="{FF2B5EF4-FFF2-40B4-BE49-F238E27FC236}">
                    <a16:creationId xmlns:a16="http://schemas.microsoft.com/office/drawing/2014/main" id="{8B3B9B2E-FBE7-4FCD-82BF-C00810587D3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4" y="1488"/>
                <a:ext cx="74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2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Font typeface="Monotype Sorts" pitchFamily="2" charset="2"/>
                  <a:buChar char="/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pt-BR" altLang="en-US" b="1">
                    <a:latin typeface="Times New Roman" panose="02020603050405020304" pitchFamily="18" charset="0"/>
                  </a:rPr>
                  <a:t>30 canais</a:t>
                </a:r>
                <a:endParaRPr lang="pt-BR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116" name="Line 45">
                <a:extLst>
                  <a:ext uri="{FF2B5EF4-FFF2-40B4-BE49-F238E27FC236}">
                    <a16:creationId xmlns:a16="http://schemas.microsoft.com/office/drawing/2014/main" id="{F2461B92-0C19-455F-98F5-DB356E40B99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84" y="1104"/>
                <a:ext cx="192" cy="3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117" name="Line 46">
                <a:extLst>
                  <a:ext uri="{FF2B5EF4-FFF2-40B4-BE49-F238E27FC236}">
                    <a16:creationId xmlns:a16="http://schemas.microsoft.com/office/drawing/2014/main" id="{68F7BAAD-9C80-4CAD-B5FD-05BDC02BA73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4" y="1776"/>
                <a:ext cx="192" cy="3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118" name="AutoShape 48">
                <a:extLst>
                  <a:ext uri="{FF2B5EF4-FFF2-40B4-BE49-F238E27FC236}">
                    <a16:creationId xmlns:a16="http://schemas.microsoft.com/office/drawing/2014/main" id="{0151440C-6D96-4EAE-AB3C-FD5B3FE500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44" y="1632"/>
                <a:ext cx="192" cy="96"/>
              </a:xfrm>
              <a:prstGeom prst="rightArrow">
                <a:avLst>
                  <a:gd name="adj1" fmla="val 50000"/>
                  <a:gd name="adj2" fmla="val 50000"/>
                </a:avLst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Font typeface="Monotype Sorts" pitchFamily="2" charset="2"/>
                  <a:buChar char="/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US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119" name="Text Box 49">
                <a:extLst>
                  <a:ext uri="{FF2B5EF4-FFF2-40B4-BE49-F238E27FC236}">
                    <a16:creationId xmlns:a16="http://schemas.microsoft.com/office/drawing/2014/main" id="{9E8B3132-855D-4F0B-8223-9A3ACE5FCE6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28" y="1113"/>
                <a:ext cx="44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2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Font typeface="Monotype Sorts" pitchFamily="2" charset="2"/>
                  <a:buChar char="/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pt-BR" altLang="en-US" sz="1800" b="1">
                    <a:latin typeface="Times New Roman" panose="02020603050405020304" pitchFamily="18" charset="0"/>
                  </a:rPr>
                  <a:t>8 bits</a:t>
                </a:r>
                <a:endParaRPr lang="pt-BR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120" name="Text Box 50">
                <a:extLst>
                  <a:ext uri="{FF2B5EF4-FFF2-40B4-BE49-F238E27FC236}">
                    <a16:creationId xmlns:a16="http://schemas.microsoft.com/office/drawing/2014/main" id="{FC924E36-0B61-4FF7-A8D8-0F090A5F06D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28" y="2409"/>
                <a:ext cx="44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2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Font typeface="Monotype Sorts" pitchFamily="2" charset="2"/>
                  <a:buChar char="/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pt-BR" altLang="en-US" sz="1800" b="1">
                    <a:latin typeface="Times New Roman" panose="02020603050405020304" pitchFamily="18" charset="0"/>
                  </a:rPr>
                  <a:t>8 bits</a:t>
                </a:r>
                <a:endParaRPr lang="pt-BR" altLang="en-US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4101" name="Text Box 55">
            <a:extLst>
              <a:ext uri="{FF2B5EF4-FFF2-40B4-BE49-F238E27FC236}">
                <a16:creationId xmlns:a16="http://schemas.microsoft.com/office/drawing/2014/main" id="{D594AF7C-BBB6-4881-A664-EB5C2BF1F6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202238"/>
            <a:ext cx="40322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/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pt-BR" altLang="en-US" b="1">
                <a:solidFill>
                  <a:srgbClr val="800000"/>
                </a:solidFill>
              </a:rPr>
              <a:t>32 canais:</a:t>
            </a:r>
            <a:r>
              <a:rPr lang="pt-BR" altLang="en-US" b="1"/>
              <a:t> </a:t>
            </a:r>
            <a:r>
              <a:rPr lang="pt-BR" altLang="en-US"/>
              <a:t>Brasil - Europa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t-BR" altLang="en-US" b="1">
                <a:solidFill>
                  <a:srgbClr val="800000"/>
                </a:solidFill>
              </a:rPr>
              <a:t>24 canais:</a:t>
            </a:r>
            <a:r>
              <a:rPr lang="pt-BR" altLang="en-US" b="1"/>
              <a:t> </a:t>
            </a:r>
            <a:r>
              <a:rPr lang="pt-BR" altLang="en-US"/>
              <a:t>USA - Canada - Japão</a:t>
            </a:r>
            <a:endParaRPr lang="pt-BR" altLang="en-US" i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ço Reservado para Número de Slide 2">
            <a:extLst>
              <a:ext uri="{FF2B5EF4-FFF2-40B4-BE49-F238E27FC236}">
                <a16:creationId xmlns:a16="http://schemas.microsoft.com/office/drawing/2014/main" id="{A69ECE28-B155-432C-8DF1-79A03C44E82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/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F4B91A4-05AD-4CB9-89AE-06EFB139BCC7}" type="slidenum">
              <a:rPr lang="pt-BR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pt-BR" altLang="en-US" sz="1400">
              <a:latin typeface="Times New Roman" panose="02020603050405020304" pitchFamily="18" charset="0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8A19ADBE-D776-4319-AC09-73754E25E0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Resposta do Filtro</a:t>
            </a:r>
          </a:p>
        </p:txBody>
      </p:sp>
      <p:grpSp>
        <p:nvGrpSpPr>
          <p:cNvPr id="5124" name="Group 41">
            <a:extLst>
              <a:ext uri="{FF2B5EF4-FFF2-40B4-BE49-F238E27FC236}">
                <a16:creationId xmlns:a16="http://schemas.microsoft.com/office/drawing/2014/main" id="{0322F95F-9CC9-437D-B4BB-CA54324F726A}"/>
              </a:ext>
            </a:extLst>
          </p:cNvPr>
          <p:cNvGrpSpPr>
            <a:grpSpLocks/>
          </p:cNvGrpSpPr>
          <p:nvPr/>
        </p:nvGrpSpPr>
        <p:grpSpPr bwMode="auto">
          <a:xfrm>
            <a:off x="2438400" y="2438400"/>
            <a:ext cx="4267200" cy="3124200"/>
            <a:chOff x="1008" y="1296"/>
            <a:chExt cx="2688" cy="1968"/>
          </a:xfrm>
        </p:grpSpPr>
        <p:sp>
          <p:nvSpPr>
            <p:cNvPr id="5126" name="Rectangle 40">
              <a:extLst>
                <a:ext uri="{FF2B5EF4-FFF2-40B4-BE49-F238E27FC236}">
                  <a16:creationId xmlns:a16="http://schemas.microsoft.com/office/drawing/2014/main" id="{E90FF44E-B676-4EE9-9B94-C701ECEF13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1296"/>
              <a:ext cx="2688" cy="1968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/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latin typeface="Times New Roman" panose="02020603050405020304" pitchFamily="18" charset="0"/>
              </a:endParaRPr>
            </a:p>
          </p:txBody>
        </p:sp>
        <p:grpSp>
          <p:nvGrpSpPr>
            <p:cNvPr id="5127" name="Group 39">
              <a:extLst>
                <a:ext uri="{FF2B5EF4-FFF2-40B4-BE49-F238E27FC236}">
                  <a16:creationId xmlns:a16="http://schemas.microsoft.com/office/drawing/2014/main" id="{00AED675-FB8B-49B1-B2F9-9FD1E881855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46" y="1344"/>
              <a:ext cx="2602" cy="1882"/>
              <a:chOff x="1046" y="1344"/>
              <a:chExt cx="2602" cy="1882"/>
            </a:xfrm>
          </p:grpSpPr>
          <p:sp>
            <p:nvSpPr>
              <p:cNvPr id="5128" name="Line 3">
                <a:extLst>
                  <a:ext uri="{FF2B5EF4-FFF2-40B4-BE49-F238E27FC236}">
                    <a16:creationId xmlns:a16="http://schemas.microsoft.com/office/drawing/2014/main" id="{5A04C563-E2A8-4B15-9F3E-EF8078DFBF4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03" y="1440"/>
                <a:ext cx="187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pt-BR"/>
              </a:p>
            </p:txBody>
          </p:sp>
          <p:sp>
            <p:nvSpPr>
              <p:cNvPr id="5129" name="Line 5">
                <a:extLst>
                  <a:ext uri="{FF2B5EF4-FFF2-40B4-BE49-F238E27FC236}">
                    <a16:creationId xmlns:a16="http://schemas.microsoft.com/office/drawing/2014/main" id="{92C2541A-BE9A-4509-B3A8-543F54BB640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84" y="1920"/>
                <a:ext cx="187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dash"/>
                <a:round/>
                <a:headEnd type="none" w="sm" len="sm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pt-BR"/>
              </a:p>
            </p:txBody>
          </p:sp>
          <p:sp>
            <p:nvSpPr>
              <p:cNvPr id="5130" name="Line 6">
                <a:extLst>
                  <a:ext uri="{FF2B5EF4-FFF2-40B4-BE49-F238E27FC236}">
                    <a16:creationId xmlns:a16="http://schemas.microsoft.com/office/drawing/2014/main" id="{89D4350C-AF74-459D-A664-7A9AE98188A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84" y="2880"/>
                <a:ext cx="187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pt-BR"/>
              </a:p>
            </p:txBody>
          </p:sp>
          <p:sp>
            <p:nvSpPr>
              <p:cNvPr id="5131" name="Line 7">
                <a:extLst>
                  <a:ext uri="{FF2B5EF4-FFF2-40B4-BE49-F238E27FC236}">
                    <a16:creationId xmlns:a16="http://schemas.microsoft.com/office/drawing/2014/main" id="{A5D0826F-7C34-4276-B11F-41C5B41569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84" y="2400"/>
                <a:ext cx="187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dash"/>
                <a:round/>
                <a:headEnd type="none" w="sm" len="sm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pt-BR"/>
              </a:p>
            </p:txBody>
          </p:sp>
          <p:sp>
            <p:nvSpPr>
              <p:cNvPr id="5132" name="Line 13">
                <a:extLst>
                  <a:ext uri="{FF2B5EF4-FFF2-40B4-BE49-F238E27FC236}">
                    <a16:creationId xmlns:a16="http://schemas.microsoft.com/office/drawing/2014/main" id="{EFAAEF23-00F1-4B74-8F2D-4698D0D8DBA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84" y="2112"/>
                <a:ext cx="187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dash"/>
                <a:round/>
                <a:headEnd type="none" w="sm" len="sm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pt-BR"/>
              </a:p>
            </p:txBody>
          </p:sp>
          <p:sp>
            <p:nvSpPr>
              <p:cNvPr id="5133" name="Line 14">
                <a:extLst>
                  <a:ext uri="{FF2B5EF4-FFF2-40B4-BE49-F238E27FC236}">
                    <a16:creationId xmlns:a16="http://schemas.microsoft.com/office/drawing/2014/main" id="{E1A72B7D-2CCD-4B58-9B57-2F6C6EA133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84" y="2784"/>
                <a:ext cx="187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dash"/>
                <a:round/>
                <a:headEnd type="none" w="sm" len="sm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pt-BR"/>
              </a:p>
            </p:txBody>
          </p:sp>
          <p:sp>
            <p:nvSpPr>
              <p:cNvPr id="5134" name="Freeform 22">
                <a:extLst>
                  <a:ext uri="{FF2B5EF4-FFF2-40B4-BE49-F238E27FC236}">
                    <a16:creationId xmlns:a16="http://schemas.microsoft.com/office/drawing/2014/main" id="{340CFAB5-4319-4533-A681-59D90C2315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84" y="1440"/>
                <a:ext cx="1872" cy="1352"/>
              </a:xfrm>
              <a:custGeom>
                <a:avLst/>
                <a:gdLst>
                  <a:gd name="T0" fmla="*/ 0 w 1872"/>
                  <a:gd name="T1" fmla="*/ 0 h 1352"/>
                  <a:gd name="T2" fmla="*/ 240 w 1872"/>
                  <a:gd name="T3" fmla="*/ 48 h 1352"/>
                  <a:gd name="T4" fmla="*/ 432 w 1872"/>
                  <a:gd name="T5" fmla="*/ 240 h 1352"/>
                  <a:gd name="T6" fmla="*/ 672 w 1872"/>
                  <a:gd name="T7" fmla="*/ 672 h 1352"/>
                  <a:gd name="T8" fmla="*/ 864 w 1872"/>
                  <a:gd name="T9" fmla="*/ 1056 h 1352"/>
                  <a:gd name="T10" fmla="*/ 1152 w 1872"/>
                  <a:gd name="T11" fmla="*/ 1296 h 1352"/>
                  <a:gd name="T12" fmla="*/ 1392 w 1872"/>
                  <a:gd name="T13" fmla="*/ 1344 h 1352"/>
                  <a:gd name="T14" fmla="*/ 1872 w 1872"/>
                  <a:gd name="T15" fmla="*/ 1344 h 135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872" h="1352">
                    <a:moveTo>
                      <a:pt x="0" y="0"/>
                    </a:moveTo>
                    <a:cubicBezTo>
                      <a:pt x="84" y="4"/>
                      <a:pt x="168" y="8"/>
                      <a:pt x="240" y="48"/>
                    </a:cubicBezTo>
                    <a:cubicBezTo>
                      <a:pt x="312" y="88"/>
                      <a:pt x="360" y="136"/>
                      <a:pt x="432" y="240"/>
                    </a:cubicBezTo>
                    <a:cubicBezTo>
                      <a:pt x="504" y="344"/>
                      <a:pt x="600" y="536"/>
                      <a:pt x="672" y="672"/>
                    </a:cubicBezTo>
                    <a:cubicBezTo>
                      <a:pt x="744" y="808"/>
                      <a:pt x="784" y="952"/>
                      <a:pt x="864" y="1056"/>
                    </a:cubicBezTo>
                    <a:cubicBezTo>
                      <a:pt x="944" y="1160"/>
                      <a:pt x="1064" y="1248"/>
                      <a:pt x="1152" y="1296"/>
                    </a:cubicBezTo>
                    <a:cubicBezTo>
                      <a:pt x="1240" y="1344"/>
                      <a:pt x="1272" y="1336"/>
                      <a:pt x="1392" y="1344"/>
                    </a:cubicBezTo>
                    <a:cubicBezTo>
                      <a:pt x="1512" y="1352"/>
                      <a:pt x="1692" y="1348"/>
                      <a:pt x="1872" y="1344"/>
                    </a:cubicBezTo>
                  </a:path>
                </a:pathLst>
              </a:custGeom>
              <a:noFill/>
              <a:ln w="28575" cap="flat" cmpd="sng">
                <a:solidFill>
                  <a:srgbClr val="CC0000"/>
                </a:solidFill>
                <a:prstDash val="solid"/>
                <a:round/>
                <a:headEnd type="none" w="sm" len="sm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EAEAEA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pt-BR"/>
              </a:p>
            </p:txBody>
          </p:sp>
          <p:sp>
            <p:nvSpPr>
              <p:cNvPr id="5135" name="Line 23">
                <a:extLst>
                  <a:ext uri="{FF2B5EF4-FFF2-40B4-BE49-F238E27FC236}">
                    <a16:creationId xmlns:a16="http://schemas.microsoft.com/office/drawing/2014/main" id="{160587CC-F9F3-40A1-9DDE-2E239181B0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84" y="1440"/>
                <a:ext cx="0" cy="14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pt-BR"/>
              </a:p>
            </p:txBody>
          </p:sp>
          <p:sp>
            <p:nvSpPr>
              <p:cNvPr id="5136" name="Line 24">
                <a:extLst>
                  <a:ext uri="{FF2B5EF4-FFF2-40B4-BE49-F238E27FC236}">
                    <a16:creationId xmlns:a16="http://schemas.microsoft.com/office/drawing/2014/main" id="{0F329199-0CFA-49FA-BB98-B8236FE86B1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56" y="1440"/>
                <a:ext cx="0" cy="14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dash"/>
                <a:round/>
                <a:headEnd type="none" w="sm" len="sm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pt-BR"/>
              </a:p>
            </p:txBody>
          </p:sp>
          <p:sp>
            <p:nvSpPr>
              <p:cNvPr id="5137" name="Line 25">
                <a:extLst>
                  <a:ext uri="{FF2B5EF4-FFF2-40B4-BE49-F238E27FC236}">
                    <a16:creationId xmlns:a16="http://schemas.microsoft.com/office/drawing/2014/main" id="{F9A7CBD4-F0D5-4749-93CC-26A57A5B86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76" y="1440"/>
                <a:ext cx="0" cy="14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dash"/>
                <a:round/>
                <a:headEnd type="none" w="sm" len="sm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pt-BR"/>
              </a:p>
            </p:txBody>
          </p:sp>
          <p:sp>
            <p:nvSpPr>
              <p:cNvPr id="5138" name="Line 26">
                <a:extLst>
                  <a:ext uri="{FF2B5EF4-FFF2-40B4-BE49-F238E27FC236}">
                    <a16:creationId xmlns:a16="http://schemas.microsoft.com/office/drawing/2014/main" id="{47EAF36D-DC53-4F98-85F6-7A57E586FD0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56" y="1440"/>
                <a:ext cx="0" cy="14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pt-BR"/>
              </a:p>
            </p:txBody>
          </p:sp>
          <p:sp>
            <p:nvSpPr>
              <p:cNvPr id="5139" name="Text Box 27">
                <a:extLst>
                  <a:ext uri="{FF2B5EF4-FFF2-40B4-BE49-F238E27FC236}">
                    <a16:creationId xmlns:a16="http://schemas.microsoft.com/office/drawing/2014/main" id="{52166C19-F6EB-4D73-A382-5428C1E6072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-5400000">
                <a:off x="773" y="2035"/>
                <a:ext cx="795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EAEAEA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Font typeface="Monotype Sorts" pitchFamily="2" charset="2"/>
                  <a:buChar char="/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r>
                  <a:rPr lang="pt-BR" altLang="en-US" b="1" i="1">
                    <a:latin typeface="Times New Roman" panose="02020603050405020304" pitchFamily="18" charset="0"/>
                  </a:rPr>
                  <a:t>Ganho dB</a:t>
                </a:r>
                <a:endParaRPr lang="pt-BR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140" name="Text Box 28">
                <a:extLst>
                  <a:ext uri="{FF2B5EF4-FFF2-40B4-BE49-F238E27FC236}">
                    <a16:creationId xmlns:a16="http://schemas.microsoft.com/office/drawing/2014/main" id="{8DAA89AC-46B8-4209-86C2-606F775366E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92" y="1344"/>
                <a:ext cx="18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EAEAEA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Font typeface="Monotype Sorts" pitchFamily="2" charset="2"/>
                  <a:buChar char="/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r>
                  <a:rPr lang="pt-BR" altLang="en-US" sz="1800" b="1" i="1">
                    <a:latin typeface="Times New Roman" panose="02020603050405020304" pitchFamily="18" charset="0"/>
                  </a:rPr>
                  <a:t>0</a:t>
                </a:r>
                <a:endParaRPr lang="pt-BR" altLang="en-US" b="1" i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141" name="Text Box 29">
                <a:extLst>
                  <a:ext uri="{FF2B5EF4-FFF2-40B4-BE49-F238E27FC236}">
                    <a16:creationId xmlns:a16="http://schemas.microsoft.com/office/drawing/2014/main" id="{496D454C-4EA8-4AE6-ACBA-63142C9A090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78" y="1776"/>
                <a:ext cx="30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EAEAEA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Font typeface="Monotype Sorts" pitchFamily="2" charset="2"/>
                  <a:buChar char="/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r>
                  <a:rPr lang="pt-BR" altLang="en-US" sz="1800" b="1" i="1">
                    <a:latin typeface="Times New Roman" panose="02020603050405020304" pitchFamily="18" charset="0"/>
                  </a:rPr>
                  <a:t>-10</a:t>
                </a:r>
                <a:endParaRPr lang="pt-BR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142" name="Text Box 30">
                <a:extLst>
                  <a:ext uri="{FF2B5EF4-FFF2-40B4-BE49-F238E27FC236}">
                    <a16:creationId xmlns:a16="http://schemas.microsoft.com/office/drawing/2014/main" id="{099D72BA-3353-47A3-99F2-A673062B319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78" y="1968"/>
                <a:ext cx="30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EAEAEA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Font typeface="Monotype Sorts" pitchFamily="2" charset="2"/>
                  <a:buChar char="/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r>
                  <a:rPr lang="pt-BR" altLang="en-US" sz="1800" b="1" i="1">
                    <a:latin typeface="Times New Roman" panose="02020603050405020304" pitchFamily="18" charset="0"/>
                  </a:rPr>
                  <a:t>-14</a:t>
                </a:r>
                <a:endParaRPr lang="pt-BR" altLang="en-US" b="1" i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143" name="Text Box 31">
                <a:extLst>
                  <a:ext uri="{FF2B5EF4-FFF2-40B4-BE49-F238E27FC236}">
                    <a16:creationId xmlns:a16="http://schemas.microsoft.com/office/drawing/2014/main" id="{EA1720D8-A824-4B1D-9169-C4C4101B073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78" y="2256"/>
                <a:ext cx="30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EAEAEA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Font typeface="Monotype Sorts" pitchFamily="2" charset="2"/>
                  <a:buChar char="/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r>
                  <a:rPr lang="pt-BR" altLang="en-US" sz="1800" b="1" i="1">
                    <a:latin typeface="Times New Roman" panose="02020603050405020304" pitchFamily="18" charset="0"/>
                  </a:rPr>
                  <a:t>-20</a:t>
                </a:r>
                <a:endParaRPr lang="pt-BR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144" name="Text Box 33">
                <a:extLst>
                  <a:ext uri="{FF2B5EF4-FFF2-40B4-BE49-F238E27FC236}">
                    <a16:creationId xmlns:a16="http://schemas.microsoft.com/office/drawing/2014/main" id="{127162FD-5D87-4AC3-9647-F232C1626A9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48" y="2640"/>
                <a:ext cx="30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EAEAEA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Font typeface="Monotype Sorts" pitchFamily="2" charset="2"/>
                  <a:buChar char="/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r>
                  <a:rPr lang="pt-BR" altLang="en-US" sz="1800" b="1" i="1">
                    <a:latin typeface="Times New Roman" panose="02020603050405020304" pitchFamily="18" charset="0"/>
                  </a:rPr>
                  <a:t>-28</a:t>
                </a:r>
                <a:endParaRPr lang="pt-BR" altLang="en-US" b="1" i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145" name="Text Box 34">
                <a:extLst>
                  <a:ext uri="{FF2B5EF4-FFF2-40B4-BE49-F238E27FC236}">
                    <a16:creationId xmlns:a16="http://schemas.microsoft.com/office/drawing/2014/main" id="{098C22F4-2C86-4B27-80F1-EA0E099FCF4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66" y="2880"/>
                <a:ext cx="40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EAEAEA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Font typeface="Monotype Sorts" pitchFamily="2" charset="2"/>
                  <a:buChar char="/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r>
                  <a:rPr lang="pt-BR" altLang="en-US" sz="1800" b="1" i="1">
                    <a:latin typeface="Times New Roman" panose="02020603050405020304" pitchFamily="18" charset="0"/>
                  </a:rPr>
                  <a:t>4600</a:t>
                </a:r>
              </a:p>
            </p:txBody>
          </p:sp>
          <p:sp>
            <p:nvSpPr>
              <p:cNvPr id="5146" name="Text Box 35">
                <a:extLst>
                  <a:ext uri="{FF2B5EF4-FFF2-40B4-BE49-F238E27FC236}">
                    <a16:creationId xmlns:a16="http://schemas.microsoft.com/office/drawing/2014/main" id="{6789B0E7-E1C5-4E2C-819A-1D30C9F870C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64" y="2880"/>
                <a:ext cx="40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EAEAEA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Font typeface="Monotype Sorts" pitchFamily="2" charset="2"/>
                  <a:buChar char="/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r>
                  <a:rPr lang="pt-BR" altLang="en-US" sz="1800" b="1" i="1">
                    <a:latin typeface="Times New Roman" panose="02020603050405020304" pitchFamily="18" charset="0"/>
                  </a:rPr>
                  <a:t>4000</a:t>
                </a:r>
              </a:p>
            </p:txBody>
          </p:sp>
          <p:sp>
            <p:nvSpPr>
              <p:cNvPr id="5147" name="Text Box 36">
                <a:extLst>
                  <a:ext uri="{FF2B5EF4-FFF2-40B4-BE49-F238E27FC236}">
                    <a16:creationId xmlns:a16="http://schemas.microsoft.com/office/drawing/2014/main" id="{63ED425C-9A64-4F93-8C82-11034774828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46" y="2880"/>
                <a:ext cx="40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EAEAEA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Font typeface="Monotype Sorts" pitchFamily="2" charset="2"/>
                  <a:buChar char="/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r>
                  <a:rPr lang="pt-BR" altLang="en-US" sz="1800" b="1" i="1">
                    <a:latin typeface="Times New Roman" panose="02020603050405020304" pitchFamily="18" charset="0"/>
                  </a:rPr>
                  <a:t>5000</a:t>
                </a:r>
              </a:p>
            </p:txBody>
          </p:sp>
          <p:sp>
            <p:nvSpPr>
              <p:cNvPr id="5148" name="Text Box 37">
                <a:extLst>
                  <a:ext uri="{FF2B5EF4-FFF2-40B4-BE49-F238E27FC236}">
                    <a16:creationId xmlns:a16="http://schemas.microsoft.com/office/drawing/2014/main" id="{840CDF4E-49E0-42A5-8339-A9383AF57A6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92" y="2880"/>
                <a:ext cx="40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EAEAEA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Font typeface="Monotype Sorts" pitchFamily="2" charset="2"/>
                  <a:buChar char="/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r>
                  <a:rPr lang="pt-BR" altLang="en-US" sz="1800" b="1" i="1">
                    <a:latin typeface="Times New Roman" panose="02020603050405020304" pitchFamily="18" charset="0"/>
                  </a:rPr>
                  <a:t>3400</a:t>
                </a:r>
              </a:p>
            </p:txBody>
          </p:sp>
          <p:sp>
            <p:nvSpPr>
              <p:cNvPr id="5149" name="Text Box 38">
                <a:extLst>
                  <a:ext uri="{FF2B5EF4-FFF2-40B4-BE49-F238E27FC236}">
                    <a16:creationId xmlns:a16="http://schemas.microsoft.com/office/drawing/2014/main" id="{208F9852-3AF2-42B9-8199-C840DE0A6BE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48" y="2976"/>
                <a:ext cx="300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EAEAEA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Font typeface="Monotype Sorts" pitchFamily="2" charset="2"/>
                  <a:buChar char="/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r>
                  <a:rPr lang="pt-BR" altLang="en-US" b="1" i="1">
                    <a:latin typeface="Times New Roman" panose="02020603050405020304" pitchFamily="18" charset="0"/>
                  </a:rPr>
                  <a:t>Hz</a:t>
                </a:r>
              </a:p>
            </p:txBody>
          </p:sp>
        </p:grpSp>
      </p:grpSp>
      <p:sp>
        <p:nvSpPr>
          <p:cNvPr id="5125" name="Text Box 42">
            <a:extLst>
              <a:ext uri="{FF2B5EF4-FFF2-40B4-BE49-F238E27FC236}">
                <a16:creationId xmlns:a16="http://schemas.microsoft.com/office/drawing/2014/main" id="{D8CC4776-4382-46F6-B532-1BB75888CB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963" y="974725"/>
            <a:ext cx="594518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/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pt-BR" altLang="en-US" b="1">
                <a:solidFill>
                  <a:srgbClr val="CC0000"/>
                </a:solidFill>
                <a:sym typeface="Monotype Sorts" pitchFamily="2" charset="2"/>
              </a:rPr>
              <a:t>  </a:t>
            </a:r>
            <a:r>
              <a:rPr lang="pt-BR" altLang="en-US" b="1" i="1"/>
              <a:t>Filtro para limitar faixa em codificafores PCM,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t-BR" altLang="en-US" b="1">
                <a:solidFill>
                  <a:srgbClr val="CC0000"/>
                </a:solidFill>
                <a:sym typeface="Monotype Sorts" pitchFamily="2" charset="2"/>
              </a:rPr>
              <a:t>  </a:t>
            </a:r>
            <a:r>
              <a:rPr lang="pt-BR" altLang="en-US" b="1" i="1"/>
              <a:t>Recomendação do CCITT,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t-BR" altLang="en-US" b="1">
                <a:solidFill>
                  <a:srgbClr val="CC0000"/>
                </a:solidFill>
                <a:sym typeface="Monotype Sorts" pitchFamily="2" charset="2"/>
              </a:rPr>
              <a:t>  </a:t>
            </a:r>
            <a:r>
              <a:rPr lang="pt-BR" altLang="en-US" b="1" i="1"/>
              <a:t>Note a atenuação de 14 dB em 4kHz.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Número de Slide 3">
            <a:extLst>
              <a:ext uri="{FF2B5EF4-FFF2-40B4-BE49-F238E27FC236}">
                <a16:creationId xmlns:a16="http://schemas.microsoft.com/office/drawing/2014/main" id="{AE7B7517-636A-42FC-B3E8-B2B34EFA294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/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046F6FA-ADE8-4C5B-B98F-02F3D8D4D868}" type="slidenum">
              <a:rPr lang="pt-BR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pt-BR" altLang="en-US" sz="1400">
              <a:latin typeface="Times New Roman" panose="02020603050405020304" pitchFamily="18" charset="0"/>
            </a:endParaRPr>
          </a:p>
        </p:txBody>
      </p:sp>
      <p:grpSp>
        <p:nvGrpSpPr>
          <p:cNvPr id="6147" name="Group 49">
            <a:extLst>
              <a:ext uri="{FF2B5EF4-FFF2-40B4-BE49-F238E27FC236}">
                <a16:creationId xmlns:a16="http://schemas.microsoft.com/office/drawing/2014/main" id="{3B9D020B-B2CE-4F91-9341-3E3CB607D8F6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44475" y="1295400"/>
            <a:ext cx="3224213" cy="4311650"/>
            <a:chOff x="288" y="1056"/>
            <a:chExt cx="2208" cy="1968"/>
          </a:xfrm>
        </p:grpSpPr>
        <p:sp>
          <p:nvSpPr>
            <p:cNvPr id="6150" name="Rectangle 48">
              <a:extLst>
                <a:ext uri="{FF2B5EF4-FFF2-40B4-BE49-F238E27FC236}">
                  <a16:creationId xmlns:a16="http://schemas.microsoft.com/office/drawing/2014/main" id="{855FEA73-1FCE-4E5F-AA6C-9BA0EE9AE48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88" y="1056"/>
              <a:ext cx="2208" cy="1968"/>
            </a:xfrm>
            <a:prstGeom prst="rect">
              <a:avLst/>
            </a:prstGeom>
            <a:gradFill rotWithShape="0">
              <a:gsLst>
                <a:gs pos="0">
                  <a:srgbClr val="EAEAEA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/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latin typeface="Times New Roman" panose="02020603050405020304" pitchFamily="18" charset="0"/>
              </a:endParaRPr>
            </a:p>
          </p:txBody>
        </p:sp>
        <p:grpSp>
          <p:nvGrpSpPr>
            <p:cNvPr id="6151" name="Group 44">
              <a:extLst>
                <a:ext uri="{FF2B5EF4-FFF2-40B4-BE49-F238E27FC236}">
                  <a16:creationId xmlns:a16="http://schemas.microsoft.com/office/drawing/2014/main" id="{8FA09CC2-0358-4D2D-88B5-A2AA3A4255D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336" y="1104"/>
              <a:ext cx="2112" cy="1872"/>
              <a:chOff x="720" y="288"/>
              <a:chExt cx="2112" cy="1872"/>
            </a:xfrm>
          </p:grpSpPr>
          <p:sp>
            <p:nvSpPr>
              <p:cNvPr id="6152" name="Oval 20">
                <a:extLst>
                  <a:ext uri="{FF2B5EF4-FFF2-40B4-BE49-F238E27FC236}">
                    <a16:creationId xmlns:a16="http://schemas.microsoft.com/office/drawing/2014/main" id="{BBC7B949-5A1F-4CA8-AF03-81EF78A49F6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056" y="1632"/>
                <a:ext cx="1104" cy="528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Font typeface="Monotype Sorts" pitchFamily="2" charset="2"/>
                  <a:buChar char="/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US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6153" name="Oval 17">
                <a:extLst>
                  <a:ext uri="{FF2B5EF4-FFF2-40B4-BE49-F238E27FC236}">
                    <a16:creationId xmlns:a16="http://schemas.microsoft.com/office/drawing/2014/main" id="{08C9BC78-2F9B-49E7-B8F0-B591399462D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912" y="1104"/>
                <a:ext cx="480" cy="384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Font typeface="Monotype Sorts" pitchFamily="2" charset="2"/>
                  <a:buChar char="/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US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6154" name="Freeform 19">
                <a:extLst>
                  <a:ext uri="{FF2B5EF4-FFF2-40B4-BE49-F238E27FC236}">
                    <a16:creationId xmlns:a16="http://schemas.microsoft.com/office/drawing/2014/main" id="{74A88597-B58F-4DD6-9EB7-A2FCA87D8D6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200" y="1776"/>
                <a:ext cx="864" cy="240"/>
              </a:xfrm>
              <a:custGeom>
                <a:avLst/>
                <a:gdLst>
                  <a:gd name="T0" fmla="*/ 0 w 864"/>
                  <a:gd name="T1" fmla="*/ 240 h 240"/>
                  <a:gd name="T2" fmla="*/ 0 w 864"/>
                  <a:gd name="T3" fmla="*/ 0 h 240"/>
                  <a:gd name="T4" fmla="*/ 96 w 864"/>
                  <a:gd name="T5" fmla="*/ 0 h 240"/>
                  <a:gd name="T6" fmla="*/ 96 w 864"/>
                  <a:gd name="T7" fmla="*/ 240 h 240"/>
                  <a:gd name="T8" fmla="*/ 192 w 864"/>
                  <a:gd name="T9" fmla="*/ 240 h 240"/>
                  <a:gd name="T10" fmla="*/ 288 w 864"/>
                  <a:gd name="T11" fmla="*/ 240 h 240"/>
                  <a:gd name="T12" fmla="*/ 384 w 864"/>
                  <a:gd name="T13" fmla="*/ 240 h 240"/>
                  <a:gd name="T14" fmla="*/ 384 w 864"/>
                  <a:gd name="T15" fmla="*/ 0 h 240"/>
                  <a:gd name="T16" fmla="*/ 480 w 864"/>
                  <a:gd name="T17" fmla="*/ 0 h 240"/>
                  <a:gd name="T18" fmla="*/ 480 w 864"/>
                  <a:gd name="T19" fmla="*/ 240 h 240"/>
                  <a:gd name="T20" fmla="*/ 576 w 864"/>
                  <a:gd name="T21" fmla="*/ 240 h 240"/>
                  <a:gd name="T22" fmla="*/ 576 w 864"/>
                  <a:gd name="T23" fmla="*/ 0 h 240"/>
                  <a:gd name="T24" fmla="*/ 768 w 864"/>
                  <a:gd name="T25" fmla="*/ 0 h 240"/>
                  <a:gd name="T26" fmla="*/ 768 w 864"/>
                  <a:gd name="T27" fmla="*/ 240 h 240"/>
                  <a:gd name="T28" fmla="*/ 864 w 864"/>
                  <a:gd name="T29" fmla="*/ 240 h 24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864" h="240">
                    <a:moveTo>
                      <a:pt x="0" y="240"/>
                    </a:moveTo>
                    <a:lnTo>
                      <a:pt x="0" y="0"/>
                    </a:lnTo>
                    <a:lnTo>
                      <a:pt x="96" y="0"/>
                    </a:lnTo>
                    <a:lnTo>
                      <a:pt x="96" y="240"/>
                    </a:lnTo>
                    <a:lnTo>
                      <a:pt x="192" y="240"/>
                    </a:lnTo>
                    <a:lnTo>
                      <a:pt x="288" y="240"/>
                    </a:lnTo>
                    <a:lnTo>
                      <a:pt x="384" y="240"/>
                    </a:lnTo>
                    <a:lnTo>
                      <a:pt x="384" y="0"/>
                    </a:lnTo>
                    <a:lnTo>
                      <a:pt x="480" y="0"/>
                    </a:lnTo>
                    <a:lnTo>
                      <a:pt x="480" y="240"/>
                    </a:lnTo>
                    <a:lnTo>
                      <a:pt x="576" y="240"/>
                    </a:lnTo>
                    <a:lnTo>
                      <a:pt x="576" y="0"/>
                    </a:lnTo>
                    <a:lnTo>
                      <a:pt x="768" y="0"/>
                    </a:lnTo>
                    <a:lnTo>
                      <a:pt x="768" y="240"/>
                    </a:lnTo>
                    <a:lnTo>
                      <a:pt x="864" y="240"/>
                    </a:lnTo>
                  </a:path>
                </a:pathLst>
              </a:custGeom>
              <a:noFill/>
              <a:ln w="28575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2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155" name="Freeform 22">
                <a:extLst>
                  <a:ext uri="{FF2B5EF4-FFF2-40B4-BE49-F238E27FC236}">
                    <a16:creationId xmlns:a16="http://schemas.microsoft.com/office/drawing/2014/main" id="{B60BCEF3-687E-4DE1-8836-390F9E55F1B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912" y="1440"/>
                <a:ext cx="144" cy="384"/>
              </a:xfrm>
              <a:custGeom>
                <a:avLst/>
                <a:gdLst>
                  <a:gd name="T0" fmla="*/ 29 w 200"/>
                  <a:gd name="T1" fmla="*/ 0 h 288"/>
                  <a:gd name="T2" fmla="*/ 4 w 200"/>
                  <a:gd name="T3" fmla="*/ 171 h 288"/>
                  <a:gd name="T4" fmla="*/ 4 w 200"/>
                  <a:gd name="T5" fmla="*/ 341 h 288"/>
                  <a:gd name="T6" fmla="*/ 29 w 200"/>
                  <a:gd name="T7" fmla="*/ 427 h 288"/>
                  <a:gd name="T8" fmla="*/ 104 w 200"/>
                  <a:gd name="T9" fmla="*/ 512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0" h="288">
                    <a:moveTo>
                      <a:pt x="56" y="0"/>
                    </a:moveTo>
                    <a:cubicBezTo>
                      <a:pt x="36" y="32"/>
                      <a:pt x="16" y="64"/>
                      <a:pt x="8" y="96"/>
                    </a:cubicBezTo>
                    <a:cubicBezTo>
                      <a:pt x="0" y="128"/>
                      <a:pt x="0" y="168"/>
                      <a:pt x="8" y="192"/>
                    </a:cubicBezTo>
                    <a:cubicBezTo>
                      <a:pt x="16" y="216"/>
                      <a:pt x="24" y="224"/>
                      <a:pt x="56" y="240"/>
                    </a:cubicBezTo>
                    <a:cubicBezTo>
                      <a:pt x="88" y="256"/>
                      <a:pt x="144" y="272"/>
                      <a:pt x="200" y="288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2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grpSp>
            <p:nvGrpSpPr>
              <p:cNvPr id="6156" name="Group 43">
                <a:extLst>
                  <a:ext uri="{FF2B5EF4-FFF2-40B4-BE49-F238E27FC236}">
                    <a16:creationId xmlns:a16="http://schemas.microsoft.com/office/drawing/2014/main" id="{15FCF640-BCDF-4644-96FF-5077FD219269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720" y="288"/>
                <a:ext cx="2112" cy="1304"/>
                <a:chOff x="1776" y="2536"/>
                <a:chExt cx="2112" cy="1304"/>
              </a:xfrm>
            </p:grpSpPr>
            <p:sp>
              <p:nvSpPr>
                <p:cNvPr id="6157" name="Freeform 23">
                  <a:extLst>
                    <a:ext uri="{FF2B5EF4-FFF2-40B4-BE49-F238E27FC236}">
                      <a16:creationId xmlns:a16="http://schemas.microsoft.com/office/drawing/2014/main" id="{BBAF45AB-EB4C-4D52-AD4D-EFE1C34FD85C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776" y="2536"/>
                  <a:ext cx="1872" cy="584"/>
                </a:xfrm>
                <a:custGeom>
                  <a:avLst/>
                  <a:gdLst>
                    <a:gd name="T0" fmla="*/ 0 w 1872"/>
                    <a:gd name="T1" fmla="*/ 416 h 584"/>
                    <a:gd name="T2" fmla="*/ 288 w 1872"/>
                    <a:gd name="T3" fmla="*/ 368 h 584"/>
                    <a:gd name="T4" fmla="*/ 480 w 1872"/>
                    <a:gd name="T5" fmla="*/ 80 h 584"/>
                    <a:gd name="T6" fmla="*/ 816 w 1872"/>
                    <a:gd name="T7" fmla="*/ 272 h 584"/>
                    <a:gd name="T8" fmla="*/ 1200 w 1872"/>
                    <a:gd name="T9" fmla="*/ 560 h 584"/>
                    <a:gd name="T10" fmla="*/ 1344 w 1872"/>
                    <a:gd name="T11" fmla="*/ 128 h 584"/>
                    <a:gd name="T12" fmla="*/ 1488 w 1872"/>
                    <a:gd name="T13" fmla="*/ 32 h 584"/>
                    <a:gd name="T14" fmla="*/ 1776 w 1872"/>
                    <a:gd name="T15" fmla="*/ 320 h 584"/>
                    <a:gd name="T16" fmla="*/ 1872 w 1872"/>
                    <a:gd name="T17" fmla="*/ 320 h 58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872" h="584">
                      <a:moveTo>
                        <a:pt x="0" y="416"/>
                      </a:moveTo>
                      <a:cubicBezTo>
                        <a:pt x="104" y="420"/>
                        <a:pt x="208" y="424"/>
                        <a:pt x="288" y="368"/>
                      </a:cubicBezTo>
                      <a:cubicBezTo>
                        <a:pt x="368" y="312"/>
                        <a:pt x="392" y="96"/>
                        <a:pt x="480" y="80"/>
                      </a:cubicBezTo>
                      <a:cubicBezTo>
                        <a:pt x="568" y="64"/>
                        <a:pt x="696" y="192"/>
                        <a:pt x="816" y="272"/>
                      </a:cubicBezTo>
                      <a:cubicBezTo>
                        <a:pt x="936" y="352"/>
                        <a:pt x="1112" y="584"/>
                        <a:pt x="1200" y="560"/>
                      </a:cubicBezTo>
                      <a:cubicBezTo>
                        <a:pt x="1288" y="536"/>
                        <a:pt x="1296" y="216"/>
                        <a:pt x="1344" y="128"/>
                      </a:cubicBezTo>
                      <a:cubicBezTo>
                        <a:pt x="1392" y="40"/>
                        <a:pt x="1416" y="0"/>
                        <a:pt x="1488" y="32"/>
                      </a:cubicBezTo>
                      <a:cubicBezTo>
                        <a:pt x="1560" y="64"/>
                        <a:pt x="1712" y="272"/>
                        <a:pt x="1776" y="320"/>
                      </a:cubicBezTo>
                      <a:cubicBezTo>
                        <a:pt x="1840" y="368"/>
                        <a:pt x="1856" y="320"/>
                        <a:pt x="1872" y="320"/>
                      </a:cubicBezTo>
                    </a:path>
                  </a:pathLst>
                </a:custGeom>
                <a:noFill/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2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6158" name="Line 24">
                  <a:extLst>
                    <a:ext uri="{FF2B5EF4-FFF2-40B4-BE49-F238E27FC236}">
                      <a16:creationId xmlns:a16="http://schemas.microsoft.com/office/drawing/2014/main" id="{661F8FEE-47D7-477F-86D4-D40ABF5B874D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>
                  <a:off x="1776" y="2976"/>
                  <a:ext cx="211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stealth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6159" name="Line 25">
                  <a:extLst>
                    <a:ext uri="{FF2B5EF4-FFF2-40B4-BE49-F238E27FC236}">
                      <a16:creationId xmlns:a16="http://schemas.microsoft.com/office/drawing/2014/main" id="{E3AB2DBA-E117-4F08-9C5A-9D9183F2C939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2160" y="2736"/>
                  <a:ext cx="0" cy="240"/>
                </a:xfrm>
                <a:prstGeom prst="line">
                  <a:avLst/>
                </a:prstGeom>
                <a:noFill/>
                <a:ln w="28575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6160" name="Line 26">
                  <a:extLst>
                    <a:ext uri="{FF2B5EF4-FFF2-40B4-BE49-F238E27FC236}">
                      <a16:creationId xmlns:a16="http://schemas.microsoft.com/office/drawing/2014/main" id="{05D916FE-FBE3-45D9-BC36-1CA164AB045D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2496" y="2736"/>
                  <a:ext cx="0" cy="240"/>
                </a:xfrm>
                <a:prstGeom prst="line">
                  <a:avLst/>
                </a:prstGeom>
                <a:noFill/>
                <a:ln w="28575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6161" name="Line 27">
                  <a:extLst>
                    <a:ext uri="{FF2B5EF4-FFF2-40B4-BE49-F238E27FC236}">
                      <a16:creationId xmlns:a16="http://schemas.microsoft.com/office/drawing/2014/main" id="{5833DD4B-7CDF-49B3-BEAB-44163B9BAFF5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>
                  <a:off x="2880" y="2976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6162" name="Line 29">
                  <a:extLst>
                    <a:ext uri="{FF2B5EF4-FFF2-40B4-BE49-F238E27FC236}">
                      <a16:creationId xmlns:a16="http://schemas.microsoft.com/office/drawing/2014/main" id="{FD467A31-876D-422E-A12F-FD722059D630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3168" y="2592"/>
                  <a:ext cx="0" cy="384"/>
                </a:xfrm>
                <a:prstGeom prst="line">
                  <a:avLst/>
                </a:prstGeom>
                <a:noFill/>
                <a:ln w="28575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6163" name="Line 30">
                  <a:extLst>
                    <a:ext uri="{FF2B5EF4-FFF2-40B4-BE49-F238E27FC236}">
                      <a16:creationId xmlns:a16="http://schemas.microsoft.com/office/drawing/2014/main" id="{89D64767-5DE0-4EBF-A8EA-230B187778E7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3456" y="2736"/>
                  <a:ext cx="0" cy="240"/>
                </a:xfrm>
                <a:prstGeom prst="line">
                  <a:avLst/>
                </a:prstGeom>
                <a:noFill/>
                <a:ln w="28575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6164" name="Rectangle 31" descr="Vertical escura">
                  <a:extLst>
                    <a:ext uri="{FF2B5EF4-FFF2-40B4-BE49-F238E27FC236}">
                      <a16:creationId xmlns:a16="http://schemas.microsoft.com/office/drawing/2014/main" id="{73FE0587-70B1-429E-9D2C-38A53CF26F76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2160" y="3456"/>
                  <a:ext cx="258" cy="192"/>
                </a:xfrm>
                <a:prstGeom prst="rect">
                  <a:avLst/>
                </a:prstGeom>
                <a:pattFill prst="dkVert">
                  <a:fgClr>
                    <a:schemeClr val="accent2"/>
                  </a:fgClr>
                  <a:bgClr>
                    <a:schemeClr val="bg1"/>
                  </a:bgClr>
                </a:patt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Font typeface="Monotype Sorts" pitchFamily="2" charset="2"/>
                    <a:buChar char="/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6165" name="Line 32">
                  <a:extLst>
                    <a:ext uri="{FF2B5EF4-FFF2-40B4-BE49-F238E27FC236}">
                      <a16:creationId xmlns:a16="http://schemas.microsoft.com/office/drawing/2014/main" id="{4A1C163E-7D61-4CFE-9D8B-38387A6DB344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>
                  <a:off x="1776" y="3648"/>
                  <a:ext cx="211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stealth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6166" name="Line 33">
                  <a:extLst>
                    <a:ext uri="{FF2B5EF4-FFF2-40B4-BE49-F238E27FC236}">
                      <a16:creationId xmlns:a16="http://schemas.microsoft.com/office/drawing/2014/main" id="{7F573D72-EF14-472B-BB35-66281DE844FD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>
                  <a:off x="2160" y="2544"/>
                  <a:ext cx="0" cy="12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6167" name="Line 34">
                  <a:extLst>
                    <a:ext uri="{FF2B5EF4-FFF2-40B4-BE49-F238E27FC236}">
                      <a16:creationId xmlns:a16="http://schemas.microsoft.com/office/drawing/2014/main" id="{FCBAB015-EC94-4CBC-9040-A8F89CC47BDB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>
                  <a:off x="2496" y="2544"/>
                  <a:ext cx="0" cy="12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6168" name="Line 35">
                  <a:extLst>
                    <a:ext uri="{FF2B5EF4-FFF2-40B4-BE49-F238E27FC236}">
                      <a16:creationId xmlns:a16="http://schemas.microsoft.com/office/drawing/2014/main" id="{42B28475-BB8A-4693-9DC7-18486D0CB4B2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>
                  <a:off x="2880" y="2544"/>
                  <a:ext cx="0" cy="12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6169" name="Line 36">
                  <a:extLst>
                    <a:ext uri="{FF2B5EF4-FFF2-40B4-BE49-F238E27FC236}">
                      <a16:creationId xmlns:a16="http://schemas.microsoft.com/office/drawing/2014/main" id="{7A2D2B56-5FE5-43F8-880B-1CE28E1B738E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>
                  <a:off x="3168" y="2544"/>
                  <a:ext cx="0" cy="12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6170" name="Line 37">
                  <a:extLst>
                    <a:ext uri="{FF2B5EF4-FFF2-40B4-BE49-F238E27FC236}">
                      <a16:creationId xmlns:a16="http://schemas.microsoft.com/office/drawing/2014/main" id="{075C8E7E-C867-4314-BAB6-5FDD658302BB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>
                  <a:off x="3456" y="2544"/>
                  <a:ext cx="0" cy="12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6171" name="Rectangle 38" descr="Vertical escura">
                  <a:extLst>
                    <a:ext uri="{FF2B5EF4-FFF2-40B4-BE49-F238E27FC236}">
                      <a16:creationId xmlns:a16="http://schemas.microsoft.com/office/drawing/2014/main" id="{7BEF2B03-D15C-4305-8D1B-64925534FC7A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2496" y="3456"/>
                  <a:ext cx="258" cy="192"/>
                </a:xfrm>
                <a:prstGeom prst="rect">
                  <a:avLst/>
                </a:prstGeom>
                <a:pattFill prst="dkVert">
                  <a:fgClr>
                    <a:schemeClr val="accent2"/>
                  </a:fgClr>
                  <a:bgClr>
                    <a:schemeClr val="bg1"/>
                  </a:bgClr>
                </a:patt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Font typeface="Monotype Sorts" pitchFamily="2" charset="2"/>
                    <a:buChar char="/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6172" name="Rectangle 39" descr="Vertical escura">
                  <a:extLst>
                    <a:ext uri="{FF2B5EF4-FFF2-40B4-BE49-F238E27FC236}">
                      <a16:creationId xmlns:a16="http://schemas.microsoft.com/office/drawing/2014/main" id="{420E65EB-3D16-48F1-A839-D4B6022AA6A2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2880" y="3456"/>
                  <a:ext cx="258" cy="192"/>
                </a:xfrm>
                <a:prstGeom prst="rect">
                  <a:avLst/>
                </a:prstGeom>
                <a:pattFill prst="dkVert">
                  <a:fgClr>
                    <a:schemeClr val="accent2"/>
                  </a:fgClr>
                  <a:bgClr>
                    <a:schemeClr val="bg1"/>
                  </a:bgClr>
                </a:patt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Font typeface="Monotype Sorts" pitchFamily="2" charset="2"/>
                    <a:buChar char="/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6173" name="Rectangle 40" descr="Vertical escura">
                  <a:extLst>
                    <a:ext uri="{FF2B5EF4-FFF2-40B4-BE49-F238E27FC236}">
                      <a16:creationId xmlns:a16="http://schemas.microsoft.com/office/drawing/2014/main" id="{D9324D5F-ABA2-4021-B220-C68C6DC79614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3168" y="3456"/>
                  <a:ext cx="258" cy="192"/>
                </a:xfrm>
                <a:prstGeom prst="rect">
                  <a:avLst/>
                </a:prstGeom>
                <a:pattFill prst="dkVert">
                  <a:fgClr>
                    <a:schemeClr val="accent2"/>
                  </a:fgClr>
                  <a:bgClr>
                    <a:schemeClr val="bg1"/>
                  </a:bgClr>
                </a:patt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Font typeface="Monotype Sorts" pitchFamily="2" charset="2"/>
                    <a:buChar char="/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6174" name="Rectangle 41" descr="Vertical escura">
                  <a:extLst>
                    <a:ext uri="{FF2B5EF4-FFF2-40B4-BE49-F238E27FC236}">
                      <a16:creationId xmlns:a16="http://schemas.microsoft.com/office/drawing/2014/main" id="{562C72DC-AFB5-4107-B1F4-F493DABFF547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3456" y="3456"/>
                  <a:ext cx="258" cy="192"/>
                </a:xfrm>
                <a:prstGeom prst="rect">
                  <a:avLst/>
                </a:prstGeom>
                <a:pattFill prst="dkVert">
                  <a:fgClr>
                    <a:schemeClr val="accent2"/>
                  </a:fgClr>
                  <a:bgClr>
                    <a:schemeClr val="bg1"/>
                  </a:bgClr>
                </a:patt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Font typeface="Monotype Sorts" pitchFamily="2" charset="2"/>
                    <a:buChar char="/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>
                    <a:latin typeface="Times New Roman" panose="02020603050405020304" pitchFamily="18" charset="0"/>
                  </a:endParaRPr>
                </a:p>
              </p:txBody>
            </p:sp>
          </p:grpSp>
        </p:grpSp>
      </p:grpSp>
      <p:sp>
        <p:nvSpPr>
          <p:cNvPr id="6148" name="Rectangle 45">
            <a:extLst>
              <a:ext uri="{FF2B5EF4-FFF2-40B4-BE49-F238E27FC236}">
                <a16:creationId xmlns:a16="http://schemas.microsoft.com/office/drawing/2014/main" id="{7CB2B978-A129-4D8C-80FE-8B0DE4DBC9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2971800" cy="457200"/>
          </a:xfrm>
        </p:spPr>
        <p:txBody>
          <a:bodyPr/>
          <a:lstStyle/>
          <a:p>
            <a:pPr algn="l"/>
            <a:r>
              <a:rPr lang="pt-BR" altLang="en-US" i="0">
                <a:sym typeface="Monotype Sorts" pitchFamily="2" charset="2"/>
              </a:rPr>
              <a:t> </a:t>
            </a:r>
            <a:r>
              <a:rPr lang="pt-BR" altLang="en-US">
                <a:sym typeface="Monotype Sorts" pitchFamily="2" charset="2"/>
              </a:rPr>
              <a:t> </a:t>
            </a:r>
            <a:r>
              <a:rPr lang="pt-BR" altLang="en-US"/>
              <a:t>Princípios Básicos</a:t>
            </a:r>
          </a:p>
        </p:txBody>
      </p:sp>
      <p:sp>
        <p:nvSpPr>
          <p:cNvPr id="6149" name="Rectangle 46">
            <a:extLst>
              <a:ext uri="{FF2B5EF4-FFF2-40B4-BE49-F238E27FC236}">
                <a16:creationId xmlns:a16="http://schemas.microsoft.com/office/drawing/2014/main" id="{9A0C753E-5CBD-47F0-BCCA-D0F51563BA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657600" y="533400"/>
            <a:ext cx="5486400" cy="5715000"/>
          </a:xfrm>
        </p:spPr>
        <p:txBody>
          <a:bodyPr/>
          <a:lstStyle/>
          <a:p>
            <a:r>
              <a:rPr lang="pt-BR" altLang="en-US" b="1">
                <a:solidFill>
                  <a:srgbClr val="800000"/>
                </a:solidFill>
              </a:rPr>
              <a:t>Filtragem:</a:t>
            </a:r>
            <a:endParaRPr lang="pt-BR" altLang="en-US">
              <a:solidFill>
                <a:srgbClr val="800000"/>
              </a:solidFill>
            </a:endParaRPr>
          </a:p>
          <a:p>
            <a:pPr lvl="1"/>
            <a:r>
              <a:rPr lang="pt-BR" altLang="en-US"/>
              <a:t>Filtro passa-baixas para evitar ‘aliasing’.</a:t>
            </a:r>
          </a:p>
          <a:p>
            <a:r>
              <a:rPr lang="pt-BR" altLang="en-US" b="1">
                <a:solidFill>
                  <a:srgbClr val="800000"/>
                </a:solidFill>
              </a:rPr>
              <a:t>Amostragem: canais telefônicos.</a:t>
            </a:r>
          </a:p>
          <a:p>
            <a:pPr lvl="1"/>
            <a:r>
              <a:rPr lang="pt-BR" altLang="en-US"/>
              <a:t>Sinais de voz: são limitados em 3.4 kHz</a:t>
            </a:r>
          </a:p>
          <a:p>
            <a:pPr lvl="1"/>
            <a:r>
              <a:rPr lang="pt-BR" altLang="en-US"/>
              <a:t>banda de guarda (1.2 kHz)</a:t>
            </a:r>
          </a:p>
          <a:p>
            <a:pPr lvl="1"/>
            <a:r>
              <a:rPr lang="pt-BR" altLang="en-US"/>
              <a:t>Freqüência de amostragem: (2*3.4+1.2)kHz = 8 kHz</a:t>
            </a:r>
          </a:p>
          <a:p>
            <a:r>
              <a:rPr lang="pt-BR" altLang="en-US" b="1">
                <a:solidFill>
                  <a:srgbClr val="800000"/>
                </a:solidFill>
              </a:rPr>
              <a:t>Quantização:</a:t>
            </a:r>
          </a:p>
          <a:p>
            <a:pPr lvl="1"/>
            <a:r>
              <a:rPr lang="pt-BR" altLang="en-US"/>
              <a:t>Realizada por um Conversor AD (CODEC)</a:t>
            </a:r>
          </a:p>
          <a:p>
            <a:r>
              <a:rPr lang="pt-BR" altLang="en-US" b="1">
                <a:solidFill>
                  <a:srgbClr val="800000"/>
                </a:solidFill>
              </a:rPr>
              <a:t>Taxa de bits (R</a:t>
            </a:r>
            <a:r>
              <a:rPr lang="pt-BR" altLang="en-US" b="1" baseline="-25000">
                <a:solidFill>
                  <a:srgbClr val="800000"/>
                </a:solidFill>
              </a:rPr>
              <a:t>b</a:t>
            </a:r>
            <a:r>
              <a:rPr lang="pt-BR" altLang="en-US" b="1">
                <a:solidFill>
                  <a:srgbClr val="800000"/>
                </a:solidFill>
              </a:rPr>
              <a:t> ou f</a:t>
            </a:r>
            <a:r>
              <a:rPr lang="pt-BR" altLang="en-US" b="1" baseline="-25000">
                <a:solidFill>
                  <a:srgbClr val="800000"/>
                </a:solidFill>
              </a:rPr>
              <a:t>b</a:t>
            </a:r>
            <a:r>
              <a:rPr lang="pt-BR" altLang="en-US" b="1">
                <a:solidFill>
                  <a:srgbClr val="800000"/>
                </a:solidFill>
              </a:rPr>
              <a:t>):</a:t>
            </a:r>
            <a:endParaRPr lang="pt-BR" altLang="en-US"/>
          </a:p>
          <a:p>
            <a:pPr lvl="1"/>
            <a:r>
              <a:rPr lang="pt-BR" altLang="en-US">
                <a:solidFill>
                  <a:schemeClr val="accent2"/>
                </a:solidFill>
              </a:rPr>
              <a:t>8(bits) x1(canal) x8(kHz) </a:t>
            </a:r>
            <a:r>
              <a:rPr lang="pt-BR" altLang="en-US">
                <a:solidFill>
                  <a:schemeClr val="accent2"/>
                </a:solidFill>
                <a:sym typeface="Monotype Sorts" pitchFamily="2" charset="2"/>
              </a:rPr>
              <a:t> 64 kbps.</a:t>
            </a:r>
            <a:endParaRPr lang="pt-BR" altLang="en-US">
              <a:solidFill>
                <a:schemeClr val="accent2"/>
              </a:solidFill>
            </a:endParaRPr>
          </a:p>
          <a:p>
            <a:pPr lvl="1"/>
            <a:r>
              <a:rPr lang="pt-BR" altLang="en-US">
                <a:solidFill>
                  <a:srgbClr val="800000"/>
                </a:solidFill>
              </a:rPr>
              <a:t>8(bits) x32(canais) x8(kHz))</a:t>
            </a:r>
            <a:r>
              <a:rPr lang="pt-BR" altLang="en-US">
                <a:solidFill>
                  <a:srgbClr val="800000"/>
                </a:solidFill>
                <a:sym typeface="Monotype Sorts" pitchFamily="2" charset="2"/>
              </a:rPr>
              <a:t> 2.048 Mbps. (BR)</a:t>
            </a:r>
          </a:p>
          <a:p>
            <a:pPr lvl="1"/>
            <a:r>
              <a:rPr lang="pt-BR" altLang="en-US"/>
              <a:t>[8(bits) x24(canais)+(1bit)] x8(kHz) </a:t>
            </a:r>
            <a:r>
              <a:rPr lang="pt-BR" altLang="en-US">
                <a:sym typeface="Monotype Sorts" pitchFamily="2" charset="2"/>
              </a:rPr>
              <a:t> 1.544 Mbps.(USA)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ço Reservado para Número de Slide 3">
            <a:extLst>
              <a:ext uri="{FF2B5EF4-FFF2-40B4-BE49-F238E27FC236}">
                <a16:creationId xmlns:a16="http://schemas.microsoft.com/office/drawing/2014/main" id="{E39D241D-0F20-4271-8EEC-5C9FBC9477A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/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7C39A30-7650-4E84-B4D9-5C99AD3AB369}" type="slidenum">
              <a:rPr lang="pt-BR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pt-BR" altLang="en-US" sz="1400">
              <a:latin typeface="Times New Roman" panose="02020603050405020304" pitchFamily="18" charset="0"/>
            </a:endParaRPr>
          </a:p>
        </p:txBody>
      </p:sp>
      <p:sp>
        <p:nvSpPr>
          <p:cNvPr id="7171" name="Text Box 5">
            <a:extLst>
              <a:ext uri="{FF2B5EF4-FFF2-40B4-BE49-F238E27FC236}">
                <a16:creationId xmlns:a16="http://schemas.microsoft.com/office/drawing/2014/main" id="{628928AD-D082-47B9-B819-B8F16B842E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2406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/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>
                <a:srgbClr val="3333FF"/>
              </a:buClr>
            </a:pPr>
            <a:r>
              <a:rPr lang="pt-BR" altLang="en-US"/>
              <a:t>  </a:t>
            </a:r>
            <a:r>
              <a:rPr lang="pt-BR" altLang="en-US" b="1">
                <a:solidFill>
                  <a:srgbClr val="800000"/>
                </a:solidFill>
              </a:rPr>
              <a:t>Multiplexagem:</a:t>
            </a:r>
            <a:endParaRPr lang="pt-BR" altLang="en-US" b="1"/>
          </a:p>
        </p:txBody>
      </p:sp>
      <p:sp>
        <p:nvSpPr>
          <p:cNvPr id="7172" name="Text Box 6">
            <a:extLst>
              <a:ext uri="{FF2B5EF4-FFF2-40B4-BE49-F238E27FC236}">
                <a16:creationId xmlns:a16="http://schemas.microsoft.com/office/drawing/2014/main" id="{D2142D25-39C3-4B70-A8DE-29CEBCF915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09600"/>
            <a:ext cx="19827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/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 typeface="Monotype Sorts" pitchFamily="2" charset="2"/>
              <a:buChar char="þ"/>
            </a:pPr>
            <a:r>
              <a:rPr lang="pt-BR" altLang="en-US" b="1"/>
              <a:t>  Cada canal:</a:t>
            </a:r>
          </a:p>
        </p:txBody>
      </p:sp>
      <p:sp>
        <p:nvSpPr>
          <p:cNvPr id="7173" name="Text Box 7">
            <a:extLst>
              <a:ext uri="{FF2B5EF4-FFF2-40B4-BE49-F238E27FC236}">
                <a16:creationId xmlns:a16="http://schemas.microsoft.com/office/drawing/2014/main" id="{840F1446-BE07-40B7-BE2E-D394182515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054100"/>
            <a:ext cx="1905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/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 typeface="Monotype Sorts" pitchFamily="2" charset="2"/>
              <a:buChar char="þ"/>
            </a:pPr>
            <a:r>
              <a:rPr lang="pt-BR" altLang="en-US" b="1"/>
              <a:t>  N - canais:</a:t>
            </a:r>
          </a:p>
        </p:txBody>
      </p:sp>
      <p:sp>
        <p:nvSpPr>
          <p:cNvPr id="7174" name="Text Box 8">
            <a:extLst>
              <a:ext uri="{FF2B5EF4-FFF2-40B4-BE49-F238E27FC236}">
                <a16:creationId xmlns:a16="http://schemas.microsoft.com/office/drawing/2014/main" id="{8042C625-E760-4423-9736-2B84A781E5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3352800"/>
            <a:ext cx="6477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/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pt-BR" altLang="en-US"/>
              <a:t>“ x0011011 ” ( transmitida a cada 2 quadros ) quadros ímpares: alarmes</a:t>
            </a:r>
          </a:p>
        </p:txBody>
      </p:sp>
      <p:sp>
        <p:nvSpPr>
          <p:cNvPr id="7175" name="Text Box 11">
            <a:extLst>
              <a:ext uri="{FF2B5EF4-FFF2-40B4-BE49-F238E27FC236}">
                <a16:creationId xmlns:a16="http://schemas.microsoft.com/office/drawing/2014/main" id="{182DD834-4B1F-4B4A-B01A-B171278B72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0438" y="1066800"/>
            <a:ext cx="69135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/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 typeface="Monotype Sorts" pitchFamily="2" charset="2"/>
              <a:buNone/>
            </a:pPr>
            <a:r>
              <a:rPr lang="pt-BR" altLang="en-US"/>
              <a:t>são transmitidos sucessivamente no intervalo de um período de amostragem. (quadro).</a:t>
            </a:r>
          </a:p>
        </p:txBody>
      </p:sp>
      <p:sp>
        <p:nvSpPr>
          <p:cNvPr id="7176" name="Text Box 12">
            <a:extLst>
              <a:ext uri="{FF2B5EF4-FFF2-40B4-BE49-F238E27FC236}">
                <a16:creationId xmlns:a16="http://schemas.microsoft.com/office/drawing/2014/main" id="{1B6A5B92-EB7D-40F3-9428-632E84C357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36725"/>
            <a:ext cx="2057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/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 typeface="Monotype Sorts" pitchFamily="2" charset="2"/>
              <a:buChar char="þ"/>
            </a:pPr>
            <a:r>
              <a:rPr lang="pt-BR" altLang="en-US" b="1"/>
              <a:t>  32 - canais:</a:t>
            </a:r>
          </a:p>
        </p:txBody>
      </p:sp>
      <p:sp>
        <p:nvSpPr>
          <p:cNvPr id="7177" name="Text Box 13">
            <a:extLst>
              <a:ext uri="{FF2B5EF4-FFF2-40B4-BE49-F238E27FC236}">
                <a16:creationId xmlns:a16="http://schemas.microsoft.com/office/drawing/2014/main" id="{64BD9166-1DAF-4D75-A918-6AC9E52A90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1752600"/>
            <a:ext cx="6477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/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 typeface="Monotype Sorts" pitchFamily="2" charset="2"/>
              <a:buNone/>
            </a:pPr>
            <a:r>
              <a:rPr lang="pt-BR" altLang="en-US"/>
              <a:t>Os canais “0” e “16” são utilizados para sincronismo.</a:t>
            </a:r>
          </a:p>
        </p:txBody>
      </p:sp>
      <p:grpSp>
        <p:nvGrpSpPr>
          <p:cNvPr id="7178" name="Group 29">
            <a:extLst>
              <a:ext uri="{FF2B5EF4-FFF2-40B4-BE49-F238E27FC236}">
                <a16:creationId xmlns:a16="http://schemas.microsoft.com/office/drawing/2014/main" id="{1B2926E1-AD05-4132-BBBD-8270AB6791DA}"/>
              </a:ext>
            </a:extLst>
          </p:cNvPr>
          <p:cNvGrpSpPr>
            <a:grpSpLocks/>
          </p:cNvGrpSpPr>
          <p:nvPr/>
        </p:nvGrpSpPr>
        <p:grpSpPr bwMode="auto">
          <a:xfrm>
            <a:off x="1676400" y="2362200"/>
            <a:ext cx="5791200" cy="792163"/>
            <a:chOff x="432" y="2304"/>
            <a:chExt cx="3648" cy="499"/>
          </a:xfrm>
        </p:grpSpPr>
        <p:sp>
          <p:nvSpPr>
            <p:cNvPr id="7186" name="Rectangle 14">
              <a:extLst>
                <a:ext uri="{FF2B5EF4-FFF2-40B4-BE49-F238E27FC236}">
                  <a16:creationId xmlns:a16="http://schemas.microsoft.com/office/drawing/2014/main" id="{0DA311FB-55F8-4DC9-8E47-33049944E8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" y="2304"/>
              <a:ext cx="288" cy="192"/>
            </a:xfrm>
            <a:prstGeom prst="rect">
              <a:avLst/>
            </a:prstGeom>
            <a:gradFill rotWithShape="0">
              <a:gsLst>
                <a:gs pos="0">
                  <a:srgbClr val="00DCB0"/>
                </a:gs>
                <a:gs pos="100000">
                  <a:srgbClr val="00FFCC"/>
                </a:gs>
              </a:gsLst>
              <a:lin ang="0" scaled="1"/>
            </a:gra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/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pt-BR" altLang="en-US">
                  <a:latin typeface="Times New Roman" panose="02020603050405020304" pitchFamily="18" charset="0"/>
                </a:rPr>
                <a:t>31</a:t>
              </a:r>
            </a:p>
          </p:txBody>
        </p:sp>
        <p:sp>
          <p:nvSpPr>
            <p:cNvPr id="7187" name="Rectangle 15">
              <a:extLst>
                <a:ext uri="{FF2B5EF4-FFF2-40B4-BE49-F238E27FC236}">
                  <a16:creationId xmlns:a16="http://schemas.microsoft.com/office/drawing/2014/main" id="{657A2AB7-6053-400E-933E-88FDA2E5C4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2304"/>
              <a:ext cx="288" cy="192"/>
            </a:xfrm>
            <a:prstGeom prst="rect">
              <a:avLst/>
            </a:prstGeom>
            <a:gradFill rotWithShape="0">
              <a:gsLst>
                <a:gs pos="0">
                  <a:srgbClr val="00DCB0"/>
                </a:gs>
                <a:gs pos="100000">
                  <a:srgbClr val="00FFCC"/>
                </a:gs>
              </a:gsLst>
              <a:lin ang="0" scaled="1"/>
            </a:gra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/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pt-BR" altLang="en-US">
                  <a:latin typeface="Times New Roman" panose="02020603050405020304" pitchFamily="18" charset="0"/>
                </a:rPr>
                <a:t>30</a:t>
              </a:r>
            </a:p>
          </p:txBody>
        </p:sp>
        <p:sp>
          <p:nvSpPr>
            <p:cNvPr id="7188" name="Rectangle 16">
              <a:extLst>
                <a:ext uri="{FF2B5EF4-FFF2-40B4-BE49-F238E27FC236}">
                  <a16:creationId xmlns:a16="http://schemas.microsoft.com/office/drawing/2014/main" id="{0B1A18D1-51E8-4680-85E6-6828EAA002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304"/>
              <a:ext cx="288" cy="192"/>
            </a:xfrm>
            <a:prstGeom prst="rect">
              <a:avLst/>
            </a:prstGeom>
            <a:gradFill rotWithShape="0">
              <a:gsLst>
                <a:gs pos="0">
                  <a:srgbClr val="00DCB0"/>
                </a:gs>
                <a:gs pos="100000">
                  <a:srgbClr val="00FFCC"/>
                </a:gs>
              </a:gsLst>
              <a:lin ang="0" scaled="1"/>
            </a:gra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/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pt-BR" altLang="en-US">
                  <a:latin typeface="Times New Roman" panose="02020603050405020304" pitchFamily="18" charset="0"/>
                </a:rPr>
                <a:t>29</a:t>
              </a:r>
            </a:p>
          </p:txBody>
        </p:sp>
        <p:sp>
          <p:nvSpPr>
            <p:cNvPr id="7189" name="Rectangle 17">
              <a:extLst>
                <a:ext uri="{FF2B5EF4-FFF2-40B4-BE49-F238E27FC236}">
                  <a16:creationId xmlns:a16="http://schemas.microsoft.com/office/drawing/2014/main" id="{EFC11317-DDAC-48DA-A269-FE1109926F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2304"/>
              <a:ext cx="288" cy="192"/>
            </a:xfrm>
            <a:prstGeom prst="rect">
              <a:avLst/>
            </a:prstGeom>
            <a:gradFill rotWithShape="0">
              <a:gsLst>
                <a:gs pos="0">
                  <a:srgbClr val="00DCB0"/>
                </a:gs>
                <a:gs pos="100000">
                  <a:srgbClr val="00FFCC"/>
                </a:gs>
              </a:gsLst>
              <a:lin ang="0" scaled="1"/>
            </a:gra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/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pt-BR" altLang="en-US">
                  <a:latin typeface="Times New Roman" panose="02020603050405020304" pitchFamily="18" charset="0"/>
                </a:rPr>
                <a:t>16</a:t>
              </a:r>
            </a:p>
          </p:txBody>
        </p:sp>
        <p:sp>
          <p:nvSpPr>
            <p:cNvPr id="7190" name="Rectangle 18">
              <a:extLst>
                <a:ext uri="{FF2B5EF4-FFF2-40B4-BE49-F238E27FC236}">
                  <a16:creationId xmlns:a16="http://schemas.microsoft.com/office/drawing/2014/main" id="{BF1A3181-1502-426C-B2A8-D86F922900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2" y="2304"/>
              <a:ext cx="288" cy="192"/>
            </a:xfrm>
            <a:prstGeom prst="rect">
              <a:avLst/>
            </a:prstGeom>
            <a:gradFill rotWithShape="0">
              <a:gsLst>
                <a:gs pos="0">
                  <a:srgbClr val="00DCB0"/>
                </a:gs>
                <a:gs pos="100000">
                  <a:srgbClr val="00FFCC"/>
                </a:gs>
              </a:gsLst>
              <a:lin ang="0" scaled="1"/>
            </a:gra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/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pt-BR" altLang="en-US">
                  <a:latin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7191" name="Rectangle 19">
              <a:extLst>
                <a:ext uri="{FF2B5EF4-FFF2-40B4-BE49-F238E27FC236}">
                  <a16:creationId xmlns:a16="http://schemas.microsoft.com/office/drawing/2014/main" id="{489DB644-2F04-4040-9DBE-00077136CE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2304"/>
              <a:ext cx="288" cy="192"/>
            </a:xfrm>
            <a:prstGeom prst="rect">
              <a:avLst/>
            </a:prstGeom>
            <a:gradFill rotWithShape="0">
              <a:gsLst>
                <a:gs pos="0">
                  <a:srgbClr val="00DCB0"/>
                </a:gs>
                <a:gs pos="100000">
                  <a:srgbClr val="00FFCC"/>
                </a:gs>
              </a:gsLst>
              <a:lin ang="0" scaled="1"/>
            </a:gra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/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pt-BR" altLang="en-US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7192" name="Rectangle 20">
              <a:extLst>
                <a:ext uri="{FF2B5EF4-FFF2-40B4-BE49-F238E27FC236}">
                  <a16:creationId xmlns:a16="http://schemas.microsoft.com/office/drawing/2014/main" id="{D94810FA-CBE7-4FD7-9E2A-0B8499D9CA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6" y="2304"/>
              <a:ext cx="480" cy="192"/>
            </a:xfrm>
            <a:prstGeom prst="rect">
              <a:avLst/>
            </a:prstGeom>
            <a:gradFill rotWithShape="0">
              <a:gsLst>
                <a:gs pos="0">
                  <a:srgbClr val="00DCB0"/>
                </a:gs>
                <a:gs pos="100000">
                  <a:srgbClr val="00FFCC"/>
                </a:gs>
              </a:gsLst>
              <a:lin ang="0" scaled="1"/>
            </a:gra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/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pt-BR" altLang="en-US">
                  <a:latin typeface="Times New Roman" panose="02020603050405020304" pitchFamily="18" charset="0"/>
                </a:rPr>
                <a:t>- - -</a:t>
              </a:r>
            </a:p>
          </p:txBody>
        </p:sp>
        <p:sp>
          <p:nvSpPr>
            <p:cNvPr id="7193" name="Rectangle 21">
              <a:extLst>
                <a:ext uri="{FF2B5EF4-FFF2-40B4-BE49-F238E27FC236}">
                  <a16:creationId xmlns:a16="http://schemas.microsoft.com/office/drawing/2014/main" id="{7BF90747-CE71-4AAD-9E1D-8A6E34085D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" y="2304"/>
              <a:ext cx="480" cy="192"/>
            </a:xfrm>
            <a:prstGeom prst="rect">
              <a:avLst/>
            </a:prstGeom>
            <a:gradFill rotWithShape="0">
              <a:gsLst>
                <a:gs pos="0">
                  <a:srgbClr val="00DCB0"/>
                </a:gs>
                <a:gs pos="100000">
                  <a:srgbClr val="00FFCC"/>
                </a:gs>
              </a:gsLst>
              <a:lin ang="0" scaled="1"/>
            </a:gra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/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pt-BR" altLang="en-US">
                  <a:latin typeface="Times New Roman" panose="02020603050405020304" pitchFamily="18" charset="0"/>
                </a:rPr>
                <a:t>- - -</a:t>
              </a:r>
            </a:p>
          </p:txBody>
        </p:sp>
        <p:sp>
          <p:nvSpPr>
            <p:cNvPr id="7194" name="Line 24">
              <a:extLst>
                <a:ext uri="{FF2B5EF4-FFF2-40B4-BE49-F238E27FC236}">
                  <a16:creationId xmlns:a16="http://schemas.microsoft.com/office/drawing/2014/main" id="{DADF04AD-25D6-4F2A-B266-33CBCB32D4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40" y="2688"/>
              <a:ext cx="92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7195" name="Text Box 25">
              <a:extLst>
                <a:ext uri="{FF2B5EF4-FFF2-40B4-BE49-F238E27FC236}">
                  <a16:creationId xmlns:a16="http://schemas.microsoft.com/office/drawing/2014/main" id="{76A19D0F-6BBB-446F-A374-8626D397C1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68" y="2553"/>
              <a:ext cx="54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/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t-BR" altLang="en-US" b="1" i="1">
                  <a:latin typeface="Times New Roman" panose="02020603050405020304" pitchFamily="18" charset="0"/>
                </a:rPr>
                <a:t>125 us</a:t>
              </a:r>
            </a:p>
          </p:txBody>
        </p:sp>
        <p:sp>
          <p:nvSpPr>
            <p:cNvPr id="7196" name="Line 26">
              <a:extLst>
                <a:ext uri="{FF2B5EF4-FFF2-40B4-BE49-F238E27FC236}">
                  <a16:creationId xmlns:a16="http://schemas.microsoft.com/office/drawing/2014/main" id="{2BBF03E5-7A54-4B49-9093-DF762C7D342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12" y="2688"/>
              <a:ext cx="92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7197" name="Rectangle 27">
              <a:extLst>
                <a:ext uri="{FF2B5EF4-FFF2-40B4-BE49-F238E27FC236}">
                  <a16:creationId xmlns:a16="http://schemas.microsoft.com/office/drawing/2014/main" id="{6AA7EA4D-0B68-48CE-97FE-073867A730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2304"/>
              <a:ext cx="480" cy="192"/>
            </a:xfrm>
            <a:prstGeom prst="rect">
              <a:avLst/>
            </a:prstGeom>
            <a:gradFill rotWithShape="0">
              <a:gsLst>
                <a:gs pos="0">
                  <a:srgbClr val="CACACA"/>
                </a:gs>
                <a:gs pos="100000">
                  <a:srgbClr val="EAEAEA"/>
                </a:gs>
              </a:gsLst>
              <a:lin ang="0" scaled="1"/>
            </a:gra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/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pt-BR" altLang="en-US">
                  <a:latin typeface="Times New Roman" panose="02020603050405020304" pitchFamily="18" charset="0"/>
                </a:rPr>
                <a:t>- - -</a:t>
              </a:r>
            </a:p>
          </p:txBody>
        </p:sp>
        <p:sp>
          <p:nvSpPr>
            <p:cNvPr id="7198" name="Rectangle 28">
              <a:extLst>
                <a:ext uri="{FF2B5EF4-FFF2-40B4-BE49-F238E27FC236}">
                  <a16:creationId xmlns:a16="http://schemas.microsoft.com/office/drawing/2014/main" id="{99A1C905-F8D9-4121-89E2-70478263C7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2304"/>
              <a:ext cx="480" cy="192"/>
            </a:xfrm>
            <a:prstGeom prst="rect">
              <a:avLst/>
            </a:prstGeom>
            <a:gradFill rotWithShape="0">
              <a:gsLst>
                <a:gs pos="0">
                  <a:srgbClr val="CACACA"/>
                </a:gs>
                <a:gs pos="100000">
                  <a:srgbClr val="EAEAEA"/>
                </a:gs>
              </a:gsLst>
              <a:lin ang="0" scaled="1"/>
            </a:gra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/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pt-BR" altLang="en-US">
                  <a:latin typeface="Times New Roman" panose="02020603050405020304" pitchFamily="18" charset="0"/>
                </a:rPr>
                <a:t>- - -</a:t>
              </a:r>
            </a:p>
          </p:txBody>
        </p:sp>
      </p:grpSp>
      <p:sp>
        <p:nvSpPr>
          <p:cNvPr id="7179" name="Text Box 30">
            <a:extLst>
              <a:ext uri="{FF2B5EF4-FFF2-40B4-BE49-F238E27FC236}">
                <a16:creationId xmlns:a16="http://schemas.microsoft.com/office/drawing/2014/main" id="{D938DDE0-095C-4613-859B-62668E549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352800"/>
            <a:ext cx="1828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/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 typeface="Monotype Sorts" pitchFamily="2" charset="2"/>
              <a:buChar char="þ"/>
            </a:pPr>
            <a:r>
              <a:rPr lang="pt-BR" altLang="en-US" b="1"/>
              <a:t>  Canal ‘ 0 ’:</a:t>
            </a:r>
          </a:p>
        </p:txBody>
      </p:sp>
      <p:sp>
        <p:nvSpPr>
          <p:cNvPr id="7180" name="Text Box 31">
            <a:extLst>
              <a:ext uri="{FF2B5EF4-FFF2-40B4-BE49-F238E27FC236}">
                <a16:creationId xmlns:a16="http://schemas.microsoft.com/office/drawing/2014/main" id="{A00BB67B-CC98-48EA-951C-FBDB24DB71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4114800"/>
            <a:ext cx="1981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/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 typeface="Monotype Sorts" pitchFamily="2" charset="2"/>
              <a:buChar char="þ"/>
            </a:pPr>
            <a:r>
              <a:rPr lang="pt-BR" altLang="en-US" b="1"/>
              <a:t>  Canal ‘ 16 ’:</a:t>
            </a:r>
          </a:p>
        </p:txBody>
      </p:sp>
      <p:sp>
        <p:nvSpPr>
          <p:cNvPr id="7181" name="Text Box 32">
            <a:extLst>
              <a:ext uri="{FF2B5EF4-FFF2-40B4-BE49-F238E27FC236}">
                <a16:creationId xmlns:a16="http://schemas.microsoft.com/office/drawing/2014/main" id="{02CAC6D6-4C95-47AB-B423-6A638410D6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114800"/>
            <a:ext cx="5562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/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pt-BR" altLang="en-US"/>
              <a:t>Sincronismo de multiquadro (16 quadros)</a:t>
            </a:r>
          </a:p>
        </p:txBody>
      </p:sp>
      <p:sp>
        <p:nvSpPr>
          <p:cNvPr id="7182" name="Text Box 33">
            <a:extLst>
              <a:ext uri="{FF2B5EF4-FFF2-40B4-BE49-F238E27FC236}">
                <a16:creationId xmlns:a16="http://schemas.microsoft.com/office/drawing/2014/main" id="{F4D566D7-BE79-4DB7-AFEC-182A37BB60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2838" y="609600"/>
            <a:ext cx="62277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/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 typeface="Monotype Sorts" pitchFamily="2" charset="2"/>
              <a:buNone/>
            </a:pPr>
            <a:r>
              <a:rPr lang="pt-BR" altLang="en-US"/>
              <a:t>é transmitido a cada 125 us (1/fa)</a:t>
            </a:r>
          </a:p>
        </p:txBody>
      </p:sp>
      <p:sp>
        <p:nvSpPr>
          <p:cNvPr id="7183" name="Text Box 34">
            <a:extLst>
              <a:ext uri="{FF2B5EF4-FFF2-40B4-BE49-F238E27FC236}">
                <a16:creationId xmlns:a16="http://schemas.microsoft.com/office/drawing/2014/main" id="{D3F7CA1E-433D-471E-80D7-39A3AD7582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648200"/>
            <a:ext cx="5734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/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>
                <a:srgbClr val="3333FF"/>
              </a:buClr>
            </a:pPr>
            <a:r>
              <a:rPr lang="pt-BR" altLang="en-US" b="1"/>
              <a:t>  </a:t>
            </a:r>
            <a:r>
              <a:rPr lang="pt-BR" altLang="en-US" b="1">
                <a:solidFill>
                  <a:srgbClr val="800000"/>
                </a:solidFill>
              </a:rPr>
              <a:t>Largura de faixa mínima para transmissão</a:t>
            </a:r>
            <a:r>
              <a:rPr lang="pt-BR" altLang="en-US" b="1"/>
              <a:t>:</a:t>
            </a:r>
          </a:p>
        </p:txBody>
      </p:sp>
      <p:graphicFrame>
        <p:nvGraphicFramePr>
          <p:cNvPr id="7184" name="Object 35">
            <a:extLst>
              <a:ext uri="{FF2B5EF4-FFF2-40B4-BE49-F238E27FC236}">
                <a16:creationId xmlns:a16="http://schemas.microsoft.com/office/drawing/2014/main" id="{5D73291E-07EC-4E75-8C05-49336FCF034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1488" y="5257800"/>
          <a:ext cx="3717925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9" name="Equação" r:id="rId3" imgW="1422400" imgH="342900" progId="Equation.3">
                  <p:embed/>
                </p:oleObj>
              </mc:Choice>
              <mc:Fallback>
                <p:oleObj name="Equação" r:id="rId3" imgW="1422400" imgH="342900" progId="Equation.3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8" y="5257800"/>
                        <a:ext cx="3717925" cy="892175"/>
                      </a:xfrm>
                      <a:prstGeom prst="rect">
                        <a:avLst/>
                      </a:prstGeom>
                      <a:solidFill>
                        <a:srgbClr val="EAEAEA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5" name="Text Box 36">
            <a:extLst>
              <a:ext uri="{FF2B5EF4-FFF2-40B4-BE49-F238E27FC236}">
                <a16:creationId xmlns:a16="http://schemas.microsoft.com/office/drawing/2014/main" id="{8304E00B-3A97-466C-A2FC-6ACA03B192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9288" y="5089525"/>
            <a:ext cx="4303712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/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pt-BR" altLang="en-US" b="1"/>
              <a:t>f</a:t>
            </a:r>
            <a:r>
              <a:rPr lang="pt-BR" altLang="en-US" b="1" baseline="-25000"/>
              <a:t>b</a:t>
            </a:r>
            <a:r>
              <a:rPr lang="pt-BR" altLang="en-US" b="1"/>
              <a:t> :</a:t>
            </a:r>
            <a:r>
              <a:rPr lang="pt-BR" altLang="en-US"/>
              <a:t> taxa de bits.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t-BR" altLang="en-US" b="1"/>
              <a:t>v:</a:t>
            </a:r>
            <a:r>
              <a:rPr lang="pt-BR" altLang="en-US"/>
              <a:t> número de dígitos da palavra.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t-BR" altLang="en-US" b="1"/>
              <a:t>N:</a:t>
            </a:r>
            <a:r>
              <a:rPr lang="pt-BR" altLang="en-US"/>
              <a:t> número de canais.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t-BR" altLang="en-US" b="1"/>
              <a:t>W:</a:t>
            </a:r>
            <a:r>
              <a:rPr lang="pt-BR" altLang="en-US"/>
              <a:t> largura de faixa absoluta do sinal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Número de Slide 1">
            <a:extLst>
              <a:ext uri="{FF2B5EF4-FFF2-40B4-BE49-F238E27FC236}">
                <a16:creationId xmlns:a16="http://schemas.microsoft.com/office/drawing/2014/main" id="{CCB9ED5D-906B-4915-BE43-384E28A1CDE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/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4A1071E-87D4-42BB-BB87-E9A1F0382943}" type="slidenum">
              <a:rPr lang="pt-BR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pt-BR" altLang="en-US" sz="1400">
              <a:latin typeface="Times New Roman" panose="02020603050405020304" pitchFamily="18" charset="0"/>
            </a:endParaRP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5652400E-FCB8-4038-9F8D-B0E9DCBDA5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426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/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pt-BR" altLang="en-US" b="1">
                <a:solidFill>
                  <a:schemeClr val="accent2"/>
                </a:solidFill>
                <a:sym typeface="Monotype Sorts" pitchFamily="2" charset="2"/>
              </a:rPr>
              <a:t></a:t>
            </a:r>
            <a:r>
              <a:rPr lang="pt-BR" altLang="en-US" b="1" i="1">
                <a:solidFill>
                  <a:schemeClr val="accent2"/>
                </a:solidFill>
              </a:rPr>
              <a:t>  Transmissão e Recepção</a:t>
            </a:r>
          </a:p>
        </p:txBody>
      </p:sp>
      <p:grpSp>
        <p:nvGrpSpPr>
          <p:cNvPr id="8196" name="Group 51">
            <a:extLst>
              <a:ext uri="{FF2B5EF4-FFF2-40B4-BE49-F238E27FC236}">
                <a16:creationId xmlns:a16="http://schemas.microsoft.com/office/drawing/2014/main" id="{ACEAD23F-77D3-4195-AF8A-91DE572AF976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533400"/>
            <a:ext cx="7337425" cy="2859088"/>
            <a:chOff x="514" y="791"/>
            <a:chExt cx="4622" cy="1801"/>
          </a:xfrm>
        </p:grpSpPr>
        <p:sp>
          <p:nvSpPr>
            <p:cNvPr id="8222" name="Oval 29">
              <a:extLst>
                <a:ext uri="{FF2B5EF4-FFF2-40B4-BE49-F238E27FC236}">
                  <a16:creationId xmlns:a16="http://schemas.microsoft.com/office/drawing/2014/main" id="{6C3DA1EC-C226-4BD7-A4BB-5C45D829378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272" y="1262"/>
              <a:ext cx="34" cy="3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/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8223" name="Oval 30">
              <a:extLst>
                <a:ext uri="{FF2B5EF4-FFF2-40B4-BE49-F238E27FC236}">
                  <a16:creationId xmlns:a16="http://schemas.microsoft.com/office/drawing/2014/main" id="{F1D56549-3988-4F1D-96A9-F1A6E9AE47E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272" y="1584"/>
              <a:ext cx="34" cy="3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/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8224" name="Oval 31">
              <a:extLst>
                <a:ext uri="{FF2B5EF4-FFF2-40B4-BE49-F238E27FC236}">
                  <a16:creationId xmlns:a16="http://schemas.microsoft.com/office/drawing/2014/main" id="{FCE62587-43E9-4F98-A499-2E424572855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272" y="1406"/>
              <a:ext cx="34" cy="3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/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8225" name="Group 50">
              <a:extLst>
                <a:ext uri="{FF2B5EF4-FFF2-40B4-BE49-F238E27FC236}">
                  <a16:creationId xmlns:a16="http://schemas.microsoft.com/office/drawing/2014/main" id="{F4164753-4047-4647-9D0C-8681062219F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14" y="791"/>
              <a:ext cx="4622" cy="1801"/>
              <a:chOff x="472" y="960"/>
              <a:chExt cx="4622" cy="1801"/>
            </a:xfrm>
          </p:grpSpPr>
          <p:grpSp>
            <p:nvGrpSpPr>
              <p:cNvPr id="8226" name="Group 44">
                <a:extLst>
                  <a:ext uri="{FF2B5EF4-FFF2-40B4-BE49-F238E27FC236}">
                    <a16:creationId xmlns:a16="http://schemas.microsoft.com/office/drawing/2014/main" id="{19F679F7-AC50-4E07-B392-8D66FE78699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2" y="960"/>
                <a:ext cx="4622" cy="1801"/>
                <a:chOff x="144" y="960"/>
                <a:chExt cx="4622" cy="1801"/>
              </a:xfrm>
            </p:grpSpPr>
            <p:sp>
              <p:nvSpPr>
                <p:cNvPr id="8230" name="Rectangle 6">
                  <a:extLst>
                    <a:ext uri="{FF2B5EF4-FFF2-40B4-BE49-F238E27FC236}">
                      <a16:creationId xmlns:a16="http://schemas.microsoft.com/office/drawing/2014/main" id="{12CDEEBE-EFBB-452A-A434-DB62A0F3833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6" y="960"/>
                  <a:ext cx="672" cy="1776"/>
                </a:xfrm>
                <a:prstGeom prst="rect">
                  <a:avLst/>
                </a:prstGeom>
                <a:gradFill rotWithShape="0">
                  <a:gsLst>
                    <a:gs pos="0">
                      <a:srgbClr val="CACACA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Font typeface="Monotype Sorts" pitchFamily="2" charset="2"/>
                    <a:buChar char="/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lang="pt-BR" altLang="en-US" b="1">
                      <a:latin typeface="Times New Roman" panose="02020603050405020304" pitchFamily="18" charset="0"/>
                    </a:rPr>
                    <a:t>DEMUX</a:t>
                  </a:r>
                </a:p>
                <a:p>
                  <a:pPr algn="ctr"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lang="pt-BR" altLang="en-US" b="1">
                      <a:latin typeface="Times New Roman" panose="02020603050405020304" pitchFamily="18" charset="0"/>
                    </a:rPr>
                    <a:t>e</a:t>
                  </a:r>
                </a:p>
                <a:p>
                  <a:pPr algn="ctr"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lang="pt-BR" altLang="en-US" b="1">
                      <a:latin typeface="Times New Roman" panose="02020603050405020304" pitchFamily="18" charset="0"/>
                    </a:rPr>
                    <a:t>DA</a:t>
                  </a:r>
                  <a:endParaRPr lang="pt-BR" alt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8231" name="Rectangle 7">
                  <a:extLst>
                    <a:ext uri="{FF2B5EF4-FFF2-40B4-BE49-F238E27FC236}">
                      <a16:creationId xmlns:a16="http://schemas.microsoft.com/office/drawing/2014/main" id="{E916D2C1-96D6-4FAB-9CC4-1A088990E1B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20" y="1536"/>
                  <a:ext cx="864" cy="624"/>
                </a:xfrm>
                <a:prstGeom prst="rect">
                  <a:avLst/>
                </a:prstGeom>
                <a:gradFill rotWithShape="0">
                  <a:gsLst>
                    <a:gs pos="0">
                      <a:srgbClr val="CACACA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Font typeface="Monotype Sorts" pitchFamily="2" charset="2"/>
                    <a:buChar char="/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lang="pt-BR" altLang="en-US" b="1">
                      <a:latin typeface="Times New Roman" panose="02020603050405020304" pitchFamily="18" charset="0"/>
                    </a:rPr>
                    <a:t>Decodif.</a:t>
                  </a:r>
                </a:p>
                <a:p>
                  <a:pPr algn="ctr"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lang="pt-BR" altLang="en-US" b="1">
                      <a:latin typeface="Times New Roman" panose="02020603050405020304" pitchFamily="18" charset="0"/>
                    </a:rPr>
                    <a:t>de</a:t>
                  </a:r>
                </a:p>
                <a:p>
                  <a:pPr algn="ctr"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lang="pt-BR" altLang="en-US" b="1">
                      <a:latin typeface="Times New Roman" panose="02020603050405020304" pitchFamily="18" charset="0"/>
                    </a:rPr>
                    <a:t>Linha</a:t>
                  </a:r>
                </a:p>
              </p:txBody>
            </p:sp>
            <p:sp>
              <p:nvSpPr>
                <p:cNvPr id="8232" name="Rectangle 10">
                  <a:extLst>
                    <a:ext uri="{FF2B5EF4-FFF2-40B4-BE49-F238E27FC236}">
                      <a16:creationId xmlns:a16="http://schemas.microsoft.com/office/drawing/2014/main" id="{98754DBD-0F01-4655-8CEE-6AB545A2E10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840" y="960"/>
                  <a:ext cx="528" cy="336"/>
                </a:xfrm>
                <a:prstGeom prst="rect">
                  <a:avLst/>
                </a:prstGeom>
                <a:gradFill rotWithShape="0">
                  <a:gsLst>
                    <a:gs pos="0">
                      <a:srgbClr val="CACACA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Font typeface="Monotype Sorts" pitchFamily="2" charset="2"/>
                    <a:buChar char="/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lang="pt-BR" altLang="en-US" b="1">
                      <a:latin typeface="Times New Roman" panose="02020603050405020304" pitchFamily="18" charset="0"/>
                    </a:rPr>
                    <a:t>FPBx</a:t>
                  </a:r>
                  <a:endParaRPr lang="pt-BR" alt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8233" name="Line 14">
                  <a:extLst>
                    <a:ext uri="{FF2B5EF4-FFF2-40B4-BE49-F238E27FC236}">
                      <a16:creationId xmlns:a16="http://schemas.microsoft.com/office/drawing/2014/main" id="{DCA16347-2E05-4267-B612-9D1B956969A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648" y="1104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stealth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8234" name="Line 16">
                  <a:extLst>
                    <a:ext uri="{FF2B5EF4-FFF2-40B4-BE49-F238E27FC236}">
                      <a16:creationId xmlns:a16="http://schemas.microsoft.com/office/drawing/2014/main" id="{A4C13AC2-DFAE-4844-A476-D70CB8212BE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368" y="1104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stealth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8235" name="Rectangle 20">
                  <a:extLst>
                    <a:ext uri="{FF2B5EF4-FFF2-40B4-BE49-F238E27FC236}">
                      <a16:creationId xmlns:a16="http://schemas.microsoft.com/office/drawing/2014/main" id="{C6C3C560-9746-40DA-A753-FC786320B3F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840" y="1872"/>
                  <a:ext cx="528" cy="336"/>
                </a:xfrm>
                <a:prstGeom prst="rect">
                  <a:avLst/>
                </a:prstGeom>
                <a:gradFill rotWithShape="0">
                  <a:gsLst>
                    <a:gs pos="0">
                      <a:srgbClr val="CACACA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Font typeface="Monotype Sorts" pitchFamily="2" charset="2"/>
                    <a:buChar char="/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lang="pt-BR" altLang="en-US" b="1">
                      <a:latin typeface="Times New Roman" panose="02020603050405020304" pitchFamily="18" charset="0"/>
                    </a:rPr>
                    <a:t>FPBx</a:t>
                  </a:r>
                  <a:endParaRPr lang="pt-BR" alt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8236" name="Line 23">
                  <a:extLst>
                    <a:ext uri="{FF2B5EF4-FFF2-40B4-BE49-F238E27FC236}">
                      <a16:creationId xmlns:a16="http://schemas.microsoft.com/office/drawing/2014/main" id="{54E148E4-6500-4BF2-9E88-EC7D8097D2C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648" y="2016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stealth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8237" name="Line 26">
                  <a:extLst>
                    <a:ext uri="{FF2B5EF4-FFF2-40B4-BE49-F238E27FC236}">
                      <a16:creationId xmlns:a16="http://schemas.microsoft.com/office/drawing/2014/main" id="{FC89527C-346D-4373-819B-30B8CDBE7DE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368" y="2016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stealth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8238" name="Line 32">
                  <a:extLst>
                    <a:ext uri="{FF2B5EF4-FFF2-40B4-BE49-F238E27FC236}">
                      <a16:creationId xmlns:a16="http://schemas.microsoft.com/office/drawing/2014/main" id="{91493CBB-D5E7-47A4-B086-4C067A10666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648" y="2640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stealth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8239" name="Line 33">
                  <a:extLst>
                    <a:ext uri="{FF2B5EF4-FFF2-40B4-BE49-F238E27FC236}">
                      <a16:creationId xmlns:a16="http://schemas.microsoft.com/office/drawing/2014/main" id="{300BA659-CB6C-42C9-81A2-27A8CE8C2E9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648" y="2448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stealth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8240" name="Text Box 34">
                  <a:extLst>
                    <a:ext uri="{FF2B5EF4-FFF2-40B4-BE49-F238E27FC236}">
                      <a16:creationId xmlns:a16="http://schemas.microsoft.com/office/drawing/2014/main" id="{5D162D55-B17C-4842-ADD8-F3C5A0C50C1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882" y="2357"/>
                  <a:ext cx="884" cy="40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2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Font typeface="Monotype Sorts" pitchFamily="2" charset="2"/>
                    <a:buChar char="/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lang="pt-BR" altLang="en-US" sz="1800" b="1">
                      <a:latin typeface="Times New Roman" panose="02020603050405020304" pitchFamily="18" charset="0"/>
                    </a:rPr>
                    <a:t>Sincronismo</a:t>
                  </a:r>
                </a:p>
                <a:p>
                  <a:pPr algn="ctr"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lang="pt-BR" altLang="en-US" sz="1800" b="1">
                      <a:latin typeface="Times New Roman" panose="02020603050405020304" pitchFamily="18" charset="0"/>
                    </a:rPr>
                    <a:t>Sinalização</a:t>
                  </a:r>
                </a:p>
              </p:txBody>
            </p:sp>
            <p:sp>
              <p:nvSpPr>
                <p:cNvPr id="8241" name="AutoShape 38">
                  <a:extLst>
                    <a:ext uri="{FF2B5EF4-FFF2-40B4-BE49-F238E27FC236}">
                      <a16:creationId xmlns:a16="http://schemas.microsoft.com/office/drawing/2014/main" id="{BD5C5F56-63DC-4C34-8D37-62093AD844D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4" y="1814"/>
                  <a:ext cx="192" cy="96"/>
                </a:xfrm>
                <a:prstGeom prst="rightArrow">
                  <a:avLst>
                    <a:gd name="adj1" fmla="val 50000"/>
                    <a:gd name="adj2" fmla="val 50000"/>
                  </a:avLst>
                </a:prstGeom>
                <a:solidFill>
                  <a:schemeClr val="accent2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Font typeface="Monotype Sorts" pitchFamily="2" charset="2"/>
                    <a:buChar char="/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8242" name="Rectangle 41">
                  <a:extLst>
                    <a:ext uri="{FF2B5EF4-FFF2-40B4-BE49-F238E27FC236}">
                      <a16:creationId xmlns:a16="http://schemas.microsoft.com/office/drawing/2014/main" id="{0A02B494-D4A8-4137-BA04-1879B0CC818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84" y="1632"/>
                  <a:ext cx="1152" cy="432"/>
                </a:xfrm>
                <a:prstGeom prst="rect">
                  <a:avLst/>
                </a:prstGeom>
                <a:gradFill rotWithShape="0">
                  <a:gsLst>
                    <a:gs pos="0">
                      <a:srgbClr val="CACACA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Font typeface="Monotype Sorts" pitchFamily="2" charset="2"/>
                    <a:buChar char="/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lang="pt-BR" altLang="en-US" b="1">
                      <a:latin typeface="Times New Roman" panose="02020603050405020304" pitchFamily="18" charset="0"/>
                    </a:rPr>
                    <a:t>Regeneradores</a:t>
                  </a:r>
                  <a:endParaRPr lang="pt-BR" altLang="en-US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8243" name="AutoShape 42">
                  <a:extLst>
                    <a:ext uri="{FF2B5EF4-FFF2-40B4-BE49-F238E27FC236}">
                      <a16:creationId xmlns:a16="http://schemas.microsoft.com/office/drawing/2014/main" id="{49A33496-A94E-4A57-9535-7C120C90188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32" y="1824"/>
                  <a:ext cx="192" cy="96"/>
                </a:xfrm>
                <a:prstGeom prst="rightArrow">
                  <a:avLst>
                    <a:gd name="adj1" fmla="val 50000"/>
                    <a:gd name="adj2" fmla="val 50000"/>
                  </a:avLst>
                </a:prstGeom>
                <a:solidFill>
                  <a:schemeClr val="accent2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Font typeface="Monotype Sorts" pitchFamily="2" charset="2"/>
                    <a:buChar char="/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8244" name="AutoShape 43">
                  <a:extLst>
                    <a:ext uri="{FF2B5EF4-FFF2-40B4-BE49-F238E27FC236}">
                      <a16:creationId xmlns:a16="http://schemas.microsoft.com/office/drawing/2014/main" id="{ADBE2936-3569-49F0-91D2-A3EF07A7E71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84" y="1824"/>
                  <a:ext cx="192" cy="96"/>
                </a:xfrm>
                <a:prstGeom prst="rightArrow">
                  <a:avLst>
                    <a:gd name="adj1" fmla="val 50000"/>
                    <a:gd name="adj2" fmla="val 50000"/>
                  </a:avLst>
                </a:prstGeom>
                <a:solidFill>
                  <a:schemeClr val="accent2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Font typeface="Monotype Sorts" pitchFamily="2" charset="2"/>
                    <a:buChar char="/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Monotype Sorts" pitchFamily="2" charset="2"/>
                    <a:buChar char="å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>
                    <a:latin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8227" name="Text Box 46">
                <a:extLst>
                  <a:ext uri="{FF2B5EF4-FFF2-40B4-BE49-F238E27FC236}">
                    <a16:creationId xmlns:a16="http://schemas.microsoft.com/office/drawing/2014/main" id="{336E51ED-AF5E-43F2-81D5-6A54D3930B2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68" y="1497"/>
                <a:ext cx="50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2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Font typeface="Monotype Sorts" pitchFamily="2" charset="2"/>
                  <a:buChar char="/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pt-BR" altLang="en-US" sz="1800" b="1">
                    <a:latin typeface="Times New Roman" panose="02020603050405020304" pitchFamily="18" charset="0"/>
                  </a:rPr>
                  <a:t>canais</a:t>
                </a:r>
                <a:endParaRPr lang="pt-BR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228" name="Freeform 48">
                <a:extLst>
                  <a:ext uri="{FF2B5EF4-FFF2-40B4-BE49-F238E27FC236}">
                    <a16:creationId xmlns:a16="http://schemas.microsoft.com/office/drawing/2014/main" id="{E8A70888-98EC-4954-9CA9-AA0641C458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08" y="1344"/>
                <a:ext cx="144" cy="192"/>
              </a:xfrm>
              <a:custGeom>
                <a:avLst/>
                <a:gdLst>
                  <a:gd name="T0" fmla="*/ 0 w 144"/>
                  <a:gd name="T1" fmla="*/ 192 h 192"/>
                  <a:gd name="T2" fmla="*/ 96 w 144"/>
                  <a:gd name="T3" fmla="*/ 144 h 192"/>
                  <a:gd name="T4" fmla="*/ 144 w 144"/>
                  <a:gd name="T5" fmla="*/ 0 h 19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44" h="192">
                    <a:moveTo>
                      <a:pt x="0" y="192"/>
                    </a:moveTo>
                    <a:cubicBezTo>
                      <a:pt x="36" y="184"/>
                      <a:pt x="72" y="176"/>
                      <a:pt x="96" y="144"/>
                    </a:cubicBezTo>
                    <a:cubicBezTo>
                      <a:pt x="120" y="112"/>
                      <a:pt x="132" y="56"/>
                      <a:pt x="144" y="0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2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8229" name="Freeform 49">
                <a:extLst>
                  <a:ext uri="{FF2B5EF4-FFF2-40B4-BE49-F238E27FC236}">
                    <a16:creationId xmlns:a16="http://schemas.microsoft.com/office/drawing/2014/main" id="{8507521A-0755-4D00-BC9A-6104C3042D6E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4608" y="1680"/>
                <a:ext cx="144" cy="192"/>
              </a:xfrm>
              <a:custGeom>
                <a:avLst/>
                <a:gdLst>
                  <a:gd name="T0" fmla="*/ 0 w 144"/>
                  <a:gd name="T1" fmla="*/ 192 h 192"/>
                  <a:gd name="T2" fmla="*/ 96 w 144"/>
                  <a:gd name="T3" fmla="*/ 144 h 192"/>
                  <a:gd name="T4" fmla="*/ 144 w 144"/>
                  <a:gd name="T5" fmla="*/ 0 h 19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44" h="192">
                    <a:moveTo>
                      <a:pt x="0" y="192"/>
                    </a:moveTo>
                    <a:cubicBezTo>
                      <a:pt x="36" y="184"/>
                      <a:pt x="72" y="176"/>
                      <a:pt x="96" y="144"/>
                    </a:cubicBezTo>
                    <a:cubicBezTo>
                      <a:pt x="120" y="112"/>
                      <a:pt x="132" y="56"/>
                      <a:pt x="144" y="0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2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</p:grpSp>
      </p:grpSp>
      <p:grpSp>
        <p:nvGrpSpPr>
          <p:cNvPr id="8197" name="Group 63">
            <a:extLst>
              <a:ext uri="{FF2B5EF4-FFF2-40B4-BE49-F238E27FC236}">
                <a16:creationId xmlns:a16="http://schemas.microsoft.com/office/drawing/2014/main" id="{E5AC1E34-525B-4393-AEE9-F48FD0975ADF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4267200"/>
            <a:ext cx="4876800" cy="1676400"/>
            <a:chOff x="576" y="2640"/>
            <a:chExt cx="3072" cy="1056"/>
          </a:xfrm>
        </p:grpSpPr>
        <p:sp>
          <p:nvSpPr>
            <p:cNvPr id="8212" name="Rectangle 52">
              <a:extLst>
                <a:ext uri="{FF2B5EF4-FFF2-40B4-BE49-F238E27FC236}">
                  <a16:creationId xmlns:a16="http://schemas.microsoft.com/office/drawing/2014/main" id="{8287D811-FADF-4EFE-92E8-2D1B8CF19E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2640"/>
              <a:ext cx="864" cy="480"/>
            </a:xfrm>
            <a:prstGeom prst="rect">
              <a:avLst/>
            </a:prstGeom>
            <a:gradFill rotWithShape="0">
              <a:gsLst>
                <a:gs pos="0">
                  <a:srgbClr val="CCFF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/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pt-BR" altLang="en-US" sz="1800" b="1">
                  <a:latin typeface="Times New Roman" panose="02020603050405020304" pitchFamily="18" charset="0"/>
                </a:rPr>
                <a:t>Amplificador</a:t>
              </a:r>
            </a:p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pt-BR" altLang="en-US" sz="1800" b="1">
                  <a:latin typeface="Times New Roman" panose="02020603050405020304" pitchFamily="18" charset="0"/>
                </a:rPr>
                <a:t>Equalizador</a:t>
              </a:r>
            </a:p>
          </p:txBody>
        </p:sp>
        <p:sp>
          <p:nvSpPr>
            <p:cNvPr id="8213" name="Rectangle 53">
              <a:extLst>
                <a:ext uri="{FF2B5EF4-FFF2-40B4-BE49-F238E27FC236}">
                  <a16:creationId xmlns:a16="http://schemas.microsoft.com/office/drawing/2014/main" id="{3034B06E-104D-4B1F-8F73-71C8AD06F7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2688"/>
              <a:ext cx="624" cy="384"/>
            </a:xfrm>
            <a:prstGeom prst="rect">
              <a:avLst/>
            </a:prstGeom>
            <a:gradFill rotWithShape="0">
              <a:gsLst>
                <a:gs pos="0">
                  <a:srgbClr val="CCFF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/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pt-BR" altLang="en-US" sz="1800" b="1">
                  <a:latin typeface="Times New Roman" panose="02020603050405020304" pitchFamily="18" charset="0"/>
                </a:rPr>
                <a:t>Decisão</a:t>
              </a:r>
              <a:endParaRPr lang="pt-BR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8214" name="Rectangle 54">
              <a:extLst>
                <a:ext uri="{FF2B5EF4-FFF2-40B4-BE49-F238E27FC236}">
                  <a16:creationId xmlns:a16="http://schemas.microsoft.com/office/drawing/2014/main" id="{E9E6FD54-EB90-4B6A-97B2-AD0BF93602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2688"/>
              <a:ext cx="624" cy="384"/>
            </a:xfrm>
            <a:prstGeom prst="rect">
              <a:avLst/>
            </a:prstGeom>
            <a:gradFill rotWithShape="0">
              <a:gsLst>
                <a:gs pos="0">
                  <a:srgbClr val="CCFF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/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pt-BR" altLang="en-US" sz="1800" b="1">
                  <a:latin typeface="Times New Roman" panose="02020603050405020304" pitchFamily="18" charset="0"/>
                </a:rPr>
                <a:t>Saída</a:t>
              </a:r>
            </a:p>
          </p:txBody>
        </p:sp>
        <p:sp>
          <p:nvSpPr>
            <p:cNvPr id="8215" name="Rectangle 55">
              <a:extLst>
                <a:ext uri="{FF2B5EF4-FFF2-40B4-BE49-F238E27FC236}">
                  <a16:creationId xmlns:a16="http://schemas.microsoft.com/office/drawing/2014/main" id="{173F0FD8-8636-413A-B87F-6AFEBF650C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3312"/>
              <a:ext cx="624" cy="384"/>
            </a:xfrm>
            <a:prstGeom prst="rect">
              <a:avLst/>
            </a:prstGeom>
            <a:gradFill rotWithShape="0">
              <a:gsLst>
                <a:gs pos="0">
                  <a:srgbClr val="CCFF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/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pt-BR" altLang="en-US" sz="1800" b="1">
                  <a:latin typeface="Times New Roman" panose="02020603050405020304" pitchFamily="18" charset="0"/>
                </a:rPr>
                <a:t>Clock</a:t>
              </a:r>
            </a:p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pt-BR" altLang="en-US" sz="1800" b="1">
                  <a:latin typeface="Times New Roman" panose="02020603050405020304" pitchFamily="18" charset="0"/>
                </a:rPr>
                <a:t>PLL</a:t>
              </a:r>
              <a:endParaRPr lang="pt-BR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8216" name="Line 56">
              <a:extLst>
                <a:ext uri="{FF2B5EF4-FFF2-40B4-BE49-F238E27FC236}">
                  <a16:creationId xmlns:a16="http://schemas.microsoft.com/office/drawing/2014/main" id="{F50B2713-78ED-4FF0-9ED8-60B4236F5D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2880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pt-BR"/>
            </a:p>
          </p:txBody>
        </p:sp>
        <p:sp>
          <p:nvSpPr>
            <p:cNvPr id="8217" name="Line 57">
              <a:extLst>
                <a:ext uri="{FF2B5EF4-FFF2-40B4-BE49-F238E27FC236}">
                  <a16:creationId xmlns:a16="http://schemas.microsoft.com/office/drawing/2014/main" id="{9C7CB6A6-B873-4397-893B-84A66444FB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44" y="2880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pt-BR"/>
            </a:p>
          </p:txBody>
        </p:sp>
        <p:sp>
          <p:nvSpPr>
            <p:cNvPr id="8218" name="Line 58">
              <a:extLst>
                <a:ext uri="{FF2B5EF4-FFF2-40B4-BE49-F238E27FC236}">
                  <a16:creationId xmlns:a16="http://schemas.microsoft.com/office/drawing/2014/main" id="{6A5E4EA8-819D-4DBB-BFED-F04C953FDE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2880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pt-BR"/>
            </a:p>
          </p:txBody>
        </p:sp>
        <p:sp>
          <p:nvSpPr>
            <p:cNvPr id="8219" name="Line 59">
              <a:extLst>
                <a:ext uri="{FF2B5EF4-FFF2-40B4-BE49-F238E27FC236}">
                  <a16:creationId xmlns:a16="http://schemas.microsoft.com/office/drawing/2014/main" id="{B9EFB03B-3AEE-4BC6-8802-ACB81BDD7ED5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 flipH="1">
              <a:off x="2136" y="3192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pt-BR"/>
            </a:p>
          </p:txBody>
        </p:sp>
        <p:sp>
          <p:nvSpPr>
            <p:cNvPr id="8220" name="Freeform 60">
              <a:extLst>
                <a:ext uri="{FF2B5EF4-FFF2-40B4-BE49-F238E27FC236}">
                  <a16:creationId xmlns:a16="http://schemas.microsoft.com/office/drawing/2014/main" id="{AE0FCCC1-11E9-4F10-BF66-7C1A700F9A1B}"/>
                </a:ext>
              </a:extLst>
            </p:cNvPr>
            <p:cNvSpPr>
              <a:spLocks/>
            </p:cNvSpPr>
            <p:nvPr/>
          </p:nvSpPr>
          <p:spPr bwMode="auto">
            <a:xfrm>
              <a:off x="1776" y="2880"/>
              <a:ext cx="144" cy="624"/>
            </a:xfrm>
            <a:custGeom>
              <a:avLst/>
              <a:gdLst>
                <a:gd name="T0" fmla="*/ 0 w 144"/>
                <a:gd name="T1" fmla="*/ 0 h 624"/>
                <a:gd name="T2" fmla="*/ 0 w 144"/>
                <a:gd name="T3" fmla="*/ 624 h 624"/>
                <a:gd name="T4" fmla="*/ 144 w 144"/>
                <a:gd name="T5" fmla="*/ 624 h 6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4" h="624">
                  <a:moveTo>
                    <a:pt x="0" y="0"/>
                  </a:moveTo>
                  <a:lnTo>
                    <a:pt x="0" y="624"/>
                  </a:lnTo>
                  <a:lnTo>
                    <a:pt x="144" y="624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sm" len="sm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AEAEA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pt-BR"/>
            </a:p>
          </p:txBody>
        </p:sp>
        <p:sp>
          <p:nvSpPr>
            <p:cNvPr id="8221" name="Line 61">
              <a:extLst>
                <a:ext uri="{FF2B5EF4-FFF2-40B4-BE49-F238E27FC236}">
                  <a16:creationId xmlns:a16="http://schemas.microsoft.com/office/drawing/2014/main" id="{8B9A1D97-8963-4FE9-A446-26F4B6AD90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" y="2880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pt-BR"/>
            </a:p>
          </p:txBody>
        </p:sp>
      </p:grpSp>
      <p:sp>
        <p:nvSpPr>
          <p:cNvPr id="8198" name="Text Box 64">
            <a:extLst>
              <a:ext uri="{FF2B5EF4-FFF2-40B4-BE49-F238E27FC236}">
                <a16:creationId xmlns:a16="http://schemas.microsoft.com/office/drawing/2014/main" id="{8E24D412-C2DC-440E-8B36-3BC9A7F05C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4327525"/>
            <a:ext cx="33528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/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pt-BR" altLang="en-US">
                <a:sym typeface="Monotype Sorts" pitchFamily="2" charset="2"/>
              </a:rPr>
              <a:t>  </a:t>
            </a:r>
            <a:r>
              <a:rPr lang="pt-BR" altLang="en-US"/>
              <a:t>Colocados a cada 2 km.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t-BR" altLang="en-US">
                <a:sym typeface="Monotype Sorts" pitchFamily="2" charset="2"/>
              </a:rPr>
              <a:t> </a:t>
            </a:r>
            <a:r>
              <a:rPr lang="pt-BR" altLang="en-US"/>
              <a:t> Controla as distorções.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t-BR" altLang="en-US">
                <a:sym typeface="Monotype Sorts" pitchFamily="2" charset="2"/>
              </a:rPr>
              <a:t></a:t>
            </a:r>
            <a:r>
              <a:rPr lang="pt-BR" altLang="en-US"/>
              <a:t>  Se a decisão for correta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t-BR" altLang="en-US"/>
              <a:t>     as distorções são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t-BR" altLang="en-US"/>
              <a:t>     eliminadas.</a:t>
            </a:r>
          </a:p>
        </p:txBody>
      </p:sp>
      <p:sp>
        <p:nvSpPr>
          <p:cNvPr id="8199" name="AutoShape 68">
            <a:extLst>
              <a:ext uri="{FF2B5EF4-FFF2-40B4-BE49-F238E27FC236}">
                <a16:creationId xmlns:a16="http://schemas.microsoft.com/office/drawing/2014/main" id="{F853441C-FBFE-401D-8F4F-E97E535E62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438400"/>
            <a:ext cx="457200" cy="1600200"/>
          </a:xfrm>
          <a:prstGeom prst="downArrow">
            <a:avLst>
              <a:gd name="adj1" fmla="val 50000"/>
              <a:gd name="adj2" fmla="val 87500"/>
            </a:avLst>
          </a:prstGeom>
          <a:gradFill rotWithShape="0">
            <a:gsLst>
              <a:gs pos="0">
                <a:srgbClr val="3333FF"/>
              </a:gs>
              <a:gs pos="50000">
                <a:srgbClr val="AAAAFF"/>
              </a:gs>
              <a:gs pos="100000">
                <a:srgbClr val="3333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/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8200" name="Line 69">
            <a:extLst>
              <a:ext uri="{FF2B5EF4-FFF2-40B4-BE49-F238E27FC236}">
                <a16:creationId xmlns:a16="http://schemas.microsoft.com/office/drawing/2014/main" id="{B88312A3-0AD2-4ACA-97D3-568ACF67C553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3886200"/>
            <a:ext cx="60198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pt-BR"/>
          </a:p>
        </p:txBody>
      </p:sp>
      <p:grpSp>
        <p:nvGrpSpPr>
          <p:cNvPr id="8201" name="Group 70">
            <a:extLst>
              <a:ext uri="{FF2B5EF4-FFF2-40B4-BE49-F238E27FC236}">
                <a16:creationId xmlns:a16="http://schemas.microsoft.com/office/drawing/2014/main" id="{8E8161F3-07CB-4E25-AEDC-E2A2347A4E65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267200" y="5056188"/>
            <a:ext cx="1292225" cy="506412"/>
            <a:chOff x="569" y="3172"/>
            <a:chExt cx="1167" cy="622"/>
          </a:xfrm>
        </p:grpSpPr>
        <p:grpSp>
          <p:nvGrpSpPr>
            <p:cNvPr id="8203" name="Group 71">
              <a:extLst>
                <a:ext uri="{FF2B5EF4-FFF2-40B4-BE49-F238E27FC236}">
                  <a16:creationId xmlns:a16="http://schemas.microsoft.com/office/drawing/2014/main" id="{E05A16C5-1A2C-4417-A5B5-A2AEC33D5CD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966" y="3172"/>
              <a:ext cx="0" cy="622"/>
              <a:chOff x="966" y="3172"/>
              <a:chExt cx="0" cy="622"/>
            </a:xfrm>
          </p:grpSpPr>
          <p:sp>
            <p:nvSpPr>
              <p:cNvPr id="8210" name="Line 72">
                <a:extLst>
                  <a:ext uri="{FF2B5EF4-FFF2-40B4-BE49-F238E27FC236}">
                    <a16:creationId xmlns:a16="http://schemas.microsoft.com/office/drawing/2014/main" id="{BA414470-0349-4C5D-9E4B-A03EFEFA64F5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>
                <a:off x="966" y="3172"/>
                <a:ext cx="0" cy="312"/>
              </a:xfrm>
              <a:prstGeom prst="line">
                <a:avLst/>
              </a:prstGeom>
              <a:noFill/>
              <a:ln w="38100">
                <a:solidFill>
                  <a:srgbClr val="0066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8211" name="Line 73">
                <a:extLst>
                  <a:ext uri="{FF2B5EF4-FFF2-40B4-BE49-F238E27FC236}">
                    <a16:creationId xmlns:a16="http://schemas.microsoft.com/office/drawing/2014/main" id="{9A60FE37-0ECE-4CE2-A4CA-7EDE5FAD8BA1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>
                <a:off x="966" y="3482"/>
                <a:ext cx="0" cy="312"/>
              </a:xfrm>
              <a:prstGeom prst="line">
                <a:avLst/>
              </a:prstGeom>
              <a:noFill/>
              <a:ln w="38100">
                <a:solidFill>
                  <a:srgbClr val="0066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grpSp>
          <p:nvGrpSpPr>
            <p:cNvPr id="8204" name="Group 74">
              <a:extLst>
                <a:ext uri="{FF2B5EF4-FFF2-40B4-BE49-F238E27FC236}">
                  <a16:creationId xmlns:a16="http://schemas.microsoft.com/office/drawing/2014/main" id="{F4E6280C-43EB-4D5B-9DE6-1F37DFBF6092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344" y="3172"/>
              <a:ext cx="0" cy="622"/>
              <a:chOff x="1344" y="3172"/>
              <a:chExt cx="0" cy="622"/>
            </a:xfrm>
          </p:grpSpPr>
          <p:sp>
            <p:nvSpPr>
              <p:cNvPr id="8208" name="Line 75">
                <a:extLst>
                  <a:ext uri="{FF2B5EF4-FFF2-40B4-BE49-F238E27FC236}">
                    <a16:creationId xmlns:a16="http://schemas.microsoft.com/office/drawing/2014/main" id="{63E4BC40-AF89-4F42-93A9-92A8EA2A10CA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>
                <a:off x="1344" y="3172"/>
                <a:ext cx="0" cy="312"/>
              </a:xfrm>
              <a:prstGeom prst="line">
                <a:avLst/>
              </a:prstGeom>
              <a:noFill/>
              <a:ln w="38100">
                <a:solidFill>
                  <a:srgbClr val="0066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8209" name="Line 76">
                <a:extLst>
                  <a:ext uri="{FF2B5EF4-FFF2-40B4-BE49-F238E27FC236}">
                    <a16:creationId xmlns:a16="http://schemas.microsoft.com/office/drawing/2014/main" id="{29471A7E-A51D-46A7-A998-A7D2BDFD9F22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>
                <a:off x="1344" y="3482"/>
                <a:ext cx="0" cy="312"/>
              </a:xfrm>
              <a:prstGeom prst="line">
                <a:avLst/>
              </a:prstGeom>
              <a:noFill/>
              <a:ln w="38100">
                <a:solidFill>
                  <a:srgbClr val="0066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sp>
          <p:nvSpPr>
            <p:cNvPr id="8205" name="Line 77">
              <a:extLst>
                <a:ext uri="{FF2B5EF4-FFF2-40B4-BE49-F238E27FC236}">
                  <a16:creationId xmlns:a16="http://schemas.microsoft.com/office/drawing/2014/main" id="{2482AB87-558C-4BC4-B368-B7F9BED8B787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569" y="3774"/>
              <a:ext cx="388" cy="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8206" name="Line 78">
              <a:extLst>
                <a:ext uri="{FF2B5EF4-FFF2-40B4-BE49-F238E27FC236}">
                  <a16:creationId xmlns:a16="http://schemas.microsoft.com/office/drawing/2014/main" id="{4438144A-9297-4CC5-9D78-5E05FE3DB9A4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966" y="3187"/>
              <a:ext cx="388" cy="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8207" name="Line 79">
              <a:extLst>
                <a:ext uri="{FF2B5EF4-FFF2-40B4-BE49-F238E27FC236}">
                  <a16:creationId xmlns:a16="http://schemas.microsoft.com/office/drawing/2014/main" id="{EB821C88-2BE5-4800-B1A5-E8D6C293ED57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1348" y="3784"/>
              <a:ext cx="388" cy="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8202" name="Freeform 80">
            <a:extLst>
              <a:ext uri="{FF2B5EF4-FFF2-40B4-BE49-F238E27FC236}">
                <a16:creationId xmlns:a16="http://schemas.microsoft.com/office/drawing/2014/main" id="{73035117-BD2A-4575-A375-A65AC6615D78}"/>
              </a:ext>
            </a:extLst>
          </p:cNvPr>
          <p:cNvSpPr>
            <a:spLocks/>
          </p:cNvSpPr>
          <p:nvPr/>
        </p:nvSpPr>
        <p:spPr bwMode="auto">
          <a:xfrm>
            <a:off x="512763" y="5105400"/>
            <a:ext cx="1322387" cy="457200"/>
          </a:xfrm>
          <a:custGeom>
            <a:avLst/>
            <a:gdLst>
              <a:gd name="T0" fmla="*/ 0 w 833"/>
              <a:gd name="T1" fmla="*/ 594756875 h 288"/>
              <a:gd name="T2" fmla="*/ 78124020 w 833"/>
              <a:gd name="T3" fmla="*/ 622479388 h 288"/>
              <a:gd name="T4" fmla="*/ 131048075 w 833"/>
              <a:gd name="T5" fmla="*/ 544353750 h 288"/>
              <a:gd name="T6" fmla="*/ 183970543 w 833"/>
              <a:gd name="T7" fmla="*/ 700603438 h 288"/>
              <a:gd name="T8" fmla="*/ 262096151 w 833"/>
              <a:gd name="T9" fmla="*/ 647680950 h 288"/>
              <a:gd name="T10" fmla="*/ 340220171 w 833"/>
              <a:gd name="T11" fmla="*/ 647680950 h 288"/>
              <a:gd name="T12" fmla="*/ 443547332 w 833"/>
              <a:gd name="T13" fmla="*/ 594756875 h 288"/>
              <a:gd name="T14" fmla="*/ 496469800 w 833"/>
              <a:gd name="T15" fmla="*/ 516632825 h 288"/>
              <a:gd name="T16" fmla="*/ 677920981 w 833"/>
              <a:gd name="T17" fmla="*/ 231854375 h 288"/>
              <a:gd name="T18" fmla="*/ 783767504 w 833"/>
              <a:gd name="T19" fmla="*/ 126007813 h 288"/>
              <a:gd name="T20" fmla="*/ 808969057 w 833"/>
              <a:gd name="T21" fmla="*/ 204133450 h 288"/>
              <a:gd name="T22" fmla="*/ 912296218 w 833"/>
              <a:gd name="T23" fmla="*/ 126007813 h 288"/>
              <a:gd name="T24" fmla="*/ 990420238 w 833"/>
              <a:gd name="T25" fmla="*/ 75604688 h 288"/>
              <a:gd name="T26" fmla="*/ 1068545846 w 833"/>
              <a:gd name="T27" fmla="*/ 126007813 h 288"/>
              <a:gd name="T28" fmla="*/ 1121468313 w 833"/>
              <a:gd name="T29" fmla="*/ 282257500 h 288"/>
              <a:gd name="T30" fmla="*/ 1146669866 w 833"/>
              <a:gd name="T31" fmla="*/ 178931888 h 288"/>
              <a:gd name="T32" fmla="*/ 1174392368 w 833"/>
              <a:gd name="T33" fmla="*/ 257055938 h 288"/>
              <a:gd name="T34" fmla="*/ 1174392368 w 833"/>
              <a:gd name="T35" fmla="*/ 309980013 h 288"/>
              <a:gd name="T36" fmla="*/ 1199593921 w 833"/>
              <a:gd name="T37" fmla="*/ 388104063 h 288"/>
              <a:gd name="T38" fmla="*/ 1224795474 w 833"/>
              <a:gd name="T39" fmla="*/ 491431263 h 288"/>
              <a:gd name="T40" fmla="*/ 1277717942 w 833"/>
              <a:gd name="T41" fmla="*/ 413305625 h 288"/>
              <a:gd name="T42" fmla="*/ 1330641997 w 833"/>
              <a:gd name="T43" fmla="*/ 491431263 h 288"/>
              <a:gd name="T44" fmla="*/ 1459169123 w 833"/>
              <a:gd name="T45" fmla="*/ 466229700 h 288"/>
              <a:gd name="T46" fmla="*/ 1486891625 w 833"/>
              <a:gd name="T47" fmla="*/ 725805000 h 288"/>
              <a:gd name="T48" fmla="*/ 1617939701 w 833"/>
              <a:gd name="T49" fmla="*/ 569555313 h 288"/>
              <a:gd name="T50" fmla="*/ 1643141254 w 833"/>
              <a:gd name="T51" fmla="*/ 672882513 h 288"/>
              <a:gd name="T52" fmla="*/ 1721265274 w 833"/>
              <a:gd name="T53" fmla="*/ 622479388 h 288"/>
              <a:gd name="T54" fmla="*/ 1877514903 w 833"/>
              <a:gd name="T55" fmla="*/ 569555313 h 288"/>
              <a:gd name="T56" fmla="*/ 1955640511 w 833"/>
              <a:gd name="T57" fmla="*/ 516632825 h 288"/>
              <a:gd name="T58" fmla="*/ 2008562978 w 833"/>
              <a:gd name="T59" fmla="*/ 569555313 h 288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833" h="288">
                <a:moveTo>
                  <a:pt x="0" y="236"/>
                </a:moveTo>
                <a:cubicBezTo>
                  <a:pt x="10" y="240"/>
                  <a:pt x="21" y="251"/>
                  <a:pt x="31" y="247"/>
                </a:cubicBezTo>
                <a:cubicBezTo>
                  <a:pt x="43" y="243"/>
                  <a:pt x="42" y="209"/>
                  <a:pt x="52" y="216"/>
                </a:cubicBezTo>
                <a:cubicBezTo>
                  <a:pt x="70" y="229"/>
                  <a:pt x="73" y="278"/>
                  <a:pt x="73" y="278"/>
                </a:cubicBezTo>
                <a:cubicBezTo>
                  <a:pt x="83" y="271"/>
                  <a:pt x="96" y="267"/>
                  <a:pt x="104" y="257"/>
                </a:cubicBezTo>
                <a:cubicBezTo>
                  <a:pt x="127" y="228"/>
                  <a:pt x="97" y="201"/>
                  <a:pt x="135" y="257"/>
                </a:cubicBezTo>
                <a:cubicBezTo>
                  <a:pt x="159" y="181"/>
                  <a:pt x="124" y="257"/>
                  <a:pt x="176" y="236"/>
                </a:cubicBezTo>
                <a:cubicBezTo>
                  <a:pt x="188" y="231"/>
                  <a:pt x="190" y="215"/>
                  <a:pt x="197" y="205"/>
                </a:cubicBezTo>
                <a:cubicBezTo>
                  <a:pt x="216" y="148"/>
                  <a:pt x="218" y="125"/>
                  <a:pt x="269" y="92"/>
                </a:cubicBezTo>
                <a:cubicBezTo>
                  <a:pt x="273" y="79"/>
                  <a:pt x="278" y="34"/>
                  <a:pt x="311" y="50"/>
                </a:cubicBezTo>
                <a:cubicBezTo>
                  <a:pt x="321" y="55"/>
                  <a:pt x="318" y="71"/>
                  <a:pt x="321" y="81"/>
                </a:cubicBezTo>
                <a:cubicBezTo>
                  <a:pt x="341" y="0"/>
                  <a:pt x="312" y="58"/>
                  <a:pt x="362" y="50"/>
                </a:cubicBezTo>
                <a:cubicBezTo>
                  <a:pt x="374" y="48"/>
                  <a:pt x="383" y="37"/>
                  <a:pt x="393" y="30"/>
                </a:cubicBezTo>
                <a:cubicBezTo>
                  <a:pt x="403" y="37"/>
                  <a:pt x="417" y="40"/>
                  <a:pt x="424" y="50"/>
                </a:cubicBezTo>
                <a:cubicBezTo>
                  <a:pt x="436" y="68"/>
                  <a:pt x="445" y="112"/>
                  <a:pt x="445" y="112"/>
                </a:cubicBezTo>
                <a:cubicBezTo>
                  <a:pt x="448" y="98"/>
                  <a:pt x="442" y="77"/>
                  <a:pt x="455" y="71"/>
                </a:cubicBezTo>
                <a:cubicBezTo>
                  <a:pt x="465" y="66"/>
                  <a:pt x="466" y="91"/>
                  <a:pt x="466" y="102"/>
                </a:cubicBezTo>
                <a:cubicBezTo>
                  <a:pt x="466" y="128"/>
                  <a:pt x="440" y="243"/>
                  <a:pt x="466" y="123"/>
                </a:cubicBezTo>
                <a:cubicBezTo>
                  <a:pt x="469" y="133"/>
                  <a:pt x="473" y="144"/>
                  <a:pt x="476" y="154"/>
                </a:cubicBezTo>
                <a:cubicBezTo>
                  <a:pt x="480" y="168"/>
                  <a:pt x="473" y="191"/>
                  <a:pt x="486" y="195"/>
                </a:cubicBezTo>
                <a:cubicBezTo>
                  <a:pt x="498" y="199"/>
                  <a:pt x="500" y="174"/>
                  <a:pt x="507" y="164"/>
                </a:cubicBezTo>
                <a:cubicBezTo>
                  <a:pt x="514" y="174"/>
                  <a:pt x="516" y="192"/>
                  <a:pt x="528" y="195"/>
                </a:cubicBezTo>
                <a:cubicBezTo>
                  <a:pt x="545" y="200"/>
                  <a:pt x="569" y="171"/>
                  <a:pt x="579" y="185"/>
                </a:cubicBezTo>
                <a:cubicBezTo>
                  <a:pt x="598" y="214"/>
                  <a:pt x="586" y="254"/>
                  <a:pt x="590" y="288"/>
                </a:cubicBezTo>
                <a:cubicBezTo>
                  <a:pt x="592" y="285"/>
                  <a:pt x="617" y="214"/>
                  <a:pt x="642" y="226"/>
                </a:cubicBezTo>
                <a:cubicBezTo>
                  <a:pt x="655" y="232"/>
                  <a:pt x="649" y="253"/>
                  <a:pt x="652" y="267"/>
                </a:cubicBezTo>
                <a:cubicBezTo>
                  <a:pt x="662" y="260"/>
                  <a:pt x="672" y="252"/>
                  <a:pt x="683" y="247"/>
                </a:cubicBezTo>
                <a:cubicBezTo>
                  <a:pt x="703" y="238"/>
                  <a:pt x="745" y="226"/>
                  <a:pt x="745" y="226"/>
                </a:cubicBezTo>
                <a:cubicBezTo>
                  <a:pt x="755" y="219"/>
                  <a:pt x="764" y="207"/>
                  <a:pt x="776" y="205"/>
                </a:cubicBezTo>
                <a:cubicBezTo>
                  <a:pt x="833" y="196"/>
                  <a:pt x="805" y="218"/>
                  <a:pt x="797" y="226"/>
                </a:cubicBezTo>
              </a:path>
            </a:pathLst>
          </a:custGeom>
          <a:noFill/>
          <a:ln w="38100" cap="flat" cmpd="sng">
            <a:solidFill>
              <a:srgbClr val="0066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pt-B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ço Reservado para Número de Slide 2">
            <a:extLst>
              <a:ext uri="{FF2B5EF4-FFF2-40B4-BE49-F238E27FC236}">
                <a16:creationId xmlns:a16="http://schemas.microsoft.com/office/drawing/2014/main" id="{EAA4B0F7-042B-4757-81E4-D91762F3522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/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EA3CEFD-03B4-477A-8543-99993D07D6CE}" type="slidenum">
              <a:rPr lang="pt-BR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pt-BR" altLang="en-US" sz="1400">
              <a:latin typeface="Times New Roman" panose="02020603050405020304" pitchFamily="18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6E529DC0-FAC1-4E9B-83C7-B6552CE8BD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altLang="en-US" i="0">
                <a:sym typeface="Monotype Sorts" pitchFamily="2" charset="2"/>
              </a:rPr>
              <a:t>  </a:t>
            </a:r>
            <a:r>
              <a:rPr lang="pt-BR" altLang="en-US"/>
              <a:t>Quantização</a:t>
            </a:r>
          </a:p>
        </p:txBody>
      </p:sp>
      <p:sp>
        <p:nvSpPr>
          <p:cNvPr id="9220" name="Text Box 3">
            <a:extLst>
              <a:ext uri="{FF2B5EF4-FFF2-40B4-BE49-F238E27FC236}">
                <a16:creationId xmlns:a16="http://schemas.microsoft.com/office/drawing/2014/main" id="{BA46497A-F02D-4329-B5FC-9683C93397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09600"/>
            <a:ext cx="87757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/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pt-BR" altLang="en-US"/>
              <a:t>É o processo de transformação da amplitude de uma amostra (dentro de uma faixa contínua de valores) em uma amplitude discreta tomada de um conjunto finito valores.</a:t>
            </a:r>
          </a:p>
        </p:txBody>
      </p:sp>
      <p:grpSp>
        <p:nvGrpSpPr>
          <p:cNvPr id="9221" name="Group 99">
            <a:extLst>
              <a:ext uri="{FF2B5EF4-FFF2-40B4-BE49-F238E27FC236}">
                <a16:creationId xmlns:a16="http://schemas.microsoft.com/office/drawing/2014/main" id="{6E14C97B-B347-47F1-A679-C867A193CDCE}"/>
              </a:ext>
            </a:extLst>
          </p:cNvPr>
          <p:cNvGrpSpPr>
            <a:grpSpLocks/>
          </p:cNvGrpSpPr>
          <p:nvPr/>
        </p:nvGrpSpPr>
        <p:grpSpPr bwMode="auto">
          <a:xfrm>
            <a:off x="492125" y="2925763"/>
            <a:ext cx="4948238" cy="3246437"/>
            <a:chOff x="672" y="1488"/>
            <a:chExt cx="3117" cy="2045"/>
          </a:xfrm>
        </p:grpSpPr>
        <p:sp>
          <p:nvSpPr>
            <p:cNvPr id="9238" name="Rectangle 97">
              <a:extLst>
                <a:ext uri="{FF2B5EF4-FFF2-40B4-BE49-F238E27FC236}">
                  <a16:creationId xmlns:a16="http://schemas.microsoft.com/office/drawing/2014/main" id="{84BF51D8-CCFA-4561-8D30-47D4DE2E63C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1896" y="2664"/>
              <a:ext cx="864" cy="144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/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9239" name="Rectangle 96">
              <a:extLst>
                <a:ext uri="{FF2B5EF4-FFF2-40B4-BE49-F238E27FC236}">
                  <a16:creationId xmlns:a16="http://schemas.microsoft.com/office/drawing/2014/main" id="{F516E7B3-EE38-4573-9252-8E81187ED8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" y="2304"/>
              <a:ext cx="1632" cy="144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/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9240" name="Line 59">
              <a:extLst>
                <a:ext uri="{FF2B5EF4-FFF2-40B4-BE49-F238E27FC236}">
                  <a16:creationId xmlns:a16="http://schemas.microsoft.com/office/drawing/2014/main" id="{6E203562-CF17-4CC2-8D0B-F57504E048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16" y="2669"/>
              <a:ext cx="23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pt-BR"/>
            </a:p>
          </p:txBody>
        </p:sp>
        <p:grpSp>
          <p:nvGrpSpPr>
            <p:cNvPr id="9241" name="Group 62">
              <a:extLst>
                <a:ext uri="{FF2B5EF4-FFF2-40B4-BE49-F238E27FC236}">
                  <a16:creationId xmlns:a16="http://schemas.microsoft.com/office/drawing/2014/main" id="{AF6CF1E1-52AA-4816-857F-A87DB498FB5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59" y="1805"/>
              <a:ext cx="1776" cy="1728"/>
              <a:chOff x="2784" y="2352"/>
              <a:chExt cx="1488" cy="1440"/>
            </a:xfrm>
          </p:grpSpPr>
          <p:sp>
            <p:nvSpPr>
              <p:cNvPr id="9268" name="Line 46">
                <a:extLst>
                  <a:ext uri="{FF2B5EF4-FFF2-40B4-BE49-F238E27FC236}">
                    <a16:creationId xmlns:a16="http://schemas.microsoft.com/office/drawing/2014/main" id="{EEFDC72A-934E-44B6-9DD9-5A10F227BCA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28" y="2832"/>
                <a:ext cx="0" cy="24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pt-BR"/>
              </a:p>
            </p:txBody>
          </p:sp>
          <p:sp>
            <p:nvSpPr>
              <p:cNvPr id="9269" name="Line 47">
                <a:extLst>
                  <a:ext uri="{FF2B5EF4-FFF2-40B4-BE49-F238E27FC236}">
                    <a16:creationId xmlns:a16="http://schemas.microsoft.com/office/drawing/2014/main" id="{3D2114E2-7DB6-4114-A48E-E3C52D9C31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3404" y="2948"/>
                <a:ext cx="0" cy="2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pt-BR"/>
              </a:p>
            </p:txBody>
          </p:sp>
          <p:sp>
            <p:nvSpPr>
              <p:cNvPr id="9270" name="Line 49">
                <a:extLst>
                  <a:ext uri="{FF2B5EF4-FFF2-40B4-BE49-F238E27FC236}">
                    <a16:creationId xmlns:a16="http://schemas.microsoft.com/office/drawing/2014/main" id="{1B12B4F6-0A7A-4188-834D-C307D4D7D23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3156" y="3188"/>
                <a:ext cx="0" cy="2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pt-BR"/>
              </a:p>
            </p:txBody>
          </p:sp>
          <p:sp>
            <p:nvSpPr>
              <p:cNvPr id="9271" name="Line 50">
                <a:extLst>
                  <a:ext uri="{FF2B5EF4-FFF2-40B4-BE49-F238E27FC236}">
                    <a16:creationId xmlns:a16="http://schemas.microsoft.com/office/drawing/2014/main" id="{B5725050-6203-4691-9F85-1C116978B8A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4148" y="2228"/>
                <a:ext cx="0" cy="2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pt-BR"/>
              </a:p>
            </p:txBody>
          </p:sp>
          <p:sp>
            <p:nvSpPr>
              <p:cNvPr id="9272" name="Line 51">
                <a:extLst>
                  <a:ext uri="{FF2B5EF4-FFF2-40B4-BE49-F238E27FC236}">
                    <a16:creationId xmlns:a16="http://schemas.microsoft.com/office/drawing/2014/main" id="{1447F0E5-DC6D-46D6-82C2-C4F62BE2631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3900" y="2468"/>
                <a:ext cx="0" cy="2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pt-BR"/>
              </a:p>
            </p:txBody>
          </p:sp>
          <p:sp>
            <p:nvSpPr>
              <p:cNvPr id="9273" name="Line 52">
                <a:extLst>
                  <a:ext uri="{FF2B5EF4-FFF2-40B4-BE49-F238E27FC236}">
                    <a16:creationId xmlns:a16="http://schemas.microsoft.com/office/drawing/2014/main" id="{3BD3237A-FF2D-4FB7-8EB1-3A562E65639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3652" y="2708"/>
                <a:ext cx="0" cy="2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pt-BR"/>
              </a:p>
            </p:txBody>
          </p:sp>
          <p:sp>
            <p:nvSpPr>
              <p:cNvPr id="9274" name="Line 53">
                <a:extLst>
                  <a:ext uri="{FF2B5EF4-FFF2-40B4-BE49-F238E27FC236}">
                    <a16:creationId xmlns:a16="http://schemas.microsoft.com/office/drawing/2014/main" id="{9E3BC4F1-C61B-4D6F-BA37-8552440A163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80" y="3072"/>
                <a:ext cx="0" cy="24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pt-BR"/>
              </a:p>
            </p:txBody>
          </p:sp>
          <p:sp>
            <p:nvSpPr>
              <p:cNvPr id="9275" name="Line 54">
                <a:extLst>
                  <a:ext uri="{FF2B5EF4-FFF2-40B4-BE49-F238E27FC236}">
                    <a16:creationId xmlns:a16="http://schemas.microsoft.com/office/drawing/2014/main" id="{38491CF5-9B52-45D2-9540-B93F89B8159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24" y="2352"/>
                <a:ext cx="0" cy="24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pt-BR"/>
              </a:p>
            </p:txBody>
          </p:sp>
          <p:sp>
            <p:nvSpPr>
              <p:cNvPr id="9276" name="Line 55">
                <a:extLst>
                  <a:ext uri="{FF2B5EF4-FFF2-40B4-BE49-F238E27FC236}">
                    <a16:creationId xmlns:a16="http://schemas.microsoft.com/office/drawing/2014/main" id="{B13D9C41-9A91-4A3C-AD99-3AF37DEA2E2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32" y="3312"/>
                <a:ext cx="0" cy="24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pt-BR"/>
              </a:p>
            </p:txBody>
          </p:sp>
          <p:sp>
            <p:nvSpPr>
              <p:cNvPr id="9277" name="Line 56">
                <a:extLst>
                  <a:ext uri="{FF2B5EF4-FFF2-40B4-BE49-F238E27FC236}">
                    <a16:creationId xmlns:a16="http://schemas.microsoft.com/office/drawing/2014/main" id="{112FB243-FF70-4554-B6DD-1D9B067B9F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76" y="2592"/>
                <a:ext cx="0" cy="24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pt-BR"/>
              </a:p>
            </p:txBody>
          </p:sp>
          <p:sp>
            <p:nvSpPr>
              <p:cNvPr id="9278" name="Line 57">
                <a:extLst>
                  <a:ext uri="{FF2B5EF4-FFF2-40B4-BE49-F238E27FC236}">
                    <a16:creationId xmlns:a16="http://schemas.microsoft.com/office/drawing/2014/main" id="{8487898A-D451-4A53-970B-45C2A57CA18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4" y="3552"/>
                <a:ext cx="0" cy="24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pt-BR"/>
              </a:p>
            </p:txBody>
          </p:sp>
          <p:sp>
            <p:nvSpPr>
              <p:cNvPr id="9279" name="Line 58">
                <a:extLst>
                  <a:ext uri="{FF2B5EF4-FFF2-40B4-BE49-F238E27FC236}">
                    <a16:creationId xmlns:a16="http://schemas.microsoft.com/office/drawing/2014/main" id="{339D221D-A22A-4D0D-8CCB-9D1587CCD8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2908" y="3428"/>
                <a:ext cx="0" cy="2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pt-BR"/>
              </a:p>
            </p:txBody>
          </p:sp>
        </p:grpSp>
        <p:sp>
          <p:nvSpPr>
            <p:cNvPr id="9242" name="Line 60">
              <a:extLst>
                <a:ext uri="{FF2B5EF4-FFF2-40B4-BE49-F238E27FC236}">
                  <a16:creationId xmlns:a16="http://schemas.microsoft.com/office/drawing/2014/main" id="{945D132B-5C49-45B0-BD20-C734156565B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79" y="1565"/>
              <a:ext cx="0" cy="19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pt-BR"/>
            </a:p>
          </p:txBody>
        </p:sp>
        <p:sp>
          <p:nvSpPr>
            <p:cNvPr id="9243" name="Text Box 64">
              <a:extLst>
                <a:ext uri="{FF2B5EF4-FFF2-40B4-BE49-F238E27FC236}">
                  <a16:creationId xmlns:a16="http://schemas.microsoft.com/office/drawing/2014/main" id="{2D61BF11-303D-4E4A-8621-61D9B871C4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97" y="2669"/>
              <a:ext cx="31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AEAEA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/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t-BR" altLang="en-US">
                  <a:latin typeface="Times New Roman" panose="02020603050405020304" pitchFamily="18" charset="0"/>
                </a:rPr>
                <a:t>1/2</a:t>
              </a:r>
            </a:p>
          </p:txBody>
        </p:sp>
        <p:sp>
          <p:nvSpPr>
            <p:cNvPr id="9244" name="Text Box 65">
              <a:extLst>
                <a:ext uri="{FF2B5EF4-FFF2-40B4-BE49-F238E27FC236}">
                  <a16:creationId xmlns:a16="http://schemas.microsoft.com/office/drawing/2014/main" id="{73A84685-C937-4D77-96C9-EF3423963A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85" y="2659"/>
              <a:ext cx="31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AEAEA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/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t-BR" altLang="en-US">
                  <a:latin typeface="Times New Roman" panose="02020603050405020304" pitchFamily="18" charset="0"/>
                </a:rPr>
                <a:t>3/2</a:t>
              </a:r>
            </a:p>
          </p:txBody>
        </p:sp>
        <p:sp>
          <p:nvSpPr>
            <p:cNvPr id="9245" name="Line 66">
              <a:extLst>
                <a:ext uri="{FF2B5EF4-FFF2-40B4-BE49-F238E27FC236}">
                  <a16:creationId xmlns:a16="http://schemas.microsoft.com/office/drawing/2014/main" id="{EC1F160D-3004-4ABF-BEB3-495C92F374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59" y="2381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pt-BR"/>
            </a:p>
          </p:txBody>
        </p:sp>
        <p:sp>
          <p:nvSpPr>
            <p:cNvPr id="9246" name="Line 67">
              <a:extLst>
                <a:ext uri="{FF2B5EF4-FFF2-40B4-BE49-F238E27FC236}">
                  <a16:creationId xmlns:a16="http://schemas.microsoft.com/office/drawing/2014/main" id="{88627F4A-60DE-4384-AC4C-50DC98F7F1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47" y="2093"/>
              <a:ext cx="0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pt-BR"/>
            </a:p>
          </p:txBody>
        </p:sp>
        <p:sp>
          <p:nvSpPr>
            <p:cNvPr id="9247" name="Text Box 69">
              <a:extLst>
                <a:ext uri="{FF2B5EF4-FFF2-40B4-BE49-F238E27FC236}">
                  <a16:creationId xmlns:a16="http://schemas.microsoft.com/office/drawing/2014/main" id="{503532CB-C8CF-4E82-B332-933BDBFD67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73" y="2669"/>
              <a:ext cx="31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AEAEA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/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t-BR" altLang="en-US">
                  <a:latin typeface="Times New Roman" panose="02020603050405020304" pitchFamily="18" charset="0"/>
                </a:rPr>
                <a:t>5/2</a:t>
              </a:r>
            </a:p>
          </p:txBody>
        </p:sp>
        <p:sp>
          <p:nvSpPr>
            <p:cNvPr id="9248" name="Text Box 70">
              <a:extLst>
                <a:ext uri="{FF2B5EF4-FFF2-40B4-BE49-F238E27FC236}">
                  <a16:creationId xmlns:a16="http://schemas.microsoft.com/office/drawing/2014/main" id="{A0D2D652-3045-4D82-8C3C-B5B3B69B89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09" y="2669"/>
              <a:ext cx="31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AEAEA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/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t-BR" altLang="en-US">
                  <a:latin typeface="Times New Roman" panose="02020603050405020304" pitchFamily="18" charset="0"/>
                </a:rPr>
                <a:t>7/2</a:t>
              </a:r>
            </a:p>
          </p:txBody>
        </p:sp>
        <p:sp>
          <p:nvSpPr>
            <p:cNvPr id="9249" name="Line 71">
              <a:extLst>
                <a:ext uri="{FF2B5EF4-FFF2-40B4-BE49-F238E27FC236}">
                  <a16:creationId xmlns:a16="http://schemas.microsoft.com/office/drawing/2014/main" id="{9EC652A5-9E77-4632-ACC8-F9FF3C8C590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79" y="2381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pt-BR"/>
            </a:p>
          </p:txBody>
        </p:sp>
        <p:sp>
          <p:nvSpPr>
            <p:cNvPr id="9250" name="Line 73">
              <a:extLst>
                <a:ext uri="{FF2B5EF4-FFF2-40B4-BE49-F238E27FC236}">
                  <a16:creationId xmlns:a16="http://schemas.microsoft.com/office/drawing/2014/main" id="{11A2A4A9-8884-43A9-8682-3E89853FE30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79" y="2093"/>
              <a:ext cx="9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pt-BR"/>
            </a:p>
          </p:txBody>
        </p:sp>
        <p:sp>
          <p:nvSpPr>
            <p:cNvPr id="9251" name="Line 75">
              <a:extLst>
                <a:ext uri="{FF2B5EF4-FFF2-40B4-BE49-F238E27FC236}">
                  <a16:creationId xmlns:a16="http://schemas.microsoft.com/office/drawing/2014/main" id="{7173DCA4-E1BB-4344-96E6-4CA4E0DF041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79" y="1805"/>
              <a:ext cx="7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pt-BR"/>
            </a:p>
          </p:txBody>
        </p:sp>
        <p:sp>
          <p:nvSpPr>
            <p:cNvPr id="9252" name="Line 76">
              <a:extLst>
                <a:ext uri="{FF2B5EF4-FFF2-40B4-BE49-F238E27FC236}">
                  <a16:creationId xmlns:a16="http://schemas.microsoft.com/office/drawing/2014/main" id="{B53E689B-12D3-40A2-973C-1530EA0435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35" y="2957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pt-BR"/>
            </a:p>
          </p:txBody>
        </p:sp>
        <p:sp>
          <p:nvSpPr>
            <p:cNvPr id="9253" name="Line 77">
              <a:extLst>
                <a:ext uri="{FF2B5EF4-FFF2-40B4-BE49-F238E27FC236}">
                  <a16:creationId xmlns:a16="http://schemas.microsoft.com/office/drawing/2014/main" id="{010E334D-BB9A-4773-94CB-8BF9BED2E6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47" y="3245"/>
              <a:ext cx="4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pt-BR"/>
            </a:p>
          </p:txBody>
        </p:sp>
        <p:sp>
          <p:nvSpPr>
            <p:cNvPr id="9254" name="Text Box 79">
              <a:extLst>
                <a:ext uri="{FF2B5EF4-FFF2-40B4-BE49-F238E27FC236}">
                  <a16:creationId xmlns:a16="http://schemas.microsoft.com/office/drawing/2014/main" id="{C278A9F4-AD92-4096-A5C4-4B77699A98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86" y="1661"/>
              <a:ext cx="19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AEAEA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/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t-BR" altLang="en-US"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9255" name="Text Box 80">
              <a:extLst>
                <a:ext uri="{FF2B5EF4-FFF2-40B4-BE49-F238E27FC236}">
                  <a16:creationId xmlns:a16="http://schemas.microsoft.com/office/drawing/2014/main" id="{BD55119C-8D23-465C-AD51-E4546814B8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86" y="1949"/>
              <a:ext cx="19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AEAEA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/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t-BR" altLang="en-US"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9256" name="Text Box 81">
              <a:extLst>
                <a:ext uri="{FF2B5EF4-FFF2-40B4-BE49-F238E27FC236}">
                  <a16:creationId xmlns:a16="http://schemas.microsoft.com/office/drawing/2014/main" id="{3988ADF3-111C-4628-BD7F-287BE95391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86" y="2237"/>
              <a:ext cx="19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AEAEA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/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t-BR" altLang="en-US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9257" name="Text Box 82">
              <a:extLst>
                <a:ext uri="{FF2B5EF4-FFF2-40B4-BE49-F238E27FC236}">
                  <a16:creationId xmlns:a16="http://schemas.microsoft.com/office/drawing/2014/main" id="{AAD6C055-AB5E-4F20-8FA6-BA34567025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00" y="2525"/>
              <a:ext cx="25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AEAEA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/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t-BR" altLang="en-US">
                  <a:latin typeface="Times New Roman" panose="02020603050405020304" pitchFamily="18" charset="0"/>
                </a:rPr>
                <a:t>V</a:t>
              </a:r>
              <a:r>
                <a:rPr lang="pt-BR" altLang="en-US" baseline="-25000">
                  <a:latin typeface="Times New Roman" panose="02020603050405020304" pitchFamily="18" charset="0"/>
                </a:rPr>
                <a:t>i</a:t>
              </a:r>
              <a:endParaRPr lang="pt-BR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9258" name="Text Box 83">
              <a:extLst>
                <a:ext uri="{FF2B5EF4-FFF2-40B4-BE49-F238E27FC236}">
                  <a16:creationId xmlns:a16="http://schemas.microsoft.com/office/drawing/2014/main" id="{8958BDF4-9308-475F-A228-AC12F00D46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85" y="1488"/>
              <a:ext cx="28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AEAEA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/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t-BR" altLang="en-US">
                  <a:latin typeface="Times New Roman" panose="02020603050405020304" pitchFamily="18" charset="0"/>
                </a:rPr>
                <a:t>V</a:t>
              </a:r>
              <a:r>
                <a:rPr lang="pt-BR" altLang="en-US" baseline="-25000">
                  <a:latin typeface="Times New Roman" panose="02020603050405020304" pitchFamily="18" charset="0"/>
                </a:rPr>
                <a:t>o</a:t>
              </a:r>
              <a:endParaRPr lang="pt-BR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9259" name="Line 84">
              <a:extLst>
                <a:ext uri="{FF2B5EF4-FFF2-40B4-BE49-F238E27FC236}">
                  <a16:creationId xmlns:a16="http://schemas.microsoft.com/office/drawing/2014/main" id="{36AD5497-E9B3-4C8A-BF87-94BEDC2F0DC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47" y="2669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pt-BR"/>
            </a:p>
          </p:txBody>
        </p:sp>
        <p:sp>
          <p:nvSpPr>
            <p:cNvPr id="9260" name="Line 85">
              <a:extLst>
                <a:ext uri="{FF2B5EF4-FFF2-40B4-BE49-F238E27FC236}">
                  <a16:creationId xmlns:a16="http://schemas.microsoft.com/office/drawing/2014/main" id="{2651DD8B-906F-4BE3-8A86-A6BA2271B3F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59" y="2669"/>
              <a:ext cx="0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pt-BR"/>
            </a:p>
          </p:txBody>
        </p:sp>
        <p:sp>
          <p:nvSpPr>
            <p:cNvPr id="9261" name="Line 86">
              <a:extLst>
                <a:ext uri="{FF2B5EF4-FFF2-40B4-BE49-F238E27FC236}">
                  <a16:creationId xmlns:a16="http://schemas.microsoft.com/office/drawing/2014/main" id="{6887D6AD-C744-4465-93C0-803105AE21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91" y="1805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pt-BR"/>
            </a:p>
          </p:txBody>
        </p:sp>
        <p:sp>
          <p:nvSpPr>
            <p:cNvPr id="9262" name="Text Box 87">
              <a:extLst>
                <a:ext uri="{FF2B5EF4-FFF2-40B4-BE49-F238E27FC236}">
                  <a16:creationId xmlns:a16="http://schemas.microsoft.com/office/drawing/2014/main" id="{5C2C7427-544A-4C0D-873F-6C5CA2951B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36" y="1794"/>
              <a:ext cx="853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AEAEA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/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t-BR" altLang="en-US" sz="1600" b="1">
                  <a:sym typeface="Symbol" panose="05050102010706020507" pitchFamily="18" charset="2"/>
                </a:rPr>
                <a:t>:  passo de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t-BR" altLang="en-US" sz="1600" b="1">
                  <a:sym typeface="Symbol" panose="05050102010706020507" pitchFamily="18" charset="2"/>
                </a:rPr>
                <a:t>quantização</a:t>
              </a:r>
              <a:endParaRPr lang="pt-BR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9263" name="Line 88">
              <a:extLst>
                <a:ext uri="{FF2B5EF4-FFF2-40B4-BE49-F238E27FC236}">
                  <a16:creationId xmlns:a16="http://schemas.microsoft.com/office/drawing/2014/main" id="{E9E02B0A-A8A5-47D3-A5F6-CA0AA280C1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79" y="3101"/>
              <a:ext cx="336" cy="0"/>
            </a:xfrm>
            <a:prstGeom prst="line">
              <a:avLst/>
            </a:prstGeom>
            <a:noFill/>
            <a:ln w="12700">
              <a:solidFill>
                <a:srgbClr val="000099"/>
              </a:solidFill>
              <a:round/>
              <a:headEnd type="none" w="sm" len="sm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pt-BR"/>
            </a:p>
          </p:txBody>
        </p:sp>
        <p:sp>
          <p:nvSpPr>
            <p:cNvPr id="9264" name="Line 90">
              <a:extLst>
                <a:ext uri="{FF2B5EF4-FFF2-40B4-BE49-F238E27FC236}">
                  <a16:creationId xmlns:a16="http://schemas.microsoft.com/office/drawing/2014/main" id="{F4878140-534A-41FF-86A6-7F30343DBDC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15" y="2381"/>
              <a:ext cx="0" cy="720"/>
            </a:xfrm>
            <a:prstGeom prst="line">
              <a:avLst/>
            </a:prstGeom>
            <a:noFill/>
            <a:ln w="12700">
              <a:solidFill>
                <a:srgbClr val="000099"/>
              </a:solidFill>
              <a:prstDash val="sysDot"/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pt-BR"/>
            </a:p>
          </p:txBody>
        </p:sp>
        <p:sp>
          <p:nvSpPr>
            <p:cNvPr id="9265" name="Text Box 91">
              <a:extLst>
                <a:ext uri="{FF2B5EF4-FFF2-40B4-BE49-F238E27FC236}">
                  <a16:creationId xmlns:a16="http://schemas.microsoft.com/office/drawing/2014/main" id="{7CB4AEE0-D6C5-4DC4-B732-A2A02DEF1E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3" y="3139"/>
              <a:ext cx="101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AEAEA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/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t-BR" altLang="en-US" sz="1600" b="1">
                  <a:solidFill>
                    <a:srgbClr val="000099"/>
                  </a:solidFill>
                  <a:latin typeface="Times New Roman" panose="02020603050405020304" pitchFamily="18" charset="0"/>
                </a:rPr>
                <a:t>1.2 V de entrada</a:t>
              </a:r>
              <a:endParaRPr lang="pt-BR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9266" name="Text Box 92">
              <a:extLst>
                <a:ext uri="{FF2B5EF4-FFF2-40B4-BE49-F238E27FC236}">
                  <a16:creationId xmlns:a16="http://schemas.microsoft.com/office/drawing/2014/main" id="{310499C0-1BEC-4B4F-9E28-E85F336661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2265"/>
              <a:ext cx="77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AEAEA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/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t-BR" altLang="en-US" sz="1600" b="1">
                  <a:solidFill>
                    <a:srgbClr val="000099"/>
                  </a:solidFill>
                  <a:latin typeface="Times New Roman" panose="02020603050405020304" pitchFamily="18" charset="0"/>
                </a:rPr>
                <a:t>1 V de saída</a:t>
              </a:r>
              <a:endParaRPr lang="pt-BR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9267" name="Line 93">
              <a:extLst>
                <a:ext uri="{FF2B5EF4-FFF2-40B4-BE49-F238E27FC236}">
                  <a16:creationId xmlns:a16="http://schemas.microsoft.com/office/drawing/2014/main" id="{4A890EBC-2CE9-4486-9BC7-8B2BA4E2025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51" y="2381"/>
              <a:ext cx="288" cy="0"/>
            </a:xfrm>
            <a:prstGeom prst="line">
              <a:avLst/>
            </a:prstGeom>
            <a:noFill/>
            <a:ln w="12700">
              <a:solidFill>
                <a:srgbClr val="000099"/>
              </a:solidFill>
              <a:round/>
              <a:headEnd type="none" w="sm" len="sm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pt-BR"/>
            </a:p>
          </p:txBody>
        </p:sp>
      </p:grpSp>
      <p:grpSp>
        <p:nvGrpSpPr>
          <p:cNvPr id="9222" name="Group 109">
            <a:extLst>
              <a:ext uri="{FF2B5EF4-FFF2-40B4-BE49-F238E27FC236}">
                <a16:creationId xmlns:a16="http://schemas.microsoft.com/office/drawing/2014/main" id="{EC800560-4B1D-4E57-B05C-E5FD3613CDCF}"/>
              </a:ext>
            </a:extLst>
          </p:cNvPr>
          <p:cNvGrpSpPr>
            <a:grpSpLocks/>
          </p:cNvGrpSpPr>
          <p:nvPr/>
        </p:nvGrpSpPr>
        <p:grpSpPr bwMode="auto">
          <a:xfrm>
            <a:off x="6934200" y="4035425"/>
            <a:ext cx="990600" cy="2289175"/>
            <a:chOff x="3792" y="1439"/>
            <a:chExt cx="624" cy="1442"/>
          </a:xfrm>
        </p:grpSpPr>
        <p:sp>
          <p:nvSpPr>
            <p:cNvPr id="9229" name="Rectangle 104">
              <a:extLst>
                <a:ext uri="{FF2B5EF4-FFF2-40B4-BE49-F238E27FC236}">
                  <a16:creationId xmlns:a16="http://schemas.microsoft.com/office/drawing/2014/main" id="{5323C3F4-5268-4D31-BC37-CE1C7EE87B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2" y="2662"/>
              <a:ext cx="576" cy="181"/>
            </a:xfrm>
            <a:prstGeom prst="rect">
              <a:avLst/>
            </a:prstGeom>
            <a:solidFill>
              <a:srgbClr val="00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/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9230" name="Rectangle 102">
              <a:extLst>
                <a:ext uri="{FF2B5EF4-FFF2-40B4-BE49-F238E27FC236}">
                  <a16:creationId xmlns:a16="http://schemas.microsoft.com/office/drawing/2014/main" id="{7B1CC17A-591A-4797-83EE-375BDD3A7F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2" y="1979"/>
              <a:ext cx="576" cy="181"/>
            </a:xfrm>
            <a:prstGeom prst="rect">
              <a:avLst/>
            </a:prstGeom>
            <a:solidFill>
              <a:srgbClr val="00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/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9231" name="Rectangle 103">
              <a:extLst>
                <a:ext uri="{FF2B5EF4-FFF2-40B4-BE49-F238E27FC236}">
                  <a16:creationId xmlns:a16="http://schemas.microsoft.com/office/drawing/2014/main" id="{83FED0A9-BEC8-486F-8999-B203446E3F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2" y="2496"/>
              <a:ext cx="576" cy="181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/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9232" name="Rectangle 105">
              <a:extLst>
                <a:ext uri="{FF2B5EF4-FFF2-40B4-BE49-F238E27FC236}">
                  <a16:creationId xmlns:a16="http://schemas.microsoft.com/office/drawing/2014/main" id="{A5F3239B-B918-4CC8-9F14-98DEFFDE6B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2" y="1643"/>
              <a:ext cx="576" cy="181"/>
            </a:xfrm>
            <a:prstGeom prst="rect">
              <a:avLst/>
            </a:prstGeom>
            <a:solidFill>
              <a:srgbClr val="00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/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9233" name="Rectangle 106">
              <a:extLst>
                <a:ext uri="{FF2B5EF4-FFF2-40B4-BE49-F238E27FC236}">
                  <a16:creationId xmlns:a16="http://schemas.microsoft.com/office/drawing/2014/main" id="{47299C2E-6574-49CE-BFD0-C27A6F280C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2" y="1809"/>
              <a:ext cx="576" cy="181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/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9234" name="Rectangle 107">
              <a:extLst>
                <a:ext uri="{FF2B5EF4-FFF2-40B4-BE49-F238E27FC236}">
                  <a16:creationId xmlns:a16="http://schemas.microsoft.com/office/drawing/2014/main" id="{EAD81EDD-5D37-4826-9C63-4C81D8751E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2" y="2315"/>
              <a:ext cx="576" cy="181"/>
            </a:xfrm>
            <a:prstGeom prst="rect">
              <a:avLst/>
            </a:prstGeom>
            <a:solidFill>
              <a:srgbClr val="00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/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9235" name="Rectangle 108">
              <a:extLst>
                <a:ext uri="{FF2B5EF4-FFF2-40B4-BE49-F238E27FC236}">
                  <a16:creationId xmlns:a16="http://schemas.microsoft.com/office/drawing/2014/main" id="{70CB0E99-138B-4C8B-A984-DCC5DF4FE6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2" y="2160"/>
              <a:ext cx="576" cy="181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/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9236" name="Rectangle 101">
              <a:extLst>
                <a:ext uri="{FF2B5EF4-FFF2-40B4-BE49-F238E27FC236}">
                  <a16:creationId xmlns:a16="http://schemas.microsoft.com/office/drawing/2014/main" id="{A2FE5DCA-736A-4AC7-822F-287D2D758E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2" y="1462"/>
              <a:ext cx="576" cy="181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/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9237" name="Text Box 100">
              <a:extLst>
                <a:ext uri="{FF2B5EF4-FFF2-40B4-BE49-F238E27FC236}">
                  <a16:creationId xmlns:a16="http://schemas.microsoft.com/office/drawing/2014/main" id="{CB200BBA-B5B7-4BAE-9E53-C215060337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0" y="1439"/>
              <a:ext cx="606" cy="1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AEAEA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/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t-BR" altLang="en-US" sz="1800">
                  <a:latin typeface="Times New Roman" panose="02020603050405020304" pitchFamily="18" charset="0"/>
                </a:rPr>
                <a:t>0 </a:t>
              </a:r>
              <a:r>
                <a:rPr lang="pt-BR" altLang="en-US" sz="1800">
                  <a:latin typeface="Times New Roman" panose="02020603050405020304" pitchFamily="18" charset="0"/>
                  <a:sym typeface="Monotype Sorts" pitchFamily="2" charset="2"/>
                </a:rPr>
                <a:t> </a:t>
              </a:r>
              <a:r>
                <a:rPr lang="pt-BR" altLang="en-US" sz="1800">
                  <a:latin typeface="Times New Roman" panose="02020603050405020304" pitchFamily="18" charset="0"/>
                </a:rPr>
                <a:t>000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t-BR" altLang="en-US" sz="1800">
                  <a:latin typeface="Times New Roman" panose="02020603050405020304" pitchFamily="18" charset="0"/>
                </a:rPr>
                <a:t>1 </a:t>
              </a:r>
              <a:r>
                <a:rPr lang="pt-BR" altLang="en-US" sz="1800">
                  <a:latin typeface="Times New Roman" panose="02020603050405020304" pitchFamily="18" charset="0"/>
                  <a:sym typeface="Monotype Sorts" pitchFamily="2" charset="2"/>
                </a:rPr>
                <a:t> </a:t>
              </a:r>
              <a:r>
                <a:rPr lang="pt-BR" altLang="en-US" sz="1800">
                  <a:latin typeface="Times New Roman" panose="02020603050405020304" pitchFamily="18" charset="0"/>
                </a:rPr>
                <a:t>001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t-BR" altLang="en-US" sz="1800">
                  <a:latin typeface="Times New Roman" panose="02020603050405020304" pitchFamily="18" charset="0"/>
                </a:rPr>
                <a:t>2 </a:t>
              </a:r>
              <a:r>
                <a:rPr lang="pt-BR" altLang="en-US" sz="1800">
                  <a:latin typeface="Times New Roman" panose="02020603050405020304" pitchFamily="18" charset="0"/>
                  <a:sym typeface="Monotype Sorts" pitchFamily="2" charset="2"/>
                </a:rPr>
                <a:t> </a:t>
              </a:r>
              <a:r>
                <a:rPr lang="pt-BR" altLang="en-US" sz="1800">
                  <a:latin typeface="Times New Roman" panose="02020603050405020304" pitchFamily="18" charset="0"/>
                </a:rPr>
                <a:t>010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t-BR" altLang="en-US" sz="1800">
                  <a:latin typeface="Times New Roman" panose="02020603050405020304" pitchFamily="18" charset="0"/>
                </a:rPr>
                <a:t>3 </a:t>
              </a:r>
              <a:r>
                <a:rPr lang="pt-BR" altLang="en-US" sz="1800">
                  <a:latin typeface="Times New Roman" panose="02020603050405020304" pitchFamily="18" charset="0"/>
                  <a:sym typeface="Monotype Sorts" pitchFamily="2" charset="2"/>
                </a:rPr>
                <a:t> </a:t>
              </a:r>
              <a:r>
                <a:rPr lang="pt-BR" altLang="en-US" sz="1800">
                  <a:latin typeface="Times New Roman" panose="02020603050405020304" pitchFamily="18" charset="0"/>
                </a:rPr>
                <a:t>011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t-BR" altLang="en-US" sz="1800">
                  <a:latin typeface="Times New Roman" panose="02020603050405020304" pitchFamily="18" charset="0"/>
                </a:rPr>
                <a:t>4 </a:t>
              </a:r>
              <a:r>
                <a:rPr lang="pt-BR" altLang="en-US" sz="1800">
                  <a:latin typeface="Times New Roman" panose="02020603050405020304" pitchFamily="18" charset="0"/>
                  <a:sym typeface="Monotype Sorts" pitchFamily="2" charset="2"/>
                </a:rPr>
                <a:t> </a:t>
              </a:r>
              <a:r>
                <a:rPr lang="pt-BR" altLang="en-US" sz="1800">
                  <a:latin typeface="Times New Roman" panose="02020603050405020304" pitchFamily="18" charset="0"/>
                </a:rPr>
                <a:t>100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t-BR" altLang="en-US" sz="1800">
                  <a:latin typeface="Times New Roman" panose="02020603050405020304" pitchFamily="18" charset="0"/>
                </a:rPr>
                <a:t>5 </a:t>
              </a:r>
              <a:r>
                <a:rPr lang="pt-BR" altLang="en-US" sz="1800">
                  <a:latin typeface="Times New Roman" panose="02020603050405020304" pitchFamily="18" charset="0"/>
                  <a:sym typeface="Monotype Sorts" pitchFamily="2" charset="2"/>
                </a:rPr>
                <a:t> </a:t>
              </a:r>
              <a:r>
                <a:rPr lang="pt-BR" altLang="en-US" sz="1800">
                  <a:latin typeface="Times New Roman" panose="02020603050405020304" pitchFamily="18" charset="0"/>
                </a:rPr>
                <a:t>101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t-BR" altLang="en-US" sz="1800">
                  <a:latin typeface="Times New Roman" panose="02020603050405020304" pitchFamily="18" charset="0"/>
                </a:rPr>
                <a:t>6 </a:t>
              </a:r>
              <a:r>
                <a:rPr lang="pt-BR" altLang="en-US" sz="1800">
                  <a:latin typeface="Times New Roman" panose="02020603050405020304" pitchFamily="18" charset="0"/>
                  <a:sym typeface="Monotype Sorts" pitchFamily="2" charset="2"/>
                </a:rPr>
                <a:t> </a:t>
              </a:r>
              <a:r>
                <a:rPr lang="pt-BR" altLang="en-US" sz="1800">
                  <a:latin typeface="Times New Roman" panose="02020603050405020304" pitchFamily="18" charset="0"/>
                </a:rPr>
                <a:t>110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t-BR" altLang="en-US" sz="1800">
                  <a:latin typeface="Times New Roman" panose="02020603050405020304" pitchFamily="18" charset="0"/>
                </a:rPr>
                <a:t>7 </a:t>
              </a:r>
              <a:r>
                <a:rPr lang="pt-BR" altLang="en-US" sz="1800">
                  <a:latin typeface="Times New Roman" panose="02020603050405020304" pitchFamily="18" charset="0"/>
                  <a:sym typeface="Monotype Sorts" pitchFamily="2" charset="2"/>
                </a:rPr>
                <a:t> </a:t>
              </a:r>
              <a:r>
                <a:rPr lang="pt-BR" altLang="en-US" sz="1800">
                  <a:latin typeface="Times New Roman" panose="02020603050405020304" pitchFamily="18" charset="0"/>
                </a:rPr>
                <a:t>111</a:t>
              </a:r>
            </a:p>
          </p:txBody>
        </p:sp>
      </p:grpSp>
      <p:sp>
        <p:nvSpPr>
          <p:cNvPr id="9223" name="Text Box 110">
            <a:extLst>
              <a:ext uri="{FF2B5EF4-FFF2-40B4-BE49-F238E27FC236}">
                <a16:creationId xmlns:a16="http://schemas.microsoft.com/office/drawing/2014/main" id="{33B709B8-333F-44F3-A70C-F1436E2724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498725"/>
            <a:ext cx="2863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/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pt-BR" altLang="en-US">
                <a:solidFill>
                  <a:srgbClr val="800000"/>
                </a:solidFill>
                <a:sym typeface="Monotype Sorts" pitchFamily="2" charset="2"/>
              </a:rPr>
              <a:t> </a:t>
            </a:r>
            <a:r>
              <a:rPr lang="pt-BR" altLang="en-US" i="1">
                <a:solidFill>
                  <a:srgbClr val="800000"/>
                </a:solidFill>
                <a:sym typeface="Monotype Sorts" pitchFamily="2" charset="2"/>
              </a:rPr>
              <a:t> </a:t>
            </a:r>
            <a:r>
              <a:rPr lang="pt-BR" altLang="en-US" b="1">
                <a:solidFill>
                  <a:srgbClr val="800000"/>
                </a:solidFill>
              </a:rPr>
              <a:t>Quantização Linear:</a:t>
            </a:r>
          </a:p>
        </p:txBody>
      </p:sp>
      <p:sp>
        <p:nvSpPr>
          <p:cNvPr id="9224" name="Text Box 116">
            <a:extLst>
              <a:ext uri="{FF2B5EF4-FFF2-40B4-BE49-F238E27FC236}">
                <a16:creationId xmlns:a16="http://schemas.microsoft.com/office/drawing/2014/main" id="{8CC2427C-B1A7-4003-9195-F342DDD952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588" y="1828800"/>
            <a:ext cx="3186112" cy="39687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/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pt-BR" altLang="en-US" b="1"/>
              <a:t>m</a:t>
            </a:r>
            <a:r>
              <a:rPr lang="pt-BR" altLang="en-US" b="1" baseline="-25000"/>
              <a:t>k</a:t>
            </a:r>
            <a:r>
              <a:rPr lang="pt-BR" altLang="en-US" b="1"/>
              <a:t> &lt; v</a:t>
            </a:r>
            <a:r>
              <a:rPr lang="pt-BR" altLang="en-US" b="1" baseline="-25000"/>
              <a:t>i</a:t>
            </a:r>
            <a:r>
              <a:rPr lang="pt-BR" altLang="en-US" b="1"/>
              <a:t> </a:t>
            </a:r>
            <a:r>
              <a:rPr lang="pt-BR" altLang="en-US" b="1">
                <a:sym typeface="Symbol" panose="05050102010706020507" pitchFamily="18" charset="2"/>
              </a:rPr>
              <a:t> m</a:t>
            </a:r>
            <a:r>
              <a:rPr lang="pt-BR" altLang="en-US" b="1" baseline="-25000">
                <a:sym typeface="Symbol" panose="05050102010706020507" pitchFamily="18" charset="2"/>
              </a:rPr>
              <a:t>k+1</a:t>
            </a:r>
            <a:r>
              <a:rPr lang="pt-BR" altLang="en-US" b="1">
                <a:sym typeface="Symbol" panose="05050102010706020507" pitchFamily="18" charset="2"/>
              </a:rPr>
              <a:t>  v</a:t>
            </a:r>
            <a:r>
              <a:rPr lang="pt-BR" altLang="en-US" b="1" baseline="-25000">
                <a:sym typeface="Symbol" panose="05050102010706020507" pitchFamily="18" charset="2"/>
              </a:rPr>
              <a:t>o</a:t>
            </a:r>
            <a:r>
              <a:rPr lang="pt-BR" altLang="en-US" b="1">
                <a:sym typeface="Symbol" panose="05050102010706020507" pitchFamily="18" charset="2"/>
              </a:rPr>
              <a:t> = m</a:t>
            </a:r>
            <a:r>
              <a:rPr lang="pt-BR" altLang="en-US" b="1" baseline="-25000">
                <a:sym typeface="Symbol" panose="05050102010706020507" pitchFamily="18" charset="2"/>
              </a:rPr>
              <a:t>k+1</a:t>
            </a:r>
            <a:endParaRPr lang="pt-BR" altLang="en-US" b="1"/>
          </a:p>
        </p:txBody>
      </p:sp>
      <p:sp>
        <p:nvSpPr>
          <p:cNvPr id="9225" name="Text Box 117">
            <a:extLst>
              <a:ext uri="{FF2B5EF4-FFF2-40B4-BE49-F238E27FC236}">
                <a16:creationId xmlns:a16="http://schemas.microsoft.com/office/drawing/2014/main" id="{F91284A7-583F-42B2-83B4-0534835837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8750" y="1828800"/>
            <a:ext cx="4343400" cy="39687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/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pt-BR" altLang="en-US" b="1"/>
              <a:t>Passo de quantização </a:t>
            </a:r>
            <a:r>
              <a:rPr lang="pt-BR" altLang="en-US" b="1">
                <a:sym typeface="Symbol" panose="05050102010706020507" pitchFamily="18" charset="2"/>
              </a:rPr>
              <a:t></a:t>
            </a:r>
            <a:r>
              <a:rPr lang="pt-BR" altLang="en-US" b="1"/>
              <a:t>  m</a:t>
            </a:r>
            <a:r>
              <a:rPr lang="pt-BR" altLang="en-US" b="1" baseline="-25000"/>
              <a:t>k+1</a:t>
            </a:r>
            <a:r>
              <a:rPr lang="pt-BR" altLang="en-US" b="1"/>
              <a:t>- m</a:t>
            </a:r>
            <a:r>
              <a:rPr lang="pt-BR" altLang="en-US" b="1" baseline="-25000"/>
              <a:t>k</a:t>
            </a:r>
            <a:r>
              <a:rPr lang="pt-BR" altLang="en-US" b="1"/>
              <a:t> </a:t>
            </a:r>
            <a:endParaRPr lang="pt-BR" altLang="en-US" b="1" baseline="-25000">
              <a:sym typeface="Symbol" panose="05050102010706020507" pitchFamily="18" charset="2"/>
            </a:endParaRPr>
          </a:p>
        </p:txBody>
      </p:sp>
      <p:sp>
        <p:nvSpPr>
          <p:cNvPr id="9226" name="Text Box 118">
            <a:extLst>
              <a:ext uri="{FF2B5EF4-FFF2-40B4-BE49-F238E27FC236}">
                <a16:creationId xmlns:a16="http://schemas.microsoft.com/office/drawing/2014/main" id="{CDF7DFBA-10FC-43A1-A369-89B624DA99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9000" y="2971800"/>
            <a:ext cx="27606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/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pt-BR" altLang="en-US" b="1">
                <a:solidFill>
                  <a:srgbClr val="800000"/>
                </a:solidFill>
              </a:rPr>
              <a:t>Quantizador de 3 bits</a:t>
            </a:r>
            <a:endParaRPr lang="pt-BR" altLang="en-US"/>
          </a:p>
        </p:txBody>
      </p:sp>
      <p:sp>
        <p:nvSpPr>
          <p:cNvPr id="9227" name="Text Box 119">
            <a:extLst>
              <a:ext uri="{FF2B5EF4-FFF2-40B4-BE49-F238E27FC236}">
                <a16:creationId xmlns:a16="http://schemas.microsoft.com/office/drawing/2014/main" id="{0D873A8B-2F99-429D-B479-717DED0239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0100" y="3505200"/>
            <a:ext cx="2974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/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pt-BR" altLang="en-US"/>
              <a:t>No. de níveis: Q = 2</a:t>
            </a:r>
            <a:r>
              <a:rPr lang="pt-BR" altLang="en-US" baseline="30000"/>
              <a:t>N</a:t>
            </a:r>
            <a:r>
              <a:rPr lang="pt-BR" altLang="en-US"/>
              <a:t> = 8</a:t>
            </a:r>
          </a:p>
        </p:txBody>
      </p:sp>
      <p:sp>
        <p:nvSpPr>
          <p:cNvPr id="9228" name="Freeform 120">
            <a:extLst>
              <a:ext uri="{FF2B5EF4-FFF2-40B4-BE49-F238E27FC236}">
                <a16:creationId xmlns:a16="http://schemas.microsoft.com/office/drawing/2014/main" id="{EED8EF6C-4EF6-4BDB-A3B3-DB63107A48F0}"/>
              </a:ext>
            </a:extLst>
          </p:cNvPr>
          <p:cNvSpPr>
            <a:spLocks/>
          </p:cNvSpPr>
          <p:nvPr/>
        </p:nvSpPr>
        <p:spPr bwMode="auto">
          <a:xfrm>
            <a:off x="5867400" y="2819400"/>
            <a:ext cx="3124200" cy="3505200"/>
          </a:xfrm>
          <a:custGeom>
            <a:avLst/>
            <a:gdLst>
              <a:gd name="T0" fmla="*/ 0 w 1968"/>
              <a:gd name="T1" fmla="*/ 2147483646 h 2208"/>
              <a:gd name="T2" fmla="*/ 0 w 1968"/>
              <a:gd name="T3" fmla="*/ 0 h 2208"/>
              <a:gd name="T4" fmla="*/ 2147483646 w 1968"/>
              <a:gd name="T5" fmla="*/ 0 h 220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68" h="2208">
                <a:moveTo>
                  <a:pt x="0" y="2208"/>
                </a:moveTo>
                <a:lnTo>
                  <a:pt x="0" y="0"/>
                </a:lnTo>
                <a:lnTo>
                  <a:pt x="1968" y="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dash"/>
            <a:round/>
            <a:headEnd type="none" w="sm" len="sm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pt-B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ço Reservado para Número de Slide 1">
            <a:extLst>
              <a:ext uri="{FF2B5EF4-FFF2-40B4-BE49-F238E27FC236}">
                <a16:creationId xmlns:a16="http://schemas.microsoft.com/office/drawing/2014/main" id="{5F6BBA12-2FDA-4AFD-BB24-DB36998C1D6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/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C292533-1AC1-4350-9B5B-02CA753B8DAA}" type="slidenum">
              <a:rPr lang="pt-BR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pt-BR" altLang="en-US" sz="1400">
              <a:latin typeface="Times New Roman" panose="02020603050405020304" pitchFamily="18" charset="0"/>
            </a:endParaRPr>
          </a:p>
        </p:txBody>
      </p:sp>
      <p:grpSp>
        <p:nvGrpSpPr>
          <p:cNvPr id="10243" name="Group 49">
            <a:extLst>
              <a:ext uri="{FF2B5EF4-FFF2-40B4-BE49-F238E27FC236}">
                <a16:creationId xmlns:a16="http://schemas.microsoft.com/office/drawing/2014/main" id="{F82F31CC-97DA-413B-9962-95A98F18FAC4}"/>
              </a:ext>
            </a:extLst>
          </p:cNvPr>
          <p:cNvGrpSpPr>
            <a:grpSpLocks/>
          </p:cNvGrpSpPr>
          <p:nvPr/>
        </p:nvGrpSpPr>
        <p:grpSpPr bwMode="auto">
          <a:xfrm>
            <a:off x="4198938" y="2022475"/>
            <a:ext cx="4487862" cy="2168525"/>
            <a:chOff x="1335" y="1052"/>
            <a:chExt cx="3142" cy="1366"/>
          </a:xfrm>
        </p:grpSpPr>
        <p:sp>
          <p:nvSpPr>
            <p:cNvPr id="10291" name="Rectangle 5">
              <a:extLst>
                <a:ext uri="{FF2B5EF4-FFF2-40B4-BE49-F238E27FC236}">
                  <a16:creationId xmlns:a16="http://schemas.microsoft.com/office/drawing/2014/main" id="{34739343-5AF7-4A53-B767-EF56D03D89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5" y="1052"/>
              <a:ext cx="3142" cy="1355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/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10292" name="Object 2">
              <a:extLst>
                <a:ext uri="{FF2B5EF4-FFF2-40B4-BE49-F238E27FC236}">
                  <a16:creationId xmlns:a16="http://schemas.microsoft.com/office/drawing/2014/main" id="{F990E363-B91E-4F61-859C-490B60D1079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379" y="1063"/>
            <a:ext cx="3001" cy="13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93" name="Figura" r:id="rId3" imgW="4764024" imgH="2151888" progId="Word.Picture.8">
                    <p:embed/>
                  </p:oleObj>
                </mc:Choice>
                <mc:Fallback>
                  <p:oleObj name="Figura" r:id="rId3" imgW="4764024" imgH="2151888" progId="Word.Picture.8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79" y="1063"/>
                          <a:ext cx="3001" cy="135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EAEAEA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lg" len="lg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244" name="Text Box 3">
            <a:extLst>
              <a:ext uri="{FF2B5EF4-FFF2-40B4-BE49-F238E27FC236}">
                <a16:creationId xmlns:a16="http://schemas.microsoft.com/office/drawing/2014/main" id="{C1A4AF2B-318C-424F-A644-E5DD87BCF2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3148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/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pt-BR" altLang="en-US" b="1">
                <a:solidFill>
                  <a:srgbClr val="990000"/>
                </a:solidFill>
                <a:sym typeface="Monotype Sorts" pitchFamily="2" charset="2"/>
              </a:rPr>
              <a:t>  </a:t>
            </a:r>
            <a:r>
              <a:rPr lang="pt-BR" altLang="en-US" b="1" i="1">
                <a:solidFill>
                  <a:srgbClr val="990000"/>
                </a:solidFill>
              </a:rPr>
              <a:t>Ruído de quantização:</a:t>
            </a:r>
            <a:endParaRPr lang="pt-BR" altLang="en-US"/>
          </a:p>
        </p:txBody>
      </p:sp>
      <p:sp>
        <p:nvSpPr>
          <p:cNvPr id="10245" name="Text Box 4">
            <a:extLst>
              <a:ext uri="{FF2B5EF4-FFF2-40B4-BE49-F238E27FC236}">
                <a16:creationId xmlns:a16="http://schemas.microsoft.com/office/drawing/2014/main" id="{532606D5-2C6A-470C-BFC2-F00F65C6E3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025" y="609600"/>
            <a:ext cx="868997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/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pt-BR" altLang="en-US">
                <a:sym typeface="Monotype Sorts" pitchFamily="2" charset="2"/>
              </a:rPr>
              <a:t>  </a:t>
            </a:r>
            <a:r>
              <a:rPr lang="pt-BR" altLang="en-US"/>
              <a:t>A quantização introduz um erro nas amplitudes do sinal.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t-BR" altLang="en-US">
                <a:sym typeface="Monotype Sorts" pitchFamily="2" charset="2"/>
              </a:rPr>
              <a:t>  </a:t>
            </a:r>
            <a:r>
              <a:rPr lang="pt-BR" altLang="en-US"/>
              <a:t>Este erro é definido como a diferença entre o sinal de entrada e o sinal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t-BR" altLang="en-US"/>
              <a:t>     de saída.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t-BR" altLang="en-US">
                <a:sym typeface="Monotype Sorts" pitchFamily="2" charset="2"/>
              </a:rPr>
              <a:t>  </a:t>
            </a:r>
            <a:r>
              <a:rPr lang="pt-BR" altLang="en-US"/>
              <a:t>Ele é chamado de </a:t>
            </a:r>
            <a:r>
              <a:rPr lang="pt-BR" altLang="en-US" b="1">
                <a:solidFill>
                  <a:schemeClr val="accent2"/>
                </a:solidFill>
              </a:rPr>
              <a:t>ruído de quantização.</a:t>
            </a:r>
            <a:endParaRPr lang="pt-BR" altLang="en-US"/>
          </a:p>
        </p:txBody>
      </p:sp>
      <p:grpSp>
        <p:nvGrpSpPr>
          <p:cNvPr id="10246" name="Group 58">
            <a:extLst>
              <a:ext uri="{FF2B5EF4-FFF2-40B4-BE49-F238E27FC236}">
                <a16:creationId xmlns:a16="http://schemas.microsoft.com/office/drawing/2014/main" id="{4B5E4F67-430D-4B39-ABAC-929AFE37962C}"/>
              </a:ext>
            </a:extLst>
          </p:cNvPr>
          <p:cNvGrpSpPr>
            <a:grpSpLocks/>
          </p:cNvGrpSpPr>
          <p:nvPr/>
        </p:nvGrpSpPr>
        <p:grpSpPr bwMode="auto">
          <a:xfrm>
            <a:off x="574675" y="2025650"/>
            <a:ext cx="3082925" cy="2089150"/>
            <a:chOff x="238" y="1158"/>
            <a:chExt cx="1942" cy="1316"/>
          </a:xfrm>
        </p:grpSpPr>
        <p:sp>
          <p:nvSpPr>
            <p:cNvPr id="10259" name="Rectangle 56">
              <a:extLst>
                <a:ext uri="{FF2B5EF4-FFF2-40B4-BE49-F238E27FC236}">
                  <a16:creationId xmlns:a16="http://schemas.microsoft.com/office/drawing/2014/main" id="{06562D02-9C8E-4393-BE9F-066C3B5518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8" y="1158"/>
              <a:ext cx="1942" cy="1316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/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latin typeface="Times New Roman" panose="02020603050405020304" pitchFamily="18" charset="0"/>
              </a:endParaRPr>
            </a:p>
          </p:txBody>
        </p:sp>
        <p:grpSp>
          <p:nvGrpSpPr>
            <p:cNvPr id="10260" name="Group 55">
              <a:extLst>
                <a:ext uri="{FF2B5EF4-FFF2-40B4-BE49-F238E27FC236}">
                  <a16:creationId xmlns:a16="http://schemas.microsoft.com/office/drawing/2014/main" id="{3FC9BD6A-7340-414C-9D8F-343B250B0AA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1" y="1207"/>
              <a:ext cx="1859" cy="1267"/>
              <a:chOff x="321" y="1257"/>
              <a:chExt cx="1859" cy="1267"/>
            </a:xfrm>
          </p:grpSpPr>
          <p:sp>
            <p:nvSpPr>
              <p:cNvPr id="10261" name="Line 9">
                <a:extLst>
                  <a:ext uri="{FF2B5EF4-FFF2-40B4-BE49-F238E27FC236}">
                    <a16:creationId xmlns:a16="http://schemas.microsoft.com/office/drawing/2014/main" id="{3C735230-CCC4-4118-B2FB-7D5B51DF5E9D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>
                <a:off x="321" y="2036"/>
                <a:ext cx="164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pt-BR"/>
              </a:p>
            </p:txBody>
          </p:sp>
          <p:sp>
            <p:nvSpPr>
              <p:cNvPr id="10262" name="Line 11">
                <a:extLst>
                  <a:ext uri="{FF2B5EF4-FFF2-40B4-BE49-F238E27FC236}">
                    <a16:creationId xmlns:a16="http://schemas.microsoft.com/office/drawing/2014/main" id="{0D3743CD-6B4B-4FB6-8B93-186E718DE062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>
                <a:off x="1043" y="1919"/>
                <a:ext cx="0" cy="20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pt-BR"/>
              </a:p>
            </p:txBody>
          </p:sp>
          <p:sp>
            <p:nvSpPr>
              <p:cNvPr id="10263" name="Line 12">
                <a:extLst>
                  <a:ext uri="{FF2B5EF4-FFF2-40B4-BE49-F238E27FC236}">
                    <a16:creationId xmlns:a16="http://schemas.microsoft.com/office/drawing/2014/main" id="{7E816418-308F-4DF7-ADEC-25D119C58694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rot="5400000">
                <a:off x="940" y="2017"/>
                <a:ext cx="0" cy="20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pt-BR"/>
              </a:p>
            </p:txBody>
          </p:sp>
          <p:sp>
            <p:nvSpPr>
              <p:cNvPr id="10264" name="Line 13">
                <a:extLst>
                  <a:ext uri="{FF2B5EF4-FFF2-40B4-BE49-F238E27FC236}">
                    <a16:creationId xmlns:a16="http://schemas.microsoft.com/office/drawing/2014/main" id="{A2CD84C3-63A9-4270-888F-AF49A1A4B2BF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rot="5400000">
                <a:off x="732" y="2218"/>
                <a:ext cx="0" cy="20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pt-BR"/>
              </a:p>
            </p:txBody>
          </p:sp>
          <p:sp>
            <p:nvSpPr>
              <p:cNvPr id="10265" name="Line 14">
                <a:extLst>
                  <a:ext uri="{FF2B5EF4-FFF2-40B4-BE49-F238E27FC236}">
                    <a16:creationId xmlns:a16="http://schemas.microsoft.com/office/drawing/2014/main" id="{12A71161-87D6-4640-BF50-A6AB7D3F04A6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rot="5400000">
                <a:off x="1561" y="1412"/>
                <a:ext cx="0" cy="20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pt-BR"/>
              </a:p>
            </p:txBody>
          </p:sp>
          <p:sp>
            <p:nvSpPr>
              <p:cNvPr id="10266" name="Line 15">
                <a:extLst>
                  <a:ext uri="{FF2B5EF4-FFF2-40B4-BE49-F238E27FC236}">
                    <a16:creationId xmlns:a16="http://schemas.microsoft.com/office/drawing/2014/main" id="{E1633C7B-DD08-421C-A588-857312B250A5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rot="5400000">
                <a:off x="1354" y="1614"/>
                <a:ext cx="0" cy="20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pt-BR"/>
              </a:p>
            </p:txBody>
          </p:sp>
          <p:sp>
            <p:nvSpPr>
              <p:cNvPr id="10267" name="Line 16">
                <a:extLst>
                  <a:ext uri="{FF2B5EF4-FFF2-40B4-BE49-F238E27FC236}">
                    <a16:creationId xmlns:a16="http://schemas.microsoft.com/office/drawing/2014/main" id="{C8841F1D-CFB4-4843-B0D6-9BB6AFF82C77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rot="5400000">
                <a:off x="1147" y="1815"/>
                <a:ext cx="0" cy="20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pt-BR"/>
              </a:p>
            </p:txBody>
          </p:sp>
          <p:sp>
            <p:nvSpPr>
              <p:cNvPr id="10268" name="Line 17">
                <a:extLst>
                  <a:ext uri="{FF2B5EF4-FFF2-40B4-BE49-F238E27FC236}">
                    <a16:creationId xmlns:a16="http://schemas.microsoft.com/office/drawing/2014/main" id="{BE47B625-55DF-4C4B-B6F0-28905C98384A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>
                <a:off x="836" y="2121"/>
                <a:ext cx="0" cy="20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pt-BR"/>
              </a:p>
            </p:txBody>
          </p:sp>
          <p:sp>
            <p:nvSpPr>
              <p:cNvPr id="10269" name="Line 18">
                <a:extLst>
                  <a:ext uri="{FF2B5EF4-FFF2-40B4-BE49-F238E27FC236}">
                    <a16:creationId xmlns:a16="http://schemas.microsoft.com/office/drawing/2014/main" id="{DCB6FBF1-9241-483E-A676-D75D43F6E4ED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>
                <a:off x="1457" y="1516"/>
                <a:ext cx="0" cy="20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pt-BR"/>
              </a:p>
            </p:txBody>
          </p:sp>
          <p:sp>
            <p:nvSpPr>
              <p:cNvPr id="10270" name="Line 19">
                <a:extLst>
                  <a:ext uri="{FF2B5EF4-FFF2-40B4-BE49-F238E27FC236}">
                    <a16:creationId xmlns:a16="http://schemas.microsoft.com/office/drawing/2014/main" id="{CA5974DA-7B90-4537-B1BD-783362DD2E4B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>
                <a:off x="628" y="2322"/>
                <a:ext cx="0" cy="20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pt-BR"/>
              </a:p>
            </p:txBody>
          </p:sp>
          <p:sp>
            <p:nvSpPr>
              <p:cNvPr id="10271" name="Line 20">
                <a:extLst>
                  <a:ext uri="{FF2B5EF4-FFF2-40B4-BE49-F238E27FC236}">
                    <a16:creationId xmlns:a16="http://schemas.microsoft.com/office/drawing/2014/main" id="{86923B21-3287-4360-8CB3-F9C765815DF9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>
                <a:off x="1250" y="1718"/>
                <a:ext cx="0" cy="20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pt-BR"/>
              </a:p>
            </p:txBody>
          </p:sp>
          <p:sp>
            <p:nvSpPr>
              <p:cNvPr id="10272" name="Line 23">
                <a:extLst>
                  <a:ext uri="{FF2B5EF4-FFF2-40B4-BE49-F238E27FC236}">
                    <a16:creationId xmlns:a16="http://schemas.microsoft.com/office/drawing/2014/main" id="{6248A674-A216-4702-97D9-F18E27DC1D5D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V="1">
                <a:off x="1049" y="1348"/>
                <a:ext cx="0" cy="117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pt-BR"/>
              </a:p>
            </p:txBody>
          </p:sp>
          <p:sp>
            <p:nvSpPr>
              <p:cNvPr id="10273" name="Text Box 24">
                <a:extLst>
                  <a:ext uri="{FF2B5EF4-FFF2-40B4-BE49-F238E27FC236}">
                    <a16:creationId xmlns:a16="http://schemas.microsoft.com/office/drawing/2014/main" id="{49981B77-4654-45AD-A1F4-D257F6718A0C}"/>
                  </a:ext>
                </a:extLst>
              </p:cNvPr>
              <p:cNvSpPr txBox="1">
                <a:spLocks noChangeAspect="1" noChangeArrowheads="1"/>
              </p:cNvSpPr>
              <p:nvPr/>
            </p:nvSpPr>
            <p:spPr bwMode="auto">
              <a:xfrm>
                <a:off x="1192" y="1976"/>
                <a:ext cx="19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EAEAEA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Font typeface="Monotype Sorts" pitchFamily="2" charset="2"/>
                  <a:buChar char="/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pt-BR" altLang="en-US">
                    <a:latin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10274" name="Text Box 25">
                <a:extLst>
                  <a:ext uri="{FF2B5EF4-FFF2-40B4-BE49-F238E27FC236}">
                    <a16:creationId xmlns:a16="http://schemas.microsoft.com/office/drawing/2014/main" id="{F6FA104A-0A84-4671-B683-F21FF6B3E0E6}"/>
                  </a:ext>
                </a:extLst>
              </p:cNvPr>
              <p:cNvSpPr txBox="1">
                <a:spLocks noChangeAspect="1" noChangeArrowheads="1"/>
              </p:cNvSpPr>
              <p:nvPr/>
            </p:nvSpPr>
            <p:spPr bwMode="auto">
              <a:xfrm>
                <a:off x="469" y="1961"/>
                <a:ext cx="24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EAEAEA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Font typeface="Monotype Sorts" pitchFamily="2" charset="2"/>
                  <a:buChar char="/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pt-BR" altLang="en-US">
                    <a:latin typeface="Times New Roman" panose="02020603050405020304" pitchFamily="18" charset="0"/>
                  </a:rPr>
                  <a:t>-2</a:t>
                </a:r>
              </a:p>
            </p:txBody>
          </p:sp>
          <p:sp>
            <p:nvSpPr>
              <p:cNvPr id="10275" name="Line 26">
                <a:extLst>
                  <a:ext uri="{FF2B5EF4-FFF2-40B4-BE49-F238E27FC236}">
                    <a16:creationId xmlns:a16="http://schemas.microsoft.com/office/drawing/2014/main" id="{ABA61EE9-5F06-4F05-82DD-2241F0810C62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>
                <a:off x="1246" y="1835"/>
                <a:ext cx="0" cy="20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pt-BR"/>
              </a:p>
            </p:txBody>
          </p:sp>
          <p:sp>
            <p:nvSpPr>
              <p:cNvPr id="10276" name="Line 27">
                <a:extLst>
                  <a:ext uri="{FF2B5EF4-FFF2-40B4-BE49-F238E27FC236}">
                    <a16:creationId xmlns:a16="http://schemas.microsoft.com/office/drawing/2014/main" id="{F5EB8A11-B276-4424-ADC6-6A069E7DBF04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>
                <a:off x="1455" y="1633"/>
                <a:ext cx="0" cy="4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pt-BR"/>
              </a:p>
            </p:txBody>
          </p:sp>
          <p:sp>
            <p:nvSpPr>
              <p:cNvPr id="10277" name="Text Box 28">
                <a:extLst>
                  <a:ext uri="{FF2B5EF4-FFF2-40B4-BE49-F238E27FC236}">
                    <a16:creationId xmlns:a16="http://schemas.microsoft.com/office/drawing/2014/main" id="{3318A825-176D-4EC2-9F1A-ED5AE4AA3CF8}"/>
                  </a:ext>
                </a:extLst>
              </p:cNvPr>
              <p:cNvSpPr txBox="1">
                <a:spLocks noChangeAspect="1" noChangeArrowheads="1"/>
              </p:cNvSpPr>
              <p:nvPr/>
            </p:nvSpPr>
            <p:spPr bwMode="auto">
              <a:xfrm>
                <a:off x="1395" y="1984"/>
                <a:ext cx="19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EAEAEA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Font typeface="Monotype Sorts" pitchFamily="2" charset="2"/>
                  <a:buChar char="/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pt-BR" altLang="en-US">
                    <a:latin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10278" name="Line 32">
                <a:extLst>
                  <a:ext uri="{FF2B5EF4-FFF2-40B4-BE49-F238E27FC236}">
                    <a16:creationId xmlns:a16="http://schemas.microsoft.com/office/drawing/2014/main" id="{32E761A6-B913-4722-A5A3-EDA652F0B57F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H="1">
                <a:off x="1049" y="1624"/>
                <a:ext cx="40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pt-BR"/>
              </a:p>
            </p:txBody>
          </p:sp>
          <p:sp>
            <p:nvSpPr>
              <p:cNvPr id="10279" name="Line 34">
                <a:extLst>
                  <a:ext uri="{FF2B5EF4-FFF2-40B4-BE49-F238E27FC236}">
                    <a16:creationId xmlns:a16="http://schemas.microsoft.com/office/drawing/2014/main" id="{DA2AAA17-14B5-44C8-9D00-B3BE8EBACFC9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>
                <a:off x="623" y="2432"/>
                <a:ext cx="42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pt-BR"/>
              </a:p>
            </p:txBody>
          </p:sp>
          <p:sp>
            <p:nvSpPr>
              <p:cNvPr id="10280" name="Text Box 36">
                <a:extLst>
                  <a:ext uri="{FF2B5EF4-FFF2-40B4-BE49-F238E27FC236}">
                    <a16:creationId xmlns:a16="http://schemas.microsoft.com/office/drawing/2014/main" id="{F32860F4-1794-4E71-A17A-58C496374C8F}"/>
                  </a:ext>
                </a:extLst>
              </p:cNvPr>
              <p:cNvSpPr txBox="1">
                <a:spLocks noChangeAspect="1" noChangeArrowheads="1"/>
              </p:cNvSpPr>
              <p:nvPr/>
            </p:nvSpPr>
            <p:spPr bwMode="auto">
              <a:xfrm>
                <a:off x="921" y="1495"/>
                <a:ext cx="19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EAEAEA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Font typeface="Monotype Sorts" pitchFamily="2" charset="2"/>
                  <a:buChar char="/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pt-BR" altLang="en-US">
                    <a:latin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10281" name="Text Box 37">
                <a:extLst>
                  <a:ext uri="{FF2B5EF4-FFF2-40B4-BE49-F238E27FC236}">
                    <a16:creationId xmlns:a16="http://schemas.microsoft.com/office/drawing/2014/main" id="{A36DCB11-690A-4091-B17A-7F9C9CBBF491}"/>
                  </a:ext>
                </a:extLst>
              </p:cNvPr>
              <p:cNvSpPr txBox="1">
                <a:spLocks noChangeAspect="1" noChangeArrowheads="1"/>
              </p:cNvSpPr>
              <p:nvPr/>
            </p:nvSpPr>
            <p:spPr bwMode="auto">
              <a:xfrm>
                <a:off x="921" y="1689"/>
                <a:ext cx="19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EAEAEA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Font typeface="Monotype Sorts" pitchFamily="2" charset="2"/>
                  <a:buChar char="/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pt-BR" altLang="en-US">
                    <a:latin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10282" name="Text Box 38">
                <a:extLst>
                  <a:ext uri="{FF2B5EF4-FFF2-40B4-BE49-F238E27FC236}">
                    <a16:creationId xmlns:a16="http://schemas.microsoft.com/office/drawing/2014/main" id="{E007E0FF-784A-42CB-A616-7AABA86635E2}"/>
                  </a:ext>
                </a:extLst>
              </p:cNvPr>
              <p:cNvSpPr txBox="1">
                <a:spLocks noChangeAspect="1" noChangeArrowheads="1"/>
              </p:cNvSpPr>
              <p:nvPr/>
            </p:nvSpPr>
            <p:spPr bwMode="auto">
              <a:xfrm>
                <a:off x="1921" y="1983"/>
                <a:ext cx="259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EAEAEA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Font typeface="Monotype Sorts" pitchFamily="2" charset="2"/>
                  <a:buChar char="/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pt-BR" altLang="en-US">
                    <a:latin typeface="Times New Roman" panose="02020603050405020304" pitchFamily="18" charset="0"/>
                  </a:rPr>
                  <a:t>V</a:t>
                </a:r>
                <a:r>
                  <a:rPr lang="pt-BR" altLang="en-US" baseline="-25000">
                    <a:latin typeface="Times New Roman" panose="02020603050405020304" pitchFamily="18" charset="0"/>
                  </a:rPr>
                  <a:t>i</a:t>
                </a:r>
                <a:endParaRPr lang="pt-BR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283" name="Text Box 39">
                <a:extLst>
                  <a:ext uri="{FF2B5EF4-FFF2-40B4-BE49-F238E27FC236}">
                    <a16:creationId xmlns:a16="http://schemas.microsoft.com/office/drawing/2014/main" id="{49E5EF99-D540-4C24-965F-600D8B69B8C1}"/>
                  </a:ext>
                </a:extLst>
              </p:cNvPr>
              <p:cNvSpPr txBox="1">
                <a:spLocks noChangeAspect="1" noChangeArrowheads="1"/>
              </p:cNvSpPr>
              <p:nvPr/>
            </p:nvSpPr>
            <p:spPr bwMode="auto">
              <a:xfrm>
                <a:off x="1068" y="1257"/>
                <a:ext cx="28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EAEAEA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Font typeface="Monotype Sorts" pitchFamily="2" charset="2"/>
                  <a:buChar char="/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pt-BR" altLang="en-US">
                    <a:latin typeface="Times New Roman" panose="02020603050405020304" pitchFamily="18" charset="0"/>
                  </a:rPr>
                  <a:t>V</a:t>
                </a:r>
                <a:r>
                  <a:rPr lang="pt-BR" altLang="en-US" baseline="-25000">
                    <a:latin typeface="Times New Roman" panose="02020603050405020304" pitchFamily="18" charset="0"/>
                  </a:rPr>
                  <a:t>o</a:t>
                </a:r>
                <a:endParaRPr lang="pt-BR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284" name="Line 40">
                <a:extLst>
                  <a:ext uri="{FF2B5EF4-FFF2-40B4-BE49-F238E27FC236}">
                    <a16:creationId xmlns:a16="http://schemas.microsoft.com/office/drawing/2014/main" id="{5CCEE836-D24D-4C43-B671-27150E0E285F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V="1">
                <a:off x="623" y="2036"/>
                <a:ext cx="5" cy="28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 type="none" w="sm" len="sm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pt-BR"/>
              </a:p>
            </p:txBody>
          </p:sp>
          <p:sp>
            <p:nvSpPr>
              <p:cNvPr id="10285" name="Line 42">
                <a:extLst>
                  <a:ext uri="{FF2B5EF4-FFF2-40B4-BE49-F238E27FC236}">
                    <a16:creationId xmlns:a16="http://schemas.microsoft.com/office/drawing/2014/main" id="{22CD320F-D692-434A-A60F-8E6674B43DF6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>
                <a:off x="1564" y="1516"/>
                <a:ext cx="0" cy="20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pt-BR"/>
              </a:p>
            </p:txBody>
          </p:sp>
          <p:sp>
            <p:nvSpPr>
              <p:cNvPr id="10286" name="Text Box 43">
                <a:extLst>
                  <a:ext uri="{FF2B5EF4-FFF2-40B4-BE49-F238E27FC236}">
                    <a16:creationId xmlns:a16="http://schemas.microsoft.com/office/drawing/2014/main" id="{6E97BE13-D9A3-4C4E-9549-C91B3F07C993}"/>
                  </a:ext>
                </a:extLst>
              </p:cNvPr>
              <p:cNvSpPr txBox="1">
                <a:spLocks noChangeAspect="1" noChangeArrowheads="1"/>
              </p:cNvSpPr>
              <p:nvPr/>
            </p:nvSpPr>
            <p:spPr bwMode="auto">
              <a:xfrm>
                <a:off x="1596" y="1530"/>
                <a:ext cx="177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EAEAEA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Font typeface="Monotype Sorts" pitchFamily="2" charset="2"/>
                  <a:buChar char="/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pt-BR" altLang="en-US" sz="1600" b="1">
                    <a:latin typeface="Times New Roman" panose="02020603050405020304" pitchFamily="18" charset="0"/>
                    <a:sym typeface="Symbol" panose="05050102010706020507" pitchFamily="18" charset="2"/>
                  </a:rPr>
                  <a:t></a:t>
                </a:r>
                <a:endParaRPr lang="pt-BR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287" name="Line 50">
                <a:extLst>
                  <a:ext uri="{FF2B5EF4-FFF2-40B4-BE49-F238E27FC236}">
                    <a16:creationId xmlns:a16="http://schemas.microsoft.com/office/drawing/2014/main" id="{BDEAD268-BA79-4BFB-B637-1EAAC755B85F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>
                <a:off x="1049" y="1818"/>
                <a:ext cx="20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 type="none" w="sm" len="sm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pt-BR"/>
              </a:p>
            </p:txBody>
          </p:sp>
          <p:sp>
            <p:nvSpPr>
              <p:cNvPr id="10288" name="Line 51">
                <a:extLst>
                  <a:ext uri="{FF2B5EF4-FFF2-40B4-BE49-F238E27FC236}">
                    <a16:creationId xmlns:a16="http://schemas.microsoft.com/office/drawing/2014/main" id="{132E6217-F6AF-4B49-933D-CE239CC0126F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>
                <a:off x="847" y="2238"/>
                <a:ext cx="20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 type="none" w="sm" len="sm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pt-BR"/>
              </a:p>
            </p:txBody>
          </p:sp>
          <p:sp>
            <p:nvSpPr>
              <p:cNvPr id="10289" name="Line 52">
                <a:extLst>
                  <a:ext uri="{FF2B5EF4-FFF2-40B4-BE49-F238E27FC236}">
                    <a16:creationId xmlns:a16="http://schemas.microsoft.com/office/drawing/2014/main" id="{CB98E6F3-752B-420E-89BB-5163E5AAA960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V="1">
                <a:off x="836" y="2036"/>
                <a:ext cx="0" cy="8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 type="none" w="sm" len="sm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pt-BR"/>
              </a:p>
            </p:txBody>
          </p:sp>
          <p:sp>
            <p:nvSpPr>
              <p:cNvPr id="10290" name="Text Box 53">
                <a:extLst>
                  <a:ext uri="{FF2B5EF4-FFF2-40B4-BE49-F238E27FC236}">
                    <a16:creationId xmlns:a16="http://schemas.microsoft.com/office/drawing/2014/main" id="{2B9B8296-813F-4859-A430-3DE7A60E3F85}"/>
                  </a:ext>
                </a:extLst>
              </p:cNvPr>
              <p:cNvSpPr txBox="1">
                <a:spLocks noChangeAspect="1" noChangeArrowheads="1"/>
              </p:cNvSpPr>
              <p:nvPr/>
            </p:nvSpPr>
            <p:spPr bwMode="auto">
              <a:xfrm>
                <a:off x="696" y="1975"/>
                <a:ext cx="24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EAEAEA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Font typeface="Monotype Sorts" pitchFamily="2" charset="2"/>
                  <a:buChar char="/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onotype Sorts" pitchFamily="2" charset="2"/>
                  <a:buChar char="å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pt-BR" altLang="en-US">
                    <a:latin typeface="Times New Roman" panose="02020603050405020304" pitchFamily="18" charset="0"/>
                  </a:rPr>
                  <a:t>-1</a:t>
                </a:r>
              </a:p>
            </p:txBody>
          </p:sp>
        </p:grpSp>
      </p:grpSp>
      <p:sp>
        <p:nvSpPr>
          <p:cNvPr id="10247" name="Text Box 59">
            <a:extLst>
              <a:ext uri="{FF2B5EF4-FFF2-40B4-BE49-F238E27FC236}">
                <a16:creationId xmlns:a16="http://schemas.microsoft.com/office/drawing/2014/main" id="{A0A3FD1A-DF20-4A27-84AD-8D007508FE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251325"/>
            <a:ext cx="7191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/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 typeface="Monotype Sorts" pitchFamily="2" charset="2"/>
              <a:buChar char="þ"/>
            </a:pPr>
            <a:r>
              <a:rPr lang="pt-BR" altLang="en-US"/>
              <a:t> q(t): variável aleatória uniformemente distribuída entre </a:t>
            </a:r>
            <a:r>
              <a:rPr lang="pt-BR" altLang="en-US">
                <a:sym typeface="Symbol" panose="05050102010706020507" pitchFamily="18" charset="2"/>
              </a:rPr>
              <a:t> /2</a:t>
            </a:r>
            <a:endParaRPr lang="pt-BR" altLang="en-US"/>
          </a:p>
        </p:txBody>
      </p:sp>
      <p:grpSp>
        <p:nvGrpSpPr>
          <p:cNvPr id="10248" name="Group 70">
            <a:extLst>
              <a:ext uri="{FF2B5EF4-FFF2-40B4-BE49-F238E27FC236}">
                <a16:creationId xmlns:a16="http://schemas.microsoft.com/office/drawing/2014/main" id="{5AE3ACC4-C463-4FD2-B83D-E2CB6E1F54C0}"/>
              </a:ext>
            </a:extLst>
          </p:cNvPr>
          <p:cNvGrpSpPr>
            <a:grpSpLocks/>
          </p:cNvGrpSpPr>
          <p:nvPr/>
        </p:nvGrpSpPr>
        <p:grpSpPr bwMode="auto">
          <a:xfrm>
            <a:off x="892175" y="4724400"/>
            <a:ext cx="3451225" cy="1485900"/>
            <a:chOff x="786" y="2883"/>
            <a:chExt cx="2174" cy="936"/>
          </a:xfrm>
        </p:grpSpPr>
        <p:sp>
          <p:nvSpPr>
            <p:cNvPr id="10250" name="Rectangle 69">
              <a:extLst>
                <a:ext uri="{FF2B5EF4-FFF2-40B4-BE49-F238E27FC236}">
                  <a16:creationId xmlns:a16="http://schemas.microsoft.com/office/drawing/2014/main" id="{B84F62D9-87F5-4F28-A272-FA9D582B8A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6" y="2913"/>
              <a:ext cx="2174" cy="901"/>
            </a:xfrm>
            <a:prstGeom prst="rect">
              <a:avLst/>
            </a:prstGeom>
            <a:gradFill rotWithShape="0">
              <a:gsLst>
                <a:gs pos="0">
                  <a:srgbClr val="A6CFCF"/>
                </a:gs>
                <a:gs pos="100000">
                  <a:srgbClr val="CCFF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/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10251" name="Line 61">
              <a:extLst>
                <a:ext uri="{FF2B5EF4-FFF2-40B4-BE49-F238E27FC236}">
                  <a16:creationId xmlns:a16="http://schemas.microsoft.com/office/drawing/2014/main" id="{6578354D-E6BC-4828-A282-64F19B2796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96" y="3599"/>
              <a:ext cx="18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pt-BR"/>
            </a:p>
          </p:txBody>
        </p:sp>
        <p:sp>
          <p:nvSpPr>
            <p:cNvPr id="10252" name="Freeform 62">
              <a:extLst>
                <a:ext uri="{FF2B5EF4-FFF2-40B4-BE49-F238E27FC236}">
                  <a16:creationId xmlns:a16="http://schemas.microsoft.com/office/drawing/2014/main" id="{DF9E5E81-4453-490C-918C-0535CB3A7235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8" y="3298"/>
              <a:ext cx="765" cy="301"/>
            </a:xfrm>
            <a:custGeom>
              <a:avLst/>
              <a:gdLst>
                <a:gd name="T0" fmla="*/ 0 w 765"/>
                <a:gd name="T1" fmla="*/ 274 h 331"/>
                <a:gd name="T2" fmla="*/ 0 w 765"/>
                <a:gd name="T3" fmla="*/ 0 h 331"/>
                <a:gd name="T4" fmla="*/ 765 w 765"/>
                <a:gd name="T5" fmla="*/ 0 h 331"/>
                <a:gd name="T6" fmla="*/ 765 w 765"/>
                <a:gd name="T7" fmla="*/ 274 h 33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65" h="331">
                  <a:moveTo>
                    <a:pt x="0" y="331"/>
                  </a:moveTo>
                  <a:lnTo>
                    <a:pt x="0" y="0"/>
                  </a:lnTo>
                  <a:lnTo>
                    <a:pt x="765" y="0"/>
                  </a:lnTo>
                  <a:lnTo>
                    <a:pt x="765" y="331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AEAEA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pt-BR"/>
            </a:p>
          </p:txBody>
        </p:sp>
        <p:sp>
          <p:nvSpPr>
            <p:cNvPr id="10253" name="Line 63">
              <a:extLst>
                <a:ext uri="{FF2B5EF4-FFF2-40B4-BE49-F238E27FC236}">
                  <a16:creationId xmlns:a16="http://schemas.microsoft.com/office/drawing/2014/main" id="{73F83951-5FB8-48AB-B0E2-C4D8942FD98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23" y="3050"/>
              <a:ext cx="0" cy="65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pt-BR"/>
            </a:p>
          </p:txBody>
        </p:sp>
        <p:sp>
          <p:nvSpPr>
            <p:cNvPr id="10254" name="Text Box 64">
              <a:extLst>
                <a:ext uri="{FF2B5EF4-FFF2-40B4-BE49-F238E27FC236}">
                  <a16:creationId xmlns:a16="http://schemas.microsoft.com/office/drawing/2014/main" id="{23CB6A71-A3B2-495A-86A9-D14C95C71C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55" y="3569"/>
              <a:ext cx="31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AEAEA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/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pt-BR" altLang="en-US">
                  <a:latin typeface="Times New Roman" panose="02020603050405020304" pitchFamily="18" charset="0"/>
                  <a:sym typeface="Symbol" panose="05050102010706020507" pitchFamily="18" charset="2"/>
                </a:rPr>
                <a:t>/2</a:t>
              </a:r>
            </a:p>
          </p:txBody>
        </p:sp>
        <p:sp>
          <p:nvSpPr>
            <p:cNvPr id="10255" name="Text Box 65">
              <a:extLst>
                <a:ext uri="{FF2B5EF4-FFF2-40B4-BE49-F238E27FC236}">
                  <a16:creationId xmlns:a16="http://schemas.microsoft.com/office/drawing/2014/main" id="{DD040C37-DA95-4B51-ACC6-54E1EF7372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4" y="3564"/>
              <a:ext cx="37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AEAEA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/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pt-BR" altLang="en-US">
                  <a:latin typeface="Times New Roman" panose="02020603050405020304" pitchFamily="18" charset="0"/>
                  <a:sym typeface="Symbol" panose="05050102010706020507" pitchFamily="18" charset="2"/>
                </a:rPr>
                <a:t>-/2</a:t>
              </a:r>
            </a:p>
          </p:txBody>
        </p:sp>
        <p:sp>
          <p:nvSpPr>
            <p:cNvPr id="10256" name="Text Box 66">
              <a:extLst>
                <a:ext uri="{FF2B5EF4-FFF2-40B4-BE49-F238E27FC236}">
                  <a16:creationId xmlns:a16="http://schemas.microsoft.com/office/drawing/2014/main" id="{25F6B74D-859A-49FC-87E4-F6C8D2553E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15" y="3068"/>
              <a:ext cx="31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AEAEA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/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pt-BR" altLang="en-US">
                  <a:latin typeface="Times New Roman" panose="02020603050405020304" pitchFamily="18" charset="0"/>
                </a:rPr>
                <a:t>1/</a:t>
              </a:r>
              <a:r>
                <a:rPr lang="pt-BR" altLang="en-US">
                  <a:latin typeface="Times New Roman" panose="02020603050405020304" pitchFamily="18" charset="0"/>
                  <a:sym typeface="Symbol" panose="05050102010706020507" pitchFamily="18" charset="2"/>
                </a:rPr>
                <a:t></a:t>
              </a:r>
            </a:p>
          </p:txBody>
        </p:sp>
        <p:sp>
          <p:nvSpPr>
            <p:cNvPr id="10257" name="Text Box 67">
              <a:extLst>
                <a:ext uri="{FF2B5EF4-FFF2-40B4-BE49-F238E27FC236}">
                  <a16:creationId xmlns:a16="http://schemas.microsoft.com/office/drawing/2014/main" id="{CD68A99A-6C38-4BF7-B41E-7CC1E433C0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56" y="3449"/>
              <a:ext cx="19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AEAEA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/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pt-BR" altLang="en-US">
                  <a:latin typeface="Times New Roman" panose="02020603050405020304" pitchFamily="18" charset="0"/>
                </a:rPr>
                <a:t>q</a:t>
              </a:r>
            </a:p>
          </p:txBody>
        </p:sp>
        <p:sp>
          <p:nvSpPr>
            <p:cNvPr id="10258" name="Text Box 68">
              <a:extLst>
                <a:ext uri="{FF2B5EF4-FFF2-40B4-BE49-F238E27FC236}">
                  <a16:creationId xmlns:a16="http://schemas.microsoft.com/office/drawing/2014/main" id="{52323F3A-A77B-4B9E-B078-5C661C2FB0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34" y="2883"/>
              <a:ext cx="38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AEAEA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/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Monotype Sorts" pitchFamily="2" charset="2"/>
                <a:buChar char="å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pt-BR" altLang="en-US">
                  <a:latin typeface="Times New Roman" panose="02020603050405020304" pitchFamily="18" charset="0"/>
                </a:rPr>
                <a:t>p(q)</a:t>
              </a:r>
            </a:p>
          </p:txBody>
        </p:sp>
      </p:grpSp>
      <p:graphicFrame>
        <p:nvGraphicFramePr>
          <p:cNvPr id="10249" name="Object 71">
            <a:extLst>
              <a:ext uri="{FF2B5EF4-FFF2-40B4-BE49-F238E27FC236}">
                <a16:creationId xmlns:a16="http://schemas.microsoft.com/office/drawing/2014/main" id="{DA500E9B-EBF5-4E40-8C83-E2D66E286F4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54613" y="5029200"/>
          <a:ext cx="3303587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4" name="Equação" r:id="rId5" imgW="1651000" imgH="457200" progId="Equation.3">
                  <p:embed/>
                </p:oleObj>
              </mc:Choice>
              <mc:Fallback>
                <p:oleObj name="Equação" r:id="rId5" imgW="1651000" imgH="457200" progId="Equation.3">
                  <p:embed/>
                  <p:pic>
                    <p:nvPicPr>
                      <p:cNvPr id="0" name="Object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4613" y="5029200"/>
                        <a:ext cx="3303587" cy="914400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00DCB0"/>
                          </a:gs>
                          <a:gs pos="100000">
                            <a:srgbClr val="00FFCC"/>
                          </a:gs>
                        </a:gsLst>
                        <a:lin ang="0" scaled="1"/>
                      </a:gra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ço Reservado para Número de Slide 1">
            <a:extLst>
              <a:ext uri="{FF2B5EF4-FFF2-40B4-BE49-F238E27FC236}">
                <a16:creationId xmlns:a16="http://schemas.microsoft.com/office/drawing/2014/main" id="{9858B224-5992-4E93-869E-8FA3281ABDD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/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53A623D-4C35-47FE-A296-2AB19445F499}" type="slidenum">
              <a:rPr lang="pt-BR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pt-BR" altLang="en-US" sz="1400">
              <a:latin typeface="Times New Roman" panose="02020603050405020304" pitchFamily="18" charset="0"/>
            </a:endParaRPr>
          </a:p>
        </p:txBody>
      </p:sp>
      <p:graphicFrame>
        <p:nvGraphicFramePr>
          <p:cNvPr id="11267" name="Object 2">
            <a:extLst>
              <a:ext uri="{FF2B5EF4-FFF2-40B4-BE49-F238E27FC236}">
                <a16:creationId xmlns:a16="http://schemas.microsoft.com/office/drawing/2014/main" id="{4D7C0367-79E4-4F27-B90B-F142BADFAD4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1013" y="736600"/>
          <a:ext cx="2490787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9" name="Equação" r:id="rId3" imgW="1244600" imgH="469900" progId="Equation.3">
                  <p:embed/>
                </p:oleObj>
              </mc:Choice>
              <mc:Fallback>
                <p:oleObj name="Equação" r:id="rId3" imgW="1244600" imgH="4699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013" y="736600"/>
                        <a:ext cx="2490787" cy="93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8" name="Object 5">
            <a:extLst>
              <a:ext uri="{FF2B5EF4-FFF2-40B4-BE49-F238E27FC236}">
                <a16:creationId xmlns:a16="http://schemas.microsoft.com/office/drawing/2014/main" id="{37218D8B-02EA-4FFA-A822-EBDF3320B81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57713" y="714375"/>
          <a:ext cx="3786187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0" name="Equação" r:id="rId5" imgW="1892300" imgH="482600" progId="Equation.3">
                  <p:embed/>
                </p:oleObj>
              </mc:Choice>
              <mc:Fallback>
                <p:oleObj name="Equação" r:id="rId5" imgW="1892300" imgH="482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7713" y="714375"/>
                        <a:ext cx="3786187" cy="962025"/>
                      </a:xfrm>
                      <a:prstGeom prst="rect">
                        <a:avLst/>
                      </a:prstGeom>
                      <a:solidFill>
                        <a:srgbClr val="EAEAEA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9" name="Text Box 6">
            <a:extLst>
              <a:ext uri="{FF2B5EF4-FFF2-40B4-BE49-F238E27FC236}">
                <a16:creationId xmlns:a16="http://schemas.microsoft.com/office/drawing/2014/main" id="{2F07AE74-5D4A-4941-96FB-C7D3BCB58E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4557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/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pt-BR" altLang="en-US" b="1">
                <a:solidFill>
                  <a:srgbClr val="990000"/>
                </a:solidFill>
                <a:sym typeface="Monotype Sorts" pitchFamily="2" charset="2"/>
              </a:rPr>
              <a:t></a:t>
            </a:r>
            <a:r>
              <a:rPr lang="pt-BR" altLang="en-US" b="1" i="1">
                <a:solidFill>
                  <a:srgbClr val="800000"/>
                </a:solidFill>
              </a:rPr>
              <a:t>  Variância do ruído de quantização</a:t>
            </a:r>
          </a:p>
        </p:txBody>
      </p:sp>
      <p:sp>
        <p:nvSpPr>
          <p:cNvPr id="11270" name="AutoShape 7">
            <a:extLst>
              <a:ext uri="{FF2B5EF4-FFF2-40B4-BE49-F238E27FC236}">
                <a16:creationId xmlns:a16="http://schemas.microsoft.com/office/drawing/2014/main" id="{377CD569-A397-4499-9072-92979E39B6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1066800"/>
            <a:ext cx="838200" cy="381000"/>
          </a:xfrm>
          <a:prstGeom prst="rightArrow">
            <a:avLst>
              <a:gd name="adj1" fmla="val 50000"/>
              <a:gd name="adj2" fmla="val 55000"/>
            </a:avLst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/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1271" name="Text Box 8">
            <a:extLst>
              <a:ext uri="{FF2B5EF4-FFF2-40B4-BE49-F238E27FC236}">
                <a16:creationId xmlns:a16="http://schemas.microsoft.com/office/drawing/2014/main" id="{114EA6DC-E706-4E75-AEB0-2C3BCF8546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988" y="1905000"/>
            <a:ext cx="77771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/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 typeface="Monotype Sorts" pitchFamily="2" charset="2"/>
              <a:buChar char="þ"/>
            </a:pPr>
            <a:r>
              <a:rPr lang="pt-BR" altLang="en-US"/>
              <a:t>  Admitindo um conversor de N bits e excursão entre </a:t>
            </a:r>
            <a:r>
              <a:rPr lang="pt-BR" altLang="en-US">
                <a:sym typeface="Symbol" panose="05050102010706020507" pitchFamily="18" charset="2"/>
              </a:rPr>
              <a:t> V</a:t>
            </a:r>
            <a:r>
              <a:rPr lang="pt-BR" altLang="en-US" baseline="-25000">
                <a:sym typeface="Symbol" panose="05050102010706020507" pitchFamily="18" charset="2"/>
              </a:rPr>
              <a:t>q</a:t>
            </a:r>
            <a:r>
              <a:rPr lang="pt-BR" altLang="en-US">
                <a:sym typeface="Symbol" panose="05050102010706020507" pitchFamily="18" charset="2"/>
              </a:rPr>
              <a:t> tem-se:</a:t>
            </a:r>
            <a:endParaRPr lang="pt-BR" altLang="en-US"/>
          </a:p>
        </p:txBody>
      </p:sp>
      <p:graphicFrame>
        <p:nvGraphicFramePr>
          <p:cNvPr id="11272" name="Object 9">
            <a:extLst>
              <a:ext uri="{FF2B5EF4-FFF2-40B4-BE49-F238E27FC236}">
                <a16:creationId xmlns:a16="http://schemas.microsoft.com/office/drawing/2014/main" id="{86A8C998-7E94-4DFA-A8EE-60B21693B1E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54725" y="2847975"/>
          <a:ext cx="177800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1" name="Equação" r:id="rId7" imgW="888614" imgH="253890" progId="Equation.3">
                  <p:embed/>
                </p:oleObj>
              </mc:Choice>
              <mc:Fallback>
                <p:oleObj name="Equação" r:id="rId7" imgW="888614" imgH="25389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4725" y="2847975"/>
                        <a:ext cx="1778000" cy="50482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3" name="Object 10">
            <a:extLst>
              <a:ext uri="{FF2B5EF4-FFF2-40B4-BE49-F238E27FC236}">
                <a16:creationId xmlns:a16="http://schemas.microsoft.com/office/drawing/2014/main" id="{2B1D50BF-297A-44B4-B4BA-AAF92B509CA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47713" y="2590800"/>
          <a:ext cx="3810000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2" name="Equação" r:id="rId9" imgW="1905000" imgH="508000" progId="Equation.3">
                  <p:embed/>
                </p:oleObj>
              </mc:Choice>
              <mc:Fallback>
                <p:oleObj name="Equação" r:id="rId9" imgW="1905000" imgH="5080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713" y="2590800"/>
                        <a:ext cx="3810000" cy="1016000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FFFFFF"/>
                          </a:gs>
                          <a:gs pos="100000">
                            <a:srgbClr val="EAEAEA"/>
                          </a:gs>
                        </a:gsLst>
                        <a:path path="shape">
                          <a:fillToRect l="50000" t="50000" r="50000" b="50000"/>
                        </a:path>
                      </a:gra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4" name="Text Box 12">
            <a:extLst>
              <a:ext uri="{FF2B5EF4-FFF2-40B4-BE49-F238E27FC236}">
                <a16:creationId xmlns:a16="http://schemas.microsoft.com/office/drawing/2014/main" id="{11260172-BFD2-4405-9706-80D88C4B82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886200"/>
            <a:ext cx="40814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/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 typeface="Monotype Sorts" pitchFamily="2" charset="2"/>
              <a:buChar char="þ"/>
            </a:pPr>
            <a:r>
              <a:rPr lang="pt-BR" altLang="en-US"/>
              <a:t>  Relação Sinal - Ruído ( </a:t>
            </a:r>
            <a:r>
              <a:rPr lang="pt-BR" altLang="en-US" i="1"/>
              <a:t>SNR </a:t>
            </a:r>
            <a:r>
              <a:rPr lang="pt-BR" altLang="en-US"/>
              <a:t>) </a:t>
            </a:r>
            <a:r>
              <a:rPr lang="pt-BR" altLang="en-US">
                <a:sym typeface="Symbol" panose="05050102010706020507" pitchFamily="18" charset="2"/>
              </a:rPr>
              <a:t>:</a:t>
            </a:r>
            <a:endParaRPr lang="pt-BR" altLang="en-US"/>
          </a:p>
        </p:txBody>
      </p:sp>
      <p:graphicFrame>
        <p:nvGraphicFramePr>
          <p:cNvPr id="11275" name="Object 13">
            <a:extLst>
              <a:ext uri="{FF2B5EF4-FFF2-40B4-BE49-F238E27FC236}">
                <a16:creationId xmlns:a16="http://schemas.microsoft.com/office/drawing/2014/main" id="{2358180D-A857-4A50-B474-49303817C2F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58838" y="4622800"/>
          <a:ext cx="3560762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3" name="Equação" r:id="rId11" imgW="1778000" imgH="469900" progId="Equation.3">
                  <p:embed/>
                </p:oleObj>
              </mc:Choice>
              <mc:Fallback>
                <p:oleObj name="Equação" r:id="rId11" imgW="1778000" imgH="4699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8838" y="4622800"/>
                        <a:ext cx="3560762" cy="939800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FFFFFF"/>
                          </a:gs>
                          <a:gs pos="100000">
                            <a:srgbClr val="EAEAEA"/>
                          </a:gs>
                        </a:gsLst>
                        <a:path path="shape">
                          <a:fillToRect l="50000" t="50000" r="50000" b="50000"/>
                        </a:path>
                      </a:gra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6" name="Object 14">
            <a:extLst>
              <a:ext uri="{FF2B5EF4-FFF2-40B4-BE49-F238E27FC236}">
                <a16:creationId xmlns:a16="http://schemas.microsoft.com/office/drawing/2014/main" id="{C052CE94-029C-4662-ABF3-65284175BAF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42025" y="4876800"/>
          <a:ext cx="26447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4" name="Equação" r:id="rId13" imgW="1320800" imgH="228600" progId="Equation.3">
                  <p:embed/>
                </p:oleObj>
              </mc:Choice>
              <mc:Fallback>
                <p:oleObj name="Equação" r:id="rId13" imgW="1320800" imgH="2286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2025" y="4876800"/>
                        <a:ext cx="2644775" cy="4572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7" name="AutoShape 15">
            <a:extLst>
              <a:ext uri="{FF2B5EF4-FFF2-40B4-BE49-F238E27FC236}">
                <a16:creationId xmlns:a16="http://schemas.microsoft.com/office/drawing/2014/main" id="{3CBDA469-A77F-47D9-914A-A29872BDEB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2363" y="2952750"/>
            <a:ext cx="820737" cy="400050"/>
          </a:xfrm>
          <a:prstGeom prst="rightArrow">
            <a:avLst>
              <a:gd name="adj1" fmla="val 50000"/>
              <a:gd name="adj2" fmla="val 51290"/>
            </a:avLst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/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1278" name="AutoShape 16">
            <a:extLst>
              <a:ext uri="{FF2B5EF4-FFF2-40B4-BE49-F238E27FC236}">
                <a16:creationId xmlns:a16="http://schemas.microsoft.com/office/drawing/2014/main" id="{F4E96362-20C8-4C32-892B-87A0417EA9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4933950"/>
            <a:ext cx="820738" cy="400050"/>
          </a:xfrm>
          <a:prstGeom prst="rightArrow">
            <a:avLst>
              <a:gd name="adj1" fmla="val 50000"/>
              <a:gd name="adj2" fmla="val 51290"/>
            </a:avLst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/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onotype Sorts" pitchFamily="2" charset="2"/>
              <a:buChar char="å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presentação em Branco">
  <a:themeElements>
    <a:clrScheme name="Apresentação em Branco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presentação em Branc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AEAEA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stealth" w="lg" len="lg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AEAEA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stealth" w="lg" len="lg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Apresentação em Branco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resentação em Branc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presentação em Branco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resentação em Branco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resentação em Branco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resentação em Branco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resentação em Branco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C:\MSOffice\Modelos\Apresentação em Branco.pot</Template>
  <TotalTime>3685</TotalTime>
  <Words>803</Words>
  <Application>Microsoft Office PowerPoint</Application>
  <PresentationFormat>Apresentação na tela (4:3)</PresentationFormat>
  <Paragraphs>189</Paragraphs>
  <Slides>11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2</vt:i4>
      </vt:variant>
      <vt:variant>
        <vt:lpstr>Títulos de slides</vt:lpstr>
      </vt:variant>
      <vt:variant>
        <vt:i4>11</vt:i4>
      </vt:variant>
    </vt:vector>
  </HeadingPairs>
  <TitlesOfParts>
    <vt:vector size="19" baseType="lpstr">
      <vt:lpstr>Times New Roman</vt:lpstr>
      <vt:lpstr>Arial</vt:lpstr>
      <vt:lpstr>Monotype Sorts</vt:lpstr>
      <vt:lpstr>Comic Sans MS</vt:lpstr>
      <vt:lpstr>Symbol</vt:lpstr>
      <vt:lpstr>Apresentação em Branco</vt:lpstr>
      <vt:lpstr>Microsoft Equation 3.0</vt:lpstr>
      <vt:lpstr>Figura do Microsoft Word</vt:lpstr>
      <vt:lpstr>Modulação por Código de Pulsos - PCM</vt:lpstr>
      <vt:lpstr>O transmissor PCM para 30 canais de Voz</vt:lpstr>
      <vt:lpstr>Resposta do Filtro</vt:lpstr>
      <vt:lpstr>  Princípios Básicos</vt:lpstr>
      <vt:lpstr>Apresentação do PowerPoint</vt:lpstr>
      <vt:lpstr>Apresentação do PowerPoint</vt:lpstr>
      <vt:lpstr>  Quantização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TRANSFORMADA DISCRETA DE FOURIER</dc:title>
  <dc:creator>Murilo</dc:creator>
  <cp:lastModifiedBy>Murilo Araujo Romero</cp:lastModifiedBy>
  <cp:revision>85</cp:revision>
  <cp:lastPrinted>1999-03-19T16:30:30Z</cp:lastPrinted>
  <dcterms:created xsi:type="dcterms:W3CDTF">1995-06-17T23:31:02Z</dcterms:created>
  <dcterms:modified xsi:type="dcterms:W3CDTF">2022-09-13T10:34:49Z</dcterms:modified>
</cp:coreProperties>
</file>