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88" r:id="rId5"/>
    <p:sldId id="299" r:id="rId6"/>
    <p:sldId id="289" r:id="rId7"/>
    <p:sldId id="290" r:id="rId8"/>
    <p:sldId id="292" r:id="rId9"/>
    <p:sldId id="295" r:id="rId10"/>
    <p:sldId id="296" r:id="rId11"/>
    <p:sldId id="297" r:id="rId12"/>
    <p:sldId id="259" r:id="rId13"/>
    <p:sldId id="258" r:id="rId14"/>
    <p:sldId id="260" r:id="rId15"/>
    <p:sldId id="261" r:id="rId16"/>
    <p:sldId id="293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300" r:id="rId43"/>
    <p:sldId id="301" r:id="rId44"/>
    <p:sldId id="302" r:id="rId45"/>
    <p:sldId id="303" r:id="rId46"/>
    <p:sldId id="304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7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85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48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2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1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96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5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90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1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2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D0D5-1245-464E-80C3-8DECC06424C2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60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AK72h" TargetMode="External"/><Relationship Id="rId2" Type="http://schemas.openxmlformats.org/officeDocument/2006/relationships/hyperlink" Target="https://goo.gl/32ukr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idoctor.com.br/p/marketing/1335008/long+tail+o+que+e+a+cauda+longa+em+marketing+e+como+aplica+la+no+consultorio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ebpages.fc.ul.pt/~ommartins/images/hfe/momentos/sociedade%20disciplinar/Sociedade%20de%20controle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manualdousuario.net/notinha-mirc-licencas-vitalicia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kiwiirc.brasirc.com.br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pages.ciencias.ulisboa.pt/~ommartins/images/hfe/momentos/sociedade%20disciplinar/Sociedade%20de%20control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Internet e ideologias</a:t>
            </a:r>
          </a:p>
        </p:txBody>
      </p:sp>
    </p:spTree>
    <p:extLst>
      <p:ext uri="{BB962C8B-B14F-4D97-AF65-F5344CB8AC3E}">
        <p14:creationId xmlns:p14="http://schemas.microsoft.com/office/powerpoint/2010/main" val="5522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40574"/>
            <a:ext cx="4691704" cy="34210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43" y="577388"/>
            <a:ext cx="5595388" cy="31474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15" y="4016866"/>
            <a:ext cx="43053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01" y="706495"/>
            <a:ext cx="7429500" cy="41814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60073" y="5112327"/>
            <a:ext cx="734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Tron</a:t>
            </a:r>
            <a:r>
              <a:rPr lang="pt-BR"/>
              <a:t> 1 e 2</a:t>
            </a:r>
          </a:p>
        </p:txBody>
      </p:sp>
    </p:spTree>
    <p:extLst>
      <p:ext uri="{BB962C8B-B14F-4D97-AF65-F5344CB8AC3E}">
        <p14:creationId xmlns:p14="http://schemas.microsoft.com/office/powerpoint/2010/main" val="338159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Memória -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altLang="pt-BR" sz="2000" dirty="0"/>
              <a:t>http://www.archive.org (iniciativa da Biblioteca do Congresso Americano)</a:t>
            </a:r>
          </a:p>
          <a:p>
            <a:pPr lvl="1"/>
            <a:endParaRPr lang="pt-BR" altLang="pt-BR" sz="2000" dirty="0"/>
          </a:p>
          <a:p>
            <a:pPr lvl="1"/>
            <a:r>
              <a:rPr lang="pt-BR" altLang="pt-BR" sz="2000" dirty="0"/>
              <a:t>Bancos de dados de jornais online</a:t>
            </a:r>
          </a:p>
          <a:p>
            <a:pPr lvl="1"/>
            <a:endParaRPr lang="pt-BR" altLang="pt-BR" sz="2000" dirty="0"/>
          </a:p>
          <a:p>
            <a:pPr lvl="1"/>
            <a:r>
              <a:rPr lang="pt-BR" altLang="pt-BR" sz="2000" dirty="0"/>
              <a:t>Arquivos pessoais </a:t>
            </a:r>
          </a:p>
        </p:txBody>
      </p:sp>
    </p:spTree>
    <p:extLst>
      <p:ext uri="{BB962C8B-B14F-4D97-AF65-F5344CB8AC3E}">
        <p14:creationId xmlns:p14="http://schemas.microsoft.com/office/powerpoint/2010/main" val="318519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600" dirty="0"/>
              <a:t>Desde 1995 no Brasil</a:t>
            </a:r>
            <a:endParaRPr lang="pt-PT" altLang="pt-B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9067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A criação do conceito de “Portal” exemplifica a tendência dos conglomerados de comunicação e reflete fusões: não é só o jornal ZH que pertence à RBS, mas o Diário Catarinense, a Rádio Gaúcha, a TV Com. Isto fica claro no acesso ao portal. Esta foi uma tendência de sobrevivência das empresas de comunicação no mundo inteiro (AOL/Time Warner). </a:t>
            </a:r>
            <a:r>
              <a:rPr lang="pt-BR" altLang="pt-BR" sz="2400" dirty="0" err="1"/>
              <a:t>Zaz</a:t>
            </a:r>
            <a:r>
              <a:rPr lang="pt-BR" altLang="pt-BR" sz="2400" dirty="0"/>
              <a:t>/Terra, Estadão/Terra</a:t>
            </a:r>
            <a:br>
              <a:rPr lang="pt-BR" altLang="pt-BR" sz="2400" dirty="0"/>
            </a:br>
            <a:endParaRPr lang="pt-BR" altLang="pt-BR" sz="2400" dirty="0"/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Portal – modelo de negócio no Brasil. Modo de capitalização: click. Onde caçar clicks? 	“Últimas notícias”.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01262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600"/>
              <a:t>Desde 1995</a:t>
            </a:r>
            <a:endParaRPr lang="pt-PT" altLang="pt-BR" sz="36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74" y="1905000"/>
            <a:ext cx="9008225" cy="4114800"/>
          </a:xfrm>
        </p:spPr>
        <p:txBody>
          <a:bodyPr/>
          <a:lstStyle/>
          <a:p>
            <a:pPr eaLnBrk="1" hangingPunct="1"/>
            <a:r>
              <a:rPr lang="pt-BR" altLang="pt-BR" sz="2400" dirty="0"/>
              <a:t>A ideia de convergência é amplamente propagada. Agora, não se produz conteúdo apenas para papel, TV, rádio ou web. A </a:t>
            </a:r>
            <a:r>
              <a:rPr lang="pt-BR" altLang="pt-BR" sz="2400" dirty="0" err="1"/>
              <a:t>idéia</a:t>
            </a:r>
            <a:r>
              <a:rPr lang="pt-BR" altLang="pt-BR" sz="2400" dirty="0"/>
              <a:t> é produzir conteúdo complementar para todas as mídias (</a:t>
            </a:r>
            <a:r>
              <a:rPr lang="pt-BR" altLang="pt-BR" sz="2400" dirty="0" err="1"/>
              <a:t>cross</a:t>
            </a:r>
            <a:r>
              <a:rPr lang="pt-BR" altLang="pt-BR" sz="2400" dirty="0"/>
              <a:t> media), e a web abriga todo esse conteúdo.</a:t>
            </a:r>
          </a:p>
          <a:p>
            <a:pPr eaLnBrk="1" hangingPunct="1"/>
            <a:r>
              <a:rPr lang="pt-BR" altLang="pt-BR" sz="2400" dirty="0"/>
              <a:t>Desenvolvimentos de novos formatos de narrativas multimídia (aumento da banda larga)</a:t>
            </a:r>
          </a:p>
          <a:p>
            <a:pPr eaLnBrk="1" hangingPunct="1"/>
            <a:r>
              <a:rPr lang="pt-BR" altLang="pt-BR" sz="2400" dirty="0"/>
              <a:t>Convergência de hardware (IPhone)</a:t>
            </a:r>
            <a:br>
              <a:rPr lang="pt-BR" altLang="pt-BR" sz="2400" dirty="0"/>
            </a:br>
            <a:endParaRPr lang="pt-BR" altLang="pt-BR" sz="2400" dirty="0"/>
          </a:p>
          <a:p>
            <a:pPr eaLnBrk="1" hangingPunct="1"/>
            <a:r>
              <a:rPr lang="pt-BR" altLang="pt-BR" sz="2400" dirty="0"/>
              <a:t>A “convergência” muda também perfis profissionais, num primeiro momento na área da Comunicação. Hoje, 2018, em todas as áreas.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PT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05483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600"/>
              <a:t>Desde 1995</a:t>
            </a:r>
            <a:endParaRPr lang="pt-PT" altLang="pt-BR" sz="36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74" y="1905000"/>
            <a:ext cx="9008225" cy="4114800"/>
          </a:xfrm>
        </p:spPr>
        <p:txBody>
          <a:bodyPr>
            <a:normAutofit/>
          </a:bodyPr>
          <a:lstStyle/>
          <a:p>
            <a:r>
              <a:rPr lang="pt-BR" altLang="pt-BR" sz="2400" dirty="0"/>
              <a:t>“</a:t>
            </a:r>
            <a:r>
              <a:rPr lang="pt-BR" dirty="0"/>
              <a:t>Estas profissões podem acabar até 2030 (ao menos para os humanos)”: </a:t>
            </a:r>
            <a:r>
              <a:rPr lang="pt-BR" dirty="0">
                <a:hlinkClick r:id="rId2"/>
              </a:rPr>
              <a:t>https://goo.gl/32ukra</a:t>
            </a:r>
            <a:endParaRPr lang="pt-BR" dirty="0"/>
          </a:p>
          <a:p>
            <a:pPr eaLnBrk="1" hangingPunct="1"/>
            <a:endParaRPr lang="pt-BR" altLang="pt-BR" sz="2400" dirty="0"/>
          </a:p>
          <a:p>
            <a:r>
              <a:rPr lang="pt-BR" dirty="0"/>
              <a:t>Consultoria lista profissões que devem sumir do mapa em 2025: </a:t>
            </a:r>
            <a:r>
              <a:rPr lang="pt-BR" dirty="0">
                <a:hlinkClick r:id="rId3"/>
              </a:rPr>
              <a:t>https://goo.gl/DAK72h</a:t>
            </a:r>
            <a:br>
              <a:rPr lang="pt-BR" dirty="0"/>
            </a:br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PT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77063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Ideologias de resistência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Cultura Hacker</a:t>
            </a:r>
          </a:p>
          <a:p>
            <a:r>
              <a:rPr lang="pt-BR" dirty="0"/>
              <a:t>Criação de Zonas Autônomas Temporárias (TAZ), </a:t>
            </a:r>
            <a:r>
              <a:rPr lang="pt-BR" dirty="0" err="1"/>
              <a:t>Hakim</a:t>
            </a:r>
            <a:r>
              <a:rPr lang="pt-BR" dirty="0"/>
              <a:t> </a:t>
            </a:r>
            <a:r>
              <a:rPr lang="pt-BR" dirty="0" err="1"/>
              <a:t>Bey</a:t>
            </a:r>
            <a:endParaRPr lang="pt-BR" dirty="0"/>
          </a:p>
          <a:p>
            <a:r>
              <a:rPr lang="pt-BR" dirty="0"/>
              <a:t>Controle da conexão</a:t>
            </a:r>
          </a:p>
          <a:p>
            <a:r>
              <a:rPr lang="pt-BR" dirty="0"/>
              <a:t>Apagar seus rastros (cultura hacker)</a:t>
            </a:r>
          </a:p>
          <a:p>
            <a:r>
              <a:rPr lang="pt-BR" dirty="0"/>
              <a:t>Meditação / culturas do corpo</a:t>
            </a:r>
          </a:p>
          <a:p>
            <a:r>
              <a:rPr lang="pt-BR" dirty="0"/>
              <a:t>Arte</a:t>
            </a:r>
          </a:p>
          <a:p>
            <a:r>
              <a:rPr lang="pt-BR" dirty="0"/>
              <a:t>Pedagogia das encruzilhadas (Simas; Rufino)</a:t>
            </a:r>
          </a:p>
          <a:p>
            <a:r>
              <a:rPr lang="pt-BR" dirty="0"/>
              <a:t>Linhas de fuga (Deleuze): desenhe a sua linha de fuga...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19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>
                <a:solidFill>
                  <a:schemeClr val="tx1"/>
                </a:solidFill>
              </a:rPr>
              <a:t>A evolução de alguns sites</a:t>
            </a:r>
            <a:br>
              <a:rPr lang="pt-BR" altLang="pt-BR">
                <a:solidFill>
                  <a:schemeClr val="tx1"/>
                </a:solidFill>
              </a:rPr>
            </a:br>
            <a:r>
              <a:rPr lang="pt-BR" altLang="pt-BR">
                <a:solidFill>
                  <a:schemeClr val="tx1"/>
                </a:solidFill>
              </a:rPr>
              <a:t>(jornais)</a:t>
            </a:r>
          </a:p>
        </p:txBody>
      </p:sp>
    </p:spTree>
    <p:extLst>
      <p:ext uri="{BB962C8B-B14F-4D97-AF65-F5344CB8AC3E}">
        <p14:creationId xmlns:p14="http://schemas.microsoft.com/office/powerpoint/2010/main" val="333966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451" r="37500" b="3226"/>
          <a:stretch>
            <a:fillRect/>
          </a:stretch>
        </p:blipFill>
        <p:spPr bwMode="auto">
          <a:xfrm>
            <a:off x="2590800" y="228600"/>
            <a:ext cx="6019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686800" y="381001"/>
            <a:ext cx="1676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Estrutura Vertical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Menu à esquerda</a:t>
            </a:r>
            <a:br>
              <a:rPr lang="pt-BR" altLang="pt-BR" sz="1800"/>
            </a:br>
            <a:br>
              <a:rPr lang="pt-BR" altLang="pt-BR" sz="1800"/>
            </a:br>
            <a:r>
              <a:rPr lang="pt-BR" altLang="pt-BR" sz="1800"/>
              <a:t>- Chamada centralizada</a:t>
            </a:r>
            <a:br>
              <a:rPr lang="pt-BR" altLang="pt-BR" sz="1800"/>
            </a:br>
            <a:br>
              <a:rPr lang="pt-BR" altLang="pt-BR" sz="1800"/>
            </a:br>
            <a:r>
              <a:rPr lang="pt-BR" altLang="pt-BR" sz="1800"/>
              <a:t>- Muitos “gifs”</a:t>
            </a:r>
            <a:br>
              <a:rPr lang="pt-BR" altLang="pt-BR" sz="1800"/>
            </a:br>
            <a:br>
              <a:rPr lang="pt-BR" altLang="pt-BR" sz="1800"/>
            </a:br>
            <a:r>
              <a:rPr lang="pt-BR" altLang="pt-BR" sz="1800"/>
              <a:t>- Marca existe fora do Grupo Estado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90800" y="228600"/>
            <a:ext cx="1143000" cy="640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62400" y="304800"/>
            <a:ext cx="32004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391400" y="2286000"/>
            <a:ext cx="1143000" cy="426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10000" y="304800"/>
            <a:ext cx="0" cy="609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943600" y="5943600"/>
            <a:ext cx="1066800" cy="76200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1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6989" r="7813" b="1613"/>
          <a:stretch>
            <a:fillRect/>
          </a:stretch>
        </p:blipFill>
        <p:spPr bwMode="auto">
          <a:xfrm>
            <a:off x="1828800" y="152400"/>
            <a:ext cx="8305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1295400" cy="6135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Estrutura Horizontal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Menu superior</a:t>
            </a:r>
            <a:br>
              <a:rPr lang="pt-BR" altLang="pt-BR" sz="1800"/>
            </a:br>
            <a:br>
              <a:rPr lang="pt-BR" altLang="pt-BR" sz="1800"/>
            </a:br>
            <a:r>
              <a:rPr lang="pt-BR" altLang="pt-BR" sz="1800"/>
              <a:t>- Chamada alinhada à esquerda</a:t>
            </a:r>
            <a:br>
              <a:rPr lang="pt-BR" altLang="pt-BR" sz="1800"/>
            </a:br>
            <a:br>
              <a:rPr lang="pt-BR" altLang="pt-BR" sz="1800"/>
            </a:br>
            <a:r>
              <a:rPr lang="pt-BR" altLang="pt-BR" sz="1800"/>
              <a:t>- Em vez de gifs, capa do jornal</a:t>
            </a:r>
            <a:br>
              <a:rPr lang="pt-BR" altLang="pt-BR" sz="1800"/>
            </a:br>
            <a:br>
              <a:rPr lang="pt-BR" altLang="pt-BR" sz="1800"/>
            </a:br>
            <a:r>
              <a:rPr lang="pt-BR" altLang="pt-BR" sz="1800"/>
              <a:t>- Marca existe dentro do Grupo Estado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600" y="152400"/>
            <a:ext cx="63246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276600" y="2438400"/>
            <a:ext cx="647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52578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60198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69342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76200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80772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28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Pós-Guerras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Anos 90: Globalização</a:t>
            </a:r>
            <a:br>
              <a:rPr lang="pt-BR" dirty="0"/>
            </a:br>
            <a:endParaRPr lang="pt-BR" dirty="0"/>
          </a:p>
          <a:p>
            <a:r>
              <a:rPr lang="pt-BR" dirty="0"/>
              <a:t>Fusão de empresas</a:t>
            </a:r>
            <a:br>
              <a:rPr lang="pt-BR" dirty="0"/>
            </a:br>
            <a:endParaRPr lang="pt-BR" dirty="0"/>
          </a:p>
          <a:p>
            <a:r>
              <a:rPr lang="pt-BR" dirty="0"/>
              <a:t>Transição econômica / mudança de modelos de negócio </a:t>
            </a:r>
            <a:br>
              <a:rPr lang="pt-BR" dirty="0"/>
            </a:br>
            <a:endParaRPr lang="pt-BR" dirty="0"/>
          </a:p>
          <a:p>
            <a:r>
              <a:rPr lang="pt-BR" dirty="0"/>
              <a:t>Massa </a:t>
            </a:r>
            <a:r>
              <a:rPr lang="pt-BR" dirty="0">
                <a:sym typeface="Wingdings" panose="05000000000000000000" pitchFamily="2" charset="2"/>
              </a:rPr>
              <a:t> nicho / Cauda longa</a:t>
            </a:r>
            <a:br>
              <a:rPr lang="pt-BR" dirty="0">
                <a:sym typeface="Wingdings" panose="05000000000000000000" pitchFamily="2" charset="2"/>
              </a:rPr>
            </a:br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Bolha da internet final dos anos 90 e especulação financeira: qual é o valor do imaterial?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D47C16-E6FD-AD01-F35A-5F7FF31E4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63" y="265329"/>
            <a:ext cx="25717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3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7709" r="12500" b="6250"/>
          <a:stretch>
            <a:fillRect/>
          </a:stretch>
        </p:blipFill>
        <p:spPr bwMode="auto">
          <a:xfrm>
            <a:off x="2743200" y="685800"/>
            <a:ext cx="7467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4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989" r="2460" b="5914"/>
          <a:stretch>
            <a:fillRect/>
          </a:stretch>
        </p:blipFill>
        <p:spPr bwMode="auto">
          <a:xfrm>
            <a:off x="1676400" y="381000"/>
            <a:ext cx="899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257800" y="5943600"/>
            <a:ext cx="17526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0" y="5105401"/>
            <a:ext cx="19812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Mudança de mercado: o Netscape dominava</a:t>
            </a:r>
            <a:endParaRPr lang="pt-BR" altLang="pt-BR" sz="240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7239000" y="579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81200" y="1066801"/>
            <a:ext cx="1981200" cy="420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2000"/>
              <a:t>Estrutura Horizontal</a:t>
            </a:r>
            <a:br>
              <a:rPr lang="pt-BR" altLang="pt-BR" sz="2000"/>
            </a:br>
            <a:br>
              <a:rPr lang="pt-BR" altLang="pt-BR" sz="2000"/>
            </a:br>
            <a:r>
              <a:rPr lang="pt-BR" altLang="pt-BR" sz="2000"/>
              <a:t>- “Cor de fundo”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br>
              <a:rPr lang="pt-BR" altLang="pt-BR" sz="2000"/>
            </a:br>
            <a:r>
              <a:rPr lang="pt-BR" altLang="pt-BR" sz="2000"/>
              <a:t>- Menu centralizado</a:t>
            </a:r>
            <a:br>
              <a:rPr lang="pt-BR" altLang="pt-BR" sz="2000"/>
            </a:br>
            <a:br>
              <a:rPr lang="pt-BR" altLang="pt-BR" sz="2000"/>
            </a:br>
            <a:r>
              <a:rPr lang="pt-BR" altLang="pt-BR" sz="2000"/>
              <a:t>- Ausência de hierarquia para banners </a:t>
            </a:r>
            <a:br>
              <a:rPr lang="pt-BR" altLang="pt-BR" sz="2000"/>
            </a:br>
            <a:br>
              <a:rPr lang="pt-BR" altLang="pt-BR" sz="2000">
                <a:latin typeface="Times New Roman" panose="02020603050405020304" pitchFamily="18" charset="0"/>
              </a:rPr>
            </a:b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0" y="609601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Isto era a navegação</a:t>
            </a:r>
            <a:endParaRPr lang="pt-BR" altLang="pt-BR" sz="2400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7924800" y="1600200"/>
            <a:ext cx="12954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8458200" y="3200400"/>
            <a:ext cx="10668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97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h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5591" r="13281" b="3763"/>
          <a:stretch>
            <a:fillRect/>
          </a:stretch>
        </p:blipFill>
        <p:spPr bwMode="auto">
          <a:xfrm>
            <a:off x="1676400" y="304800"/>
            <a:ext cx="7315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067800" y="381000"/>
            <a:ext cx="12954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/>
              <a:t>- Menu à esquerda e barra superior horizontal</a:t>
            </a:r>
            <a:br>
              <a:rPr lang="pt-BR" altLang="pt-BR" sz="1600"/>
            </a:br>
            <a:r>
              <a:rPr lang="pt-BR" altLang="pt-BR" sz="1600"/>
              <a:t>para Voltar ao Portal </a:t>
            </a:r>
            <a:br>
              <a:rPr lang="pt-BR" altLang="pt-BR" sz="1600"/>
            </a:br>
            <a:br>
              <a:rPr lang="pt-BR" altLang="pt-BR" sz="1600"/>
            </a:br>
            <a:r>
              <a:rPr lang="pt-BR" altLang="pt-BR" sz="1600"/>
              <a:t>- Chamadas alinhadas à esquerda</a:t>
            </a:r>
            <a:br>
              <a:rPr lang="pt-BR" altLang="pt-BR" sz="1600"/>
            </a:br>
            <a:br>
              <a:rPr lang="pt-BR" altLang="pt-BR" sz="1600"/>
            </a:br>
            <a:r>
              <a:rPr lang="pt-BR" altLang="pt-BR" sz="1600"/>
              <a:t>- Divisão por regiões de atuação</a:t>
            </a:r>
            <a:br>
              <a:rPr lang="pt-BR" altLang="pt-BR" sz="1600"/>
            </a:br>
            <a:br>
              <a:rPr lang="pt-BR" altLang="pt-BR" sz="1600"/>
            </a:br>
            <a:r>
              <a:rPr lang="pt-BR" altLang="pt-BR" sz="1600"/>
              <a:t>- Marca existe dentro do Grupo RBS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153400" y="3048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7772400" y="3810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76400" y="304800"/>
            <a:ext cx="5943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2438400" y="3810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781800" y="5257800"/>
            <a:ext cx="9144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76400" y="685800"/>
            <a:ext cx="1295400" cy="533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423832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7708" r="12500" b="6250"/>
          <a:stretch>
            <a:fillRect/>
          </a:stretch>
        </p:blipFill>
        <p:spPr bwMode="auto">
          <a:xfrm>
            <a:off x="2286000" y="533400"/>
            <a:ext cx="739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6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>
                <a:solidFill>
                  <a:schemeClr val="tx1"/>
                </a:solidFill>
              </a:rPr>
              <a:t>A evolução de alguns sites</a:t>
            </a:r>
            <a:br>
              <a:rPr lang="pt-BR" altLang="pt-BR">
                <a:solidFill>
                  <a:schemeClr val="tx1"/>
                </a:solidFill>
              </a:rPr>
            </a:br>
            <a:r>
              <a:rPr lang="pt-BR" altLang="pt-BR" sz="3600"/>
              <a:t>(marcas que nasceram na Internet)</a:t>
            </a:r>
          </a:p>
        </p:txBody>
      </p:sp>
    </p:spTree>
    <p:extLst>
      <p:ext uri="{BB962C8B-B14F-4D97-AF65-F5344CB8AC3E}">
        <p14:creationId xmlns:p14="http://schemas.microsoft.com/office/powerpoint/2010/main" val="272470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enubol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1266" r="14583" b="5307"/>
          <a:stretch>
            <a:fillRect/>
          </a:stretch>
        </p:blipFill>
        <p:spPr bwMode="auto">
          <a:xfrm>
            <a:off x="3200400" y="1447800"/>
            <a:ext cx="6172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3810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- Muitas imagens</a:t>
            </a:r>
            <a:br>
              <a:rPr lang="pt-BR" altLang="pt-BR" sz="2000"/>
            </a:br>
            <a:r>
              <a:rPr lang="pt-BR" altLang="pt-BR" sz="2000"/>
              <a:t>- Estrutura Horizontal</a:t>
            </a:r>
            <a:br>
              <a:rPr lang="pt-BR" altLang="pt-BR" sz="2000"/>
            </a:br>
            <a:endParaRPr lang="pt-BR" altLang="pt-BR" sz="24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229600" y="1524000"/>
            <a:ext cx="762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991600" y="838200"/>
            <a:ext cx="685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170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nubol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990" r="38281" b="3763"/>
          <a:stretch>
            <a:fillRect/>
          </a:stretch>
        </p:blipFill>
        <p:spPr bwMode="auto">
          <a:xfrm>
            <a:off x="1752600" y="228600"/>
            <a:ext cx="594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001000" y="228601"/>
            <a:ext cx="2362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- Estrutura vertical</a:t>
            </a:r>
            <a:br>
              <a:rPr lang="pt-BR" altLang="pt-BR" sz="2000"/>
            </a:br>
            <a:br>
              <a:rPr lang="pt-BR" altLang="pt-BR" sz="2000"/>
            </a:br>
            <a:r>
              <a:rPr lang="pt-BR" altLang="pt-BR" sz="2000"/>
              <a:t>- Cara de“Home”</a:t>
            </a:r>
            <a:br>
              <a:rPr lang="pt-BR" altLang="pt-BR" sz="2000"/>
            </a:br>
            <a:br>
              <a:rPr lang="pt-BR" altLang="pt-BR" sz="2000"/>
            </a:br>
            <a:r>
              <a:rPr lang="pt-BR" altLang="pt-BR" sz="2000"/>
              <a:t>- Destaques: HTML rudimentar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244807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6441" r="19492" b="3450"/>
          <a:stretch>
            <a:fillRect/>
          </a:stretch>
        </p:blipFill>
        <p:spPr bwMode="auto">
          <a:xfrm>
            <a:off x="1600200" y="533400"/>
            <a:ext cx="7086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839200" y="533400"/>
            <a:ext cx="16002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- Diversidade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de editorias</a:t>
            </a:r>
            <a:br>
              <a:rPr lang="pt-BR" altLang="pt-BR" sz="2000"/>
            </a:br>
            <a:br>
              <a:rPr lang="pt-BR" altLang="pt-BR" sz="2000"/>
            </a:br>
            <a:r>
              <a:rPr lang="pt-BR" altLang="pt-BR" sz="2000"/>
              <a:t>- Menu </a:t>
            </a:r>
            <a:br>
              <a:rPr lang="pt-BR" altLang="pt-BR" sz="2000"/>
            </a:br>
            <a:r>
              <a:rPr lang="pt-BR" altLang="pt-BR" sz="2000"/>
              <a:t>horizontal</a:t>
            </a:r>
            <a:br>
              <a:rPr lang="pt-BR" altLang="pt-BR" sz="2000"/>
            </a:br>
            <a:r>
              <a:rPr lang="pt-BR" altLang="pt-BR" sz="2000"/>
              <a:t>e superior</a:t>
            </a:r>
            <a:br>
              <a:rPr lang="pt-BR" altLang="pt-BR" sz="2000"/>
            </a:br>
            <a:endParaRPr lang="pt-BR" altLang="pt-BR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- É provedor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imes New Roman" panose="02020603050405020304" pitchFamily="18" charset="0"/>
              </a:rPr>
              <a:t>  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1219200"/>
            <a:ext cx="57912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86200" y="1905000"/>
            <a:ext cx="34290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1436666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inha_dir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064" r="39844" b="3763"/>
          <a:stretch>
            <a:fillRect/>
          </a:stretch>
        </p:blipFill>
        <p:spPr bwMode="auto">
          <a:xfrm>
            <a:off x="1905000" y="457200"/>
            <a:ext cx="579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924800" y="457201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Jornal Linha Direta do Bol virou o ...</a:t>
            </a:r>
          </a:p>
        </p:txBody>
      </p:sp>
    </p:spTree>
    <p:extLst>
      <p:ext uri="{BB962C8B-B14F-4D97-AF65-F5344CB8AC3E}">
        <p14:creationId xmlns:p14="http://schemas.microsoft.com/office/powerpoint/2010/main" val="1615133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7523" r="16949" b="3450"/>
          <a:stretch>
            <a:fillRect/>
          </a:stretch>
        </p:blipFill>
        <p:spPr bwMode="auto">
          <a:xfrm>
            <a:off x="2438400" y="1143000"/>
            <a:ext cx="7315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62200" y="319088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/>
              <a:t>Folha Online!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4951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400143-B434-12AF-162D-C18B3AB5D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2192000" cy="61912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8E7A7F3-D26F-AC3C-9173-62438B0CD89E}"/>
              </a:ext>
            </a:extLst>
          </p:cNvPr>
          <p:cNvSpPr txBox="1"/>
          <p:nvPr/>
        </p:nvSpPr>
        <p:spPr>
          <a:xfrm>
            <a:off x="285750" y="6257925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https://blog.hidoctor.com.br/p/marketing/1335008/long+tail+o+que+e+a+cauda+longa+em+marketing+e+como+aplica+la+no+consultorio.htm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601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25781" b="6250"/>
          <a:stretch>
            <a:fillRect/>
          </a:stretch>
        </p:blipFill>
        <p:spPr bwMode="auto">
          <a:xfrm>
            <a:off x="2590800" y="609600"/>
            <a:ext cx="7239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26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>
                <a:solidFill>
                  <a:schemeClr val="tx1"/>
                </a:solidFill>
              </a:rPr>
              <a:t>A evolução de alguns sites</a:t>
            </a:r>
            <a:br>
              <a:rPr lang="pt-BR" altLang="pt-BR">
                <a:solidFill>
                  <a:schemeClr val="tx1"/>
                </a:solidFill>
              </a:rPr>
            </a:br>
            <a:r>
              <a:rPr lang="pt-BR" altLang="pt-BR">
                <a:solidFill>
                  <a:schemeClr val="tx1"/>
                </a:solidFill>
              </a:rPr>
              <a:t>(revistas)</a:t>
            </a:r>
          </a:p>
        </p:txBody>
      </p:sp>
    </p:spTree>
    <p:extLst>
      <p:ext uri="{BB962C8B-B14F-4D97-AF65-F5344CB8AC3E}">
        <p14:creationId xmlns:p14="http://schemas.microsoft.com/office/powerpoint/2010/main" val="3048124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1266" r="15625" b="9776"/>
          <a:stretch>
            <a:fillRect/>
          </a:stretch>
        </p:blipFill>
        <p:spPr bwMode="auto">
          <a:xfrm>
            <a:off x="3200400" y="1905000"/>
            <a:ext cx="609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971800" y="304801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- Mudança editorial na revista</a:t>
            </a:r>
            <a:br>
              <a:rPr lang="pt-BR" altLang="pt-BR" sz="2400"/>
            </a:br>
            <a:r>
              <a:rPr lang="pt-BR" altLang="pt-BR" sz="2400"/>
              <a:t>- Barra de navegação</a:t>
            </a:r>
            <a:r>
              <a:rPr lang="pt-BR" altLang="pt-BR" sz="24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594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p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6129" r="25781" b="3226"/>
          <a:stretch>
            <a:fillRect/>
          </a:stretch>
        </p:blipFill>
        <p:spPr bwMode="auto">
          <a:xfrm>
            <a:off x="2590800" y="685800"/>
            <a:ext cx="716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8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19200"/>
            <a:ext cx="7286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17725" y="-36513"/>
            <a:ext cx="7207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BR" sz="2400"/>
              <a:t>Marca subordinada à Abril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BR" sz="2400"/>
              <a:t>Espaço delimitado para publicidade e e-commerce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BR" sz="2400"/>
              <a:t> Valorização do assinante da revista impressa</a:t>
            </a:r>
          </a:p>
        </p:txBody>
      </p:sp>
    </p:spTree>
    <p:extLst>
      <p:ext uri="{BB962C8B-B14F-4D97-AF65-F5344CB8AC3E}">
        <p14:creationId xmlns:p14="http://schemas.microsoft.com/office/powerpoint/2010/main" val="1221720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x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38281" b="13441"/>
          <a:stretch>
            <a:fillRect/>
          </a:stretch>
        </p:blipFill>
        <p:spPr bwMode="auto">
          <a:xfrm>
            <a:off x="2209800" y="381000"/>
            <a:ext cx="6019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1828800"/>
            <a:ext cx="17526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458200" y="685801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Navegação confusa; sem hierarquia de informação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1401119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xame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24219" b="3763"/>
          <a:stretch>
            <a:fillRect/>
          </a:stretch>
        </p:blipFill>
        <p:spPr bwMode="auto">
          <a:xfrm>
            <a:off x="2514600" y="685800"/>
            <a:ext cx="7391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4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67000" y="228601"/>
            <a:ext cx="5181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Portal com todas as revistas da Unidade de Negócios da empresa</a:t>
            </a:r>
            <a:endParaRPr lang="pt-BR" altLang="pt-BR" sz="2400"/>
          </a:p>
        </p:txBody>
      </p:sp>
      <p:pic>
        <p:nvPicPr>
          <p:cNvPr id="27651" name="Picture 3" descr="ex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1"/>
            <a:ext cx="698023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54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lau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064" r="38281" b="8064"/>
          <a:stretch>
            <a:fillRect/>
          </a:stretch>
        </p:blipFill>
        <p:spPr bwMode="auto">
          <a:xfrm>
            <a:off x="2057400" y="4572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12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laudia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r="14063" b="8064"/>
          <a:stretch>
            <a:fillRect/>
          </a:stretch>
        </p:blipFill>
        <p:spPr bwMode="auto">
          <a:xfrm>
            <a:off x="2057400" y="990600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57400" y="1981200"/>
            <a:ext cx="8382000" cy="38100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76085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Internet e ideologias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ym typeface="Wingdings" panose="05000000000000000000" pitchFamily="2" charset="2"/>
              </a:rPr>
              <a:t>Sociedade disciplinar (Foucault) </a:t>
            </a:r>
            <a:r>
              <a:rPr lang="pt-BR" dirty="0">
                <a:sym typeface="Wingdings" panose="05000000000000000000" pitchFamily="2" charset="2"/>
                <a:hlinkClick r:id="rId2"/>
              </a:rPr>
              <a:t>/ Sociedade do controle </a:t>
            </a:r>
            <a:r>
              <a:rPr lang="pt-BR" dirty="0">
                <a:sym typeface="Wingdings" panose="05000000000000000000" pitchFamily="2" charset="2"/>
              </a:rPr>
              <a:t> (Deleuze, Deleuze &amp; </a:t>
            </a:r>
            <a:r>
              <a:rPr lang="pt-BR" dirty="0" err="1">
                <a:sym typeface="Wingdings" panose="05000000000000000000" pitchFamily="2" charset="2"/>
              </a:rPr>
              <a:t>Guattari</a:t>
            </a:r>
            <a:r>
              <a:rPr lang="pt-BR" dirty="0">
                <a:sym typeface="Wingdings" panose="05000000000000000000" pitchFamily="2" charset="2"/>
              </a:rPr>
              <a:t>/ </a:t>
            </a:r>
            <a:br>
              <a:rPr lang="pt-BR" dirty="0">
                <a:sym typeface="Wingdings" panose="05000000000000000000" pitchFamily="2" charset="2"/>
              </a:rPr>
            </a:br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Agenciamento dos corpos / agenciamento </a:t>
            </a:r>
            <a:r>
              <a:rPr lang="pt-BR" dirty="0" err="1">
                <a:sym typeface="Wingdings" panose="05000000000000000000" pitchFamily="2" charset="2"/>
              </a:rPr>
              <a:t>maquínico</a:t>
            </a:r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 err="1">
                <a:sym typeface="Wingdings" panose="05000000000000000000" pitchFamily="2" charset="2"/>
              </a:rPr>
              <a:t>Árboreo</a:t>
            </a:r>
            <a:r>
              <a:rPr lang="pt-BR" dirty="0">
                <a:sym typeface="Wingdings" panose="05000000000000000000" pitchFamily="2" charset="2"/>
              </a:rPr>
              <a:t> – rizoma 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Utopias - Distopias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881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u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990" r="36719" b="6989"/>
          <a:stretch>
            <a:fillRect/>
          </a:stretch>
        </p:blipFill>
        <p:spPr bwMode="auto">
          <a:xfrm>
            <a:off x="20574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21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5358" r="10170" b="4533"/>
          <a:stretch>
            <a:fillRect/>
          </a:stretch>
        </p:blipFill>
        <p:spPr bwMode="auto">
          <a:xfrm>
            <a:off x="2743200" y="9906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07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A232C6-3977-F653-4F7F-21D4763AC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0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03A53-B7EB-7DF4-E42A-4F876B7C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IRC (1988) / </a:t>
            </a:r>
            <a:r>
              <a:rPr lang="pt-BR" dirty="0" err="1"/>
              <a:t>mIRC</a:t>
            </a:r>
            <a:r>
              <a:rPr lang="pt-BR" dirty="0"/>
              <a:t> (1993)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E5BC5-137A-5B4E-ED01-4EAC5FF1E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Protocolo / aplicativo compatível com o protocolo</a:t>
            </a:r>
          </a:p>
          <a:p>
            <a:endParaRPr lang="pt-BR" dirty="0"/>
          </a:p>
          <a:p>
            <a:r>
              <a:rPr lang="pt-BR" b="0" i="0" dirty="0" err="1">
                <a:solidFill>
                  <a:srgbClr val="1A1A1A"/>
                </a:solidFill>
                <a:effectLst/>
                <a:latin typeface="var(--serif)"/>
                <a:hlinkClick r:id="rId2"/>
              </a:rPr>
              <a:t>mIRC</a:t>
            </a:r>
            <a:r>
              <a:rPr lang="pt-BR" b="0" i="0" dirty="0">
                <a:solidFill>
                  <a:srgbClr val="1A1A1A"/>
                </a:solidFill>
                <a:effectLst/>
                <a:latin typeface="var(--serif)"/>
                <a:hlinkClick r:id="rId2"/>
              </a:rPr>
              <a:t> ainda existe e está revogando licenças vitalícias dos usuários</a:t>
            </a:r>
            <a:endParaRPr lang="pt-BR" b="0" i="0" dirty="0">
              <a:solidFill>
                <a:srgbClr val="1A1A1A"/>
              </a:solidFill>
              <a:effectLst/>
              <a:latin typeface="var(--serif)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469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F31F69-AE59-EFD1-FFA6-7FDB8DCFB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1" b="5278"/>
          <a:stretch/>
        </p:blipFill>
        <p:spPr>
          <a:xfrm>
            <a:off x="0" y="9525"/>
            <a:ext cx="12192000" cy="61626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75E29FF-77E2-F81F-C537-651DABF5CD56}"/>
              </a:ext>
            </a:extLst>
          </p:cNvPr>
          <p:cNvSpPr txBox="1"/>
          <p:nvPr/>
        </p:nvSpPr>
        <p:spPr>
          <a:xfrm>
            <a:off x="1981200" y="6381750"/>
            <a:ext cx="69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http://kiwiirc.brasirc.com.br/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52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CD9841-31D5-01B9-9140-B4FFD1A0A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 b="6250"/>
          <a:stretch/>
        </p:blipFill>
        <p:spPr>
          <a:xfrm>
            <a:off x="0" y="342900"/>
            <a:ext cx="12192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3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0C0948-3371-70A8-6032-0214BA360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1" r="703" b="5416"/>
          <a:stretch/>
        </p:blipFill>
        <p:spPr>
          <a:xfrm>
            <a:off x="28575" y="342900"/>
            <a:ext cx="121062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534498-49B6-372C-2C5C-8A5E05C7E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4" b="5278"/>
          <a:stretch/>
        </p:blipFill>
        <p:spPr>
          <a:xfrm>
            <a:off x="0" y="819150"/>
            <a:ext cx="12192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Internet e ideologias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sym typeface="Wingdings" panose="05000000000000000000" pitchFamily="2" charset="2"/>
              </a:rPr>
              <a:t>“O controle, na sociedade contemporânea, é exercido de modo “</a:t>
            </a:r>
            <a:r>
              <a:rPr lang="pt-BR" dirty="0" err="1">
                <a:sym typeface="Wingdings" panose="05000000000000000000" pitchFamily="2" charset="2"/>
              </a:rPr>
              <a:t>glamourizado</a:t>
            </a:r>
            <a:r>
              <a:rPr lang="pt-BR" dirty="0">
                <a:sym typeface="Wingdings" panose="05000000000000000000" pitchFamily="2" charset="2"/>
              </a:rPr>
              <a:t>” pela indústria cultural. Assim substituiu-se a guilhotina e a violência física por técnicas de controle social formadas dentro das ciências humanas e sociais, pela psicologia, psiquiatria e mais recentemente pelos meios de comunicação de massas. Em vez de usar a força física para fazer os corpos indóceis padecerem em razão de não se ajustarem, o que ocorre é tornar interna a ideologia exercida pelos meios de comunicação de massa, que produzem uma certa forma de ser, de viver, de pensar e de sentir.”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“A estratégia atual é construir subjetividades, de forma a que estas se enquadrem no modo de vida oferecido pela sociedade”.</a:t>
            </a:r>
            <a:br>
              <a:rPr lang="pt-BR" dirty="0">
                <a:sym typeface="Wingdings" panose="05000000000000000000" pitchFamily="2" charset="2"/>
              </a:rPr>
            </a:br>
            <a:br>
              <a:rPr lang="pt-BR" dirty="0">
                <a:sym typeface="Wingdings" panose="05000000000000000000" pitchFamily="2" charset="2"/>
              </a:rPr>
            </a:br>
            <a:r>
              <a:rPr lang="pt-BR" dirty="0">
                <a:sym typeface="Wingdings" panose="05000000000000000000" pitchFamily="2" charset="2"/>
              </a:rPr>
              <a:t>Fonte: </a:t>
            </a:r>
            <a:r>
              <a:rPr lang="pt-BR" dirty="0">
                <a:sym typeface="Wingdings" panose="05000000000000000000" pitchFamily="2" charset="2"/>
                <a:hlinkClick r:id="rId2"/>
              </a:rPr>
              <a:t>https://webpages.ciencias.ulisboa.pt/~ommartins/images/hfe/momentos/sociedade%20disciplinar/Sociedade%20de%20controle.htm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198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774700"/>
            <a:ext cx="51435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0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0431"/>
            <a:ext cx="10515600" cy="540962"/>
          </a:xfrm>
        </p:spPr>
        <p:txBody>
          <a:bodyPr>
            <a:noAutofit/>
          </a:bodyPr>
          <a:lstStyle/>
          <a:p>
            <a:r>
              <a:rPr lang="pt-BR" sz="3600" dirty="0"/>
              <a:t>Paul Baran  - (1964): </a:t>
            </a:r>
            <a:r>
              <a:rPr lang="pt-BR" sz="3600" i="1" dirty="0" err="1"/>
              <a:t>On</a:t>
            </a:r>
            <a:r>
              <a:rPr lang="pt-BR" sz="3600" i="1" dirty="0"/>
              <a:t> </a:t>
            </a:r>
            <a:r>
              <a:rPr lang="pt-BR" sz="3600" i="1" dirty="0" err="1"/>
              <a:t>distributed</a:t>
            </a:r>
            <a:r>
              <a:rPr lang="pt-BR" sz="3600" i="1" dirty="0"/>
              <a:t> communications</a:t>
            </a:r>
          </a:p>
        </p:txBody>
      </p:sp>
      <p:pic>
        <p:nvPicPr>
          <p:cNvPr id="3" name="Picture 2" descr="http://www.cybertelecom.org/images/bar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95" y="870185"/>
            <a:ext cx="7693210" cy="57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6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5" y="268432"/>
            <a:ext cx="5629275" cy="31623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88" y="268432"/>
            <a:ext cx="5531081" cy="34134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2" y="3552131"/>
            <a:ext cx="5525193" cy="31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2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928</Words>
  <Application>Microsoft Office PowerPoint</Application>
  <PresentationFormat>Widescreen</PresentationFormat>
  <Paragraphs>80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var(--serif)</vt:lpstr>
      <vt:lpstr>Tema do Office</vt:lpstr>
      <vt:lpstr>Internet e ideologias</vt:lpstr>
      <vt:lpstr>Pós-Guerras </vt:lpstr>
      <vt:lpstr>Apresentação do PowerPoint</vt:lpstr>
      <vt:lpstr>Internet e ideologias</vt:lpstr>
      <vt:lpstr>Apresentação do PowerPoint</vt:lpstr>
      <vt:lpstr>Internet e ideologias</vt:lpstr>
      <vt:lpstr>Apresentação do PowerPoint</vt:lpstr>
      <vt:lpstr>Paul Baran  - (1964): On distributed communications</vt:lpstr>
      <vt:lpstr>Apresentação do PowerPoint</vt:lpstr>
      <vt:lpstr>Apresentação do PowerPoint</vt:lpstr>
      <vt:lpstr>Apresentação do PowerPoint</vt:lpstr>
      <vt:lpstr>Memória - ?</vt:lpstr>
      <vt:lpstr>Desde 1995 no Brasil</vt:lpstr>
      <vt:lpstr>Desde 1995</vt:lpstr>
      <vt:lpstr>Desde 1995</vt:lpstr>
      <vt:lpstr>Ideologias de resistência</vt:lpstr>
      <vt:lpstr>A evolução de alguns sites (jornais)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evolução de alguns sites (marcas que nasceram na Internet)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evolução de alguns sites (revistas)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IRC (1988) / mIRC (1993)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internet e ideologias</dc:title>
  <dc:creator>User</dc:creator>
  <cp:lastModifiedBy>Daniela</cp:lastModifiedBy>
  <cp:revision>37</cp:revision>
  <dcterms:created xsi:type="dcterms:W3CDTF">2018-08-16T20:51:35Z</dcterms:created>
  <dcterms:modified xsi:type="dcterms:W3CDTF">2023-08-29T01:55:24Z</dcterms:modified>
</cp:coreProperties>
</file>