
<file path=[Content_Types].xml><?xml version="1.0" encoding="utf-8"?>
<Types xmlns="http://schemas.openxmlformats.org/package/2006/content-types">
  <Default Extension="jpeg" ContentType="image/jpeg"/>
  <Default Extension="jpg" ContentType="image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7.jpg" ContentType="image/jpeg"/>
  <Override PartName="/ppt/media/image16.jpg" ContentType="image/jpeg"/>
  <Override PartName="/ppt/media/image18.jpg" ContentType="image/jpeg"/>
  <Override PartName="/ppt/media/image19.jpg" ContentType="image/jpeg"/>
  <Override PartName="/ppt/media/image21.jpg" ContentType="image/jpeg"/>
  <Override PartName="/ppt/media/image22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84" r:id="rId4"/>
    <p:sldId id="259" r:id="rId5"/>
    <p:sldId id="260" r:id="rId6"/>
    <p:sldId id="261" r:id="rId7"/>
    <p:sldId id="278" r:id="rId8"/>
    <p:sldId id="279" r:id="rId9"/>
    <p:sldId id="280" r:id="rId10"/>
    <p:sldId id="281" r:id="rId11"/>
    <p:sldId id="282" r:id="rId12"/>
    <p:sldId id="285" r:id="rId13"/>
    <p:sldId id="304" r:id="rId14"/>
    <p:sldId id="303" r:id="rId15"/>
    <p:sldId id="291" r:id="rId16"/>
    <p:sldId id="257" r:id="rId17"/>
    <p:sldId id="270" r:id="rId18"/>
    <p:sldId id="266" r:id="rId19"/>
    <p:sldId id="267" r:id="rId20"/>
    <p:sldId id="269" r:id="rId21"/>
    <p:sldId id="293" r:id="rId22"/>
    <p:sldId id="294" r:id="rId23"/>
    <p:sldId id="292" r:id="rId24"/>
    <p:sldId id="290" r:id="rId25"/>
    <p:sldId id="286" r:id="rId26"/>
    <p:sldId id="287" r:id="rId27"/>
    <p:sldId id="288" r:id="rId28"/>
    <p:sldId id="289" r:id="rId29"/>
    <p:sldId id="295" r:id="rId30"/>
    <p:sldId id="296" r:id="rId31"/>
    <p:sldId id="297" r:id="rId32"/>
    <p:sldId id="300" r:id="rId33"/>
    <p:sldId id="298" r:id="rId34"/>
    <p:sldId id="299" r:id="rId35"/>
    <p:sldId id="301" r:id="rId36"/>
    <p:sldId id="302" r:id="rId3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993B27-90BF-410D-B3D5-50AED2F318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9BC45CE-1480-46B0-857F-0D74B2A6B8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DCA72EA-55B2-4C51-9920-7655D29B7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12F44-0922-412A-892D-9E66BC8E9F55}" type="datetimeFigureOut">
              <a:rPr lang="pt-BR" smtClean="0"/>
              <a:t>29/08/2022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6F588B0-0A44-4E12-A9F4-4E070FFCE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0FB77BD-BB3E-449A-BCB1-B51078F69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15B3E-CECA-4A6C-9589-24DDC5A867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3315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0B6740-A4B8-4D40-B8B7-3F98B6C2A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21E62BC-60E9-490C-B357-263BB4A29E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B407ADC-AB9A-4074-88E6-A3421C981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12F44-0922-412A-892D-9E66BC8E9F55}" type="datetimeFigureOut">
              <a:rPr lang="pt-BR" smtClean="0"/>
              <a:t>29/08/2022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E1E3CEA-228B-4ED7-BDB4-F09C857C8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6688286-E00D-43C6-85C1-D6D520BDD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15B3E-CECA-4A6C-9589-24DDC5A867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3084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10671B4-F22A-481D-AA3C-BF9F939A78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0304BF2-B301-44D1-B73C-0684EBEB41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8FC2D1B-8395-47A4-B628-2F09E6839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12F44-0922-412A-892D-9E66BC8E9F55}" type="datetimeFigureOut">
              <a:rPr lang="pt-BR" smtClean="0"/>
              <a:t>29/08/2022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B085FA2-8053-495B-826E-A3B114766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2AD8460-EC4F-47AD-B366-4189B8BCC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15B3E-CECA-4A6C-9589-24DDC5A867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2939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12A670-0667-45A0-B4F4-4DB6D7B1F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79F112A-BF5F-46CE-AB66-5DC5DEE2A9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9CECC96-4925-4883-A31E-D62812409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12F44-0922-412A-892D-9E66BC8E9F55}" type="datetimeFigureOut">
              <a:rPr lang="pt-BR" smtClean="0"/>
              <a:t>29/08/2022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F4C407A-C70E-481E-B77D-2A29AA607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5600FB6-FD44-49D9-93E9-42DE667C5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15B3E-CECA-4A6C-9589-24DDC5A867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1670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6EF2AB-BCA5-42A3-9A8B-C7869EC78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73C6130-F160-4E47-8029-6D3F936615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921E218-8C25-4D5B-B624-0D85F1022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12F44-0922-412A-892D-9E66BC8E9F55}" type="datetimeFigureOut">
              <a:rPr lang="pt-BR" smtClean="0"/>
              <a:t>29/08/2022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6E3065E-0D3E-4A70-B202-C29CFCF8C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4705477-2D36-4F63-A5E0-9EF5EE498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15B3E-CECA-4A6C-9589-24DDC5A867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2928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3BF354-CD22-483A-A9F2-549DADDF8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A6545E-3BC2-4446-B8A1-F0EA749016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596A5B1-4935-4A75-81AD-5375AE999B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F7D973A-585E-4CC2-A7A7-EB714CBD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12F44-0922-412A-892D-9E66BC8E9F55}" type="datetimeFigureOut">
              <a:rPr lang="pt-BR" smtClean="0"/>
              <a:t>29/08/2022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A15020E-0645-48C7-96D9-8AB1D882E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9DD3645-FA34-4A66-856A-8EF94A60B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15B3E-CECA-4A6C-9589-24DDC5A867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8640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29AA0A-6F37-4700-B410-D4C079BAB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C9DB5BE-74A7-495B-B456-D4C9B0AA8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C7845DA-826F-4FF4-927C-FD55BBDD83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1466828-F13B-4FE2-852E-AF54D078E7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B14DED1-5FC2-465F-ADFF-7D315A4B60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14EC24B-A133-48C2-B589-24C63808B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12F44-0922-412A-892D-9E66BC8E9F55}" type="datetimeFigureOut">
              <a:rPr lang="pt-BR" smtClean="0"/>
              <a:t>29/08/2022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B221D3E-F78C-4A73-9814-6151B3FE6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1B4EBBA-3057-4BD0-BA53-BEBD308AF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15B3E-CECA-4A6C-9589-24DDC5A867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2777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44A03C-544B-49A2-A1BC-223A5F1C5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10C8D91-1F83-4B45-8CC7-4C05B4160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12F44-0922-412A-892D-9E66BC8E9F55}" type="datetimeFigureOut">
              <a:rPr lang="pt-BR" smtClean="0"/>
              <a:t>29/08/2022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994E78A-D316-4F9A-ABE1-A80FB74A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186107A-FA0D-4FE3-9E3C-63045AB5E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15B3E-CECA-4A6C-9589-24DDC5A867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6423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41334A5-F40F-4036-9BE9-BD633F9F0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12F44-0922-412A-892D-9E66BC8E9F55}" type="datetimeFigureOut">
              <a:rPr lang="pt-BR" smtClean="0"/>
              <a:t>29/08/2022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F2BD065-88D7-4E9C-9CE7-47603F68E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1A7299F-168E-4DEB-822A-DDBC8B715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15B3E-CECA-4A6C-9589-24DDC5A867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0328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86B358-FA29-4ECE-8C0B-F2E500732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9CD2C42-771E-4704-A955-6EE1F0761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1A5207E-2C6E-45B7-AF19-C5C538D0C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2319853-DDF4-4A4B-8978-23C992EAC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12F44-0922-412A-892D-9E66BC8E9F55}" type="datetimeFigureOut">
              <a:rPr lang="pt-BR" smtClean="0"/>
              <a:t>29/08/2022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FCED7FF-46D5-4EFD-B16F-5BC4FD1EE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5E5437B-4CA3-4961-BED0-CDD66C13C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15B3E-CECA-4A6C-9589-24DDC5A867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4332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FBFF6B-2894-4A60-88B7-FF389315C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3A891E5-BD38-4C9E-AC28-CD03E1054D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7E7D367-AE3D-4F23-B085-4CE0009C1F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37990B8-8EA4-466A-AEF3-34B5CD5E1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12F44-0922-412A-892D-9E66BC8E9F55}" type="datetimeFigureOut">
              <a:rPr lang="pt-BR" smtClean="0"/>
              <a:t>29/08/2022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152D2B6-8248-41A2-961F-1839F775C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A0F4DD1-38AF-4B41-8320-CAE23B0F5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15B3E-CECA-4A6C-9589-24DDC5A867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4931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CCB982B-CF42-41BC-A8BB-707F3C3DC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174A57A-32F8-4F23-B284-D172B65C6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24BFA5B-64CA-418C-B5BE-D174F4A69A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12F44-0922-412A-892D-9E66BC8E9F55}" type="datetimeFigureOut">
              <a:rPr lang="pt-BR" smtClean="0"/>
              <a:t>29/08/2022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933C7D8-1705-4866-8A62-FB5136FB6B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A115FA7-A7EF-443D-A59F-6DD8CBDE13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15B3E-CECA-4A6C-9589-24DDC5A867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1843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pt.wikipedia.org/wiki/Steve_Jobs" TargetMode="External"/><Relationship Id="rId3" Type="http://schemas.openxmlformats.org/officeDocument/2006/relationships/hyperlink" Target="https://pt.wikipedia.org/wiki/1968" TargetMode="External"/><Relationship Id="rId7" Type="http://schemas.openxmlformats.org/officeDocument/2006/relationships/hyperlink" Target="https://pt.wikipedia.org/wiki/Whole_Earth_Catalog#cite_note-1" TargetMode="External"/><Relationship Id="rId2" Type="http://schemas.openxmlformats.org/officeDocument/2006/relationships/hyperlink" Target="https://pt.wikipedia.org/wiki/Cultur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t.wikipedia.org/wiki/Moda" TargetMode="External"/><Relationship Id="rId5" Type="http://schemas.openxmlformats.org/officeDocument/2006/relationships/hyperlink" Target="https://pt.wikipedia.org/wiki/1998" TargetMode="External"/><Relationship Id="rId4" Type="http://schemas.openxmlformats.org/officeDocument/2006/relationships/hyperlink" Target="https://pt.wikipedia.org/wiki/1972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michaelis.uol.com.br/busca?r=0&amp;f=0&amp;t=0&amp;palavra=plataforma#remissao-1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petrobras/conhe%C3%A7a-alguns-tipos-de-plataforma-de-petr%C3%B3leo-e-como-elas-funcionam-c1937cfb9abf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9C93279-278C-DDB4-56DD-9415DC374D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50" b="7223"/>
          <a:stretch/>
        </p:blipFill>
        <p:spPr>
          <a:xfrm>
            <a:off x="0" y="819150"/>
            <a:ext cx="12192000" cy="559117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8FFA9E-4565-4798-974A-E24F92DCF6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" y="38099"/>
            <a:ext cx="7143750" cy="1185863"/>
          </a:xfrm>
        </p:spPr>
        <p:txBody>
          <a:bodyPr>
            <a:normAutofit/>
          </a:bodyPr>
          <a:lstStyle/>
          <a:p>
            <a:r>
              <a:rPr lang="pt-BR" sz="4800" dirty="0" err="1"/>
              <a:t>Plataformização</a:t>
            </a:r>
            <a:r>
              <a:rPr lang="pt-BR" sz="4800" dirty="0"/>
              <a:t> e derivados</a:t>
            </a:r>
          </a:p>
        </p:txBody>
      </p:sp>
    </p:spTree>
    <p:extLst>
      <p:ext uri="{BB962C8B-B14F-4D97-AF65-F5344CB8AC3E}">
        <p14:creationId xmlns:p14="http://schemas.microsoft.com/office/powerpoint/2010/main" val="3326438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A72FFA-FE5D-4335-9CFA-7C6B41D15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r>
              <a:rPr lang="pt-BR" dirty="0"/>
              <a:t>https://pt.wikipedia.org/wiki/Whole_Earth_Catalog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65AC65D-3038-4788-986D-21841F63BB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pt-BR" b="1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Whole</a:t>
            </a:r>
            <a:r>
              <a:rPr lang="pt-BR" b="1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Earth </a:t>
            </a:r>
            <a:r>
              <a:rPr lang="pt-BR" b="1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Catalog</a:t>
            </a:r>
            <a:r>
              <a:rPr lang="pt-B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foi um catálogo americano de </a:t>
            </a:r>
            <a:r>
              <a:rPr lang="pt-BR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2" tooltip="Cultura"/>
              </a:rPr>
              <a:t>contracultura</a:t>
            </a:r>
            <a:r>
              <a:rPr lang="pt-B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desenvolvido entre </a:t>
            </a:r>
            <a:r>
              <a:rPr lang="pt-BR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1968"/>
              </a:rPr>
              <a:t>1968</a:t>
            </a:r>
            <a:r>
              <a:rPr lang="pt-B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e </a:t>
            </a:r>
            <a:r>
              <a:rPr lang="pt-BR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1972"/>
              </a:rPr>
              <a:t>1972</a:t>
            </a:r>
            <a:r>
              <a:rPr lang="pt-B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e ocasionalmente em outros anos antes de </a:t>
            </a:r>
            <a:r>
              <a:rPr lang="pt-BR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5" tooltip="1998"/>
              </a:rPr>
              <a:t>1998</a:t>
            </a:r>
            <a:r>
              <a:rPr lang="pt-B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/>
            <a:r>
              <a:rPr lang="pt-B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Listava vários produtos que estiveram na </a:t>
            </a:r>
            <a:r>
              <a:rPr lang="pt-BR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6" tooltip="Moda"/>
              </a:rPr>
              <a:t>moda</a:t>
            </a:r>
            <a:r>
              <a:rPr lang="pt-B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durante este ínterim de tempo, apesar de que o próprio catálogo propriamente dito não fornecia ou vendia tais produtos.</a:t>
            </a:r>
            <a:r>
              <a:rPr lang="pt-BR" b="0" i="0" u="none" strike="noStrike" baseline="30000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7"/>
              </a:rPr>
              <a:t>[1]</a:t>
            </a:r>
            <a:endParaRPr lang="pt-BR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pt-B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Entre os leitores assíduos do catálogo, estava </a:t>
            </a:r>
            <a:r>
              <a:rPr lang="pt-BR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8" tooltip="Steve Jobs"/>
              </a:rPr>
              <a:t>Steve Jobs</a:t>
            </a:r>
            <a:r>
              <a:rPr lang="pt-B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de onde ele retirou a frase "</a:t>
            </a:r>
            <a:r>
              <a:rPr lang="pt-BR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Stay</a:t>
            </a:r>
            <a:r>
              <a:rPr lang="pt-BR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hungry</a:t>
            </a:r>
            <a:r>
              <a:rPr lang="pt-BR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pt-BR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stay</a:t>
            </a:r>
            <a:r>
              <a:rPr lang="pt-BR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foolish</a:t>
            </a:r>
            <a:r>
              <a:rPr lang="pt-BR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pt-BR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44777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6F8349F-14EA-409E-9F7B-F61A8F8B66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78" r="35547" b="22778"/>
          <a:stretch/>
        </p:blipFill>
        <p:spPr>
          <a:xfrm>
            <a:off x="-19050" y="-23813"/>
            <a:ext cx="9284653" cy="542448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7B9F889-3C7C-CDB7-1926-79F97C164D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22" t="18472" r="7266" b="5416"/>
          <a:stretch/>
        </p:blipFill>
        <p:spPr>
          <a:xfrm>
            <a:off x="8591549" y="1200149"/>
            <a:ext cx="3695701" cy="521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834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4E219D-E421-63C1-AB2D-FFB6402D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7500"/>
            <a:ext cx="10515600" cy="1325563"/>
          </a:xfrm>
        </p:spPr>
        <p:txBody>
          <a:bodyPr/>
          <a:lstStyle/>
          <a:p>
            <a:r>
              <a:rPr lang="pt-BR" dirty="0" err="1"/>
              <a:t>Plataformização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4731755-2AAA-5144-C0EF-8D26D783FF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“...a penetração das </a:t>
            </a:r>
            <a:r>
              <a:rPr lang="pt-BR" dirty="0" err="1"/>
              <a:t>infra-estruturas</a:t>
            </a:r>
            <a:r>
              <a:rPr lang="pt-BR" dirty="0"/>
              <a:t>, processos econômicos e estruturas governamentais de plataformas em diferentes setores e esferas da vida” (</a:t>
            </a:r>
            <a:r>
              <a:rPr lang="pt-BR" dirty="0" err="1"/>
              <a:t>Poell</a:t>
            </a:r>
            <a:r>
              <a:rPr lang="pt-BR" dirty="0"/>
              <a:t>, </a:t>
            </a:r>
            <a:r>
              <a:rPr lang="pt-BR" dirty="0" err="1"/>
              <a:t>Nieborg</a:t>
            </a:r>
            <a:r>
              <a:rPr lang="pt-BR" dirty="0"/>
              <a:t> &amp; Van </a:t>
            </a:r>
            <a:r>
              <a:rPr lang="pt-BR" dirty="0" err="1"/>
              <a:t>Dijck</a:t>
            </a:r>
            <a:r>
              <a:rPr lang="pt-BR" dirty="0"/>
              <a:t>, 2019).</a:t>
            </a:r>
          </a:p>
          <a:p>
            <a:endParaRPr lang="pt-BR" dirty="0"/>
          </a:p>
          <a:p>
            <a:r>
              <a:rPr lang="pt-BR" dirty="0"/>
              <a:t>“A dinâmica de </a:t>
            </a:r>
            <a:r>
              <a:rPr lang="pt-BR" dirty="0" err="1"/>
              <a:t>plataformização</a:t>
            </a:r>
            <a:r>
              <a:rPr lang="pt-BR" dirty="0"/>
              <a:t> acontece em um ecossistema de plataforma – um espaço que no hemisfério ocidental é dominado principalmente pela tecnologia Big Five empresas conhecidas pela sigla GAFAM (Google, Apple, Facebook, </a:t>
            </a:r>
            <a:r>
              <a:rPr lang="pt-BR" dirty="0" err="1"/>
              <a:t>Amazon</a:t>
            </a:r>
            <a:r>
              <a:rPr lang="pt-BR" dirty="0"/>
              <a:t>, Microsoft).” (Van </a:t>
            </a:r>
            <a:r>
              <a:rPr lang="pt-BR" dirty="0" err="1"/>
              <a:t>Dijck</a:t>
            </a:r>
            <a:r>
              <a:rPr lang="pt-BR" dirty="0"/>
              <a:t> et al, 2021, p.4)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737790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4E219D-E421-63C1-AB2D-FFB6402D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7500"/>
            <a:ext cx="10515600" cy="1325563"/>
          </a:xfrm>
        </p:spPr>
        <p:txBody>
          <a:bodyPr/>
          <a:lstStyle/>
          <a:p>
            <a:r>
              <a:rPr lang="pt-BR" dirty="0" err="1"/>
              <a:t>Plataformização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4731755-2AAA-5144-C0EF-8D26D783FF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“(...) definimos plataformas como infraestruturas digitais (</a:t>
            </a:r>
            <a:r>
              <a:rPr lang="pt-BR" dirty="0" err="1"/>
              <a:t>re</a:t>
            </a:r>
            <a:r>
              <a:rPr lang="pt-BR" dirty="0"/>
              <a:t>)programáveis que facilitam e moldam interações personalizadas entre usuários finais e complementadores, organizadas por meio de coleta sistemática, processamento algorítmico, monetização e circulação de dados. Nossa definição é um aceno para os estudos de software, apontando para a natureza programável e orientada por dados das infraestruturas das plataformas, reconhecendo os insights da perspectiva dos estudos de negócios, incluindo os principais stakeholders ou “lados” nos mercados de plataforma: os usuários finais e os complementadores.” (2020, p. </a:t>
            </a:r>
            <a:r>
              <a:rPr lang="pt-BR"/>
              <a:t>4) 	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35249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4E219D-E421-63C1-AB2D-FFB6402D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7500"/>
            <a:ext cx="10515600" cy="1325563"/>
          </a:xfrm>
        </p:spPr>
        <p:txBody>
          <a:bodyPr/>
          <a:lstStyle/>
          <a:p>
            <a:r>
              <a:rPr lang="pt-BR" dirty="0" err="1"/>
              <a:t>Plataformização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4731755-2AAA-5144-C0EF-8D26D783FF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A arquitetura das plataformas é modular (</a:t>
            </a:r>
            <a:r>
              <a:rPr lang="pt-BR" dirty="0" err="1"/>
              <a:t>API’s</a:t>
            </a:r>
            <a:r>
              <a:rPr lang="pt-BR" dirty="0"/>
              <a:t>, por exemplo) (2020, p. 3)</a:t>
            </a:r>
          </a:p>
          <a:p>
            <a:endParaRPr lang="pt-BR" dirty="0"/>
          </a:p>
          <a:p>
            <a:r>
              <a:rPr lang="pt-BR" dirty="0"/>
              <a:t>Processo de </a:t>
            </a:r>
            <a:r>
              <a:rPr lang="pt-BR" dirty="0" err="1"/>
              <a:t>plataformização</a:t>
            </a:r>
            <a:r>
              <a:rPr lang="pt-BR" dirty="0"/>
              <a:t>; dimensões:</a:t>
            </a:r>
          </a:p>
          <a:p>
            <a:endParaRPr lang="pt-BR" dirty="0"/>
          </a:p>
          <a:p>
            <a:r>
              <a:rPr lang="pt-BR" dirty="0"/>
              <a:t>1) Desenvolvimento de infraestruturas de dados; 2) mercados: reorganização de relações econômicas; 3) governança.</a:t>
            </a:r>
          </a:p>
        </p:txBody>
      </p:sp>
    </p:spTree>
    <p:extLst>
      <p:ext uri="{BB962C8B-B14F-4D97-AF65-F5344CB8AC3E}">
        <p14:creationId xmlns:p14="http://schemas.microsoft.com/office/powerpoint/2010/main" val="1588737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4E219D-E421-63C1-AB2D-FFB6402D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7500"/>
            <a:ext cx="10515600" cy="1325563"/>
          </a:xfrm>
        </p:spPr>
        <p:txBody>
          <a:bodyPr/>
          <a:lstStyle/>
          <a:p>
            <a:r>
              <a:rPr lang="pt-BR" dirty="0" err="1"/>
              <a:t>Plataformização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4731755-2AAA-5144-C0EF-8D26D783FF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“Essas empresas de tecnologia concorrentes e cooperativas conseguiram construir uma infraestrutura sociotécnica na qual eles dependem para sua própria saúde financeira e alcance (</a:t>
            </a:r>
            <a:r>
              <a:rPr lang="pt-BR" dirty="0" err="1"/>
              <a:t>Dolata</a:t>
            </a:r>
            <a:r>
              <a:rPr lang="pt-BR" dirty="0"/>
              <a:t> e </a:t>
            </a:r>
            <a:r>
              <a:rPr lang="pt-BR" dirty="0" err="1"/>
              <a:t>Schrape</a:t>
            </a:r>
            <a:r>
              <a:rPr lang="pt-BR" dirty="0"/>
              <a:t>, 2018), mas em que também setores públicos inteiros e esferas de comunicação tornaram-se dependentes (Mansell e </a:t>
            </a:r>
            <a:r>
              <a:rPr lang="pt-BR" dirty="0" err="1"/>
              <a:t>Steinmueller</a:t>
            </a:r>
            <a:r>
              <a:rPr lang="pt-BR" dirty="0"/>
              <a:t>, 2020; Napoli, 2019). ” (Van </a:t>
            </a:r>
            <a:r>
              <a:rPr lang="pt-BR" dirty="0" err="1"/>
              <a:t>Dijck</a:t>
            </a:r>
            <a:r>
              <a:rPr lang="pt-BR" dirty="0"/>
              <a:t> et al, 2021, p.5)</a:t>
            </a:r>
          </a:p>
          <a:p>
            <a:r>
              <a:rPr lang="pt-BR" dirty="0"/>
              <a:t>Vários estudiosos imaginaram esse ecossistema como uma “pilha” ou metaforicamente como “árvore” que constitui um ecossistema hierarquicamente organizado com várias camadas para facilitar a conexão entre um grande número de fluxos de dados (Van </a:t>
            </a:r>
            <a:r>
              <a:rPr lang="pt-BR" dirty="0" err="1"/>
              <a:t>Dijck</a:t>
            </a:r>
            <a:r>
              <a:rPr lang="pt-BR" dirty="0"/>
              <a:t>, 2020; </a:t>
            </a:r>
            <a:r>
              <a:rPr lang="pt-BR" dirty="0" err="1"/>
              <a:t>Bratton</a:t>
            </a:r>
            <a:r>
              <a:rPr lang="pt-BR" dirty="0"/>
              <a:t>, 2016).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75930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725386C-6ECD-4280-856D-3754BB4AF4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18" t="18472" r="18828" b="16805"/>
          <a:stretch/>
        </p:blipFill>
        <p:spPr>
          <a:xfrm>
            <a:off x="1709737" y="1352549"/>
            <a:ext cx="8772525" cy="443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3413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4050556-87E5-4C4A-BBE5-82D50B841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5228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6831C41-966E-479A-A9CF-DA698B24F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0828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2060832-1ECD-45B9-B5BE-23BA3442D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10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2B3321-04C9-D687-C71C-28A812FB8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Etimologia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688101A-C0B0-2688-E9B9-3797E4413E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algn="l"/>
            <a:r>
              <a:rPr lang="pt-BR" b="0" i="0" dirty="0">
                <a:solidFill>
                  <a:srgbClr val="404040"/>
                </a:solidFill>
                <a:effectLst/>
                <a:latin typeface="Helvetica Neue"/>
              </a:rPr>
              <a:t>plataforma</a:t>
            </a:r>
          </a:p>
          <a:p>
            <a:pPr algn="l"/>
            <a:r>
              <a:rPr lang="pt-BR" b="0" i="0" dirty="0" err="1">
                <a:solidFill>
                  <a:srgbClr val="404040"/>
                </a:solidFill>
                <a:effectLst/>
                <a:latin typeface="Helvetica Neue"/>
              </a:rPr>
              <a:t>pla·ta·for·ma</a:t>
            </a:r>
            <a:endParaRPr lang="pt-BR" b="0" i="0" dirty="0">
              <a:solidFill>
                <a:srgbClr val="404040"/>
              </a:solidFill>
              <a:effectLst/>
              <a:latin typeface="Helvetica Neue"/>
            </a:endParaRPr>
          </a:p>
          <a:p>
            <a:pPr algn="l"/>
            <a:r>
              <a:rPr lang="pt-BR" b="0" i="0" dirty="0" err="1">
                <a:solidFill>
                  <a:srgbClr val="404040"/>
                </a:solidFill>
                <a:effectLst/>
                <a:latin typeface="Helvetica Neue"/>
              </a:rPr>
              <a:t>sf</a:t>
            </a:r>
            <a:endParaRPr lang="pt-BR" b="0" i="0" dirty="0">
              <a:solidFill>
                <a:srgbClr val="404040"/>
              </a:solidFill>
              <a:effectLst/>
              <a:latin typeface="Helvetica Neue"/>
            </a:endParaRPr>
          </a:p>
          <a:p>
            <a:pPr algn="l"/>
            <a:r>
              <a:rPr lang="pt-BR" b="0" i="0" dirty="0">
                <a:solidFill>
                  <a:srgbClr val="404040"/>
                </a:solidFill>
                <a:effectLst/>
                <a:latin typeface="Helvetica Neue"/>
              </a:rPr>
              <a:t>1 Superfície plana, horizontal, mais alta que a área adjacente.</a:t>
            </a:r>
          </a:p>
          <a:p>
            <a:pPr algn="l"/>
            <a:r>
              <a:rPr lang="pt-BR" b="0" i="0" dirty="0">
                <a:solidFill>
                  <a:srgbClr val="404040"/>
                </a:solidFill>
                <a:effectLst/>
                <a:latin typeface="Helvetica Neue"/>
              </a:rPr>
              <a:t>2 Construção de superfície plana, horizontal, sobre a qual se assentam quaisquer objetos pesados.</a:t>
            </a:r>
          </a:p>
          <a:p>
            <a:pPr algn="l"/>
            <a:r>
              <a:rPr lang="pt-BR" b="0" i="0" dirty="0">
                <a:solidFill>
                  <a:srgbClr val="404040"/>
                </a:solidFill>
                <a:effectLst/>
                <a:latin typeface="Helvetica Neue"/>
              </a:rPr>
              <a:t>3 Parte elevada, à altura do estribo dos vagões, nas estações de estradas de ferro, para facilitar o embarque e o desembarque dos passageiros: Muitas vezes, ele permaneceu na plataforma até que meu trem saísse.</a:t>
            </a:r>
          </a:p>
          <a:p>
            <a:pPr algn="l"/>
            <a:r>
              <a:rPr lang="pt-BR" b="0" i="0" dirty="0">
                <a:solidFill>
                  <a:srgbClr val="404040"/>
                </a:solidFill>
                <a:effectLst/>
                <a:latin typeface="Helvetica Neue"/>
              </a:rPr>
              <a:t>4 Vagão raso ou sem bordos.</a:t>
            </a:r>
          </a:p>
          <a:p>
            <a:pPr algn="l"/>
            <a:r>
              <a:rPr lang="pt-BR" b="0" i="0" dirty="0">
                <a:solidFill>
                  <a:srgbClr val="404040"/>
                </a:solidFill>
                <a:effectLst/>
                <a:latin typeface="Helvetica Neue"/>
              </a:rPr>
              <a:t>5 Estrado, nas duas extremidades dos bondes e outros veículos, por onde os passageiros entram e saem.</a:t>
            </a:r>
          </a:p>
          <a:p>
            <a:pPr algn="l"/>
            <a:r>
              <a:rPr lang="pt-BR" b="0" i="0" dirty="0">
                <a:solidFill>
                  <a:srgbClr val="404040"/>
                </a:solidFill>
                <a:effectLst/>
                <a:latin typeface="Helvetica Neue"/>
              </a:rPr>
              <a:t>6 CONSTR Espaço amplo e descoberto; eirado, terraço.</a:t>
            </a:r>
          </a:p>
          <a:p>
            <a:pPr algn="l"/>
            <a:r>
              <a:rPr lang="pt-BR" b="0" i="0" dirty="0">
                <a:solidFill>
                  <a:srgbClr val="404040"/>
                </a:solidFill>
                <a:effectLst/>
                <a:latin typeface="Helvetica Neue"/>
              </a:rPr>
              <a:t>7 Pequeno espaço plano ou estrado elevado, para o maquinista em uma locomotiva, para o operário em uma máquina que nela trabalha, para o carregamento de minérios, em um alto-forno etc.</a:t>
            </a:r>
          </a:p>
          <a:p>
            <a:pPr algn="l"/>
            <a:endParaRPr lang="pt-BR" b="0" i="0" dirty="0">
              <a:solidFill>
                <a:srgbClr val="404040"/>
              </a:solidFill>
              <a:effectLst/>
              <a:latin typeface="Helvetica Neue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61117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9A8E999-8F94-4022-B71B-8769F0F12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6769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6BD9993-1AE4-D155-B3C0-9FFFA82B2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35" y="889317"/>
            <a:ext cx="10158730" cy="507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2691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48AAF0D-40AF-1BAF-B9D2-9FDAD2352C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1438275"/>
            <a:ext cx="5715000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3569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4E219D-E421-63C1-AB2D-FFB6402D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7500"/>
            <a:ext cx="10515600" cy="1325563"/>
          </a:xfrm>
        </p:spPr>
        <p:txBody>
          <a:bodyPr/>
          <a:lstStyle/>
          <a:p>
            <a:r>
              <a:rPr lang="pt-BR" dirty="0" err="1"/>
              <a:t>Plataformização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4731755-2AAA-5144-C0EF-8D26D783FF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“Os Big Five têm a vantagem única de controlar a conectividade do ecossistema operando mais plataformas na pilha ou árvore, integrando-as horizontalmente e verticalmente. Por exemplo, enquanto o Facebook implanta várias outras redes de mídia social na mesma camada (Instagram, WhatsApp), a empresa também opera uma das maiores plataformas de publicidade online, permitindo integrar fluxos de dados horizontal e verticalmente. ” (Van </a:t>
            </a:r>
            <a:r>
              <a:rPr lang="pt-BR" dirty="0" err="1"/>
              <a:t>Dijck</a:t>
            </a:r>
            <a:r>
              <a:rPr lang="pt-BR" dirty="0"/>
              <a:t> et al, 2021, p.5)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771729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4E219D-E421-63C1-AB2D-FFB6402D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Derivados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4731755-2AAA-5144-C0EF-8D26D783FF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err="1"/>
              <a:t>Desplataformar</a:t>
            </a:r>
            <a:r>
              <a:rPr lang="pt-BR" dirty="0"/>
              <a:t> – tirar a plataforma de alguém – por exemplo, Donald Trump; Allan dos Santos; Alex Jones; Milo </a:t>
            </a:r>
            <a:r>
              <a:rPr lang="pt-BR" dirty="0" err="1"/>
              <a:t>Yiannopoulos</a:t>
            </a:r>
            <a:br>
              <a:rPr lang="pt-BR" dirty="0"/>
            </a:br>
            <a:endParaRPr lang="pt-BR" dirty="0"/>
          </a:p>
          <a:p>
            <a:r>
              <a:rPr lang="pt-BR" dirty="0" err="1"/>
              <a:t>Desplataformização</a:t>
            </a:r>
            <a:r>
              <a:rPr lang="pt-BR" dirty="0"/>
              <a:t> – processo de impedir que plataformas de extrema direita, por exemplo, se tornem plataformas “</a:t>
            </a:r>
            <a:r>
              <a:rPr lang="pt-BR" dirty="0" err="1"/>
              <a:t>main</a:t>
            </a:r>
            <a:r>
              <a:rPr lang="pt-BR" dirty="0"/>
              <a:t> </a:t>
            </a:r>
            <a:r>
              <a:rPr lang="pt-BR" dirty="0" err="1"/>
              <a:t>stream</a:t>
            </a:r>
            <a:r>
              <a:rPr lang="pt-BR" dirty="0"/>
              <a:t>” como Facebook, Instagram, Twitter, </a:t>
            </a:r>
            <a:r>
              <a:rPr lang="pt-BR" dirty="0" err="1"/>
              <a:t>You</a:t>
            </a:r>
            <a:r>
              <a:rPr lang="pt-BR" dirty="0"/>
              <a:t> Tube, </a:t>
            </a:r>
            <a:r>
              <a:rPr lang="pt-BR" dirty="0" err="1"/>
              <a:t>Twitch</a:t>
            </a:r>
            <a:r>
              <a:rPr lang="pt-BR" dirty="0"/>
              <a:t>, </a:t>
            </a:r>
            <a:r>
              <a:rPr lang="pt-BR" dirty="0" err="1"/>
              <a:t>Tik</a:t>
            </a:r>
            <a:r>
              <a:rPr lang="pt-BR" dirty="0"/>
              <a:t> Tok, </a:t>
            </a:r>
            <a:r>
              <a:rPr lang="pt-BR" dirty="0" err="1"/>
              <a:t>Reedit</a:t>
            </a:r>
            <a:r>
              <a:rPr lang="pt-BR" dirty="0"/>
              <a:t>, Snap.</a:t>
            </a:r>
          </a:p>
          <a:p>
            <a:endParaRPr lang="pt-BR" dirty="0"/>
          </a:p>
          <a:p>
            <a:r>
              <a:rPr lang="pt-BR" dirty="0"/>
              <a:t>Plataformas de extrema direita: </a:t>
            </a:r>
            <a:r>
              <a:rPr lang="pt-BR" dirty="0" err="1"/>
              <a:t>Gab</a:t>
            </a:r>
            <a:r>
              <a:rPr lang="pt-BR" dirty="0"/>
              <a:t>, </a:t>
            </a:r>
            <a:r>
              <a:rPr lang="pt-BR" dirty="0" err="1"/>
              <a:t>Parler</a:t>
            </a:r>
            <a:r>
              <a:rPr lang="pt-BR" dirty="0"/>
              <a:t>, </a:t>
            </a:r>
            <a:r>
              <a:rPr lang="pt-BR" dirty="0" err="1"/>
              <a:t>BitChute</a:t>
            </a:r>
            <a:r>
              <a:rPr lang="pt-BR" dirty="0"/>
              <a:t>, </a:t>
            </a:r>
            <a:r>
              <a:rPr lang="pt-BR" dirty="0" err="1"/>
              <a:t>TruthSocial</a:t>
            </a:r>
            <a:r>
              <a:rPr lang="pt-BR" dirty="0"/>
              <a:t> (Trump Media &amp; Technology </a:t>
            </a:r>
            <a:r>
              <a:rPr lang="pt-BR" dirty="0" err="1"/>
              <a:t>Group</a:t>
            </a:r>
            <a:r>
              <a:rPr lang="pt-BR" dirty="0"/>
              <a:t>) baseada no código aberto da </a:t>
            </a:r>
            <a:r>
              <a:rPr lang="pt-BR" dirty="0" err="1"/>
              <a:t>Mastodon</a:t>
            </a:r>
            <a:r>
              <a:rPr lang="pt-BR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8026755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76AE3269-CD83-2550-3CF7-8736D4445C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28" t="18332" r="33906" b="17361"/>
          <a:stretch/>
        </p:blipFill>
        <p:spPr>
          <a:xfrm>
            <a:off x="245345" y="352425"/>
            <a:ext cx="6488829" cy="629838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17FF89BF-4201-90C1-582E-370B86CCD7E8}"/>
              </a:ext>
            </a:extLst>
          </p:cNvPr>
          <p:cNvSpPr txBox="1"/>
          <p:nvPr/>
        </p:nvSpPr>
        <p:spPr>
          <a:xfrm>
            <a:off x="7105650" y="923925"/>
            <a:ext cx="448627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Em 2016, eram banidos comportamentos de posts com conteúdo ilegal (pornografia, ameaça terrorista, copyright); posteriormente: desinformação, fake News, discurso de ódio ; conteúdo tóxico (frequentemente de extrema direita).</a:t>
            </a:r>
          </a:p>
          <a:p>
            <a:endParaRPr lang="pt-BR" sz="2000" dirty="0"/>
          </a:p>
          <a:p>
            <a:r>
              <a:rPr lang="pt-BR" sz="2000" dirty="0"/>
              <a:t>“Em outras palavras, o</a:t>
            </a:r>
          </a:p>
          <a:p>
            <a:r>
              <a:rPr lang="pt-BR" sz="2000" dirty="0"/>
              <a:t>O ato de </a:t>
            </a:r>
            <a:r>
              <a:rPr lang="pt-BR" sz="2000" dirty="0" err="1"/>
              <a:t>desplataformar</a:t>
            </a:r>
            <a:r>
              <a:rPr lang="pt-BR" sz="2000" dirty="0"/>
              <a:t> gradualmente abrange uma gama mais ampla de conteúdo e se aplicou à mídia e contexto cultural mais amplos dos quais as mídias sociais fazem parte, prova de como os contextos online e offline estão intimamente ligados.” P. 3</a:t>
            </a:r>
          </a:p>
        </p:txBody>
      </p:sp>
    </p:spTree>
    <p:extLst>
      <p:ext uri="{BB962C8B-B14F-4D97-AF65-F5344CB8AC3E}">
        <p14:creationId xmlns:p14="http://schemas.microsoft.com/office/powerpoint/2010/main" val="40551423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4E219D-E421-63C1-AB2D-FFB6402D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Desplataformar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4731755-2AAA-5144-C0EF-8D26D783FF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Migração para </a:t>
            </a:r>
            <a:r>
              <a:rPr lang="pt-BR" dirty="0" err="1"/>
              <a:t>Gab</a:t>
            </a:r>
            <a:r>
              <a:rPr lang="pt-BR" dirty="0"/>
              <a:t>, </a:t>
            </a:r>
            <a:r>
              <a:rPr lang="pt-BR" dirty="0" err="1"/>
              <a:t>Parler</a:t>
            </a:r>
            <a:r>
              <a:rPr lang="pt-BR" dirty="0"/>
              <a:t>, </a:t>
            </a:r>
            <a:r>
              <a:rPr lang="pt-BR" dirty="0" err="1"/>
              <a:t>BitChute</a:t>
            </a:r>
            <a:r>
              <a:rPr lang="pt-BR" dirty="0"/>
              <a:t>, </a:t>
            </a:r>
            <a:r>
              <a:rPr lang="pt-BR" dirty="0" err="1"/>
              <a:t>Telegram</a:t>
            </a:r>
            <a:r>
              <a:rPr lang="pt-BR" dirty="0"/>
              <a:t>, 4chan, e 8chan.</a:t>
            </a:r>
          </a:p>
          <a:p>
            <a:endParaRPr lang="pt-BR" dirty="0"/>
          </a:p>
          <a:p>
            <a:r>
              <a:rPr lang="pt-BR" dirty="0"/>
              <a:t>“Limpa” de toxicidade Facebook e Instagram, mas não tem o mesmo efeito no </a:t>
            </a:r>
            <a:r>
              <a:rPr lang="pt-BR" dirty="0" err="1"/>
              <a:t>You</a:t>
            </a:r>
            <a:r>
              <a:rPr lang="pt-BR" dirty="0"/>
              <a:t> Tube e Twitter.</a:t>
            </a:r>
          </a:p>
          <a:p>
            <a:r>
              <a:rPr lang="pt-BR" dirty="0"/>
              <a:t>“É [</a:t>
            </a:r>
            <a:r>
              <a:rPr lang="pt-BR" dirty="0" err="1"/>
              <a:t>desplataformar</a:t>
            </a:r>
            <a:r>
              <a:rPr lang="pt-BR" dirty="0"/>
              <a:t>] de fato um meio viável para desintoxicar as redes sociais dominantes? Mídia e a Internet de forma mais ampla, e/ou leva os indivíduos a migrar para outras plataformas com públicos extremos mais acolhedores e ‘doadores de oxigênio’?” (Rogers, 2020, p. 215).</a:t>
            </a:r>
          </a:p>
        </p:txBody>
      </p:sp>
    </p:spTree>
    <p:extLst>
      <p:ext uri="{BB962C8B-B14F-4D97-AF65-F5344CB8AC3E}">
        <p14:creationId xmlns:p14="http://schemas.microsoft.com/office/powerpoint/2010/main" val="15716449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4E219D-E421-63C1-AB2D-FFB6402D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Desplataformar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4731755-2AAA-5144-C0EF-8D26D783FF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Para responder a essa pergunta, autores deste artigo criaram o conceito de </a:t>
            </a:r>
            <a:r>
              <a:rPr lang="pt-BR" dirty="0" err="1"/>
              <a:t>desplataformização</a:t>
            </a:r>
            <a:r>
              <a:rPr lang="pt-BR" dirty="0"/>
              <a:t>:</a:t>
            </a:r>
            <a:br>
              <a:rPr lang="pt-BR" dirty="0"/>
            </a:br>
            <a:endParaRPr lang="pt-BR" dirty="0"/>
          </a:p>
          <a:p>
            <a:r>
              <a:rPr lang="pt-BR" dirty="0"/>
              <a:t>“A </a:t>
            </a:r>
            <a:r>
              <a:rPr lang="pt-BR" dirty="0" err="1"/>
              <a:t>desplatformização</a:t>
            </a:r>
            <a:r>
              <a:rPr lang="pt-BR" dirty="0"/>
              <a:t> se aplica aos esforços das empresas de tecnologia para reduzir o conteúdo tóxico empurrando plataformas controversas e suas comunidades para beira do ecossistema, negando-lhes o acesso aos serviços básicos de infraestrutura necessários para funcionar on-line.” (p. 4)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315507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4E219D-E421-63C1-AB2D-FFB6402D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Desplataformar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4731755-2AAA-5144-C0EF-8D26D783FF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br>
              <a:rPr lang="pt-BR" dirty="0"/>
            </a:br>
            <a:endParaRPr lang="pt-BR" dirty="0"/>
          </a:p>
          <a:p>
            <a:r>
              <a:rPr lang="pt-BR" dirty="0"/>
              <a:t>“</a:t>
            </a:r>
            <a:r>
              <a:rPr lang="pt-BR" dirty="0" err="1"/>
              <a:t>Desplataformização</a:t>
            </a:r>
            <a:r>
              <a:rPr lang="pt-BR" dirty="0"/>
              <a:t> não afeta apenas a posição de plataformas únicas, mas também afeta a dinâmica e a infraestrutura do ecossistema como tal - um ecossistema que é hierárquico e proprietário em natureza.” (p. 4)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462221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4E219D-E421-63C1-AB2D-FFB6402D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Desplataformar</a:t>
            </a:r>
            <a:r>
              <a:rPr lang="pt-BR" dirty="0"/>
              <a:t> - Estratégias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4731755-2AAA-5144-C0EF-8D26D783F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5623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/>
              <a:t>“(1) bloquear acesso à distribuição em rede</a:t>
            </a:r>
            <a:br>
              <a:rPr lang="pt-BR" dirty="0"/>
            </a:br>
            <a:endParaRPr lang="pt-BR" dirty="0"/>
          </a:p>
          <a:p>
            <a:pPr marL="0" indent="0">
              <a:buNone/>
            </a:pPr>
            <a:r>
              <a:rPr lang="pt-BR" dirty="0"/>
              <a:t> (2) desmonetizar</a:t>
            </a:r>
            <a:br>
              <a:rPr lang="pt-BR" dirty="0"/>
            </a:br>
            <a:endParaRPr lang="pt-BR" dirty="0"/>
          </a:p>
          <a:p>
            <a:pPr marL="0" indent="0">
              <a:buNone/>
            </a:pPr>
            <a:r>
              <a:rPr lang="pt-BR" dirty="0"/>
              <a:t> (3) desativar infraestrutura de serviços.” (2021, p. 7)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2839114-F060-81CF-14A8-1CF7B6DBA8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50" y="1883569"/>
            <a:ext cx="6353175" cy="423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44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2B3321-04C9-D687-C71C-28A812FB8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Etimologia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688101A-C0B0-2688-E9B9-3797E4413E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algn="l"/>
            <a:r>
              <a:rPr lang="pt-BR" b="0" i="0" dirty="0">
                <a:solidFill>
                  <a:srgbClr val="404040"/>
                </a:solidFill>
                <a:effectLst/>
                <a:latin typeface="Helvetica Neue"/>
              </a:rPr>
              <a:t>8 </a:t>
            </a:r>
            <a:r>
              <a:rPr lang="pt-BR" b="0" i="0" dirty="0" err="1">
                <a:solidFill>
                  <a:srgbClr val="404040"/>
                </a:solidFill>
                <a:effectLst/>
                <a:latin typeface="Helvetica Neue"/>
              </a:rPr>
              <a:t>V</a:t>
            </a:r>
            <a:r>
              <a:rPr lang="pt-BR" b="0" i="0" u="none" strike="noStrike" dirty="0" err="1">
                <a:solidFill>
                  <a:srgbClr val="0077C8"/>
                </a:solidFill>
                <a:effectLst/>
                <a:latin typeface="Helvetica Neue"/>
                <a:hlinkClick r:id="rId2"/>
              </a:rPr>
              <a:t>plataforma</a:t>
            </a:r>
            <a:r>
              <a:rPr lang="pt-BR" b="0" i="0" u="none" strike="noStrike" dirty="0">
                <a:solidFill>
                  <a:srgbClr val="0077C8"/>
                </a:solidFill>
                <a:effectLst/>
                <a:latin typeface="Helvetica Neue"/>
                <a:hlinkClick r:id="rId2"/>
              </a:rPr>
              <a:t> giratória</a:t>
            </a:r>
            <a:r>
              <a:rPr lang="pt-BR" b="0" i="0" dirty="0">
                <a:solidFill>
                  <a:srgbClr val="404040"/>
                </a:solidFill>
                <a:effectLst/>
                <a:latin typeface="Helvetica Neue"/>
              </a:rPr>
              <a:t>.</a:t>
            </a:r>
          </a:p>
          <a:p>
            <a:pPr algn="l"/>
            <a:r>
              <a:rPr lang="pt-BR" b="0" i="0" dirty="0">
                <a:solidFill>
                  <a:srgbClr val="404040"/>
                </a:solidFill>
                <a:effectLst/>
                <a:latin typeface="Helvetica Neue"/>
              </a:rPr>
              <a:t>9 Parte da via férrea em que se assentam os trilhos e os dormentes; leito.</a:t>
            </a:r>
          </a:p>
          <a:p>
            <a:pPr algn="l"/>
            <a:r>
              <a:rPr lang="pt-BR" b="0" i="0" dirty="0">
                <a:solidFill>
                  <a:srgbClr val="404040"/>
                </a:solidFill>
                <a:effectLst/>
                <a:latin typeface="Helvetica Neue"/>
              </a:rPr>
              <a:t>10 Base permanente ou temporária para a montagem de canhões.</a:t>
            </a:r>
          </a:p>
          <a:p>
            <a:pPr algn="l"/>
            <a:r>
              <a:rPr lang="pt-BR" b="0" i="0" dirty="0">
                <a:solidFill>
                  <a:srgbClr val="404040"/>
                </a:solidFill>
                <a:effectLst/>
                <a:latin typeface="Helvetica Neue"/>
              </a:rPr>
              <a:t>11 GEOL Área plana ou quase plana da superfície terrestre sólida, acima ou abaixo da superfície do mar, que se eleva além das áreas adjacentes e é geralmente menor que um planalto.</a:t>
            </a:r>
          </a:p>
          <a:p>
            <a:pPr algn="l"/>
            <a:r>
              <a:rPr lang="pt-BR" b="0" i="0" dirty="0">
                <a:solidFill>
                  <a:srgbClr val="404040"/>
                </a:solidFill>
                <a:effectLst/>
                <a:latin typeface="Helvetica Neue"/>
              </a:rPr>
              <a:t>12 COLOQ Aparência enganosa; simulacro.</a:t>
            </a:r>
          </a:p>
          <a:p>
            <a:pPr algn="l"/>
            <a:r>
              <a:rPr lang="pt-BR" b="0" i="0" dirty="0">
                <a:solidFill>
                  <a:srgbClr val="404040"/>
                </a:solidFill>
                <a:effectLst/>
                <a:latin typeface="Helvetica Neue"/>
              </a:rPr>
              <a:t>13 Proposta ou medida conciliatória; base para entendimento ou negociações.</a:t>
            </a:r>
          </a:p>
          <a:p>
            <a:pPr algn="l"/>
            <a:r>
              <a:rPr lang="pt-BR" b="0" i="0" dirty="0">
                <a:solidFill>
                  <a:srgbClr val="404040"/>
                </a:solidFill>
                <a:effectLst/>
                <a:latin typeface="Helvetica Neue"/>
              </a:rPr>
              <a:t>14 POLÍT Princípios e propostas apresentados publicamente por um partido ou por um candidato que, segundo eles, definirão sua atuação política, caso cheguem ao poder: Sua plataforma inclui uma luta constante em favor das minorias.</a:t>
            </a:r>
          </a:p>
          <a:p>
            <a:pPr algn="l"/>
            <a:r>
              <a:rPr lang="pt-BR" b="0" i="0" dirty="0">
                <a:solidFill>
                  <a:srgbClr val="404040"/>
                </a:solidFill>
                <a:effectLst/>
                <a:latin typeface="Helvetica Neue"/>
              </a:rPr>
              <a:t>15 INFORM Tipo padrão de hardware que caracteriza uma série específica de computadores.</a:t>
            </a:r>
          </a:p>
          <a:p>
            <a:pPr algn="l"/>
            <a:r>
              <a:rPr lang="pt-BR" b="0" i="0" dirty="0">
                <a:solidFill>
                  <a:srgbClr val="404040"/>
                </a:solidFill>
                <a:effectLst/>
                <a:latin typeface="Helvetica Neue"/>
              </a:rPr>
              <a:t>16 Sola de sapato grossa, que acompanha toda a base do sapato, feita de diferentes materiais (cortiça, borracha, madeira etc.), às vezes recoberta com o mesmo material da parte superior: Por ser muito baixinha, prefere sempre sandálias com plataforma.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264666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B75523E-6582-C399-D965-05F6EEF5E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3684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5D043BE-8030-86C8-521E-9E49ED3B00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02" y="0"/>
            <a:ext cx="113043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5031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73EEDEC-0255-6E7E-14AB-08F9FEF31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5765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24C8DDB-8609-AC87-C572-6E79AF060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3741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B4FB4E-26BA-D43A-47E0-F8E3C519C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Questões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C12EEB1-DDCF-1A6B-B18D-585126D774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“A resposta da </a:t>
            </a:r>
            <a:r>
              <a:rPr lang="pt-BR" dirty="0" err="1"/>
              <a:t>Gab</a:t>
            </a:r>
            <a:r>
              <a:rPr lang="pt-BR" dirty="0"/>
              <a:t> à </a:t>
            </a:r>
            <a:r>
              <a:rPr lang="pt-BR" dirty="0" err="1"/>
              <a:t>desplataformização</a:t>
            </a:r>
            <a:r>
              <a:rPr lang="pt-BR" dirty="0"/>
              <a:t> nos ensina uma visão importante sobre o ecossistema de plataforma como tal: ele opera não como uma constelação de universos, mas como uma infraestrutura online onde todas as plataformas estão inextricavelmente interligadas e mutuamente dependentes.” (2021, p. 11)</a:t>
            </a:r>
          </a:p>
          <a:p>
            <a:endParaRPr lang="pt-BR" dirty="0"/>
          </a:p>
          <a:p>
            <a:r>
              <a:rPr lang="pt-BR" dirty="0"/>
              <a:t>“Que tipo de espaço é o espaço online entre e além dos jardins murados de cada empresa de tecnologia? E como e por quem deve ser governado—por corporações, estados, ou como uma espécie de bem comum? “ (2021, p. 12)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38304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B4FB4E-26BA-D43A-47E0-F8E3C519C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Questões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C12EEB1-DDCF-1A6B-B18D-585126D774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Governança tem implicações geopolíticas e econômicas;</a:t>
            </a:r>
          </a:p>
          <a:p>
            <a:endParaRPr lang="pt-BR" dirty="0"/>
          </a:p>
          <a:p>
            <a:r>
              <a:rPr lang="pt-BR" dirty="0"/>
              <a:t>“De fato, as estratégias de </a:t>
            </a:r>
            <a:r>
              <a:rPr lang="pt-BR" dirty="0" err="1"/>
              <a:t>desplataformização</a:t>
            </a:r>
            <a:r>
              <a:rPr lang="pt-BR" dirty="0"/>
              <a:t> são armadas na luta para controlar os espaços comuns - os espaços entre as plataformas privadas que colam o ecossistema como um todo - sinalizando, portanto, as apostas mais altas nessa luta geopolítica.”(2021, p. 14)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086591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B4FB4E-26BA-D43A-47E0-F8E3C519C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Conclusão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C12EEB1-DDCF-1A6B-B18D-585126D774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/>
              <a:t>“Por fim, a percepção de que as estratégias de </a:t>
            </a:r>
            <a:r>
              <a:rPr lang="pt-BR" dirty="0" err="1"/>
              <a:t>desplataformização</a:t>
            </a:r>
            <a:r>
              <a:rPr lang="pt-BR" dirty="0"/>
              <a:t> vão além do proprietário do ecossistema de plataforma e extrapola para a “</a:t>
            </a:r>
            <a:r>
              <a:rPr lang="pt-BR" dirty="0" err="1"/>
              <a:t>infosfera</a:t>
            </a:r>
            <a:r>
              <a:rPr lang="pt-BR" dirty="0"/>
              <a:t>” ou “esfera pública global” mais ampla – espaços que também abrangem mídia de legado, sistemas de informação e comunicação.</a:t>
            </a:r>
          </a:p>
          <a:p>
            <a:endParaRPr lang="pt-BR" dirty="0"/>
          </a:p>
          <a:p>
            <a:r>
              <a:rPr lang="pt-BR" dirty="0"/>
              <a:t> Esses conceitos mais amplos aumentam a consciência de que o acesso sustentado a nosso ecossistema de comunicação global requer o envolvimento de organizações locais, regionais, comunidades nacionais e supranacionais. A responsabilidade sobre a higiene dos nossos espaço público online comum — uma infraestrutura que é usada por bilhões de pessoas em o globo - é assustador e, portanto, não pode ser deixado para um punhado de corporações ou um punhado de nações.”</a:t>
            </a:r>
          </a:p>
        </p:txBody>
      </p:sp>
    </p:spTree>
    <p:extLst>
      <p:ext uri="{BB962C8B-B14F-4D97-AF65-F5344CB8AC3E}">
        <p14:creationId xmlns:p14="http://schemas.microsoft.com/office/powerpoint/2010/main" val="1844455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5D39EB1-3630-4137-A232-CA4C03AD63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956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090C416-902B-4C04-B376-3CC9123DB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875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071A095-5AF4-4174-B1D9-8362D1F29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25" y="0"/>
            <a:ext cx="54864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A80F8E0-B614-48E3-96B1-37813E8B4970}"/>
              </a:ext>
            </a:extLst>
          </p:cNvPr>
          <p:cNvSpPr txBox="1"/>
          <p:nvPr/>
        </p:nvSpPr>
        <p:spPr>
          <a:xfrm>
            <a:off x="6915150" y="4295775"/>
            <a:ext cx="4924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Referência: </a:t>
            </a:r>
            <a:r>
              <a:rPr lang="pt-BR" dirty="0">
                <a:hlinkClick r:id="rId3"/>
              </a:rPr>
              <a:t>https://medium.com/petrobras/conhe%C3%A7a-alguns-tipos-de-plataforma-de-petr%C3%B3leo-e-como-elas-funcionam-c1937cfb9abf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60097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598E003-95BC-4BAE-A208-711DB8FA2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261"/>
            <a:ext cx="12192000" cy="617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343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4F3554E-251F-4C09-9ACD-33FD310FB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743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FD3A3B1-0ADE-405F-8E15-726213C8ED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791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766</TotalTime>
  <Words>1596</Words>
  <Application>Microsoft Office PowerPoint</Application>
  <PresentationFormat>Widescreen</PresentationFormat>
  <Paragraphs>80</Paragraphs>
  <Slides>36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Helvetica Neue</vt:lpstr>
      <vt:lpstr>Tema do Office</vt:lpstr>
      <vt:lpstr>Plataformização e derivados</vt:lpstr>
      <vt:lpstr>Etimologia</vt:lpstr>
      <vt:lpstr>Etimologia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https://pt.wikipedia.org/wiki/Whole_Earth_Catalog</vt:lpstr>
      <vt:lpstr>Apresentação do PowerPoint</vt:lpstr>
      <vt:lpstr>Plataformização</vt:lpstr>
      <vt:lpstr>Plataformização</vt:lpstr>
      <vt:lpstr>Plataformização</vt:lpstr>
      <vt:lpstr>Plataformização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Plataformização</vt:lpstr>
      <vt:lpstr>Derivados</vt:lpstr>
      <vt:lpstr>Apresentação do PowerPoint</vt:lpstr>
      <vt:lpstr>Desplataformar</vt:lpstr>
      <vt:lpstr>Desplataformar</vt:lpstr>
      <vt:lpstr>Desplataformar</vt:lpstr>
      <vt:lpstr>Desplataformar - Estratégias</vt:lpstr>
      <vt:lpstr>Apresentação do PowerPoint</vt:lpstr>
      <vt:lpstr>Apresentação do PowerPoint</vt:lpstr>
      <vt:lpstr>Apresentação do PowerPoint</vt:lpstr>
      <vt:lpstr>Apresentação do PowerPoint</vt:lpstr>
      <vt:lpstr>Questões</vt:lpstr>
      <vt:lpstr>Questões</vt:lpstr>
      <vt:lpstr>Conclusão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Daniela Osvald Ramos</dc:creator>
  <cp:lastModifiedBy>Daniela</cp:lastModifiedBy>
  <cp:revision>60</cp:revision>
  <dcterms:created xsi:type="dcterms:W3CDTF">2020-10-30T14:06:37Z</dcterms:created>
  <dcterms:modified xsi:type="dcterms:W3CDTF">2022-08-29T18:13:31Z</dcterms:modified>
</cp:coreProperties>
</file>