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04" r:id="rId2"/>
    <p:sldId id="333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256" r:id="rId18"/>
    <p:sldId id="331" r:id="rId19"/>
    <p:sldId id="282" r:id="rId20"/>
    <p:sldId id="334" r:id="rId21"/>
    <p:sldId id="285" r:id="rId22"/>
    <p:sldId id="346" r:id="rId23"/>
    <p:sldId id="335" r:id="rId24"/>
    <p:sldId id="336" r:id="rId25"/>
    <p:sldId id="347" r:id="rId26"/>
    <p:sldId id="337" r:id="rId27"/>
    <p:sldId id="257" r:id="rId28"/>
    <p:sldId id="258" r:id="rId29"/>
    <p:sldId id="345" r:id="rId30"/>
    <p:sldId id="259" r:id="rId31"/>
    <p:sldId id="338" r:id="rId32"/>
    <p:sldId id="348" r:id="rId33"/>
    <p:sldId id="339" r:id="rId34"/>
    <p:sldId id="340" r:id="rId35"/>
    <p:sldId id="341" r:id="rId36"/>
    <p:sldId id="344" r:id="rId37"/>
    <p:sldId id="342" r:id="rId38"/>
    <p:sldId id="349" r:id="rId39"/>
    <p:sldId id="261" r:id="rId40"/>
    <p:sldId id="262" r:id="rId41"/>
    <p:sldId id="318" r:id="rId42"/>
    <p:sldId id="319" r:id="rId43"/>
    <p:sldId id="320" r:id="rId44"/>
    <p:sldId id="321" r:id="rId45"/>
    <p:sldId id="350" r:id="rId46"/>
    <p:sldId id="322" r:id="rId47"/>
    <p:sldId id="325" r:id="rId48"/>
    <p:sldId id="326" r:id="rId49"/>
    <p:sldId id="327" r:id="rId50"/>
    <p:sldId id="328" r:id="rId51"/>
    <p:sldId id="352" r:id="rId52"/>
    <p:sldId id="353" r:id="rId53"/>
    <p:sldId id="351" r:id="rId54"/>
    <p:sldId id="354" r:id="rId55"/>
    <p:sldId id="355" r:id="rId56"/>
    <p:sldId id="356" r:id="rId57"/>
    <p:sldId id="357" r:id="rId58"/>
    <p:sldId id="358" r:id="rId59"/>
    <p:sldId id="359" r:id="rId60"/>
    <p:sldId id="330" r:id="rId6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/>
    <p:restoredTop sz="94674"/>
  </p:normalViewPr>
  <p:slideViewPr>
    <p:cSldViewPr>
      <p:cViewPr varScale="1">
        <p:scale>
          <a:sx n="124" d="100"/>
          <a:sy n="124" d="100"/>
        </p:scale>
        <p:origin x="19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Google%20Drive\Disciplinas%20gradua&#231;&#227;o\Egressos%20da%20Gradua&#231;&#227;o\Question&#225;rio%20Egressos%20da%20Gradua&#231;&#227;o%20(respostas)%20-%20an&#225;li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Plan1!$B$61</c:f>
              <c:strCache>
                <c:ptCount val="1"/>
                <c:pt idx="0">
                  <c:v>Cursos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Plan1!$A$62:$A$65</c:f>
              <c:numCache>
                <c:formatCode>General</c:formatCode>
                <c:ptCount val="4"/>
                <c:pt idx="0">
                  <c:v>1970</c:v>
                </c:pt>
                <c:pt idx="1">
                  <c:v>1981</c:v>
                </c:pt>
                <c:pt idx="2">
                  <c:v>1996</c:v>
                </c:pt>
                <c:pt idx="3">
                  <c:v>2009</c:v>
                </c:pt>
              </c:numCache>
            </c:numRef>
          </c:cat>
          <c:val>
            <c:numRef>
              <c:f>Plan1!$B$62:$B$65</c:f>
              <c:numCache>
                <c:formatCode>General</c:formatCode>
                <c:ptCount val="4"/>
                <c:pt idx="0">
                  <c:v>7</c:v>
                </c:pt>
                <c:pt idx="1">
                  <c:v>30</c:v>
                </c:pt>
                <c:pt idx="2">
                  <c:v>45</c:v>
                </c:pt>
                <c:pt idx="3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D-5C4A-BFDE-1BA519A62D6B}"/>
            </c:ext>
          </c:extLst>
        </c:ser>
        <c:ser>
          <c:idx val="1"/>
          <c:order val="1"/>
          <c:tx>
            <c:strRef>
              <c:f>Plan1!$C$61</c:f>
              <c:strCache>
                <c:ptCount val="1"/>
                <c:pt idx="0">
                  <c:v>Vagas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Plan1!$A$62:$A$65</c:f>
              <c:numCache>
                <c:formatCode>General</c:formatCode>
                <c:ptCount val="4"/>
                <c:pt idx="0">
                  <c:v>1970</c:v>
                </c:pt>
                <c:pt idx="1">
                  <c:v>1981</c:v>
                </c:pt>
                <c:pt idx="2">
                  <c:v>1996</c:v>
                </c:pt>
                <c:pt idx="3">
                  <c:v>2009</c:v>
                </c:pt>
              </c:numCache>
            </c:numRef>
          </c:cat>
          <c:val>
            <c:numRef>
              <c:f>Plan1!$C$62:$C$65</c:f>
              <c:numCache>
                <c:formatCode>General</c:formatCode>
                <c:ptCount val="4"/>
                <c:pt idx="0">
                  <c:v>570</c:v>
                </c:pt>
                <c:pt idx="1">
                  <c:v>1592</c:v>
                </c:pt>
                <c:pt idx="2">
                  <c:v>3643</c:v>
                </c:pt>
                <c:pt idx="3">
                  <c:v>4185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D-5C4A-BFDE-1BA519A62D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6942080"/>
        <c:axId val="66943616"/>
      </c:barChart>
      <c:catAx>
        <c:axId val="669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6943616"/>
        <c:crosses val="autoZero"/>
        <c:auto val="1"/>
        <c:lblAlgn val="ctr"/>
        <c:lblOffset val="100"/>
        <c:noMultiLvlLbl val="0"/>
      </c:catAx>
      <c:valAx>
        <c:axId val="6694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669420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CF3-BE41-9BE5-636F698663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CF3-BE41-9BE5-636F698663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CF3-BE41-9BE5-636F698663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CF3-BE41-9BE5-636F698663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CF3-BE41-9BE5-636F698663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CF3-BE41-9BE5-636F698663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CF3-BE41-9BE5-636F698663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CF3-BE41-9BE5-636F698663D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CF3-BE41-9BE5-636F698663D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CF3-BE41-9BE5-636F698663D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CF3-BE41-9BE5-636F698663D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CF3-BE41-9BE5-636F698663D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CF3-BE41-9BE5-636F698663DD}"/>
                </c:ext>
              </c:extLst>
            </c:dLbl>
            <c:dLbl>
              <c:idx val="5"/>
              <c:layout>
                <c:manualLayout>
                  <c:x val="9.4073377234242701E-3"/>
                  <c:y val="-4.5211672831894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6698172606128"/>
                      <c:h val="0.170406905055487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CF3-BE41-9BE5-636F698663D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ECF3-BE41-9BE5-636F698663D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ECF3-BE41-9BE5-636F698663D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Planilha1!$C$33:$C$40</c:f>
              <c:strCache>
                <c:ptCount val="8"/>
                <c:pt idx="0">
                  <c:v>Alimentação Coletiva</c:v>
                </c:pt>
                <c:pt idx="1">
                  <c:v>Nutrição Clínica</c:v>
                </c:pt>
                <c:pt idx="2">
                  <c:v>Saúde Coletiva</c:v>
                </c:pt>
                <c:pt idx="3">
                  <c:v>Nutrição Esportiva</c:v>
                </c:pt>
                <c:pt idx="4">
                  <c:v>Indústria</c:v>
                </c:pt>
                <c:pt idx="5">
                  <c:v>Docência</c:v>
                </c:pt>
                <c:pt idx="6">
                  <c:v>Marketing</c:v>
                </c:pt>
                <c:pt idx="7">
                  <c:v>Nenhuma das alternativas</c:v>
                </c:pt>
              </c:strCache>
            </c:strRef>
          </c:cat>
          <c:val>
            <c:numRef>
              <c:f>Planilha1!$D$33:$D$40</c:f>
              <c:numCache>
                <c:formatCode>General</c:formatCode>
                <c:ptCount val="8"/>
                <c:pt idx="0">
                  <c:v>18</c:v>
                </c:pt>
                <c:pt idx="1">
                  <c:v>86</c:v>
                </c:pt>
                <c:pt idx="2">
                  <c:v>7</c:v>
                </c:pt>
                <c:pt idx="3">
                  <c:v>54</c:v>
                </c:pt>
                <c:pt idx="4">
                  <c:v>4</c:v>
                </c:pt>
                <c:pt idx="5">
                  <c:v>14</c:v>
                </c:pt>
                <c:pt idx="6">
                  <c:v>7</c:v>
                </c:pt>
                <c:pt idx="7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CF3-BE41-9BE5-636F698663D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7455-8642-87E7-8CC165565A2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455-8642-87E7-8CC165565A2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7455-8642-87E7-8CC165565A2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7455-8642-87E7-8CC165565A2E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4-7455-8642-87E7-8CC165565A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0"/>
                      <a:t>221</a:t>
                    </a:r>
                    <a:r>
                      <a:rPr lang="en-US" sz="2000" b="0" baseline="0"/>
                      <a:t> (</a:t>
                    </a:r>
                    <a:r>
                      <a:rPr lang="en-US" sz="2000" b="0"/>
                      <a:t>56%)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455-8642-87E7-8CC165565A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0"/>
                      <a:t>64</a:t>
                    </a:r>
                    <a:r>
                      <a:rPr lang="en-US" sz="2000" b="0" baseline="0"/>
                      <a:t> (</a:t>
                    </a:r>
                    <a:r>
                      <a:rPr lang="en-US" sz="2000" b="0"/>
                      <a:t>16%)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55-8642-87E7-8CC165565A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0"/>
                      <a:t>58</a:t>
                    </a:r>
                    <a:r>
                      <a:rPr lang="en-US" sz="2000" b="0" baseline="0"/>
                      <a:t> (</a:t>
                    </a:r>
                    <a:r>
                      <a:rPr lang="en-US" sz="2000" b="0"/>
                      <a:t>15%)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455-8642-87E7-8CC165565A2E}"/>
                </c:ext>
              </c:extLst>
            </c:dLbl>
            <c:dLbl>
              <c:idx val="3"/>
              <c:layout>
                <c:manualLayout>
                  <c:x val="9.4609829703774222E-3"/>
                  <c:y val="1.703549732716537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/>
                      <a:t>30</a:t>
                    </a:r>
                    <a:r>
                      <a:rPr lang="en-US" sz="2000" b="0" baseline="0" dirty="0"/>
                      <a:t> (</a:t>
                    </a:r>
                    <a:r>
                      <a:rPr lang="en-US" sz="2000" b="0" dirty="0"/>
                      <a:t>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55-8642-87E7-8CC165565A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b="0"/>
                      <a:t>18</a:t>
                    </a:r>
                    <a:r>
                      <a:rPr lang="en-US" sz="2000" b="0" baseline="0"/>
                      <a:t> (</a:t>
                    </a:r>
                    <a:r>
                      <a:rPr lang="en-US" sz="2000" b="0"/>
                      <a:t>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455-8642-87E7-8CC165565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Plan1!$A$5:$A$9</c:f>
              <c:strCache>
                <c:ptCount val="5"/>
                <c:pt idx="0">
                  <c:v>Sudeste</c:v>
                </c:pt>
                <c:pt idx="1">
                  <c:v>Sul</c:v>
                </c:pt>
                <c:pt idx="2">
                  <c:v>Nordeste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Plan1!$B$5:$B$9</c:f>
              <c:numCache>
                <c:formatCode>General</c:formatCode>
                <c:ptCount val="5"/>
                <c:pt idx="0">
                  <c:v>221</c:v>
                </c:pt>
                <c:pt idx="1">
                  <c:v>64</c:v>
                </c:pt>
                <c:pt idx="2">
                  <c:v>58</c:v>
                </c:pt>
                <c:pt idx="3">
                  <c:v>30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55-8642-87E7-8CC165565A2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324C-E84C-9407-7CB7876EE28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324C-E84C-9407-7CB7876EE2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67 (17%)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24C-E84C-9407-7CB7876EE2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324</a:t>
                    </a:r>
                    <a:r>
                      <a:rPr lang="en-US" baseline="0">
                        <a:solidFill>
                          <a:schemeClr val="bg1"/>
                        </a:solidFill>
                      </a:rPr>
                      <a:t> (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83%)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24C-E84C-9407-7CB7876EE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Plan1!$A$37:$A$38</c:f>
              <c:strCache>
                <c:ptCount val="2"/>
                <c:pt idx="0">
                  <c:v>Públicas</c:v>
                </c:pt>
                <c:pt idx="1">
                  <c:v>Privadas</c:v>
                </c:pt>
              </c:strCache>
            </c:strRef>
          </c:cat>
          <c:val>
            <c:numRef>
              <c:f>Plan1!$B$37:$B$38</c:f>
              <c:numCache>
                <c:formatCode>General</c:formatCode>
                <c:ptCount val="2"/>
                <c:pt idx="0">
                  <c:v>67</c:v>
                </c:pt>
                <c:pt idx="1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C-E84C-9407-7CB7876EE28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Plan1!$A$4</c:f>
              <c:strCache>
                <c:ptCount val="1"/>
                <c:pt idx="0">
                  <c:v>Nutrição e Metabolismo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diamond"/>
            <c:size val="10"/>
            <c:spPr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1.9707619617492225E-3"/>
                  <c:y val="6.60067912499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28-E84F-9226-00062C0803EF}"/>
                </c:ext>
              </c:extLst>
            </c:dLbl>
            <c:dLbl>
              <c:idx val="1"/>
              <c:layout>
                <c:manualLayout>
                  <c:x val="0"/>
                  <c:y val="-6.233974729158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28-E84F-9226-00062C0803EF}"/>
                </c:ext>
              </c:extLst>
            </c:dLbl>
            <c:dLbl>
              <c:idx val="2"/>
              <c:layout>
                <c:manualLayout>
                  <c:x val="0"/>
                  <c:y val="5.5005659374927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28-E84F-9226-00062C0803EF}"/>
                </c:ext>
              </c:extLst>
            </c:dLbl>
            <c:dLbl>
              <c:idx val="3"/>
              <c:layout>
                <c:manualLayout>
                  <c:x val="-7.8830478469968691E-3"/>
                  <c:y val="-5.133861541659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28-E84F-9226-00062C0803EF}"/>
                </c:ext>
              </c:extLst>
            </c:dLbl>
            <c:dLbl>
              <c:idx val="4"/>
              <c:layout>
                <c:manualLayout>
                  <c:x val="3.94152392349843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28-E84F-9226-00062C0803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Plan1!$B$4:$F$4</c:f>
              <c:numCache>
                <c:formatCode>General</c:formatCode>
                <c:ptCount val="5"/>
                <c:pt idx="0">
                  <c:v>28</c:v>
                </c:pt>
                <c:pt idx="1">
                  <c:v>29</c:v>
                </c:pt>
                <c:pt idx="2">
                  <c:v>25</c:v>
                </c:pt>
                <c:pt idx="3">
                  <c:v>26</c:v>
                </c:pt>
                <c:pt idx="4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28-E84F-9226-00062C080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87264"/>
        <c:axId val="71788800"/>
      </c:lineChart>
      <c:catAx>
        <c:axId val="717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788800"/>
        <c:crosses val="autoZero"/>
        <c:auto val="1"/>
        <c:lblAlgn val="ctr"/>
        <c:lblOffset val="100"/>
        <c:noMultiLvlLbl val="0"/>
      </c:catAx>
      <c:valAx>
        <c:axId val="71788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17872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Plan1!$A$4</c:f>
              <c:strCache>
                <c:ptCount val="1"/>
                <c:pt idx="0">
                  <c:v>Nutrição e Metabolismo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  <a:p>
                    <a:r>
                      <a:rPr lang="en-US" dirty="0"/>
                      <a:t>(11%)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8EA-674D-8370-3498FD9332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</a:t>
                    </a:r>
                  </a:p>
                  <a:p>
                    <a:r>
                      <a:rPr lang="en-US"/>
                      <a:t>(14%)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EA-674D-8370-3498FD9332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  <a:p>
                    <a:r>
                      <a:rPr lang="en-US"/>
                      <a:t>(11%)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8EA-674D-8370-3498FD93328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  <a:p>
                    <a:r>
                      <a:rPr lang="en-US"/>
                      <a:t>(13%)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EA-674D-8370-3498FD933285}"/>
                </c:ext>
              </c:extLst>
            </c:dLbl>
            <c:dLbl>
              <c:idx val="4"/>
              <c:layout>
                <c:manualLayout>
                  <c:x val="-1.8964440032350073E-2"/>
                  <c:y val="-1.53364602000743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  <a:p>
                    <a:r>
                      <a:rPr lang="en-US" dirty="0"/>
                      <a:t>(10%)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8EA-674D-8370-3498FD9332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Plan1!$B$4:$F$4</c:f>
              <c:numCache>
                <c:formatCode>General</c:formatCode>
                <c:ptCount val="5"/>
                <c:pt idx="0">
                  <c:v>28</c:v>
                </c:pt>
                <c:pt idx="1">
                  <c:v>29</c:v>
                </c:pt>
                <c:pt idx="2">
                  <c:v>25</c:v>
                </c:pt>
                <c:pt idx="3">
                  <c:v>26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EA-674D-8370-3498FD933285}"/>
            </c:ext>
          </c:extLst>
        </c:ser>
        <c:ser>
          <c:idx val="1"/>
          <c:order val="1"/>
          <c:tx>
            <c:strRef>
              <c:f>Plan1!$A$5</c:f>
              <c:strCache>
                <c:ptCount val="1"/>
                <c:pt idx="0">
                  <c:v>FMRP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Plan1!$B$5:$F$5</c:f>
              <c:numCache>
                <c:formatCode>General</c:formatCode>
                <c:ptCount val="5"/>
                <c:pt idx="0">
                  <c:v>244</c:v>
                </c:pt>
                <c:pt idx="1">
                  <c:v>212</c:v>
                </c:pt>
                <c:pt idx="2">
                  <c:v>218</c:v>
                </c:pt>
                <c:pt idx="3">
                  <c:v>201</c:v>
                </c:pt>
                <c:pt idx="4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EA-674D-8370-3498FD9332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3774208"/>
        <c:axId val="73775744"/>
      </c:barChart>
      <c:catAx>
        <c:axId val="7377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3775744"/>
        <c:crosses val="autoZero"/>
        <c:auto val="1"/>
        <c:lblAlgn val="ctr"/>
        <c:lblOffset val="100"/>
        <c:noMultiLvlLbl val="0"/>
      </c:catAx>
      <c:valAx>
        <c:axId val="7377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37742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20183585043886"/>
          <c:y val="1.579426498216616E-2"/>
          <c:w val="0.55160962840863592"/>
          <c:h val="0.80683199379173454"/>
        </c:manualLayout>
      </c:layout>
      <c:pieChart>
        <c:varyColors val="1"/>
        <c:ser>
          <c:idx val="0"/>
          <c:order val="0"/>
          <c:tx>
            <c:strRef>
              <c:f>Plan1!$B$31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461-0744-992A-6FA074D48AB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F461-0744-992A-6FA074D48AB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68</a:t>
                    </a:r>
                    <a:r>
                      <a:rPr lang="en-US" baseline="0">
                        <a:solidFill>
                          <a:schemeClr val="bg1"/>
                        </a:solidFill>
                      </a:rPr>
                      <a:t> (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84%)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461-0744-992A-6FA074D48A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13 (16%)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461-0744-992A-6FA074D48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Plan1!$A$32:$A$33</c:f>
              <c:strCache>
                <c:ptCount val="2"/>
                <c:pt idx="0">
                  <c:v>Pós Graduação</c:v>
                </c:pt>
                <c:pt idx="1">
                  <c:v>Não Fizeram</c:v>
                </c:pt>
              </c:strCache>
            </c:strRef>
          </c:cat>
          <c:val>
            <c:numRef>
              <c:f>Plan1!$B$32:$B$33</c:f>
              <c:numCache>
                <c:formatCode>General</c:formatCode>
                <c:ptCount val="2"/>
                <c:pt idx="0">
                  <c:v>68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61-0744-992A-6FA074D48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9254266532743541"/>
          <c:y val="0.85285382884488892"/>
          <c:w val="0.61491466934512962"/>
          <c:h val="7.8704356232392095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000"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Plan1!$B$47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9999"/>
            </a:solidFill>
          </c:spPr>
          <c:dPt>
            <c:idx val="0"/>
            <c:bubble3D val="0"/>
            <c:spPr>
              <a:solidFill>
                <a:srgbClr val="006666"/>
              </a:solidFill>
            </c:spPr>
            <c:extLst>
              <c:ext xmlns:c16="http://schemas.microsoft.com/office/drawing/2014/chart" uri="{C3380CC4-5D6E-409C-BE32-E72D297353CC}">
                <c16:uniqueId val="{00000000-FEA7-974A-9503-8F89F905A6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  <a:r>
                      <a:rPr lang="en-US" baseline="0"/>
                      <a:t> (</a:t>
                    </a:r>
                    <a:r>
                      <a:rPr lang="en-US"/>
                      <a:t>59%)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A7-974A-9503-8F89F905A6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  <a:r>
                      <a:rPr lang="en-US" baseline="0"/>
                      <a:t> (</a:t>
                    </a:r>
                    <a:r>
                      <a:rPr lang="en-US"/>
                      <a:t>41%)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EA7-974A-9503-8F89F905A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Plan1!$A$48:$A$49</c:f>
              <c:strCache>
                <c:ptCount val="2"/>
                <c:pt idx="0">
                  <c:v>FMRP</c:v>
                </c:pt>
                <c:pt idx="1">
                  <c:v>Outras</c:v>
                </c:pt>
              </c:strCache>
            </c:strRef>
          </c:cat>
          <c:val>
            <c:numRef>
              <c:f>Plan1!$B$48:$B$49</c:f>
              <c:numCache>
                <c:formatCode>General</c:formatCode>
                <c:ptCount val="2"/>
                <c:pt idx="0">
                  <c:v>40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A7-974A-9503-8F89F905A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2000"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2400" baseline="0" dirty="0"/>
              <a:t>Cursou/ está cursando algum programa de pós graduação?</a:t>
            </a:r>
          </a:p>
        </c:rich>
      </c:tx>
      <c:layout>
        <c:manualLayout>
          <c:xMode val="edge"/>
          <c:yMode val="edge"/>
          <c:x val="0.13594307816194992"/>
          <c:y val="5.8293800688812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A0-C242-ABFF-7B7FCBE7D84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prstClr val="black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A0-C242-ABFF-7B7FCBE7D84C}"/>
              </c:ext>
            </c:extLst>
          </c:dPt>
          <c:dLbls>
            <c:dLbl>
              <c:idx val="0"/>
              <c:spPr>
                <a:noFill/>
                <a:ln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CA0-C242-ABFF-7B7FCBE7D84C}"/>
                </c:ext>
              </c:extLst>
            </c:dLbl>
            <c:dLbl>
              <c:idx val="1"/>
              <c:spPr>
                <a:noFill/>
                <a:ln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CA0-C242-ABFF-7B7FCBE7D84C}"/>
                </c:ext>
              </c:extLst>
            </c:dLbl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Planilha5!$I$2:$I$3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Planilha5!$J$2:$J$3</c:f>
              <c:numCache>
                <c:formatCode>General</c:formatCode>
                <c:ptCount val="2"/>
                <c:pt idx="0">
                  <c:v>175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A0-C242-ABFF-7B7FCBE7D84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AE9-FD42-A122-10FA5CA43C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AE9-FD42-A122-10FA5CA43C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AE9-FD42-A122-10FA5CA43C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AE9-FD42-A122-10FA5CA43C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AE9-FD42-A122-10FA5CA43CD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AE9-FD42-A122-10FA5CA43CD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AE9-FD42-A122-10FA5CA43CD9}"/>
                </c:ext>
              </c:extLst>
            </c:dLbl>
            <c:dLbl>
              <c:idx val="2"/>
              <c:layout>
                <c:manualLayout>
                  <c:x val="-7.1730764957296661E-2"/>
                  <c:y val="-3.66256586147638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FCC666-0EA0-BC46-81EF-FF40AAFDF9BF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 </a:t>
                    </a:r>
                    <a:fld id="{D506FFAE-A3BA-9B43-9B5F-A698C6281015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D3E0CD2-5462-5541-9ACD-3953C97F4324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[PORCENTAGEM]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65700994807449"/>
                      <c:h val="0.211732384345001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E9-FD42-A122-10FA5CA43CD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AE9-FD42-A122-10FA5CA43CD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AE9-FD42-A122-10FA5CA43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Empresa Pública</c:v>
                </c:pt>
                <c:pt idx="1">
                  <c:v>Empresa Privada</c:v>
                </c:pt>
                <c:pt idx="2">
                  <c:v>Empresas Pública e Privada</c:v>
                </c:pt>
                <c:pt idx="3">
                  <c:v>Profissional Autônomo</c:v>
                </c:pt>
                <c:pt idx="4">
                  <c:v>Todas as opções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61</c:v>
                </c:pt>
                <c:pt idx="1">
                  <c:v>54</c:v>
                </c:pt>
                <c:pt idx="2">
                  <c:v>10</c:v>
                </c:pt>
                <c:pt idx="3">
                  <c:v>60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E9-FD42-A122-10FA5CA43CD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2A1B365-4B36-814B-86A0-4DD225D27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36292FF-91DD-3D4A-B444-44C0F195B6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A27034-FF49-7649-886E-30A6E29BDE93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BC1B6D86-E993-AB47-9F58-AA1EA56328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310B346-E909-884A-99FD-4040FD677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002AAE-CA0C-744A-AEC3-C4B9808211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D22051-BE6F-C449-AD10-FB08F872C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047317-D1DB-CC4C-97E5-04908A2FCD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80D597E1-32A2-CC41-BD08-32E8DE4E1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495A4C-57E2-AC4F-9521-AE5F17835BDD}" type="slidenum">
              <a:rPr lang="pt-BR" altLang="pt-BR" smtClean="0">
                <a:latin typeface="Calibri" panose="020F0502020204030204" pitchFamily="34" charset="0"/>
              </a:rPr>
              <a:pPr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68FD059-2130-3144-A5E3-5F4A85A6A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E29DD26-E321-6C4D-81B7-54C5BF428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6FB23F5-B5FF-CA4C-808F-3BA4B9DB3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83ECC9-C43F-694C-A80F-D0AD5281916C}" type="slidenum">
              <a:rPr lang="pt-BR" altLang="pt-BR" smtClean="0">
                <a:latin typeface="Calibri" panose="020F0502020204030204" pitchFamily="34" charset="0"/>
              </a:rPr>
              <a:pPr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E9187DB-A9C5-2C4C-AAE2-336CE974A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6676AF-F3CC-E448-9E9B-E979582D0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47317-D1DB-CC4C-97E5-04908A2FCD84}" type="slidenum">
              <a:rPr lang="pt-BR" altLang="pt-BR" smtClean="0"/>
              <a:pPr>
                <a:defRPr/>
              </a:pPr>
              <a:t>57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344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47317-D1DB-CC4C-97E5-04908A2FCD84}" type="slidenum">
              <a:rPr lang="pt-BR" altLang="pt-BR" smtClean="0"/>
              <a:pPr>
                <a:defRPr/>
              </a:pPr>
              <a:t>59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071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F5E035-2D70-F642-A51B-0C2823DF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C108-3FD8-BE4F-BDF2-B94126836810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379FDD-820C-0A4E-8878-2BFEF17E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33F5E6-D330-F245-BF57-C5E4587D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A59F-943B-DD4B-916E-CD4109D723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502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4B0A0D-F770-AE4B-B22B-830F21AD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1996-1BE5-6041-A874-6763CE914681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92EC88-68D1-4146-B034-802CF62E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771153-ECF0-C64B-B2EE-9EBFDB4E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1295-6142-344E-9FF3-6B40AA0973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034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DCB1D5-462F-0B40-B419-F96F4A17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344C-74A4-E540-86D6-B8DDF835C693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6710B7-4DD7-F442-B41A-2032CF43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4122A6-973E-4143-85E0-5DEABBD6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1E26-4767-3248-8D05-C1226090C5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940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D666A4-081C-874C-86BD-6341A91F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330D-0C69-5641-8938-3C6B44743425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91853-254D-7C42-AF8B-176B29D4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A6672-9C76-F94A-A49B-47007FFC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FE8E-CF5D-A34D-87E4-16B3DA29FC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498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92465D-63E4-F747-917B-C7EE970A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99EE-0F16-A94C-BAFC-746EE73E1499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77674D-0E5B-9A46-B8EB-FBDE72C8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48FCB3-4860-4D4B-929E-2623E194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5A43-8057-8049-B97C-342FC4E4A4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37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56FAF61-9BED-244D-B4B3-86D4E4CB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BF1C-2AB9-8C4F-BFB8-C12D324542C7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BD7CBB6-0830-C045-9B07-1AA43262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080BE7E-1FE3-4B40-A123-D656C005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2647-D6A8-3B4A-B710-33381728E2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47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4BDACD33-FAB2-8848-B238-933B21B9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95C0-F0A8-424B-B34D-EC7C0E5D12A6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6C17200-13B3-E148-8A3F-B303A835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3249F58-992D-294E-94D3-9C5BEB66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D691-7454-C340-B85B-06ED99E117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184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D44E33E-974F-F840-8E90-8912E5E8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47C0-B0F8-A748-A9C0-D52C52A7AA78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78BCC1E-89AE-0945-8F4A-072AB339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F62B6A8-0B3C-C249-B1FA-472B8444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C98B-940F-BE49-AEC3-B7EF0D8C17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537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4DB9E1D-28A9-6A43-BC72-CBCF4747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3A9C5-76AC-F84E-84C6-959813EADB36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82C16C5-7DBD-884F-B05A-8C677580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EEC7E9B6-BC04-E142-823C-3E41BE74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C634-04EC-D245-A142-99D0CDE765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747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FB071FC-DFF7-5548-A8AF-4510D22F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13B9-7266-F74D-A2DD-C4A5EFADDCC4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7DD9106-2FBE-1449-BE22-4BB1D60B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09F4A4D-4CC0-5F4E-9A3C-D1CBD419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3707-FB81-BE47-A7DA-632BBB7DA2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517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1271664-2D01-D645-A151-8AE1955B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6A73-C28A-C442-8D42-44B15DBEA728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662EB1E-06EF-0348-9CCA-C031867D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3AF1202-CB4C-A848-B34C-513FE990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BE2C-C4A4-5D4B-ABB2-D1C90068B6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31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523CB6A-0645-8643-A5F3-9B129812BE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C974D0D-5F1C-5046-93CE-79D097D00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C1D83E-8B13-AB49-AB98-FFEF555E8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A237D-3BA2-3141-ACD7-9F3D8EE8676D}" type="datetimeFigureOut">
              <a:rPr lang="pt-BR"/>
              <a:pPr>
                <a:defRPr/>
              </a:pPr>
              <a:t>08/08/2023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DDFBA6-2A63-6E40-9819-5015F77A7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70B84-4663-D846-BDD3-4AB54F12E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3C3FB9-E392-5242-8F3E-428DB799D5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34E2D2-7411-D347-812C-27DBAF476A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924175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5400" b="1" dirty="0">
                <a:solidFill>
                  <a:srgbClr val="000000"/>
                </a:solidFill>
                <a:cs typeface="Times New Roman" pitchFamily="18" charset="0"/>
              </a:rPr>
              <a:t>Exercício da Profissão</a:t>
            </a:r>
            <a:br>
              <a:rPr lang="pt-BR" altLang="pt-BR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pt-BR" altLang="pt-BR" dirty="0"/>
              <a:t> </a:t>
            </a:r>
            <a:br>
              <a:rPr lang="pt-BR" altLang="pt-BR" dirty="0"/>
            </a:br>
            <a:r>
              <a:rPr lang="pt-BR" altLang="pt-BR" sz="3600" b="1" dirty="0"/>
              <a:t>Breve Histórico</a:t>
            </a:r>
            <a:br>
              <a:rPr lang="pt-BR" altLang="pt-BR" sz="3600" b="1" dirty="0"/>
            </a:br>
            <a:r>
              <a:rPr lang="pt-BR" altLang="pt-BR" sz="3600" b="1" dirty="0"/>
              <a:t>e </a:t>
            </a:r>
            <a:br>
              <a:rPr lang="pt-BR" altLang="pt-BR" sz="3600" b="1" dirty="0"/>
            </a:br>
            <a:r>
              <a:rPr lang="pt-BR" altLang="pt-BR" sz="3600" b="1" dirty="0"/>
              <a:t>Instituições da Classe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339BE1A-B601-A148-9A14-560D0628D87D}"/>
              </a:ext>
            </a:extLst>
          </p:cNvPr>
          <p:cNvGraphicFramePr>
            <a:graphicFrameLocks/>
          </p:cNvGraphicFramePr>
          <p:nvPr/>
        </p:nvGraphicFramePr>
        <p:xfrm>
          <a:off x="179512" y="1916832"/>
          <a:ext cx="8496944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B3E1AA3D-B3D0-1D4C-932D-DF7E681B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869950"/>
            <a:ext cx="7358062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dos 391 Cursos de Nutrição por dependência administrativa, em agosto de 2009. </a:t>
            </a:r>
          </a:p>
        </p:txBody>
      </p:sp>
      <p:sp>
        <p:nvSpPr>
          <p:cNvPr id="25603" name="CaixaDeTexto 6">
            <a:extLst>
              <a:ext uri="{FF2B5EF4-FFF2-40B4-BE49-F238E27FC236}">
                <a16:creationId xmlns:a16="http://schemas.microsoft.com/office/drawing/2014/main" id="{07739A65-904E-0E41-9A50-01D5F9E3A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6488113"/>
            <a:ext cx="389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Calado CLA; Vasconcelos FAG, 2011.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788EEFC2-98B1-F74C-AE00-43BA9DFD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25"/>
          <a:stretch>
            <a:fillRect/>
          </a:stretch>
        </p:blipFill>
        <p:spPr bwMode="auto">
          <a:xfrm>
            <a:off x="252413" y="2133600"/>
            <a:ext cx="8639175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198D6DA-6753-BC41-BF8A-E2FF8FEE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620713"/>
            <a:ext cx="7358062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 número total de nutricionistas e taxa de crescimento no Brasil de 1989 a 2009. </a:t>
            </a:r>
            <a:r>
              <a:rPr lang="pt-BR" altLang="pt-BR" sz="1800" dirty="0">
                <a:solidFill>
                  <a:srgbClr val="000000"/>
                </a:solidFill>
                <a:latin typeface="+mn-lt"/>
              </a:rPr>
              <a:t>(</a:t>
            </a:r>
            <a:r>
              <a:rPr lang="pt-BR" sz="1800" dirty="0"/>
              <a:t>Calado CLA; Vasconcelos FAG, 2011)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627" name="CaixaDeTexto 3">
            <a:extLst>
              <a:ext uri="{FF2B5EF4-FFF2-40B4-BE49-F238E27FC236}">
                <a16:creationId xmlns:a16="http://schemas.microsoft.com/office/drawing/2014/main" id="{AC2D9B00-15A4-9440-BEB6-97C880CEC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868863"/>
            <a:ext cx="1855788" cy="646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u="sng">
                <a:solidFill>
                  <a:srgbClr val="FF0000"/>
                </a:solidFill>
              </a:rPr>
              <a:t>Aumento médio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</a:rPr>
              <a:t>4.041 nut./ano</a:t>
            </a:r>
          </a:p>
        </p:txBody>
      </p:sp>
      <p:sp>
        <p:nvSpPr>
          <p:cNvPr id="26628" name="Retângulo 7">
            <a:extLst>
              <a:ext uri="{FF2B5EF4-FFF2-40B4-BE49-F238E27FC236}">
                <a16:creationId xmlns:a16="http://schemas.microsoft.com/office/drawing/2014/main" id="{B8BD00FD-AB64-F24A-B755-A761DB6E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076700"/>
            <a:ext cx="792163" cy="21605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6629" name="Seta para a direita 8">
            <a:extLst>
              <a:ext uri="{FF2B5EF4-FFF2-40B4-BE49-F238E27FC236}">
                <a16:creationId xmlns:a16="http://schemas.microsoft.com/office/drawing/2014/main" id="{F8C495B9-5D5F-F949-8D94-A5059281B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084763"/>
            <a:ext cx="287337" cy="215900"/>
          </a:xfrm>
          <a:prstGeom prst="rightArrow">
            <a:avLst>
              <a:gd name="adj1" fmla="val 50000"/>
              <a:gd name="adj2" fmla="val 4990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6630" name="CaixaDeTexto 10">
            <a:extLst>
              <a:ext uri="{FF2B5EF4-FFF2-40B4-BE49-F238E27FC236}">
                <a16:creationId xmlns:a16="http://schemas.microsoft.com/office/drawing/2014/main" id="{9F3CC6A8-A585-9140-A5BC-6D1D24CF1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4724400"/>
            <a:ext cx="1401763" cy="923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u="sng">
                <a:solidFill>
                  <a:srgbClr val="FF0000"/>
                </a:solidFill>
              </a:rPr>
              <a:t>Taxa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u="sng">
                <a:solidFill>
                  <a:srgbClr val="FF0000"/>
                </a:solidFill>
              </a:rPr>
              <a:t>crescimento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</a:rPr>
              <a:t>509%</a:t>
            </a:r>
          </a:p>
        </p:txBody>
      </p:sp>
      <p:sp>
        <p:nvSpPr>
          <p:cNvPr id="26631" name="Retângulo 11">
            <a:extLst>
              <a:ext uri="{FF2B5EF4-FFF2-40B4-BE49-F238E27FC236}">
                <a16:creationId xmlns:a16="http://schemas.microsoft.com/office/drawing/2014/main" id="{EE86E4E0-F493-B341-A13E-DDCC6BAB4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105150"/>
            <a:ext cx="792162" cy="34925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6632" name="Seta para a direita 12">
            <a:extLst>
              <a:ext uri="{FF2B5EF4-FFF2-40B4-BE49-F238E27FC236}">
                <a16:creationId xmlns:a16="http://schemas.microsoft.com/office/drawing/2014/main" id="{903E04FD-1669-A546-BCB5-A52344D81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021263"/>
            <a:ext cx="287338" cy="215900"/>
          </a:xfrm>
          <a:prstGeom prst="rightArrow">
            <a:avLst>
              <a:gd name="adj1" fmla="val 50000"/>
              <a:gd name="adj2" fmla="val 4990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E1D6EC51-2520-BB44-A6B3-46368130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10"/>
          <a:stretch>
            <a:fillRect/>
          </a:stretch>
        </p:blipFill>
        <p:spPr bwMode="auto">
          <a:xfrm>
            <a:off x="539750" y="2133600"/>
            <a:ext cx="4251325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>
            <a:extLst>
              <a:ext uri="{FF2B5EF4-FFF2-40B4-BE49-F238E27FC236}">
                <a16:creationId xmlns:a16="http://schemas.microsoft.com/office/drawing/2014/main" id="{674ACC3E-4651-0146-AD05-20BB8A74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9" r="5376"/>
          <a:stretch>
            <a:fillRect/>
          </a:stretch>
        </p:blipFill>
        <p:spPr bwMode="auto">
          <a:xfrm>
            <a:off x="4572000" y="2133600"/>
            <a:ext cx="4154488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2D8B0E9-A2EB-8841-9A06-5A837670F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00063"/>
            <a:ext cx="7358062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 número total de nutricionistas e relação de nutricionistas por habitantes no Brasil de 1989 a 2009. </a:t>
            </a:r>
          </a:p>
        </p:txBody>
      </p:sp>
      <p:sp>
        <p:nvSpPr>
          <p:cNvPr id="27652" name="CaixaDeTexto 5">
            <a:extLst>
              <a:ext uri="{FF2B5EF4-FFF2-40B4-BE49-F238E27FC236}">
                <a16:creationId xmlns:a16="http://schemas.microsoft.com/office/drawing/2014/main" id="{771FEC59-C17F-7146-AAB6-7599431E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1268413"/>
            <a:ext cx="398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(Calado CLA; Vasconcelos FAG, 2011)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ED15ECF2-23E9-C94E-B53D-DCB718E1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809750" y="1989138"/>
            <a:ext cx="5524500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C702C73-31C1-F047-83EE-696D22B41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908050"/>
            <a:ext cx="7358062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 número total de nutricionistas por unidade da federação até junho de 2009. (continua)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8F9D664E-A7CA-7042-963E-A0074528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81"/>
          <a:stretch>
            <a:fillRect/>
          </a:stretch>
        </p:blipFill>
        <p:spPr bwMode="auto">
          <a:xfrm>
            <a:off x="1908175" y="1844675"/>
            <a:ext cx="55260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>
            <a:extLst>
              <a:ext uri="{FF2B5EF4-FFF2-40B4-BE49-F238E27FC236}">
                <a16:creationId xmlns:a16="http://schemas.microsoft.com/office/drawing/2014/main" id="{2A04A9A5-A0F0-E342-935B-269B46F46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4"/>
          <a:stretch>
            <a:fillRect/>
          </a:stretch>
        </p:blipFill>
        <p:spPr bwMode="auto">
          <a:xfrm>
            <a:off x="1908175" y="2332038"/>
            <a:ext cx="5526088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C684CE1-F170-474A-8777-E237AD1F2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49275"/>
            <a:ext cx="7358062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 número total de nutricionistas por unidade da federação até junho de 2009. (continuação)</a:t>
            </a:r>
          </a:p>
        </p:txBody>
      </p:sp>
      <p:sp>
        <p:nvSpPr>
          <p:cNvPr id="29700" name="CaixaDeTexto 5">
            <a:extLst>
              <a:ext uri="{FF2B5EF4-FFF2-40B4-BE49-F238E27FC236}">
                <a16:creationId xmlns:a16="http://schemas.microsoft.com/office/drawing/2014/main" id="{25C171D7-EB9C-7B44-9709-29D51364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1341438"/>
            <a:ext cx="3984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(Calado CLA; Vasconcelos FAG, 2011)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5AD54A88-CB59-FD4C-95BC-6A0BAA82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98"/>
          <a:stretch>
            <a:fillRect/>
          </a:stretch>
        </p:blipFill>
        <p:spPr bwMode="auto">
          <a:xfrm>
            <a:off x="1511300" y="2420938"/>
            <a:ext cx="61214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4A21EE6-F603-DA49-BF8C-20ACB516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49275"/>
            <a:ext cx="7358062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dos nutricionistas brasileiros (n = 2.492) segundo sexo, faixa etária, área geográfica e área de atuação, Brasil 2005. (continua)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>
            <a:extLst>
              <a:ext uri="{FF2B5EF4-FFF2-40B4-BE49-F238E27FC236}">
                <a16:creationId xmlns:a16="http://schemas.microsoft.com/office/drawing/2014/main" id="{CAA08FA6-7297-3843-9946-F7478E20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00"/>
          <a:stretch>
            <a:fillRect/>
          </a:stretch>
        </p:blipFill>
        <p:spPr bwMode="auto">
          <a:xfrm>
            <a:off x="1547813" y="2176463"/>
            <a:ext cx="6119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C3CC6144-036B-0041-9071-89FAACE1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6" b="20920"/>
          <a:stretch>
            <a:fillRect/>
          </a:stretch>
        </p:blipFill>
        <p:spPr bwMode="auto">
          <a:xfrm>
            <a:off x="1547813" y="2636838"/>
            <a:ext cx="61198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DC365F6-E8A6-1A4D-9650-FFCB4AD49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49275"/>
            <a:ext cx="7358062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dos nutricionistas brasileiros (n = 2.492) segundo sexo, faixa etária, área geográfica e área de atuação, Brasil 2005. (continuação)</a:t>
            </a:r>
          </a:p>
        </p:txBody>
      </p:sp>
      <p:sp>
        <p:nvSpPr>
          <p:cNvPr id="31748" name="CaixaDeTexto 5">
            <a:extLst>
              <a:ext uri="{FF2B5EF4-FFF2-40B4-BE49-F238E27FC236}">
                <a16:creationId xmlns:a16="http://schemas.microsoft.com/office/drawing/2014/main" id="{417F43BC-6448-F844-80A7-71D57E9D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6488113"/>
            <a:ext cx="398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(Calado CLA; Vasconcelos FAG, 2011)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>
            <a:extLst>
              <a:ext uri="{FF2B5EF4-FFF2-40B4-BE49-F238E27FC236}">
                <a16:creationId xmlns:a16="http://schemas.microsoft.com/office/drawing/2014/main" id="{9815B257-97D0-5F41-B377-2D75E494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45185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tângulo 5">
            <a:extLst>
              <a:ext uri="{FF2B5EF4-FFF2-40B4-BE49-F238E27FC236}">
                <a16:creationId xmlns:a16="http://schemas.microsoft.com/office/drawing/2014/main" id="{2A54C1E5-67D5-AD41-BFF0-6E4B1293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37063"/>
            <a:ext cx="8280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BR" altLang="pt-BR" sz="1800" b="1"/>
              <a:t> Dados da pesquisa realizada em 2016, com 1.104 nutricionistas empregadas(os) e, ainda, de informações nacionais coletadas pelo Sistema CFN/CRN.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BR" altLang="pt-BR" sz="1800" b="1"/>
              <a:t> Apresentação dos dados da pesquisa “Inserção Profissional dos Nutricionistas no Brasil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BR" altLang="pt-BR" sz="1800" b="1"/>
              <a:t>Fonte: Site do CFN, 2019.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m 3">
            <a:extLst>
              <a:ext uri="{FF2B5EF4-FFF2-40B4-BE49-F238E27FC236}">
                <a16:creationId xmlns:a16="http://schemas.microsoft.com/office/drawing/2014/main" id="{9C078703-A751-164D-9162-8CC745F2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6250"/>
            <a:ext cx="54737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ângulo 4">
            <a:extLst>
              <a:ext uri="{FF2B5EF4-FFF2-40B4-BE49-F238E27FC236}">
                <a16:creationId xmlns:a16="http://schemas.microsoft.com/office/drawing/2014/main" id="{5D02E5DE-925B-DD43-8D9C-0BC1D05DB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6516688"/>
            <a:ext cx="266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79D6D6-94BA-3B42-90E3-35C877E5C21F}"/>
              </a:ext>
            </a:extLst>
          </p:cNvPr>
          <p:cNvSpPr txBox="1"/>
          <p:nvPr/>
        </p:nvSpPr>
        <p:spPr>
          <a:xfrm>
            <a:off x="611560" y="1475492"/>
            <a:ext cx="7816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Perfil demográfico dos Nutricionistas Brasileiros (CFN, 2017).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6165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ixaDeTexto 3">
            <a:extLst>
              <a:ext uri="{FF2B5EF4-FFF2-40B4-BE49-F238E27FC236}">
                <a16:creationId xmlns:a16="http://schemas.microsoft.com/office/drawing/2014/main" id="{7D03076D-B361-C14F-9174-72677979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7848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Quantos Conselhos Regionais constituem o CFN?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A - 5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B - 6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C - 7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D - + que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BF3293-8E9D-5641-8524-64EFCC8A0EDF}"/>
              </a:ext>
            </a:extLst>
          </p:cNvPr>
          <p:cNvSpPr/>
          <p:nvPr/>
        </p:nvSpPr>
        <p:spPr>
          <a:xfrm>
            <a:off x="684213" y="412750"/>
            <a:ext cx="7704137" cy="585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Enquete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aixaDeTexto 3">
            <a:extLst>
              <a:ext uri="{FF2B5EF4-FFF2-40B4-BE49-F238E27FC236}">
                <a16:creationId xmlns:a16="http://schemas.microsoft.com/office/drawing/2014/main" id="{2EF685D3-09E8-674A-8DB4-28F01473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7848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Qual a área de atuação mais frequente no mercado de trabalho.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A – Saúde Coletiva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B – Alimentação Coletiva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C – Nutrição Clínica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D – Outras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BF3293-8E9D-5641-8524-64EFCC8A0EDF}"/>
              </a:ext>
            </a:extLst>
          </p:cNvPr>
          <p:cNvSpPr/>
          <p:nvPr/>
        </p:nvSpPr>
        <p:spPr>
          <a:xfrm>
            <a:off x="684213" y="412750"/>
            <a:ext cx="7704137" cy="585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Enquete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tângulo 5">
            <a:extLst>
              <a:ext uri="{FF2B5EF4-FFF2-40B4-BE49-F238E27FC236}">
                <a16:creationId xmlns:a16="http://schemas.microsoft.com/office/drawing/2014/main" id="{3A5DD570-423C-0B4B-91E6-D10A0E945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6516688"/>
            <a:ext cx="266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1C1B1A-91CD-5E4A-BFFE-0769C8003B51}"/>
              </a:ext>
            </a:extLst>
          </p:cNvPr>
          <p:cNvSpPr txBox="1"/>
          <p:nvPr/>
        </p:nvSpPr>
        <p:spPr>
          <a:xfrm>
            <a:off x="323850" y="1084674"/>
            <a:ext cx="828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Gênero dos nutricionistas brasileiros por área de atuação (CFN, 2017)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6880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ixaDeTexto 3">
            <a:extLst>
              <a:ext uri="{FF2B5EF4-FFF2-40B4-BE49-F238E27FC236}">
                <a16:creationId xmlns:a16="http://schemas.microsoft.com/office/drawing/2014/main" id="{7D03076D-B361-C14F-9174-72677979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7848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</a:rPr>
              <a:t>Qual a faixa etária com maior número de nutricionistas?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A - &lt;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B - 25 - 35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C - 35 - 45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D - &gt; 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BF3293-8E9D-5641-8524-64EFCC8A0EDF}"/>
              </a:ext>
            </a:extLst>
          </p:cNvPr>
          <p:cNvSpPr/>
          <p:nvPr/>
        </p:nvSpPr>
        <p:spPr>
          <a:xfrm>
            <a:off x="684213" y="412750"/>
            <a:ext cx="7704137" cy="585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Enquete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tângulo 5">
            <a:extLst>
              <a:ext uri="{FF2B5EF4-FFF2-40B4-BE49-F238E27FC236}">
                <a16:creationId xmlns:a16="http://schemas.microsoft.com/office/drawing/2014/main" id="{58C20194-B3E3-DF47-B1E9-FF79E213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6516688"/>
            <a:ext cx="266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B64FD0-3DA8-484B-A3B7-A70A61E4C028}"/>
              </a:ext>
            </a:extLst>
          </p:cNvPr>
          <p:cNvSpPr txBox="1"/>
          <p:nvPr/>
        </p:nvSpPr>
        <p:spPr>
          <a:xfrm>
            <a:off x="683890" y="620688"/>
            <a:ext cx="828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Perfil etário dos nutricionistas por área de atuação (CFN, 2017)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848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76" y="4077072"/>
            <a:ext cx="78295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tângulo 6">
            <a:extLst>
              <a:ext uri="{FF2B5EF4-FFF2-40B4-BE49-F238E27FC236}">
                <a16:creationId xmlns:a16="http://schemas.microsoft.com/office/drawing/2014/main" id="{AEF89DAA-6844-AC4B-AF9F-227BD7826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6516688"/>
            <a:ext cx="266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F41E3D-7209-C746-AA46-65DE272FF43D}"/>
              </a:ext>
            </a:extLst>
          </p:cNvPr>
          <p:cNvSpPr txBox="1"/>
          <p:nvPr/>
        </p:nvSpPr>
        <p:spPr>
          <a:xfrm>
            <a:off x="500757" y="820515"/>
            <a:ext cx="828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Declaração de cor/raça dos nutricionistas brasileiros por área de atuação (CFN, 2017)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688554"/>
            <a:ext cx="79152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ixaDeTexto 3">
            <a:extLst>
              <a:ext uri="{FF2B5EF4-FFF2-40B4-BE49-F238E27FC236}">
                <a16:creationId xmlns:a16="http://schemas.microsoft.com/office/drawing/2014/main" id="{7D03076D-B361-C14F-9174-72677979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7848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</a:rPr>
              <a:t>Qual o tempo de formado dos nutricionistas?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A - &lt; 5 anos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B - 5 - 10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C - 10 - 15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D - &gt;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BF3293-8E9D-5641-8524-64EFCC8A0EDF}"/>
              </a:ext>
            </a:extLst>
          </p:cNvPr>
          <p:cNvSpPr/>
          <p:nvPr/>
        </p:nvSpPr>
        <p:spPr>
          <a:xfrm>
            <a:off x="684213" y="412750"/>
            <a:ext cx="7704137" cy="585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Enquete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tângulo 5">
            <a:extLst>
              <a:ext uri="{FF2B5EF4-FFF2-40B4-BE49-F238E27FC236}">
                <a16:creationId xmlns:a16="http://schemas.microsoft.com/office/drawing/2014/main" id="{13598110-62A5-CE4E-9189-F69A77A3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6516688"/>
            <a:ext cx="266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715858-1A0A-1144-88C5-9BA996CDC47A}"/>
              </a:ext>
            </a:extLst>
          </p:cNvPr>
          <p:cNvSpPr txBox="1"/>
          <p:nvPr/>
        </p:nvSpPr>
        <p:spPr>
          <a:xfrm>
            <a:off x="539552" y="404664"/>
            <a:ext cx="828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Perfil acadêmico dos nutricionistas brasileiros (CFN, 2017)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416824" cy="550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tângulo 1">
            <a:extLst>
              <a:ext uri="{FF2B5EF4-FFF2-40B4-BE49-F238E27FC236}">
                <a16:creationId xmlns:a16="http://schemas.microsoft.com/office/drawing/2014/main" id="{38E5D604-F76A-DB43-8E28-3788E139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65166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40963" name="CaixaDeTexto 3">
            <a:extLst>
              <a:ext uri="{FF2B5EF4-FFF2-40B4-BE49-F238E27FC236}">
                <a16:creationId xmlns:a16="http://schemas.microsoft.com/office/drawing/2014/main" id="{277C13D4-FC3A-864E-9774-ADF6826FC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508625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Infográfico das principais informações Sócio demográficos e de formação.</a:t>
            </a:r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721785C2-B2FF-1E4F-980F-B4B928696291}"/>
              </a:ext>
            </a:extLst>
          </p:cNvPr>
          <p:cNvSpPr/>
          <p:nvPr/>
        </p:nvSpPr>
        <p:spPr>
          <a:xfrm>
            <a:off x="7235825" y="4724400"/>
            <a:ext cx="361950" cy="2174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819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tângulo 1">
            <a:extLst>
              <a:ext uri="{FF2B5EF4-FFF2-40B4-BE49-F238E27FC236}">
                <a16:creationId xmlns:a16="http://schemas.microsoft.com/office/drawing/2014/main" id="{5ACC11E7-3636-7644-99CA-164E4134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65166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Fonte: Site do CFN, 2020.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8486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715858-1A0A-1144-88C5-9BA996CDC47A}"/>
              </a:ext>
            </a:extLst>
          </p:cNvPr>
          <p:cNvSpPr txBox="1"/>
          <p:nvPr/>
        </p:nvSpPr>
        <p:spPr>
          <a:xfrm>
            <a:off x="323528" y="1340768"/>
            <a:ext cx="828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Área de atuação dos nutricionistas brasileiros (CFN, 2017)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8715858-1A0A-1144-88C5-9BA996CDC47A}"/>
              </a:ext>
            </a:extLst>
          </p:cNvPr>
          <p:cNvSpPr txBox="1"/>
          <p:nvPr/>
        </p:nvSpPr>
        <p:spPr>
          <a:xfrm>
            <a:off x="395536" y="4869160"/>
            <a:ext cx="828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Área de atuação dos nutricionistas brasileiros (CFN, 2017)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2085975"/>
            <a:ext cx="78200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06DC7E39-32B3-9647-9D4C-4FD3BF7B2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300038"/>
            <a:ext cx="576103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Conselhos Regionais</a:t>
            </a:r>
          </a:p>
        </p:txBody>
      </p:sp>
      <p:sp>
        <p:nvSpPr>
          <p:cNvPr id="17410" name="Retângulo 6">
            <a:extLst>
              <a:ext uri="{FF2B5EF4-FFF2-40B4-BE49-F238E27FC236}">
                <a16:creationId xmlns:a16="http://schemas.microsoft.com/office/drawing/2014/main" id="{836640B8-5B76-A341-8876-E6713BF9F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1688"/>
            <a:ext cx="4572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t-BR" altLang="pt-BR" sz="1500" b="1" dirty="0"/>
              <a:t>    CRN-1: DF, GO, MT, TO</a:t>
            </a:r>
            <a:br>
              <a:rPr lang="pt-BR" altLang="pt-BR" sz="1500" b="1" dirty="0"/>
            </a:br>
            <a:r>
              <a:rPr lang="pt-BR" altLang="pt-BR" sz="1500" b="1" dirty="0"/>
              <a:t>    sede: Brasília-DF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t-BR" altLang="pt-BR" sz="1500" b="1" dirty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t-BR" altLang="pt-BR" sz="1500" b="1" dirty="0"/>
              <a:t>    CRN-2: RS</a:t>
            </a:r>
            <a:br>
              <a:rPr lang="pt-BR" altLang="pt-BR" sz="1500" b="1" dirty="0"/>
            </a:br>
            <a:r>
              <a:rPr lang="pt-BR" altLang="pt-BR" sz="1500" b="1" dirty="0"/>
              <a:t>    sede: Porto </a:t>
            </a:r>
            <a:r>
              <a:rPr lang="pt-BR" altLang="pt-BR" sz="1500" b="1" dirty="0" err="1"/>
              <a:t>Alegre-RS</a:t>
            </a:r>
            <a:endParaRPr lang="pt-BR" altLang="pt-BR" sz="1500" b="1" dirty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t-BR" altLang="pt-BR" sz="1500" b="1" dirty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t-BR" altLang="pt-BR" sz="1500" b="1" dirty="0"/>
              <a:t>    CRN-3: SP e MS</a:t>
            </a:r>
            <a:br>
              <a:rPr lang="pt-BR" altLang="pt-BR" sz="1500" b="1" dirty="0"/>
            </a:br>
            <a:r>
              <a:rPr lang="pt-BR" altLang="pt-BR" sz="1500" b="1" dirty="0"/>
              <a:t>    sede: São </a:t>
            </a:r>
            <a:r>
              <a:rPr lang="pt-BR" altLang="pt-BR" sz="1500" b="1" dirty="0" err="1"/>
              <a:t>Paulo-SP</a:t>
            </a:r>
            <a:endParaRPr lang="pt-BR" altLang="pt-BR" sz="1500" b="1" dirty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t-BR" altLang="pt-BR" sz="1500" b="1" dirty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t-BR" altLang="pt-BR" sz="1500" b="1" dirty="0"/>
              <a:t>    CRN-4: ES e RJ</a:t>
            </a:r>
            <a:br>
              <a:rPr lang="pt-BR" altLang="pt-BR" sz="1500" b="1" dirty="0"/>
            </a:br>
            <a:r>
              <a:rPr lang="pt-BR" altLang="pt-BR" sz="1500" b="1" dirty="0"/>
              <a:t>    sede: Rio de Janeiro-RJ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t-BR" altLang="pt-BR" sz="1500" b="1" dirty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t-BR" altLang="pt-BR" sz="1500" b="1" dirty="0"/>
              <a:t>    CRN-5: BA e SE</a:t>
            </a:r>
            <a:br>
              <a:rPr lang="pt-BR" altLang="pt-BR" sz="1500" b="1" dirty="0"/>
            </a:br>
            <a:r>
              <a:rPr lang="pt-BR" altLang="pt-BR" sz="1500" b="1" dirty="0"/>
              <a:t>    sede: </a:t>
            </a:r>
            <a:r>
              <a:rPr lang="pt-BR" altLang="pt-BR" sz="1500" b="1" dirty="0" err="1"/>
              <a:t>Salvador-BA</a:t>
            </a:r>
            <a:endParaRPr lang="pt-BR" altLang="pt-BR" sz="1500" b="1" dirty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t-BR" altLang="pt-BR" sz="1500" b="1" dirty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t-BR" altLang="pt-BR" sz="1500" b="1" dirty="0"/>
              <a:t>    CRN-6: AL, CE, FN, MA, PB, PE, PI, RN</a:t>
            </a:r>
            <a:br>
              <a:rPr lang="pt-BR" altLang="pt-BR" sz="1500" b="1" dirty="0"/>
            </a:br>
            <a:r>
              <a:rPr lang="pt-BR" altLang="pt-BR" sz="1500" b="1" dirty="0"/>
              <a:t>    sede: Recife-PE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t-BR" altLang="pt-BR" sz="1500" b="1" dirty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t-BR" altLang="pt-BR" sz="1500" b="1" dirty="0"/>
              <a:t>    CRN-7: AC, AM, AP, PA, RO, RR</a:t>
            </a:r>
            <a:br>
              <a:rPr lang="pt-BR" altLang="pt-BR" sz="1500" b="1" dirty="0"/>
            </a:br>
            <a:r>
              <a:rPr lang="pt-BR" altLang="pt-BR" sz="1500" b="1" dirty="0"/>
              <a:t>    sede: Belém-PA</a:t>
            </a:r>
          </a:p>
        </p:txBody>
      </p:sp>
      <p:sp>
        <p:nvSpPr>
          <p:cNvPr id="17411" name="Retângulo 1">
            <a:extLst>
              <a:ext uri="{FF2B5EF4-FFF2-40B4-BE49-F238E27FC236}">
                <a16:creationId xmlns:a16="http://schemas.microsoft.com/office/drawing/2014/main" id="{E29A5967-01D0-734D-99D5-EE8CA129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802188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t-BR" altLang="pt-BR" sz="1500" b="1"/>
              <a:t>    CRN-8: PR</a:t>
            </a:r>
            <a:br>
              <a:rPr lang="pt-BR" altLang="pt-BR" sz="1500" b="1"/>
            </a:br>
            <a:r>
              <a:rPr lang="pt-BR" altLang="pt-BR" sz="1500" b="1"/>
              <a:t>    sede: Curitiba-PR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t-BR" altLang="pt-BR" sz="1500" b="1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t-BR" altLang="pt-BR" sz="1500" b="1"/>
              <a:t>    CRN-9: MG</a:t>
            </a:r>
            <a:br>
              <a:rPr lang="pt-BR" altLang="pt-BR" sz="1500" b="1"/>
            </a:br>
            <a:r>
              <a:rPr lang="pt-BR" altLang="pt-BR" sz="1500" b="1"/>
              <a:t>    sede: Belo Horizonte-MG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t-BR" altLang="pt-BR" sz="1500" b="1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t-BR" altLang="pt-BR" sz="1500" b="1"/>
              <a:t>    CRN-10: SC</a:t>
            </a:r>
            <a:br>
              <a:rPr lang="pt-BR" altLang="pt-BR" sz="1500" b="1"/>
            </a:br>
            <a:r>
              <a:rPr lang="pt-BR" altLang="pt-BR" sz="1500" b="1"/>
              <a:t>    sede: Florianópolis-SC</a:t>
            </a:r>
          </a:p>
        </p:txBody>
      </p:sp>
      <p:pic>
        <p:nvPicPr>
          <p:cNvPr id="7" name="Picture 2" descr="http://www.crn8.org.br/institucional/CRN_Regioes.gif">
            <a:extLst>
              <a:ext uri="{FF2B5EF4-FFF2-40B4-BE49-F238E27FC236}">
                <a16:creationId xmlns:a16="http://schemas.microsoft.com/office/drawing/2014/main" id="{C188E9A2-3C67-0B46-BBDA-0ADE4BE9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0339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ângulo 1">
            <a:extLst>
              <a:ext uri="{FF2B5EF4-FFF2-40B4-BE49-F238E27FC236}">
                <a16:creationId xmlns:a16="http://schemas.microsoft.com/office/drawing/2014/main" id="{4B4B4A16-B448-124D-A1CF-56ED98897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65166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43011" name="CaixaDeTexto 2">
            <a:extLst>
              <a:ext uri="{FF2B5EF4-FFF2-40B4-BE49-F238E27FC236}">
                <a16:creationId xmlns:a16="http://schemas.microsoft.com/office/drawing/2014/main" id="{8D0E8515-1182-0A40-9887-24DA7F032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8500"/>
            <a:ext cx="756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/>
              <a:t>Infográfico dos principais dados relacionados ao exercício profissional.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867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tângulo 1">
            <a:extLst>
              <a:ext uri="{FF2B5EF4-FFF2-40B4-BE49-F238E27FC236}">
                <a16:creationId xmlns:a16="http://schemas.microsoft.com/office/drawing/2014/main" id="{1F17DF52-C731-C247-87C4-5803B09A0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65166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Fonte: Site do CFN, 2020.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1309688"/>
            <a:ext cx="78200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8715858-1A0A-1144-88C5-9BA996CDC47A}"/>
              </a:ext>
            </a:extLst>
          </p:cNvPr>
          <p:cNvSpPr txBox="1"/>
          <p:nvPr/>
        </p:nvSpPr>
        <p:spPr>
          <a:xfrm>
            <a:off x="539552" y="404664"/>
            <a:ext cx="828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Distribuição dos nutricionistas brasileiros por área de atuação e regime de trabalho (CFN, 2017).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ixaDeTexto 3">
            <a:extLst>
              <a:ext uri="{FF2B5EF4-FFF2-40B4-BE49-F238E27FC236}">
                <a16:creationId xmlns:a16="http://schemas.microsoft.com/office/drawing/2014/main" id="{7D03076D-B361-C14F-9174-72677979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78486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</a:rPr>
              <a:t>Qual  a faixa de renda mais frequente dos nutricionistas?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A - &lt;  3 SM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B - 3 - 5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C - 5 - 10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D - &gt;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BF3293-8E9D-5641-8524-64EFCC8A0EDF}"/>
              </a:ext>
            </a:extLst>
          </p:cNvPr>
          <p:cNvSpPr/>
          <p:nvPr/>
        </p:nvSpPr>
        <p:spPr>
          <a:xfrm>
            <a:off x="684213" y="412750"/>
            <a:ext cx="7704137" cy="585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Enquete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ângulo 1">
            <a:extLst>
              <a:ext uri="{FF2B5EF4-FFF2-40B4-BE49-F238E27FC236}">
                <a16:creationId xmlns:a16="http://schemas.microsoft.com/office/drawing/2014/main" id="{95CF95D4-D47C-6D4D-B27D-AFA454AA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65166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715858-1A0A-1144-88C5-9BA996CDC47A}"/>
              </a:ext>
            </a:extLst>
          </p:cNvPr>
          <p:cNvSpPr txBox="1"/>
          <p:nvPr/>
        </p:nvSpPr>
        <p:spPr>
          <a:xfrm>
            <a:off x="467544" y="200834"/>
            <a:ext cx="828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Faixa de renda pessoal mensal dos nutricionistas brasileiros por área de atuação (CFN, 2017).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109663"/>
            <a:ext cx="78867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tângulo 1">
            <a:extLst>
              <a:ext uri="{FF2B5EF4-FFF2-40B4-BE49-F238E27FC236}">
                <a16:creationId xmlns:a16="http://schemas.microsoft.com/office/drawing/2014/main" id="{29704F7E-9E84-CE4B-8059-E6DA10CD1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65166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715858-1A0A-1144-88C5-9BA996CDC47A}"/>
              </a:ext>
            </a:extLst>
          </p:cNvPr>
          <p:cNvSpPr txBox="1"/>
          <p:nvPr/>
        </p:nvSpPr>
        <p:spPr>
          <a:xfrm>
            <a:off x="467544" y="200834"/>
            <a:ext cx="828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Renda pessoal mensal dos nutricionistas brasileiros por regime de trabalho (CFN, 2017).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400175"/>
            <a:ext cx="78105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tângulo 1">
            <a:extLst>
              <a:ext uri="{FF2B5EF4-FFF2-40B4-BE49-F238E27FC236}">
                <a16:creationId xmlns:a16="http://schemas.microsoft.com/office/drawing/2014/main" id="{8693FC04-FC6F-A74A-8C63-5F3D993C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65166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715858-1A0A-1144-88C5-9BA996CDC47A}"/>
              </a:ext>
            </a:extLst>
          </p:cNvPr>
          <p:cNvSpPr txBox="1"/>
          <p:nvPr/>
        </p:nvSpPr>
        <p:spPr>
          <a:xfrm>
            <a:off x="467544" y="200834"/>
            <a:ext cx="828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Distribuição dos nutricionistas brasileiros por área de atuação e artigos publicados (CFN, 2017).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285875"/>
            <a:ext cx="7762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tângulo 1">
            <a:extLst>
              <a:ext uri="{FF2B5EF4-FFF2-40B4-BE49-F238E27FC236}">
                <a16:creationId xmlns:a16="http://schemas.microsoft.com/office/drawing/2014/main" id="{BBF82BC1-754E-3C44-8778-E7B1DF26F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65166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Fonte: Site do CFN, 2020.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715858-1A0A-1144-88C5-9BA996CDC47A}"/>
              </a:ext>
            </a:extLst>
          </p:cNvPr>
          <p:cNvSpPr txBox="1"/>
          <p:nvPr/>
        </p:nvSpPr>
        <p:spPr>
          <a:xfrm>
            <a:off x="323528" y="44624"/>
            <a:ext cx="8280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Perfil de participação dos nutricionistas brasileiros em instâncias de controle social (CFN, 2017).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32848" cy="587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tângulo 1">
            <a:extLst>
              <a:ext uri="{FF2B5EF4-FFF2-40B4-BE49-F238E27FC236}">
                <a16:creationId xmlns:a16="http://schemas.microsoft.com/office/drawing/2014/main" id="{35C01566-09F7-B24A-9CCD-D615400DC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6516688"/>
            <a:ext cx="296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Fonte: Site do CFN, 2020.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62052"/>
            <a:ext cx="4968552" cy="442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086852"/>
            <a:ext cx="7434670" cy="1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8715858-1A0A-1144-88C5-9BA996CDC47A}"/>
              </a:ext>
            </a:extLst>
          </p:cNvPr>
          <p:cNvSpPr txBox="1"/>
          <p:nvPr/>
        </p:nvSpPr>
        <p:spPr>
          <a:xfrm>
            <a:off x="323528" y="44624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Distribuição dos nutricionistas brasileiros por declaração de conhecimento dos programas sociais e instrumentos correlatos (CFN, 2017).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ixaDeTexto 3">
            <a:extLst>
              <a:ext uri="{FF2B5EF4-FFF2-40B4-BE49-F238E27FC236}">
                <a16:creationId xmlns:a16="http://schemas.microsoft.com/office/drawing/2014/main" id="{7D03076D-B361-C14F-9174-72677979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7848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</a:rPr>
              <a:t>Qual o número de nutricionistas no </a:t>
            </a:r>
            <a:r>
              <a:rPr lang="pt-BR" altLang="pt-BR" sz="2400" dirty="0" err="1">
                <a:latin typeface="Arial" panose="020B0604020202020204" pitchFamily="34" charset="0"/>
              </a:rPr>
              <a:t>brasil</a:t>
            </a:r>
            <a:r>
              <a:rPr lang="pt-BR" altLang="pt-BR" sz="2400" dirty="0">
                <a:latin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A - &lt; 100.000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B – 110.000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C – 120.000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D - &gt; 120.000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BF3293-8E9D-5641-8524-64EFCC8A0EDF}"/>
              </a:ext>
            </a:extLst>
          </p:cNvPr>
          <p:cNvSpPr/>
          <p:nvPr/>
        </p:nvSpPr>
        <p:spPr>
          <a:xfrm>
            <a:off x="684213" y="412750"/>
            <a:ext cx="7704137" cy="585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Enquete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>
            <a:extLst>
              <a:ext uri="{FF2B5EF4-FFF2-40B4-BE49-F238E27FC236}">
                <a16:creationId xmlns:a16="http://schemas.microsoft.com/office/drawing/2014/main" id="{59E56800-574E-2E46-869F-4FA76C66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/>
          <a:stretch>
            <a:fillRect/>
          </a:stretch>
        </p:blipFill>
        <p:spPr bwMode="auto">
          <a:xfrm>
            <a:off x="800100" y="403225"/>
            <a:ext cx="75882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tângulo 2">
            <a:extLst>
              <a:ext uri="{FF2B5EF4-FFF2-40B4-BE49-F238E27FC236}">
                <a16:creationId xmlns:a16="http://schemas.microsoft.com/office/drawing/2014/main" id="{42282821-D2D1-7A48-8B56-4E751174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661025"/>
            <a:ext cx="777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Crescimento da profissão ao longo dos anos (2000-2017)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>
            <a:extLst>
              <a:ext uri="{FF2B5EF4-FFF2-40B4-BE49-F238E27FC236}">
                <a16:creationId xmlns:a16="http://schemas.microsoft.com/office/drawing/2014/main" id="{DCF6225B-4B19-C14E-80C0-97C1C812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00"/>
          <a:stretch>
            <a:fillRect/>
          </a:stretch>
        </p:blipFill>
        <p:spPr bwMode="auto">
          <a:xfrm>
            <a:off x="87313" y="2420938"/>
            <a:ext cx="8969375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5F94D402-9167-4248-9529-6B1B8C20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00063"/>
            <a:ext cx="8424862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 número de cursos e de vagas nos Cursos de Nutrição no Brasil nos anos de 1970, 1981, 1996, 01/2000, 01/2003, 8/2005, 4/2008 e 8/2009.</a:t>
            </a:r>
          </a:p>
        </p:txBody>
      </p:sp>
      <p:sp>
        <p:nvSpPr>
          <p:cNvPr id="19459" name="CaixaDeTexto 1">
            <a:extLst>
              <a:ext uri="{FF2B5EF4-FFF2-40B4-BE49-F238E27FC236}">
                <a16:creationId xmlns:a16="http://schemas.microsoft.com/office/drawing/2014/main" id="{AB7CBD7A-0D1F-3843-A26A-E3CAA6CA0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6488113"/>
            <a:ext cx="389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Calado CLA; Vasconcelos FAG, 2011.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>
            <a:extLst>
              <a:ext uri="{FF2B5EF4-FFF2-40B4-BE49-F238E27FC236}">
                <a16:creationId xmlns:a16="http://schemas.microsoft.com/office/drawing/2014/main" id="{D5EB693D-82D7-7C49-A068-FD87F4EE0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900113"/>
            <a:ext cx="75342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tângulo 2">
            <a:extLst>
              <a:ext uri="{FF2B5EF4-FFF2-40B4-BE49-F238E27FC236}">
                <a16:creationId xmlns:a16="http://schemas.microsoft.com/office/drawing/2014/main" id="{C6EFECD5-D699-6C49-87F1-329073C26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64250"/>
            <a:ext cx="7777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Crescimento da profissão ao longo dos anos (2000-2017)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013450-529C-D347-8199-729052610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0526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5400" b="1" kern="0" dirty="0">
                <a:solidFill>
                  <a:srgbClr val="000000"/>
                </a:solidFill>
                <a:cs typeface="Times New Roman" pitchFamily="18" charset="0"/>
              </a:rPr>
              <a:t>Exercício da Profissão</a:t>
            </a:r>
            <a:br>
              <a:rPr lang="pt-BR" altLang="pt-BR" b="1" kern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pt-BR" altLang="pt-BR" kern="0" dirty="0"/>
              <a:t> </a:t>
            </a:r>
          </a:p>
          <a:p>
            <a:pPr algn="ctr" eaLnBrk="1" hangingPunct="1">
              <a:defRPr/>
            </a:pPr>
            <a:endParaRPr lang="pt-BR" altLang="pt-BR" kern="0" dirty="0"/>
          </a:p>
          <a:p>
            <a:pPr algn="ctr" eaLnBrk="1" hangingPunct="1">
              <a:defRPr/>
            </a:pPr>
            <a:br>
              <a:rPr lang="pt-BR" altLang="pt-BR" kern="0" dirty="0"/>
            </a:br>
            <a:r>
              <a:rPr lang="pt-BR" altLang="pt-BR" sz="3600" b="1" kern="0" dirty="0"/>
              <a:t>Pesquisa de Egressos </a:t>
            </a:r>
          </a:p>
          <a:p>
            <a:pPr algn="ctr" eaLnBrk="1" hangingPunct="1">
              <a:defRPr/>
            </a:pPr>
            <a:r>
              <a:rPr lang="pt-BR" altLang="pt-BR" sz="3600" b="1" kern="0" dirty="0"/>
              <a:t>2012</a:t>
            </a:r>
          </a:p>
          <a:p>
            <a:pPr algn="ctr" eaLnBrk="1" hangingPunct="1">
              <a:defRPr/>
            </a:pPr>
            <a:r>
              <a:rPr lang="pt-BR" altLang="pt-BR" sz="3600" b="1" kern="0" dirty="0"/>
              <a:t>2021</a:t>
            </a:r>
          </a:p>
          <a:p>
            <a:pPr algn="ctr" eaLnBrk="1" hangingPunct="1">
              <a:defRPr/>
            </a:pPr>
            <a:endParaRPr lang="pt-BR" altLang="pt-BR" sz="3600" b="1" kern="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A0C6E65A-F29E-0D49-96AA-2608466C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 dirty="0"/>
              <a:t>Títulos de graduação concedidos pela FMRP - Curso de Nutrição e Metabolismo</a:t>
            </a:r>
            <a:endParaRPr lang="pt-BR" altLang="pt-BR" sz="32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3D69EB7-0328-3F41-8EF0-2313962C6D81}"/>
              </a:ext>
            </a:extLst>
          </p:cNvPr>
          <p:cNvGraphicFramePr>
            <a:graphicFrameLocks/>
          </p:cNvGraphicFramePr>
          <p:nvPr/>
        </p:nvGraphicFramePr>
        <p:xfrm>
          <a:off x="2555776" y="3284984"/>
          <a:ext cx="6444208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5E02A67-1C1D-044D-9059-8889BAFA70F8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082992"/>
          <a:ext cx="7635733" cy="1495696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25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1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880"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2008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2009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2010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2011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2012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Nutrição e Metabolismo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26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/>
                        <a:t>FMRP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/>
                        <a:t>244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212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218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/>
                        <a:t>201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/>
                        <a:t>250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11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14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11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13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10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64" marR="8164" marT="8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B3B63A7-01C9-9744-B08C-2BCC95212F08}"/>
              </a:ext>
            </a:extLst>
          </p:cNvPr>
          <p:cNvGraphicFramePr>
            <a:graphicFrameLocks/>
          </p:cNvGraphicFramePr>
          <p:nvPr/>
        </p:nvGraphicFramePr>
        <p:xfrm>
          <a:off x="1619672" y="1865040"/>
          <a:ext cx="66967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4" name="Rectangle 2">
            <a:extLst>
              <a:ext uri="{FF2B5EF4-FFF2-40B4-BE49-F238E27FC236}">
                <a16:creationId xmlns:a16="http://schemas.microsoft.com/office/drawing/2014/main" id="{D4B1DD8E-32DC-CE46-BA7E-460C8073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/>
              <a:t>Títulos de graduação concedidos pela FMRP - Curso de Nutrição e Metabolismo</a:t>
            </a:r>
            <a:endParaRPr lang="pt-BR" altLang="pt-BR" sz="3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34379F9-6C62-0845-B60D-94710772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200" b="1" dirty="0"/>
              <a:t>Proporção (2012) – Egressos FMRP </a:t>
            </a:r>
            <a:endParaRPr lang="pt-BR" altLang="pt-BR" sz="3200" dirty="0"/>
          </a:p>
        </p:txBody>
      </p:sp>
      <p:sp>
        <p:nvSpPr>
          <p:cNvPr id="55298" name="CaixaDeTexto 3">
            <a:extLst>
              <a:ext uri="{FF2B5EF4-FFF2-40B4-BE49-F238E27FC236}">
                <a16:creationId xmlns:a16="http://schemas.microsoft.com/office/drawing/2014/main" id="{483C1721-7AC7-7641-8B0E-6438D37B9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714625"/>
            <a:ext cx="7286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800" b="1"/>
              <a:t> 81 de 131 (62%)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800" b="1"/>
              <a:t> Idade: 26,8 ±2,0 anos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800" b="1"/>
              <a:t> Sexo: 4 homens (5%) e 77 mulheres (95%)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800" b="1"/>
              <a:t> Cidade de procedência: SP (92,6%) MG (7,4%)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aixaDeTexto 3">
            <a:extLst>
              <a:ext uri="{FF2B5EF4-FFF2-40B4-BE49-F238E27FC236}">
                <a16:creationId xmlns:a16="http://schemas.microsoft.com/office/drawing/2014/main" id="{2EF685D3-09E8-674A-8DB4-28F01473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7848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</a:rPr>
              <a:t>Qual a área de atuação mais frequente no mercado de trabalho dos egresso da FMRP-CNM - 2012.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A – Saúde Coletiva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B – Alimentação Coletiva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C – Nutrição Clínica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	D – Outras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BF3293-8E9D-5641-8524-64EFCC8A0EDF}"/>
              </a:ext>
            </a:extLst>
          </p:cNvPr>
          <p:cNvSpPr/>
          <p:nvPr/>
        </p:nvSpPr>
        <p:spPr>
          <a:xfrm>
            <a:off x="684213" y="412750"/>
            <a:ext cx="7704137" cy="585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Enquete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43E2792E-8D99-744E-925F-3E32EA7A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/>
              <a:t>Distribuição por área de atuação atual dos egressos (2012)</a:t>
            </a:r>
            <a:endParaRPr lang="pt-BR" altLang="pt-BR" sz="320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9BA48C4-E1EF-0340-8865-86831BA7BA01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2060848"/>
          <a:ext cx="6072232" cy="4404690"/>
        </p:xfrm>
        <a:graphic>
          <a:graphicData uri="http://schemas.openxmlformats.org/drawingml/2006/table">
            <a:tbl>
              <a:tblPr firstRow="1" lastRow="1" bandRow="1">
                <a:tableStyleId>{3C2FFA5D-87B4-456A-9821-1D502468CF0F}</a:tableStyleId>
              </a:tblPr>
              <a:tblGrid>
                <a:gridCol w="402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4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Área de Atuação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n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Nutrição Clínica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32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41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4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Alimentação Coletiva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18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/>
                        <a:t>23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4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Docência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12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4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Nutrição Saúde Pública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/>
                        <a:t>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10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Nutrição Esportiva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/>
                        <a:t>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/>
                        <a:t>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4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Industria de Alimentos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/>
                        <a:t>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4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Outras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4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Total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78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/>
                        <a:t>100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B1183E6F-8BD6-9944-9E29-409ED00C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/>
              <a:t>Estados de atuação atual (2012) – Egressos FMRP </a:t>
            </a:r>
            <a:endParaRPr lang="pt-BR" altLang="pt-BR" sz="320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CC5FBC9-CE18-8D4F-A9D8-32462981DBA7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652713"/>
          <a:ext cx="8137525" cy="3657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</a:rPr>
                        <a:t>Estados de atuação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88,9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RJ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MT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Exterior (fora do Brasil)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3" marR="4445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6DF5C019-F61C-6043-AD1C-E1997D24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/>
              <a:t>Proporção de egressos que fizeram ou não </a:t>
            </a:r>
            <a:r>
              <a:rPr lang="pt-BR" altLang="pt-BR" sz="3200" b="1" u="sng"/>
              <a:t>pós-graduação</a:t>
            </a:r>
            <a:endParaRPr lang="pt-BR" altLang="pt-BR" sz="3200" u="sng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A84BB31-9F11-F34D-8E81-D49730BDBF01}"/>
              </a:ext>
            </a:extLst>
          </p:cNvPr>
          <p:cNvGraphicFramePr>
            <a:graphicFrameLocks/>
          </p:cNvGraphicFramePr>
          <p:nvPr/>
        </p:nvGraphicFramePr>
        <p:xfrm>
          <a:off x="-684584" y="2348880"/>
          <a:ext cx="6480720" cy="44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9CBED31-775E-C94D-A65F-99498EB239F2}"/>
              </a:ext>
            </a:extLst>
          </p:cNvPr>
          <p:cNvGraphicFramePr>
            <a:graphicFrameLocks/>
          </p:cNvGraphicFramePr>
          <p:nvPr/>
        </p:nvGraphicFramePr>
        <p:xfrm>
          <a:off x="4716016" y="2276872"/>
          <a:ext cx="4752528" cy="425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eta para a direita 1">
            <a:extLst>
              <a:ext uri="{FF2B5EF4-FFF2-40B4-BE49-F238E27FC236}">
                <a16:creationId xmlns:a16="http://schemas.microsoft.com/office/drawing/2014/main" id="{D80FCA5F-760F-E741-9931-79F54B468271}"/>
              </a:ext>
            </a:extLst>
          </p:cNvPr>
          <p:cNvSpPr/>
          <p:nvPr/>
        </p:nvSpPr>
        <p:spPr bwMode="auto">
          <a:xfrm>
            <a:off x="4572000" y="4076700"/>
            <a:ext cx="576263" cy="431800"/>
          </a:xfrm>
          <a:prstGeom prst="rightArrow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8373" name="CaixaDeTexto 5">
            <a:extLst>
              <a:ext uri="{FF2B5EF4-FFF2-40B4-BE49-F238E27FC236}">
                <a16:creationId xmlns:a16="http://schemas.microsoft.com/office/drawing/2014/main" id="{93FD74F7-52D6-954B-8AFB-3C5CBF808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071688"/>
            <a:ext cx="4500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/>
              <a:t>81 responderam 13 não fizeram PG (16%)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03CCB55F-BDB6-1244-9F32-AD3DB16C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/>
              <a:t>Categoria de cursos de </a:t>
            </a:r>
            <a:r>
              <a:rPr lang="pt-BR" altLang="pt-BR" sz="3200" b="1" u="sng"/>
              <a:t>pós-graduação</a:t>
            </a:r>
            <a:endParaRPr lang="pt-BR" altLang="pt-BR" sz="3200" u="sng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A9EDA8F-0A66-9E49-8B81-06DB0CA06412}"/>
              </a:ext>
            </a:extLst>
          </p:cNvPr>
          <p:cNvGraphicFramePr>
            <a:graphicFrameLocks noGrp="1"/>
          </p:cNvGraphicFramePr>
          <p:nvPr/>
        </p:nvGraphicFramePr>
        <p:xfrm>
          <a:off x="611561" y="1340768"/>
          <a:ext cx="7920879" cy="439248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2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Modalidade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n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Especialização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>
                          <a:latin typeface="+mn-lt"/>
                          <a:cs typeface="Arial" pitchFamily="34" charset="0"/>
                        </a:rPr>
                        <a:t>21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21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Aprimoramento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20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20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Residência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>
                          <a:latin typeface="+mn-lt"/>
                          <a:cs typeface="Arial" pitchFamily="34" charset="0"/>
                        </a:rPr>
                        <a:t>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>
                          <a:latin typeface="+mn-lt"/>
                          <a:cs typeface="Arial" pitchFamily="34" charset="0"/>
                        </a:rPr>
                        <a:t>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MBA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>
                          <a:latin typeface="+mn-lt"/>
                          <a:cs typeface="Arial" pitchFamily="34" charset="0"/>
                        </a:rPr>
                        <a:t>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>
                          <a:latin typeface="+mn-lt"/>
                          <a:cs typeface="Arial" pitchFamily="34" charset="0"/>
                        </a:rPr>
                        <a:t>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Mestrado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>
                          <a:latin typeface="+mn-lt"/>
                          <a:cs typeface="Arial" pitchFamily="34" charset="0"/>
                        </a:rPr>
                        <a:t>38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38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Doutorado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>
                          <a:latin typeface="+mn-lt"/>
                          <a:cs typeface="Arial" pitchFamily="34" charset="0"/>
                        </a:rPr>
                        <a:t>10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>
                          <a:latin typeface="+mn-lt"/>
                          <a:cs typeface="Arial" pitchFamily="34" charset="0"/>
                        </a:rPr>
                        <a:t>10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Pós-Doc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Total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latin typeface="+mn-lt"/>
                          <a:cs typeface="Arial" pitchFamily="34" charset="0"/>
                        </a:rPr>
                        <a:t>100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tângulo 5">
            <a:extLst>
              <a:ext uri="{FF2B5EF4-FFF2-40B4-BE49-F238E27FC236}">
                <a16:creationId xmlns:a16="http://schemas.microsoft.com/office/drawing/2014/main" id="{85AF57D2-5727-924A-92A9-5CFC3002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188913"/>
            <a:ext cx="7102475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 número de cursos e de vagas nos Cursos de Nutrição no Brasil nos anos de 1970, 1981, 1996, 01/2000, 01/2003, 8/2005, 4/2008 e 8/2009.</a:t>
            </a:r>
          </a:p>
        </p:txBody>
      </p:sp>
      <p:pic>
        <p:nvPicPr>
          <p:cNvPr id="20482" name="Picture 4">
            <a:extLst>
              <a:ext uri="{FF2B5EF4-FFF2-40B4-BE49-F238E27FC236}">
                <a16:creationId xmlns:a16="http://schemas.microsoft.com/office/drawing/2014/main" id="{61C8F7FF-AA3E-F246-AFD5-C2C3B939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32"/>
          <a:stretch>
            <a:fillRect/>
          </a:stretch>
        </p:blipFill>
        <p:spPr bwMode="auto">
          <a:xfrm>
            <a:off x="1566863" y="1844675"/>
            <a:ext cx="1709737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>
            <a:extLst>
              <a:ext uri="{FF2B5EF4-FFF2-40B4-BE49-F238E27FC236}">
                <a16:creationId xmlns:a16="http://schemas.microsoft.com/office/drawing/2014/main" id="{2C8E6B81-2A11-324C-9B7E-814803F1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0"/>
          <a:stretch>
            <a:fillRect/>
          </a:stretch>
        </p:blipFill>
        <p:spPr bwMode="auto">
          <a:xfrm>
            <a:off x="2840038" y="1844675"/>
            <a:ext cx="5116512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aixaDeTexto 4">
            <a:extLst>
              <a:ext uri="{FF2B5EF4-FFF2-40B4-BE49-F238E27FC236}">
                <a16:creationId xmlns:a16="http://schemas.microsoft.com/office/drawing/2014/main" id="{8E1512F7-E86E-934E-B442-4BCD7600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6488113"/>
            <a:ext cx="389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Calado CLA; Vasconcelos FAG, 2011.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853EDD02-A8BE-594F-AF7D-045229F5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/>
              <a:t>Áreas de atuação na </a:t>
            </a:r>
            <a:r>
              <a:rPr lang="pt-BR" altLang="pt-BR" sz="3200" b="1" u="sng"/>
              <a:t>pós-graduação</a:t>
            </a:r>
            <a:endParaRPr lang="pt-BR" altLang="pt-BR" sz="3200" u="sng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F78B0EB-232E-CB43-BEC7-EA90CB86BBED}"/>
              </a:ext>
            </a:extLst>
          </p:cNvPr>
          <p:cNvGraphicFramePr>
            <a:graphicFrameLocks noGrp="1"/>
          </p:cNvGraphicFramePr>
          <p:nvPr/>
        </p:nvGraphicFramePr>
        <p:xfrm>
          <a:off x="899592" y="1556792"/>
          <a:ext cx="7416824" cy="45731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91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Área de Atuação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n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Nutrição Clínica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51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52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Nutrição em Saúde Pública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14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14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Nutrição Esportiva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Nutrição Clínica (Pediatria)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Administração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 err="1"/>
                        <a:t>Nutrigenômica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Nutrição Experimental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Alimentos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Áreas básicas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Alimentação Coletiva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Total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/>
                        <a:t>98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/>
                        <a:t>100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A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013450-529C-D347-8199-729052610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0526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5400" b="1" kern="0" dirty="0">
                <a:solidFill>
                  <a:srgbClr val="000000"/>
                </a:solidFill>
                <a:cs typeface="Times New Roman" pitchFamily="18" charset="0"/>
              </a:rPr>
              <a:t>Exercício da Profissão</a:t>
            </a:r>
            <a:br>
              <a:rPr lang="pt-BR" altLang="pt-BR" b="1" kern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pt-BR" altLang="pt-BR" kern="0" dirty="0"/>
              <a:t> </a:t>
            </a:r>
          </a:p>
          <a:p>
            <a:pPr algn="ctr" eaLnBrk="1" hangingPunct="1">
              <a:defRPr/>
            </a:pPr>
            <a:endParaRPr lang="pt-BR" altLang="pt-BR" kern="0" dirty="0"/>
          </a:p>
          <a:p>
            <a:pPr algn="ctr" eaLnBrk="1" hangingPunct="1">
              <a:defRPr/>
            </a:pPr>
            <a:br>
              <a:rPr lang="pt-BR" altLang="pt-BR" kern="0" dirty="0"/>
            </a:br>
            <a:r>
              <a:rPr lang="pt-BR" altLang="pt-BR" sz="3600" b="1" kern="0" dirty="0"/>
              <a:t>Pesquisa de Egressos </a:t>
            </a:r>
          </a:p>
          <a:p>
            <a:pPr algn="ctr" eaLnBrk="1" hangingPunct="1">
              <a:defRPr/>
            </a:pPr>
            <a:r>
              <a:rPr lang="pt-BR" altLang="pt-BR" sz="3600" b="1" kern="0" dirty="0"/>
              <a:t>2021</a:t>
            </a:r>
          </a:p>
          <a:p>
            <a:pPr algn="ctr" eaLnBrk="1" hangingPunct="1">
              <a:defRPr/>
            </a:pPr>
            <a:endParaRPr lang="pt-BR" altLang="pt-BR" sz="3600" b="1" kern="0" dirty="0"/>
          </a:p>
        </p:txBody>
      </p:sp>
    </p:spTree>
    <p:extLst>
      <p:ext uri="{BB962C8B-B14F-4D97-AF65-F5344CB8AC3E}">
        <p14:creationId xmlns:p14="http://schemas.microsoft.com/office/powerpoint/2010/main" val="254119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A0C6E65A-F29E-0D49-96AA-2608466C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RELATÓRIO DO QUESTIONÁRIO DE EGRESSOS 2021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0EBF8B-CC20-7A13-23EB-D35F06CF2C3E}"/>
              </a:ext>
            </a:extLst>
          </p:cNvPr>
          <p:cNvSpPr txBox="1"/>
          <p:nvPr/>
        </p:nvSpPr>
        <p:spPr>
          <a:xfrm>
            <a:off x="1475656" y="1916832"/>
            <a:ext cx="6408712" cy="11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de alunos formados até o ano de 2021;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=365.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de respostas = 195 (57,9% do total de e-mails enviados)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D86A6C7-E53E-0800-2C64-4DD125F29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34937"/>
              </p:ext>
            </p:extLst>
          </p:nvPr>
        </p:nvGraphicFramePr>
        <p:xfrm>
          <a:off x="2177477" y="3841604"/>
          <a:ext cx="4698779" cy="2035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662">
                  <a:extLst>
                    <a:ext uri="{9D8B030D-6E8A-4147-A177-3AD203B41FA5}">
                      <a16:colId xmlns:a16="http://schemas.microsoft.com/office/drawing/2014/main" val="4195842516"/>
                    </a:ext>
                  </a:extLst>
                </a:gridCol>
                <a:gridCol w="1627463">
                  <a:extLst>
                    <a:ext uri="{9D8B030D-6E8A-4147-A177-3AD203B41FA5}">
                      <a16:colId xmlns:a16="http://schemas.microsoft.com/office/drawing/2014/main" val="1403367325"/>
                    </a:ext>
                  </a:extLst>
                </a:gridCol>
                <a:gridCol w="1721654">
                  <a:extLst>
                    <a:ext uri="{9D8B030D-6E8A-4147-A177-3AD203B41FA5}">
                      <a16:colId xmlns:a16="http://schemas.microsoft.com/office/drawing/2014/main" val="1935949555"/>
                    </a:ext>
                  </a:extLst>
                </a:gridCol>
              </a:tblGrid>
              <a:tr h="508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Sexo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Total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Porcentagem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72341089"/>
                  </a:ext>
                </a:extLst>
              </a:tr>
              <a:tr h="508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Feminino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180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92,30%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38222983"/>
                  </a:ext>
                </a:extLst>
              </a:tr>
              <a:tr h="508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Masculino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15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7,70%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81117030"/>
                  </a:ext>
                </a:extLst>
              </a:tr>
              <a:tr h="508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Total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195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100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4544673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3D6B7C6-E31D-6B49-0F53-503CBEC5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689" y="3256829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Distribuição dos ex-alunos por sexo (masculino e feminino) (195 respostas):</a:t>
            </a:r>
            <a:endParaRPr kumimoji="0" lang="pt-BR" altLang="pt-BR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2720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1CAEB65-350D-7F3F-7B96-E94CE063A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94370"/>
              </p:ext>
            </p:extLst>
          </p:nvPr>
        </p:nvGraphicFramePr>
        <p:xfrm>
          <a:off x="1187624" y="2276872"/>
          <a:ext cx="6264696" cy="2952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986">
                  <a:extLst>
                    <a:ext uri="{9D8B030D-6E8A-4147-A177-3AD203B41FA5}">
                      <a16:colId xmlns:a16="http://schemas.microsoft.com/office/drawing/2014/main" val="2188867560"/>
                    </a:ext>
                  </a:extLst>
                </a:gridCol>
                <a:gridCol w="2087986">
                  <a:extLst>
                    <a:ext uri="{9D8B030D-6E8A-4147-A177-3AD203B41FA5}">
                      <a16:colId xmlns:a16="http://schemas.microsoft.com/office/drawing/2014/main" val="4074570940"/>
                    </a:ext>
                  </a:extLst>
                </a:gridCol>
                <a:gridCol w="2088724">
                  <a:extLst>
                    <a:ext uri="{9D8B030D-6E8A-4147-A177-3AD203B41FA5}">
                      <a16:colId xmlns:a16="http://schemas.microsoft.com/office/drawing/2014/main" val="3154963821"/>
                    </a:ext>
                  </a:extLst>
                </a:gridCol>
              </a:tblGrid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Conselho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Total de Alunos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Porcentagem (%)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047296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CRN-1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1,5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16711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CRN-2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199629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CRN-3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156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80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668975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CRN-4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0,5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960553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CRN-5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995718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CRN-6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621504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CRN-7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0,5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798637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CRN-8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0,5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321912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CRN-9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1,5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8107846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CRN-10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165496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Não está inscrito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28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14,6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61127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E98B7342-D0B6-08DD-2758-419D14876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560" y="1196752"/>
            <a:ext cx="4286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Está inscrito em qual Conselho? </a:t>
            </a: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5303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826E25F-2523-4669-E5ED-B52383EFE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167434"/>
              </p:ext>
            </p:extLst>
          </p:nvPr>
        </p:nvGraphicFramePr>
        <p:xfrm>
          <a:off x="1023187" y="548680"/>
          <a:ext cx="729322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A477AD3-EF64-A909-17D2-BCDE66449579}"/>
              </a:ext>
            </a:extLst>
          </p:cNvPr>
          <p:cNvSpPr txBox="1"/>
          <p:nvPr/>
        </p:nvSpPr>
        <p:spPr>
          <a:xfrm>
            <a:off x="1331640" y="4149080"/>
            <a:ext cx="6789173" cy="100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175 alunos que cursaram ou estão cursando algum programa de pós-graduação 72 relataram o Mestrado (41,4%); 43 o Doutorado (24,7%); 65 Especialização Latu sensu (37,4%); 48 Aprimoramento (27,6%); 11 MBA (6,3%); 10 Aperfeiçoamento (5,7%) e 4 Pós-doutorado (2,3%).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66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8735365-A0AE-4648-4C01-40D5B3A50084}"/>
              </a:ext>
            </a:extLst>
          </p:cNvPr>
          <p:cNvSpPr txBox="1"/>
          <p:nvPr/>
        </p:nvSpPr>
        <p:spPr>
          <a:xfrm>
            <a:off x="395536" y="476672"/>
            <a:ext cx="82809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 a área do seu curso de Pós-graduação (154 respostas)?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FE76FB-1EB3-FE0B-C302-D91B3003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52224"/>
            <a:ext cx="5688632" cy="2887392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DE9D485-A239-8185-2E73-3596F54F2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94822"/>
              </p:ext>
            </p:extLst>
          </p:nvPr>
        </p:nvGraphicFramePr>
        <p:xfrm>
          <a:off x="1910588" y="3645024"/>
          <a:ext cx="5250815" cy="1371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6605">
                  <a:extLst>
                    <a:ext uri="{9D8B030D-6E8A-4147-A177-3AD203B41FA5}">
                      <a16:colId xmlns:a16="http://schemas.microsoft.com/office/drawing/2014/main" val="690607680"/>
                    </a:ext>
                  </a:extLst>
                </a:gridCol>
                <a:gridCol w="1537970">
                  <a:extLst>
                    <a:ext uri="{9D8B030D-6E8A-4147-A177-3AD203B41FA5}">
                      <a16:colId xmlns:a16="http://schemas.microsoft.com/office/drawing/2014/main" val="2243437005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4292460707"/>
                    </a:ext>
                  </a:extLst>
                </a:gridCol>
              </a:tblGrid>
              <a:tr h="150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Área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Total de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Porcentagem (%)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047544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Alimentação Coletiva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2,6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134419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Nutrição Clínica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66,2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772596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Saúde Coletiva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12,3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908626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Nutrição Esportiva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9,7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805262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Indústria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0,6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631559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Docência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5,8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959916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Marketing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2,6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77876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57F24B6A-8950-2503-C3D5-E9D8F1835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09451"/>
            <a:ext cx="41724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seu curso de Pós-graduação você (164 respostas):</a:t>
            </a:r>
            <a:endParaRPr kumimoji="0" lang="pt-BR" altLang="pt-B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m 4">
            <a:extLst>
              <a:ext uri="{FF2B5EF4-FFF2-40B4-BE49-F238E27FC236}">
                <a16:creationId xmlns:a16="http://schemas.microsoft.com/office/drawing/2014/main" id="{DF0951D8-D40D-E031-73DB-A056F6DA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46502"/>
            <a:ext cx="4305024" cy="15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F5F03A6-B4B4-DA64-0DB6-F0F8B736D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951" y="6496526"/>
            <a:ext cx="92130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0215C1-1B0C-ADC2-4A5B-C65B597174AC}"/>
              </a:ext>
            </a:extLst>
          </p:cNvPr>
          <p:cNvSpPr txBox="1"/>
          <p:nvPr/>
        </p:nvSpPr>
        <p:spPr>
          <a:xfrm>
            <a:off x="2286000" y="189791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CARREIRA PROFISSIONAL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F3784B6-DB8E-2456-78A0-ADC7851A121D}"/>
              </a:ext>
            </a:extLst>
          </p:cNvPr>
          <p:cNvSpPr txBox="1"/>
          <p:nvPr/>
        </p:nvSpPr>
        <p:spPr>
          <a:xfrm>
            <a:off x="539552" y="692696"/>
            <a:ext cx="7776864" cy="233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Após a formatura em Nutrição e Metabolismo, sua primeira atividade como Nutricionista foi (195 respostas, sendo que alguns relataram estar na Pós-Graduação e no mercado de trabalho ao mesmo tempo):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107 (54,9%) – Área Acadêmica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84 (43%) – Mercado de trabalho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6 (3%) – Não iniciaram em nenhuma das opções.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03D0ADD-1BE9-E540-06DC-0D1AE59FD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38" y="4005064"/>
            <a:ext cx="40588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Quanto tempo transcorreu entre a sua formatura e o início da sua primeira atividade (195 respostas)?</a:t>
            </a:r>
            <a:endParaRPr kumimoji="0" lang="pt-BR" altLang="pt-BR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7" name="Imagem 5">
            <a:extLst>
              <a:ext uri="{FF2B5EF4-FFF2-40B4-BE49-F238E27FC236}">
                <a16:creationId xmlns:a16="http://schemas.microsoft.com/office/drawing/2014/main" id="{2143585C-EB8C-E03D-4F17-F58D890B2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7820"/>
            <a:ext cx="42418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3CF3C37-6744-8C25-B46E-FBEC2C291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63093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78873D9-7914-768C-31C9-41D3EC7A8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99887"/>
              </p:ext>
            </p:extLst>
          </p:nvPr>
        </p:nvGraphicFramePr>
        <p:xfrm>
          <a:off x="4427984" y="5589240"/>
          <a:ext cx="3867785" cy="856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470">
                  <a:extLst>
                    <a:ext uri="{9D8B030D-6E8A-4147-A177-3AD203B41FA5}">
                      <a16:colId xmlns:a16="http://schemas.microsoft.com/office/drawing/2014/main" val="1682383713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3484580784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1669030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Tempo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Total de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Porcentagem (%)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507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Até 6 meses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151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77,4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664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De 6 meses a 1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12,8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157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De 1 a 2 anos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6,2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068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Mais que 2 anos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3,6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60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0215C1-1B0C-ADC2-4A5B-C65B597174AC}"/>
              </a:ext>
            </a:extLst>
          </p:cNvPr>
          <p:cNvSpPr txBox="1"/>
          <p:nvPr/>
        </p:nvSpPr>
        <p:spPr>
          <a:xfrm>
            <a:off x="2281563" y="273388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CARREIRA PROFISSIONAL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CDC657-F9EE-B64F-F043-79A30AD7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980728"/>
            <a:ext cx="4727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Você está atuando na área atualmente (195 respostas)?</a:t>
            </a:r>
            <a:endParaRPr kumimoji="0" lang="pt-BR" altLang="pt-B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1" name="Imagem 6">
            <a:extLst>
              <a:ext uri="{FF2B5EF4-FFF2-40B4-BE49-F238E27FC236}">
                <a16:creationId xmlns:a16="http://schemas.microsoft.com/office/drawing/2014/main" id="{0B80A273-BFCF-9594-AADE-57998CA6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63" y="1285458"/>
            <a:ext cx="31369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B1F5E8A-71E9-BED0-C2B2-E676B1248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195280"/>
              </p:ext>
            </p:extLst>
          </p:nvPr>
        </p:nvGraphicFramePr>
        <p:xfrm>
          <a:off x="3635896" y="3284984"/>
          <a:ext cx="54000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26B04CC-E5D9-90EF-F2C2-F1EEEA871603}"/>
              </a:ext>
            </a:extLst>
          </p:cNvPr>
          <p:cNvSpPr txBox="1"/>
          <p:nvPr/>
        </p:nvSpPr>
        <p:spPr>
          <a:xfrm>
            <a:off x="539552" y="5148104"/>
            <a:ext cx="4572000" cy="312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400"/>
              </a:spcAft>
            </a:pPr>
            <a:r>
              <a:rPr lang="pt-B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Você trabalha em que empresa (195 respostas)?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0215C1-1B0C-ADC2-4A5B-C65B597174AC}"/>
              </a:ext>
            </a:extLst>
          </p:cNvPr>
          <p:cNvSpPr txBox="1"/>
          <p:nvPr/>
        </p:nvSpPr>
        <p:spPr>
          <a:xfrm>
            <a:off x="2286000" y="188357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CARREIRA PROFISSIONAL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4C8934-583D-75CC-9CF2-9323376B1CC1}"/>
              </a:ext>
            </a:extLst>
          </p:cNvPr>
          <p:cNvSpPr txBox="1"/>
          <p:nvPr/>
        </p:nvSpPr>
        <p:spPr>
          <a:xfrm>
            <a:off x="791580" y="870867"/>
            <a:ext cx="756084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400"/>
              </a:spcAft>
            </a:pPr>
            <a:r>
              <a:rPr lang="pt-BR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Qual a área que você atua como Nutricionista (195 respostas)?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DD325CF-FE71-AADD-B9A2-951934706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590215"/>
              </p:ext>
            </p:extLst>
          </p:nvPr>
        </p:nvGraphicFramePr>
        <p:xfrm>
          <a:off x="1871980" y="1484784"/>
          <a:ext cx="5400040" cy="308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989204D-DD1E-D6E3-0465-188A60ECF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66021"/>
              </p:ext>
            </p:extLst>
          </p:nvPr>
        </p:nvGraphicFramePr>
        <p:xfrm>
          <a:off x="1403648" y="4822080"/>
          <a:ext cx="6473811" cy="1542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683">
                  <a:extLst>
                    <a:ext uri="{9D8B030D-6E8A-4147-A177-3AD203B41FA5}">
                      <a16:colId xmlns:a16="http://schemas.microsoft.com/office/drawing/2014/main" val="1218829563"/>
                    </a:ext>
                  </a:extLst>
                </a:gridCol>
                <a:gridCol w="2157683">
                  <a:extLst>
                    <a:ext uri="{9D8B030D-6E8A-4147-A177-3AD203B41FA5}">
                      <a16:colId xmlns:a16="http://schemas.microsoft.com/office/drawing/2014/main" val="3024962389"/>
                    </a:ext>
                  </a:extLst>
                </a:gridCol>
                <a:gridCol w="2158445">
                  <a:extLst>
                    <a:ext uri="{9D8B030D-6E8A-4147-A177-3AD203B41FA5}">
                      <a16:colId xmlns:a16="http://schemas.microsoft.com/office/drawing/2014/main" val="3710102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Área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Total de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Porcentagem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201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Alimentação Coletiva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59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Nutrição Clínica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86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402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Saúde Coletiva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136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Nutrição Esportiva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54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22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64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Indústria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63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Docência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389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Marketing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350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Nenhuma das alternativas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54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22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41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360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0215C1-1B0C-ADC2-4A5B-C65B597174AC}"/>
              </a:ext>
            </a:extLst>
          </p:cNvPr>
          <p:cNvSpPr txBox="1"/>
          <p:nvPr/>
        </p:nvSpPr>
        <p:spPr>
          <a:xfrm>
            <a:off x="2286000" y="548680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CARREIRA PROFISSIONAL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4035E6-A262-2CF7-DCD7-5A90FC5817A9}"/>
              </a:ext>
            </a:extLst>
          </p:cNvPr>
          <p:cNvSpPr txBox="1"/>
          <p:nvPr/>
        </p:nvSpPr>
        <p:spPr>
          <a:xfrm>
            <a:off x="1043608" y="1052736"/>
            <a:ext cx="7272808" cy="344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400"/>
              </a:spcAft>
            </a:pPr>
            <a:r>
              <a:rPr lang="pt-BR" sz="1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Qual o local de atuação do seu emprego atual como Nutricionista?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A2152D7-FED4-3488-793A-0BB362683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34964"/>
              </p:ext>
            </p:extLst>
          </p:nvPr>
        </p:nvGraphicFramePr>
        <p:xfrm>
          <a:off x="1351369" y="1525373"/>
          <a:ext cx="6657286" cy="2399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12754572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762730420"/>
                    </a:ext>
                  </a:extLst>
                </a:gridCol>
                <a:gridCol w="1688734">
                  <a:extLst>
                    <a:ext uri="{9D8B030D-6E8A-4147-A177-3AD203B41FA5}">
                      <a16:colId xmlns:a16="http://schemas.microsoft.com/office/drawing/2014/main" val="1208790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Local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Total de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Porcentagem (%)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926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Hospital e Ambulatório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31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15,9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336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Consultório/ Clínica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39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223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Prefeitura Municipal – Secretarias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3,6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595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Prefeitura Municipal – Merenda Escolar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5,1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730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Alimentação Coletiva – Restaurantes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3,6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941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Academia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2,1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286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Faculdades Particulares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2,1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205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Faculdades Públicas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6,7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40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Home Care/ Personal Diet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2,6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318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Casa de Repouso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799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Indústria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4,6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797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Mais de uma opção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14,4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8035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Não se aplica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19,5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72079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66E297C-0C5F-239F-2A14-AF4F990FFCB6}"/>
              </a:ext>
            </a:extLst>
          </p:cNvPr>
          <p:cNvSpPr txBox="1"/>
          <p:nvPr/>
        </p:nvSpPr>
        <p:spPr>
          <a:xfrm>
            <a:off x="971600" y="4221088"/>
            <a:ext cx="7604355" cy="344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400"/>
              </a:spcAft>
            </a:pPr>
            <a:r>
              <a:rPr lang="pt-BR" sz="16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Atualmente, está trabalhando como Nutricionista fora do Brasil (195 respostas)?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B92CDC8-48B3-D4E5-FF92-D88DA1BC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477392"/>
            <a:ext cx="3653145" cy="194876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BF15909-C324-D599-2896-10CD23029026}"/>
              </a:ext>
            </a:extLst>
          </p:cNvPr>
          <p:cNvSpPr txBox="1"/>
          <p:nvPr/>
        </p:nvSpPr>
        <p:spPr>
          <a:xfrm>
            <a:off x="5004048" y="5690547"/>
            <a:ext cx="1656184" cy="58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Sim: 8 (4,1%)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rebuchet MS" panose="020B0703020202090204" pitchFamily="34" charset="0"/>
                <a:cs typeface="Calibri" panose="020F0502020204030204" pitchFamily="34" charset="0"/>
              </a:rPr>
              <a:t>Não: 187 (95,9%)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868BD8-551B-BEE4-1045-AC90C1A3BC31}"/>
              </a:ext>
            </a:extLst>
          </p:cNvPr>
          <p:cNvSpPr txBox="1"/>
          <p:nvPr/>
        </p:nvSpPr>
        <p:spPr>
          <a:xfrm>
            <a:off x="961336" y="6309320"/>
            <a:ext cx="4572000" cy="349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800" dirty="0">
                <a:solidFill>
                  <a:srgbClr val="333333"/>
                </a:solidFill>
                <a:effectLst/>
                <a:latin typeface="Bahnschrift" panose="020B0502040204020203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Dublin/ Irlanda, Estados Unidos, </a:t>
            </a:r>
            <a:r>
              <a:rPr lang="pt-BR" sz="800" dirty="0" err="1">
                <a:solidFill>
                  <a:srgbClr val="333333"/>
                </a:solidFill>
                <a:effectLst/>
                <a:latin typeface="Bahnschrift" panose="020B0502040204020203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Valldolid</a:t>
            </a:r>
            <a:r>
              <a:rPr lang="pt-BR" sz="800" dirty="0">
                <a:solidFill>
                  <a:srgbClr val="333333"/>
                </a:solidFill>
                <a:effectLst/>
                <a:latin typeface="Bahnschrift" panose="020B0502040204020203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 – Espanha, Porto/Porto/Portugal, Parma, Itália, Mannheim/Alemanha, Seattle - EUA e Berlim (Alemanha), Ottawa, Ontário - Canadá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691A5FC-9A36-1314-2F59-B6ABF47C4799}"/>
              </a:ext>
            </a:extLst>
          </p:cNvPr>
          <p:cNvSpPr txBox="1"/>
          <p:nvPr/>
        </p:nvSpPr>
        <p:spPr>
          <a:xfrm>
            <a:off x="6383613" y="6136085"/>
            <a:ext cx="2483768" cy="612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800" b="1" dirty="0">
                <a:solidFill>
                  <a:srgbClr val="333333"/>
                </a:solidFill>
                <a:effectLst/>
                <a:latin typeface="Bahnschrift" panose="020B0502040204020203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Obs.: Nutrição clínica ( faço atendimento online para brasileiros que moram fora do Brasil, Marketing e desenvolvimento de software de nutrição</a:t>
            </a:r>
            <a:endParaRPr lang="pt-BR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2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E296E20-BFBE-9A4F-8B5E-AAE5B5AC3EEA}"/>
              </a:ext>
            </a:extLst>
          </p:cNvPr>
          <p:cNvGraphicFramePr>
            <a:graphicFrameLocks/>
          </p:cNvGraphicFramePr>
          <p:nvPr/>
        </p:nvGraphicFramePr>
        <p:xfrm>
          <a:off x="1259632" y="1916832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5">
            <a:extLst>
              <a:ext uri="{FF2B5EF4-FFF2-40B4-BE49-F238E27FC236}">
                <a16:creationId xmlns:a16="http://schemas.microsoft.com/office/drawing/2014/main" id="{46FA3186-4514-DB42-A6BF-FDBD9B34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908050"/>
            <a:ext cx="7102475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Número de cursos e de vagas nos Cursos de Nutrição no Brasil.</a:t>
            </a:r>
          </a:p>
        </p:txBody>
      </p:sp>
      <p:cxnSp>
        <p:nvCxnSpPr>
          <p:cNvPr id="21507" name="Conector de seta reta 6">
            <a:extLst>
              <a:ext uri="{FF2B5EF4-FFF2-40B4-BE49-F238E27FC236}">
                <a16:creationId xmlns:a16="http://schemas.microsoft.com/office/drawing/2014/main" id="{8C1052E7-2F82-0A43-A26C-FBCB76F28D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71775" y="1628775"/>
            <a:ext cx="4248150" cy="31686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CaixaDeTexto 11">
            <a:extLst>
              <a:ext uri="{FF2B5EF4-FFF2-40B4-BE49-F238E27FC236}">
                <a16:creationId xmlns:a16="http://schemas.microsoft.com/office/drawing/2014/main" id="{1883A7E3-9D9E-184F-9936-CBD1BE44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289175"/>
            <a:ext cx="2262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u="sng"/>
              <a:t>Taxa de crescimento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</a:rPr>
              <a:t>Cursos: 5.585,7%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70C0"/>
                </a:solidFill>
              </a:rPr>
              <a:t>Vagas: 8.628,9%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44FBD245-BD9C-D841-BF48-CAA45809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90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400" b="1"/>
              <a:t>Muito Obrigado</a:t>
            </a:r>
            <a:endParaRPr lang="pt-BR" altLang="pt-BR" sz="2400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5">
            <a:extLst>
              <a:ext uri="{FF2B5EF4-FFF2-40B4-BE49-F238E27FC236}">
                <a16:creationId xmlns:a16="http://schemas.microsoft.com/office/drawing/2014/main" id="{E3934942-A416-D449-9697-BCA22B3D9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747713"/>
            <a:ext cx="7358062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dos 391 Cursos de Nutrição por Região brasileira, em agosto de 2009.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6C838A8-BA8E-1A46-AE4D-CC1B29E3BA5C}"/>
              </a:ext>
            </a:extLst>
          </p:cNvPr>
          <p:cNvGraphicFramePr>
            <a:graphicFrameLocks/>
          </p:cNvGraphicFramePr>
          <p:nvPr/>
        </p:nvGraphicFramePr>
        <p:xfrm>
          <a:off x="-828600" y="1844824"/>
          <a:ext cx="9540552" cy="52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CaixaDeTexto 5">
            <a:extLst>
              <a:ext uri="{FF2B5EF4-FFF2-40B4-BE49-F238E27FC236}">
                <a16:creationId xmlns:a16="http://schemas.microsoft.com/office/drawing/2014/main" id="{A0A9242F-40F6-6E46-AE0D-5AB355F28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6488113"/>
            <a:ext cx="389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Calado CLA; Vasconcelos FAG, 2011.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6EE97567-4FF7-A64A-8F82-123FB593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763713" y="1989138"/>
            <a:ext cx="56165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tângulo 1">
            <a:extLst>
              <a:ext uri="{FF2B5EF4-FFF2-40B4-BE49-F238E27FC236}">
                <a16:creationId xmlns:a16="http://schemas.microsoft.com/office/drawing/2014/main" id="{0A128BA3-4927-0245-9BCE-19F53AC92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2565400"/>
            <a:ext cx="5472112" cy="14398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0A1710-F4D0-894D-8B70-55D385F98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869950"/>
            <a:ext cx="7358062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dos 391 Cursos de Nutrição por unidade da federação, em agosto de 2009. (continua)</a:t>
            </a:r>
          </a:p>
        </p:txBody>
      </p:sp>
      <p:sp>
        <p:nvSpPr>
          <p:cNvPr id="23556" name="CaixaDeTexto 6">
            <a:extLst>
              <a:ext uri="{FF2B5EF4-FFF2-40B4-BE49-F238E27FC236}">
                <a16:creationId xmlns:a16="http://schemas.microsoft.com/office/drawing/2014/main" id="{CE3E76C8-A034-5E4D-BE31-05BE45EE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6488113"/>
            <a:ext cx="389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Calado CLA; Vasconcelos FAG, 2011.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DDA3DD26-5086-E44E-9650-C457262C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11"/>
          <a:stretch>
            <a:fillRect/>
          </a:stretch>
        </p:blipFill>
        <p:spPr bwMode="auto">
          <a:xfrm>
            <a:off x="1763713" y="1844675"/>
            <a:ext cx="5616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0E0C863B-EB6F-7643-85B0-1DD1E1E7A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1763713" y="2411413"/>
            <a:ext cx="56165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251D400-5B38-094D-B2DD-87CDFCD80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869950"/>
            <a:ext cx="7358062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latin typeface="+mn-lt"/>
              </a:rPr>
              <a:t>Distribuição dos 391 Cursos de Nutrição por unidade da federação, em agosto de 2009. (continuação)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ometrico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Geometrico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eometrico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Geometrico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eometrico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Geometrico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eometrico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Geometrico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eometrico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Geometrico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Geometrico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Geometrico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Geometrico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Geometrico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2140</Words>
  <Application>Microsoft Macintosh PowerPoint</Application>
  <PresentationFormat>Apresentação na tela (4:3)</PresentationFormat>
  <Paragraphs>529</Paragraphs>
  <Slides>60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6" baseType="lpstr">
      <vt:lpstr>Arial</vt:lpstr>
      <vt:lpstr>Bahnschrift</vt:lpstr>
      <vt:lpstr>Calibri</vt:lpstr>
      <vt:lpstr>Tahoma</vt:lpstr>
      <vt:lpstr>Wingdings</vt:lpstr>
      <vt:lpstr>Tema do Office</vt:lpstr>
      <vt:lpstr>Exercício da Profissão   Breve Histórico e  Instituições da Classe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Títulos de graduação concedidos pela FMRP - Curso de Nutrição e Metabolismo</vt:lpstr>
      <vt:lpstr>Títulos de graduação concedidos pela FMRP - Curso de Nutrição e Metabolismo</vt:lpstr>
      <vt:lpstr>Proporção (2012) – Egressos FMRP </vt:lpstr>
      <vt:lpstr>Apresentação do PowerPoint</vt:lpstr>
      <vt:lpstr>Distribuição por área de atuação atual dos egressos (2012)</vt:lpstr>
      <vt:lpstr>Estados de atuação atual (2012) – Egressos FMRP </vt:lpstr>
      <vt:lpstr>Proporção de egressos que fizeram ou não pós-graduação</vt:lpstr>
      <vt:lpstr>Categoria de cursos de pós-graduação</vt:lpstr>
      <vt:lpstr>Áreas de atuação na pós-graduação</vt:lpstr>
      <vt:lpstr>Apresentação do PowerPoint</vt:lpstr>
      <vt:lpstr>RELATÓRIO DO QUESTIONÁRIO DE EGRESSOS 2021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</dc:creator>
  <cp:lastModifiedBy>Anderson Navarro</cp:lastModifiedBy>
  <cp:revision>52</cp:revision>
  <cp:lastPrinted>2022-08-23T20:05:19Z</cp:lastPrinted>
  <dcterms:created xsi:type="dcterms:W3CDTF">2019-09-18T22:14:40Z</dcterms:created>
  <dcterms:modified xsi:type="dcterms:W3CDTF">2023-08-08T19:59:57Z</dcterms:modified>
</cp:coreProperties>
</file>