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57" r:id="rId4"/>
    <p:sldId id="258" r:id="rId5"/>
    <p:sldId id="259" r:id="rId6"/>
    <p:sldId id="325" r:id="rId7"/>
    <p:sldId id="326" r:id="rId8"/>
    <p:sldId id="260" r:id="rId9"/>
    <p:sldId id="327" r:id="rId10"/>
    <p:sldId id="261" r:id="rId11"/>
    <p:sldId id="328" r:id="rId12"/>
    <p:sldId id="262" r:id="rId13"/>
    <p:sldId id="329" r:id="rId14"/>
    <p:sldId id="263" r:id="rId15"/>
    <p:sldId id="330" r:id="rId16"/>
    <p:sldId id="264" r:id="rId17"/>
    <p:sldId id="331" r:id="rId18"/>
    <p:sldId id="334" r:id="rId19"/>
    <p:sldId id="265" r:id="rId20"/>
    <p:sldId id="332" r:id="rId21"/>
    <p:sldId id="266" r:id="rId22"/>
    <p:sldId id="333" r:id="rId23"/>
    <p:sldId id="267" r:id="rId24"/>
    <p:sldId id="26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FF"/>
    <a:srgbClr val="FFCC66"/>
    <a:srgbClr val="FFFF99"/>
    <a:srgbClr val="00FFCC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6CA94-06D2-4F3B-B594-C67C4C68083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8A7FDF9-E03B-40C6-9369-E782AD5BEA1C}">
      <dgm:prSet phldrT="[Texto]" custT="1"/>
      <dgm:spPr/>
      <dgm:t>
        <a:bodyPr/>
        <a:lstStyle/>
        <a:p>
          <a:r>
            <a:rPr lang="pt-BR" sz="1800" b="1" dirty="0"/>
            <a:t>Administração financeira</a:t>
          </a:r>
        </a:p>
      </dgm:t>
    </dgm:pt>
    <dgm:pt modelId="{F0B4A395-5C6F-46D4-9745-9BB46A789893}" type="parTrans" cxnId="{C45E6EEB-421C-45E0-8E39-A1306648E3E5}">
      <dgm:prSet/>
      <dgm:spPr/>
      <dgm:t>
        <a:bodyPr/>
        <a:lstStyle/>
        <a:p>
          <a:endParaRPr lang="pt-BR"/>
        </a:p>
      </dgm:t>
    </dgm:pt>
    <dgm:pt modelId="{A488D1D8-7E92-4771-A021-BBA3554D260E}" type="sibTrans" cxnId="{C45E6EEB-421C-45E0-8E39-A1306648E3E5}">
      <dgm:prSet/>
      <dgm:spPr/>
      <dgm:t>
        <a:bodyPr/>
        <a:lstStyle/>
        <a:p>
          <a:endParaRPr lang="pt-BR"/>
        </a:p>
      </dgm:t>
    </dgm:pt>
    <dgm:pt modelId="{D07AA28A-9DB2-4AB0-A2DD-266853026F01}">
      <dgm:prSet phldrT="[Texto]" custT="1"/>
      <dgm:spPr/>
      <dgm:t>
        <a:bodyPr/>
        <a:lstStyle/>
        <a:p>
          <a:r>
            <a:rPr lang="pt-BR" sz="1800" b="1" dirty="0"/>
            <a:t>Investimentos</a:t>
          </a:r>
        </a:p>
      </dgm:t>
    </dgm:pt>
    <dgm:pt modelId="{C19E9F19-C426-4630-8743-2C659B680DDB}" type="parTrans" cxnId="{19E821F6-0F44-4275-B357-FB2135767F4C}">
      <dgm:prSet/>
      <dgm:spPr/>
      <dgm:t>
        <a:bodyPr/>
        <a:lstStyle/>
        <a:p>
          <a:endParaRPr lang="pt-BR"/>
        </a:p>
      </dgm:t>
    </dgm:pt>
    <dgm:pt modelId="{B098C248-D558-4B81-BE8F-CEDF748591A7}" type="sibTrans" cxnId="{19E821F6-0F44-4275-B357-FB2135767F4C}">
      <dgm:prSet/>
      <dgm:spPr/>
      <dgm:t>
        <a:bodyPr/>
        <a:lstStyle/>
        <a:p>
          <a:endParaRPr lang="pt-BR"/>
        </a:p>
      </dgm:t>
    </dgm:pt>
    <dgm:pt modelId="{B9F0A051-9900-40FE-9626-765C5CC91993}">
      <dgm:prSet phldrT="[Texto]" custT="1"/>
      <dgm:spPr/>
      <dgm:t>
        <a:bodyPr/>
        <a:lstStyle/>
        <a:p>
          <a:r>
            <a:rPr lang="pt-BR" sz="1800" b="1" dirty="0"/>
            <a:t>Mercado Financeiro</a:t>
          </a:r>
        </a:p>
      </dgm:t>
    </dgm:pt>
    <dgm:pt modelId="{3EA9ACB9-CFB0-4EA0-82D7-C71D59C0056B}" type="parTrans" cxnId="{A3C96BC8-F0FD-4099-82EF-0996969BABB6}">
      <dgm:prSet/>
      <dgm:spPr/>
      <dgm:t>
        <a:bodyPr/>
        <a:lstStyle/>
        <a:p>
          <a:endParaRPr lang="pt-BR"/>
        </a:p>
      </dgm:t>
    </dgm:pt>
    <dgm:pt modelId="{FC4A4D24-CEE4-4E30-A598-9FC01ED36474}" type="sibTrans" cxnId="{A3C96BC8-F0FD-4099-82EF-0996969BABB6}">
      <dgm:prSet/>
      <dgm:spPr/>
      <dgm:t>
        <a:bodyPr/>
        <a:lstStyle/>
        <a:p>
          <a:endParaRPr lang="pt-BR"/>
        </a:p>
      </dgm:t>
    </dgm:pt>
    <dgm:pt modelId="{368290C1-0CE8-4294-AFF7-2F7281CB566F}" type="pres">
      <dgm:prSet presAssocID="{AD96CA94-06D2-4F3B-B594-C67C4C680832}" presName="compositeShape" presStyleCnt="0">
        <dgm:presLayoutVars>
          <dgm:chMax val="7"/>
          <dgm:dir/>
          <dgm:resizeHandles val="exact"/>
        </dgm:presLayoutVars>
      </dgm:prSet>
      <dgm:spPr/>
    </dgm:pt>
    <dgm:pt modelId="{4430E194-CDE2-403E-9DED-30C88A66ABE2}" type="pres">
      <dgm:prSet presAssocID="{28A7FDF9-E03B-40C6-9369-E782AD5BEA1C}" presName="circ1" presStyleLbl="vennNode1" presStyleIdx="0" presStyleCnt="3"/>
      <dgm:spPr/>
    </dgm:pt>
    <dgm:pt modelId="{3BB53905-A32B-4A8D-82D6-31CAF63F2D4B}" type="pres">
      <dgm:prSet presAssocID="{28A7FDF9-E03B-40C6-9369-E782AD5BEA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F45A088-DFC6-4E49-A44B-7CAD9135A2D1}" type="pres">
      <dgm:prSet presAssocID="{D07AA28A-9DB2-4AB0-A2DD-266853026F01}" presName="circ2" presStyleLbl="vennNode1" presStyleIdx="1" presStyleCnt="3"/>
      <dgm:spPr/>
    </dgm:pt>
    <dgm:pt modelId="{987D3880-CF4C-4FFD-AF69-F32A017107BA}" type="pres">
      <dgm:prSet presAssocID="{D07AA28A-9DB2-4AB0-A2DD-266853026F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6D2DEDB-B250-45F0-BBAE-BE3B6501483D}" type="pres">
      <dgm:prSet presAssocID="{B9F0A051-9900-40FE-9626-765C5CC91993}" presName="circ3" presStyleLbl="vennNode1" presStyleIdx="2" presStyleCnt="3"/>
      <dgm:spPr/>
    </dgm:pt>
    <dgm:pt modelId="{8FDD3229-2D58-4715-947B-8446320E55CC}" type="pres">
      <dgm:prSet presAssocID="{B9F0A051-9900-40FE-9626-765C5CC919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F23740B-D462-45CA-BA61-1EA3E61A7042}" type="presOf" srcId="{D07AA28A-9DB2-4AB0-A2DD-266853026F01}" destId="{CF45A088-DFC6-4E49-A44B-7CAD9135A2D1}" srcOrd="0" destOrd="0" presId="urn:microsoft.com/office/officeart/2005/8/layout/venn1"/>
    <dgm:cxn modelId="{FEAB925F-87C3-48F9-8085-5BAEB4A4FDD8}" type="presOf" srcId="{D07AA28A-9DB2-4AB0-A2DD-266853026F01}" destId="{987D3880-CF4C-4FFD-AF69-F32A017107BA}" srcOrd="1" destOrd="0" presId="urn:microsoft.com/office/officeart/2005/8/layout/venn1"/>
    <dgm:cxn modelId="{6236D845-DC27-4F14-B513-0C63E3A697D9}" type="presOf" srcId="{28A7FDF9-E03B-40C6-9369-E782AD5BEA1C}" destId="{3BB53905-A32B-4A8D-82D6-31CAF63F2D4B}" srcOrd="1" destOrd="0" presId="urn:microsoft.com/office/officeart/2005/8/layout/venn1"/>
    <dgm:cxn modelId="{FC146953-2B50-4B99-A98F-33B05C57CE53}" type="presOf" srcId="{B9F0A051-9900-40FE-9626-765C5CC91993}" destId="{8FDD3229-2D58-4715-947B-8446320E55CC}" srcOrd="1" destOrd="0" presId="urn:microsoft.com/office/officeart/2005/8/layout/venn1"/>
    <dgm:cxn modelId="{855C1C80-6C62-47E3-9EE2-77213F452258}" type="presOf" srcId="{28A7FDF9-E03B-40C6-9369-E782AD5BEA1C}" destId="{4430E194-CDE2-403E-9DED-30C88A66ABE2}" srcOrd="0" destOrd="0" presId="urn:microsoft.com/office/officeart/2005/8/layout/venn1"/>
    <dgm:cxn modelId="{E24ACEA3-4DA5-418B-B937-08AF2A75B413}" type="presOf" srcId="{AD96CA94-06D2-4F3B-B594-C67C4C680832}" destId="{368290C1-0CE8-4294-AFF7-2F7281CB566F}" srcOrd="0" destOrd="0" presId="urn:microsoft.com/office/officeart/2005/8/layout/venn1"/>
    <dgm:cxn modelId="{1EFBD3C5-6A8D-4C57-A3F8-AE4B2C166CA7}" type="presOf" srcId="{B9F0A051-9900-40FE-9626-765C5CC91993}" destId="{F6D2DEDB-B250-45F0-BBAE-BE3B6501483D}" srcOrd="0" destOrd="0" presId="urn:microsoft.com/office/officeart/2005/8/layout/venn1"/>
    <dgm:cxn modelId="{A3C96BC8-F0FD-4099-82EF-0996969BABB6}" srcId="{AD96CA94-06D2-4F3B-B594-C67C4C680832}" destId="{B9F0A051-9900-40FE-9626-765C5CC91993}" srcOrd="2" destOrd="0" parTransId="{3EA9ACB9-CFB0-4EA0-82D7-C71D59C0056B}" sibTransId="{FC4A4D24-CEE4-4E30-A598-9FC01ED36474}"/>
    <dgm:cxn modelId="{C45E6EEB-421C-45E0-8E39-A1306648E3E5}" srcId="{AD96CA94-06D2-4F3B-B594-C67C4C680832}" destId="{28A7FDF9-E03B-40C6-9369-E782AD5BEA1C}" srcOrd="0" destOrd="0" parTransId="{F0B4A395-5C6F-46D4-9745-9BB46A789893}" sibTransId="{A488D1D8-7E92-4771-A021-BBA3554D260E}"/>
    <dgm:cxn modelId="{19E821F6-0F44-4275-B357-FB2135767F4C}" srcId="{AD96CA94-06D2-4F3B-B594-C67C4C680832}" destId="{D07AA28A-9DB2-4AB0-A2DD-266853026F01}" srcOrd="1" destOrd="0" parTransId="{C19E9F19-C426-4630-8743-2C659B680DDB}" sibTransId="{B098C248-D558-4B81-BE8F-CEDF748591A7}"/>
    <dgm:cxn modelId="{7A588591-FDFF-4CF4-AD56-6E021C35C8DD}" type="presParOf" srcId="{368290C1-0CE8-4294-AFF7-2F7281CB566F}" destId="{4430E194-CDE2-403E-9DED-30C88A66ABE2}" srcOrd="0" destOrd="0" presId="urn:microsoft.com/office/officeart/2005/8/layout/venn1"/>
    <dgm:cxn modelId="{118C1024-47B7-45E0-AF1A-5AD486A0F917}" type="presParOf" srcId="{368290C1-0CE8-4294-AFF7-2F7281CB566F}" destId="{3BB53905-A32B-4A8D-82D6-31CAF63F2D4B}" srcOrd="1" destOrd="0" presId="urn:microsoft.com/office/officeart/2005/8/layout/venn1"/>
    <dgm:cxn modelId="{866C8609-281B-45E9-93B8-6AA581925FAC}" type="presParOf" srcId="{368290C1-0CE8-4294-AFF7-2F7281CB566F}" destId="{CF45A088-DFC6-4E49-A44B-7CAD9135A2D1}" srcOrd="2" destOrd="0" presId="urn:microsoft.com/office/officeart/2005/8/layout/venn1"/>
    <dgm:cxn modelId="{A0ABEF37-D7FA-436E-AE0C-6DA5BD9A68DB}" type="presParOf" srcId="{368290C1-0CE8-4294-AFF7-2F7281CB566F}" destId="{987D3880-CF4C-4FFD-AF69-F32A017107BA}" srcOrd="3" destOrd="0" presId="urn:microsoft.com/office/officeart/2005/8/layout/venn1"/>
    <dgm:cxn modelId="{F9A59DE7-1841-4033-8C7C-0287E5A1BD94}" type="presParOf" srcId="{368290C1-0CE8-4294-AFF7-2F7281CB566F}" destId="{F6D2DEDB-B250-45F0-BBAE-BE3B6501483D}" srcOrd="4" destOrd="0" presId="urn:microsoft.com/office/officeart/2005/8/layout/venn1"/>
    <dgm:cxn modelId="{B4B7E22E-5198-418A-A91A-AE066A8F99CF}" type="presParOf" srcId="{368290C1-0CE8-4294-AFF7-2F7281CB566F}" destId="{8FDD3229-2D58-4715-947B-8446320E55C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C25ED-141F-484E-9A47-A6B08D87B7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8C08286-0C69-47C1-8C0B-B9A2BC142114}">
      <dgm:prSet phldrT="[Texto]" custT="1"/>
      <dgm:spPr/>
      <dgm:t>
        <a:bodyPr/>
        <a:lstStyle/>
        <a:p>
          <a:r>
            <a:rPr lang="pt-BR" sz="1800" b="1" dirty="0"/>
            <a:t>Previsão e planejamento</a:t>
          </a:r>
        </a:p>
      </dgm:t>
    </dgm:pt>
    <dgm:pt modelId="{48D97D78-CD6D-4E3C-8D5B-DC925CBCCFE6}" type="parTrans" cxnId="{DA7EF3E9-5504-4687-BC3B-2B9C89713ACA}">
      <dgm:prSet/>
      <dgm:spPr/>
      <dgm:t>
        <a:bodyPr/>
        <a:lstStyle/>
        <a:p>
          <a:endParaRPr lang="pt-BR"/>
        </a:p>
      </dgm:t>
    </dgm:pt>
    <dgm:pt modelId="{383E653B-B9AA-4067-B93D-4A37AB025872}" type="sibTrans" cxnId="{DA7EF3E9-5504-4687-BC3B-2B9C89713ACA}">
      <dgm:prSet/>
      <dgm:spPr/>
      <dgm:t>
        <a:bodyPr/>
        <a:lstStyle/>
        <a:p>
          <a:endParaRPr lang="pt-BR"/>
        </a:p>
      </dgm:t>
    </dgm:pt>
    <dgm:pt modelId="{CD0E57A3-EB99-413D-A675-C43630111BDB}">
      <dgm:prSet phldrT="[Texto]" custT="1"/>
      <dgm:spPr/>
      <dgm:t>
        <a:bodyPr/>
        <a:lstStyle/>
        <a:p>
          <a:r>
            <a:rPr lang="pt-BR" sz="1800" b="1" dirty="0"/>
            <a:t>Decisões de financiamento e investimento</a:t>
          </a:r>
        </a:p>
      </dgm:t>
    </dgm:pt>
    <dgm:pt modelId="{CB81A40B-F2BE-4A1A-BFA4-824E16887C74}" type="parTrans" cxnId="{FBFF2A2F-DF11-440A-9B0F-8C67A74F3B23}">
      <dgm:prSet/>
      <dgm:spPr/>
      <dgm:t>
        <a:bodyPr/>
        <a:lstStyle/>
        <a:p>
          <a:endParaRPr lang="pt-BR"/>
        </a:p>
      </dgm:t>
    </dgm:pt>
    <dgm:pt modelId="{FC8C0367-A235-4284-84B3-A7EF4567D74B}" type="sibTrans" cxnId="{FBFF2A2F-DF11-440A-9B0F-8C67A74F3B23}">
      <dgm:prSet/>
      <dgm:spPr/>
      <dgm:t>
        <a:bodyPr/>
        <a:lstStyle/>
        <a:p>
          <a:endParaRPr lang="pt-BR"/>
        </a:p>
      </dgm:t>
    </dgm:pt>
    <dgm:pt modelId="{BA225556-8673-49DE-B57B-BB36EBD4F115}">
      <dgm:prSet phldrT="[Texto]" custT="1"/>
      <dgm:spPr/>
      <dgm:t>
        <a:bodyPr/>
        <a:lstStyle/>
        <a:p>
          <a:r>
            <a:rPr lang="pt-BR" sz="1800" b="1" dirty="0"/>
            <a:t>Coordenação e controle</a:t>
          </a:r>
        </a:p>
      </dgm:t>
    </dgm:pt>
    <dgm:pt modelId="{80D5E739-0840-428E-A70C-9C3712020949}" type="parTrans" cxnId="{0FB6F0AD-E741-4D00-A5FF-F3AB7B1ED1E7}">
      <dgm:prSet/>
      <dgm:spPr/>
      <dgm:t>
        <a:bodyPr/>
        <a:lstStyle/>
        <a:p>
          <a:endParaRPr lang="pt-BR"/>
        </a:p>
      </dgm:t>
    </dgm:pt>
    <dgm:pt modelId="{A3F30604-A2D2-44DA-9F19-C053E28B10F4}" type="sibTrans" cxnId="{0FB6F0AD-E741-4D00-A5FF-F3AB7B1ED1E7}">
      <dgm:prSet/>
      <dgm:spPr/>
      <dgm:t>
        <a:bodyPr/>
        <a:lstStyle/>
        <a:p>
          <a:endParaRPr lang="pt-BR"/>
        </a:p>
      </dgm:t>
    </dgm:pt>
    <dgm:pt modelId="{ED904DD7-A0D8-46C7-8704-80073CF40CEE}">
      <dgm:prSet custT="1"/>
      <dgm:spPr/>
      <dgm:t>
        <a:bodyPr/>
        <a:lstStyle/>
        <a:p>
          <a:r>
            <a:rPr lang="pt-BR" sz="1800" b="1" dirty="0"/>
            <a:t>Decisões de distribuição de resultados</a:t>
          </a:r>
        </a:p>
      </dgm:t>
    </dgm:pt>
    <dgm:pt modelId="{7792E642-ED77-4362-B3AB-3F7BA782FD7D}" type="parTrans" cxnId="{87EA08B5-30A8-4EBA-96B7-593454FBDE03}">
      <dgm:prSet/>
      <dgm:spPr/>
      <dgm:t>
        <a:bodyPr/>
        <a:lstStyle/>
        <a:p>
          <a:endParaRPr lang="pt-BR"/>
        </a:p>
      </dgm:t>
    </dgm:pt>
    <dgm:pt modelId="{C6FF1C67-2F80-4BBC-B439-5F6010EA9B14}" type="sibTrans" cxnId="{87EA08B5-30A8-4EBA-96B7-593454FBDE03}">
      <dgm:prSet/>
      <dgm:spPr/>
      <dgm:t>
        <a:bodyPr/>
        <a:lstStyle/>
        <a:p>
          <a:endParaRPr lang="pt-BR"/>
        </a:p>
      </dgm:t>
    </dgm:pt>
    <dgm:pt modelId="{B6295E7D-335F-4628-9B7E-5123C022261A}">
      <dgm:prSet custT="1"/>
      <dgm:spPr/>
      <dgm:t>
        <a:bodyPr/>
        <a:lstStyle/>
        <a:p>
          <a:r>
            <a:rPr lang="pt-BR" sz="1800" b="1" dirty="0"/>
            <a:t>Interação com o mercado financeiro</a:t>
          </a:r>
        </a:p>
      </dgm:t>
    </dgm:pt>
    <dgm:pt modelId="{46AA4173-C07F-4E19-800E-3DCDA894104E}" type="parTrans" cxnId="{3080AC4B-F1A3-4D5A-9CA3-DF1D2F3300C3}">
      <dgm:prSet/>
      <dgm:spPr/>
      <dgm:t>
        <a:bodyPr/>
        <a:lstStyle/>
        <a:p>
          <a:endParaRPr lang="pt-BR"/>
        </a:p>
      </dgm:t>
    </dgm:pt>
    <dgm:pt modelId="{8A833365-5658-49A2-8858-219C0A07C098}" type="sibTrans" cxnId="{3080AC4B-F1A3-4D5A-9CA3-DF1D2F3300C3}">
      <dgm:prSet/>
      <dgm:spPr/>
      <dgm:t>
        <a:bodyPr/>
        <a:lstStyle/>
        <a:p>
          <a:endParaRPr lang="pt-BR"/>
        </a:p>
      </dgm:t>
    </dgm:pt>
    <dgm:pt modelId="{4C0B1B59-1787-44F2-A7B4-4664582B70B7}" type="pres">
      <dgm:prSet presAssocID="{A64C25ED-141F-484E-9A47-A6B08D87B704}" presName="linear" presStyleCnt="0">
        <dgm:presLayoutVars>
          <dgm:dir/>
          <dgm:animLvl val="lvl"/>
          <dgm:resizeHandles val="exact"/>
        </dgm:presLayoutVars>
      </dgm:prSet>
      <dgm:spPr/>
    </dgm:pt>
    <dgm:pt modelId="{CF4F471A-29F0-4378-867B-F55D1FC11D4C}" type="pres">
      <dgm:prSet presAssocID="{08C08286-0C69-47C1-8C0B-B9A2BC142114}" presName="parentLin" presStyleCnt="0"/>
      <dgm:spPr/>
    </dgm:pt>
    <dgm:pt modelId="{AB30CC95-8CFD-424E-9483-E28D84F1D42B}" type="pres">
      <dgm:prSet presAssocID="{08C08286-0C69-47C1-8C0B-B9A2BC142114}" presName="parentLeftMargin" presStyleLbl="node1" presStyleIdx="0" presStyleCnt="5"/>
      <dgm:spPr/>
    </dgm:pt>
    <dgm:pt modelId="{41901620-0D75-486D-89C3-A332CB6305BA}" type="pres">
      <dgm:prSet presAssocID="{08C08286-0C69-47C1-8C0B-B9A2BC142114}" presName="parentText" presStyleLbl="node1" presStyleIdx="0" presStyleCnt="5" custScaleX="118453">
        <dgm:presLayoutVars>
          <dgm:chMax val="0"/>
          <dgm:bulletEnabled val="1"/>
        </dgm:presLayoutVars>
      </dgm:prSet>
      <dgm:spPr/>
    </dgm:pt>
    <dgm:pt modelId="{85A9164F-A26B-4FD0-94F1-CD32962703F8}" type="pres">
      <dgm:prSet presAssocID="{08C08286-0C69-47C1-8C0B-B9A2BC142114}" presName="negativeSpace" presStyleCnt="0"/>
      <dgm:spPr/>
    </dgm:pt>
    <dgm:pt modelId="{0D1A665D-B0C5-4DE8-9BC6-AD8C1FE08965}" type="pres">
      <dgm:prSet presAssocID="{08C08286-0C69-47C1-8C0B-B9A2BC142114}" presName="childText" presStyleLbl="conFgAcc1" presStyleIdx="0" presStyleCnt="5">
        <dgm:presLayoutVars>
          <dgm:bulletEnabled val="1"/>
        </dgm:presLayoutVars>
      </dgm:prSet>
      <dgm:spPr/>
    </dgm:pt>
    <dgm:pt modelId="{7690547E-D122-4B65-9720-7E08AE1FEB73}" type="pres">
      <dgm:prSet presAssocID="{383E653B-B9AA-4067-B93D-4A37AB025872}" presName="spaceBetweenRectangles" presStyleCnt="0"/>
      <dgm:spPr/>
    </dgm:pt>
    <dgm:pt modelId="{3E3ACE2A-6F9D-4214-946B-3799FCACF628}" type="pres">
      <dgm:prSet presAssocID="{CD0E57A3-EB99-413D-A675-C43630111BDB}" presName="parentLin" presStyleCnt="0"/>
      <dgm:spPr/>
    </dgm:pt>
    <dgm:pt modelId="{2EF1DE70-5CCD-43A4-B332-E1C5DC67D730}" type="pres">
      <dgm:prSet presAssocID="{CD0E57A3-EB99-413D-A675-C43630111BDB}" presName="parentLeftMargin" presStyleLbl="node1" presStyleIdx="0" presStyleCnt="5"/>
      <dgm:spPr/>
    </dgm:pt>
    <dgm:pt modelId="{87D5EBEB-0D56-4815-AA4A-E495C761E92A}" type="pres">
      <dgm:prSet presAssocID="{CD0E57A3-EB99-413D-A675-C43630111BDB}" presName="parentText" presStyleLbl="node1" presStyleIdx="1" presStyleCnt="5" custScaleX="118586">
        <dgm:presLayoutVars>
          <dgm:chMax val="0"/>
          <dgm:bulletEnabled val="1"/>
        </dgm:presLayoutVars>
      </dgm:prSet>
      <dgm:spPr/>
    </dgm:pt>
    <dgm:pt modelId="{11D50601-488A-409E-AEA4-750EE6891270}" type="pres">
      <dgm:prSet presAssocID="{CD0E57A3-EB99-413D-A675-C43630111BDB}" presName="negativeSpace" presStyleCnt="0"/>
      <dgm:spPr/>
    </dgm:pt>
    <dgm:pt modelId="{B1145BED-83C7-4A3A-9BA4-B93FB7847B50}" type="pres">
      <dgm:prSet presAssocID="{CD0E57A3-EB99-413D-A675-C43630111BDB}" presName="childText" presStyleLbl="conFgAcc1" presStyleIdx="1" presStyleCnt="5">
        <dgm:presLayoutVars>
          <dgm:bulletEnabled val="1"/>
        </dgm:presLayoutVars>
      </dgm:prSet>
      <dgm:spPr/>
    </dgm:pt>
    <dgm:pt modelId="{6E39DC01-B91D-4801-A910-F266D159562A}" type="pres">
      <dgm:prSet presAssocID="{FC8C0367-A235-4284-84B3-A7EF4567D74B}" presName="spaceBetweenRectangles" presStyleCnt="0"/>
      <dgm:spPr/>
    </dgm:pt>
    <dgm:pt modelId="{78ABC9AF-04A9-42A3-9A61-3574A9385670}" type="pres">
      <dgm:prSet presAssocID="{BA225556-8673-49DE-B57B-BB36EBD4F115}" presName="parentLin" presStyleCnt="0"/>
      <dgm:spPr/>
    </dgm:pt>
    <dgm:pt modelId="{FF7103A7-11B0-42C3-B2DD-EFB76467C1C1}" type="pres">
      <dgm:prSet presAssocID="{BA225556-8673-49DE-B57B-BB36EBD4F115}" presName="parentLeftMargin" presStyleLbl="node1" presStyleIdx="1" presStyleCnt="5"/>
      <dgm:spPr/>
    </dgm:pt>
    <dgm:pt modelId="{097C3F6C-D9B3-4DC7-A9FD-E9D5905A0304}" type="pres">
      <dgm:prSet presAssocID="{BA225556-8673-49DE-B57B-BB36EBD4F115}" presName="parentText" presStyleLbl="node1" presStyleIdx="2" presStyleCnt="5" custScaleX="119045">
        <dgm:presLayoutVars>
          <dgm:chMax val="0"/>
          <dgm:bulletEnabled val="1"/>
        </dgm:presLayoutVars>
      </dgm:prSet>
      <dgm:spPr/>
    </dgm:pt>
    <dgm:pt modelId="{D48D8FAB-F3D6-40A8-90C8-8109767985C8}" type="pres">
      <dgm:prSet presAssocID="{BA225556-8673-49DE-B57B-BB36EBD4F115}" presName="negativeSpace" presStyleCnt="0"/>
      <dgm:spPr/>
    </dgm:pt>
    <dgm:pt modelId="{583ABA44-681F-4AE3-A5FC-61D07254884F}" type="pres">
      <dgm:prSet presAssocID="{BA225556-8673-49DE-B57B-BB36EBD4F115}" presName="childText" presStyleLbl="conFgAcc1" presStyleIdx="2" presStyleCnt="5">
        <dgm:presLayoutVars>
          <dgm:bulletEnabled val="1"/>
        </dgm:presLayoutVars>
      </dgm:prSet>
      <dgm:spPr/>
    </dgm:pt>
    <dgm:pt modelId="{617045EC-DF07-4755-809B-216F2502908C}" type="pres">
      <dgm:prSet presAssocID="{A3F30604-A2D2-44DA-9F19-C053E28B10F4}" presName="spaceBetweenRectangles" presStyleCnt="0"/>
      <dgm:spPr/>
    </dgm:pt>
    <dgm:pt modelId="{4985935C-9614-4271-BF01-82DE0BCE8AA7}" type="pres">
      <dgm:prSet presAssocID="{ED904DD7-A0D8-46C7-8704-80073CF40CEE}" presName="parentLin" presStyleCnt="0"/>
      <dgm:spPr/>
    </dgm:pt>
    <dgm:pt modelId="{30F6FCE7-2CB7-4F46-8678-07345F313DBB}" type="pres">
      <dgm:prSet presAssocID="{ED904DD7-A0D8-46C7-8704-80073CF40CEE}" presName="parentLeftMargin" presStyleLbl="node1" presStyleIdx="2" presStyleCnt="5"/>
      <dgm:spPr/>
    </dgm:pt>
    <dgm:pt modelId="{51D5A16A-309C-4BA4-8619-1BB308C47798}" type="pres">
      <dgm:prSet presAssocID="{ED904DD7-A0D8-46C7-8704-80073CF40CEE}" presName="parentText" presStyleLbl="node1" presStyleIdx="3" presStyleCnt="5" custScaleX="119045">
        <dgm:presLayoutVars>
          <dgm:chMax val="0"/>
          <dgm:bulletEnabled val="1"/>
        </dgm:presLayoutVars>
      </dgm:prSet>
      <dgm:spPr/>
    </dgm:pt>
    <dgm:pt modelId="{8BEBB0D7-E547-4B87-B707-9B7137AF335D}" type="pres">
      <dgm:prSet presAssocID="{ED904DD7-A0D8-46C7-8704-80073CF40CEE}" presName="negativeSpace" presStyleCnt="0"/>
      <dgm:spPr/>
    </dgm:pt>
    <dgm:pt modelId="{AE7BE916-AE54-4F1E-97FD-5F3166164331}" type="pres">
      <dgm:prSet presAssocID="{ED904DD7-A0D8-46C7-8704-80073CF40CEE}" presName="childText" presStyleLbl="conFgAcc1" presStyleIdx="3" presStyleCnt="5">
        <dgm:presLayoutVars>
          <dgm:bulletEnabled val="1"/>
        </dgm:presLayoutVars>
      </dgm:prSet>
      <dgm:spPr/>
    </dgm:pt>
    <dgm:pt modelId="{F031FA87-7027-4AA8-BA59-B5AFF5954240}" type="pres">
      <dgm:prSet presAssocID="{C6FF1C67-2F80-4BBC-B439-5F6010EA9B14}" presName="spaceBetweenRectangles" presStyleCnt="0"/>
      <dgm:spPr/>
    </dgm:pt>
    <dgm:pt modelId="{2AC100A4-85AD-495A-ACC0-98CF7F80AC81}" type="pres">
      <dgm:prSet presAssocID="{B6295E7D-335F-4628-9B7E-5123C022261A}" presName="parentLin" presStyleCnt="0"/>
      <dgm:spPr/>
    </dgm:pt>
    <dgm:pt modelId="{50F13AE4-4903-4D92-B471-6DD3971DBB7F}" type="pres">
      <dgm:prSet presAssocID="{B6295E7D-335F-4628-9B7E-5123C022261A}" presName="parentLeftMargin" presStyleLbl="node1" presStyleIdx="3" presStyleCnt="5"/>
      <dgm:spPr/>
    </dgm:pt>
    <dgm:pt modelId="{BDDCC487-CC8E-451D-B009-68C3C4C818EC}" type="pres">
      <dgm:prSet presAssocID="{B6295E7D-335F-4628-9B7E-5123C022261A}" presName="parentText" presStyleLbl="node1" presStyleIdx="4" presStyleCnt="5" custScaleX="119046">
        <dgm:presLayoutVars>
          <dgm:chMax val="0"/>
          <dgm:bulletEnabled val="1"/>
        </dgm:presLayoutVars>
      </dgm:prSet>
      <dgm:spPr/>
    </dgm:pt>
    <dgm:pt modelId="{C4EACE44-C1F5-41D3-A7A6-F70DE5332480}" type="pres">
      <dgm:prSet presAssocID="{B6295E7D-335F-4628-9B7E-5123C022261A}" presName="negativeSpace" presStyleCnt="0"/>
      <dgm:spPr/>
    </dgm:pt>
    <dgm:pt modelId="{86BE6FED-7AB7-4F62-93DE-121EDD18E342}" type="pres">
      <dgm:prSet presAssocID="{B6295E7D-335F-4628-9B7E-5123C022261A}" presName="childText" presStyleLbl="conFgAcc1" presStyleIdx="4" presStyleCnt="5" custLinFactNeighborX="603">
        <dgm:presLayoutVars>
          <dgm:bulletEnabled val="1"/>
        </dgm:presLayoutVars>
      </dgm:prSet>
      <dgm:spPr/>
    </dgm:pt>
  </dgm:ptLst>
  <dgm:cxnLst>
    <dgm:cxn modelId="{919B9900-1E61-469B-92AA-2D74F8890052}" type="presOf" srcId="{B6295E7D-335F-4628-9B7E-5123C022261A}" destId="{BDDCC487-CC8E-451D-B009-68C3C4C818EC}" srcOrd="1" destOrd="0" presId="urn:microsoft.com/office/officeart/2005/8/layout/list1"/>
    <dgm:cxn modelId="{8EBFEB02-E6D2-48B1-ACDE-23C003385425}" type="presOf" srcId="{B6295E7D-335F-4628-9B7E-5123C022261A}" destId="{50F13AE4-4903-4D92-B471-6DD3971DBB7F}" srcOrd="0" destOrd="0" presId="urn:microsoft.com/office/officeart/2005/8/layout/list1"/>
    <dgm:cxn modelId="{FBFF2A2F-DF11-440A-9B0F-8C67A74F3B23}" srcId="{A64C25ED-141F-484E-9A47-A6B08D87B704}" destId="{CD0E57A3-EB99-413D-A675-C43630111BDB}" srcOrd="1" destOrd="0" parTransId="{CB81A40B-F2BE-4A1A-BFA4-824E16887C74}" sibTransId="{FC8C0367-A235-4284-84B3-A7EF4567D74B}"/>
    <dgm:cxn modelId="{E0FCE840-465F-4DEB-9209-96ABA35CD567}" type="presOf" srcId="{CD0E57A3-EB99-413D-A675-C43630111BDB}" destId="{2EF1DE70-5CCD-43A4-B332-E1C5DC67D730}" srcOrd="0" destOrd="0" presId="urn:microsoft.com/office/officeart/2005/8/layout/list1"/>
    <dgm:cxn modelId="{E3E54C5B-1C97-43AD-AD95-8C47E1D98618}" type="presOf" srcId="{08C08286-0C69-47C1-8C0B-B9A2BC142114}" destId="{AB30CC95-8CFD-424E-9483-E28D84F1D42B}" srcOrd="0" destOrd="0" presId="urn:microsoft.com/office/officeart/2005/8/layout/list1"/>
    <dgm:cxn modelId="{3080AC4B-F1A3-4D5A-9CA3-DF1D2F3300C3}" srcId="{A64C25ED-141F-484E-9A47-A6B08D87B704}" destId="{B6295E7D-335F-4628-9B7E-5123C022261A}" srcOrd="4" destOrd="0" parTransId="{46AA4173-C07F-4E19-800E-3DCDA894104E}" sibTransId="{8A833365-5658-49A2-8858-219C0A07C098}"/>
    <dgm:cxn modelId="{186C0175-8D54-4E6C-8C85-997496AAEECA}" type="presOf" srcId="{BA225556-8673-49DE-B57B-BB36EBD4F115}" destId="{097C3F6C-D9B3-4DC7-A9FD-E9D5905A0304}" srcOrd="1" destOrd="0" presId="urn:microsoft.com/office/officeart/2005/8/layout/list1"/>
    <dgm:cxn modelId="{4230F083-AA42-49DA-B700-258FF466A9D5}" type="presOf" srcId="{ED904DD7-A0D8-46C7-8704-80073CF40CEE}" destId="{51D5A16A-309C-4BA4-8619-1BB308C47798}" srcOrd="1" destOrd="0" presId="urn:microsoft.com/office/officeart/2005/8/layout/list1"/>
    <dgm:cxn modelId="{0FB6F0AD-E741-4D00-A5FF-F3AB7B1ED1E7}" srcId="{A64C25ED-141F-484E-9A47-A6B08D87B704}" destId="{BA225556-8673-49DE-B57B-BB36EBD4F115}" srcOrd="2" destOrd="0" parTransId="{80D5E739-0840-428E-A70C-9C3712020949}" sibTransId="{A3F30604-A2D2-44DA-9F19-C053E28B10F4}"/>
    <dgm:cxn modelId="{8D82ADAF-05B6-4B9C-92EB-C4D72D575CAF}" type="presOf" srcId="{A64C25ED-141F-484E-9A47-A6B08D87B704}" destId="{4C0B1B59-1787-44F2-A7B4-4664582B70B7}" srcOrd="0" destOrd="0" presId="urn:microsoft.com/office/officeart/2005/8/layout/list1"/>
    <dgm:cxn modelId="{87EA08B5-30A8-4EBA-96B7-593454FBDE03}" srcId="{A64C25ED-141F-484E-9A47-A6B08D87B704}" destId="{ED904DD7-A0D8-46C7-8704-80073CF40CEE}" srcOrd="3" destOrd="0" parTransId="{7792E642-ED77-4362-B3AB-3F7BA782FD7D}" sibTransId="{C6FF1C67-2F80-4BBC-B439-5F6010EA9B14}"/>
    <dgm:cxn modelId="{980CDEBA-C958-4374-9809-36F1B3BCEF87}" type="presOf" srcId="{CD0E57A3-EB99-413D-A675-C43630111BDB}" destId="{87D5EBEB-0D56-4815-AA4A-E495C761E92A}" srcOrd="1" destOrd="0" presId="urn:microsoft.com/office/officeart/2005/8/layout/list1"/>
    <dgm:cxn modelId="{B4F4F8DF-9995-4896-A22C-58B2000C7822}" type="presOf" srcId="{BA225556-8673-49DE-B57B-BB36EBD4F115}" destId="{FF7103A7-11B0-42C3-B2DD-EFB76467C1C1}" srcOrd="0" destOrd="0" presId="urn:microsoft.com/office/officeart/2005/8/layout/list1"/>
    <dgm:cxn modelId="{DA7EF3E9-5504-4687-BC3B-2B9C89713ACA}" srcId="{A64C25ED-141F-484E-9A47-A6B08D87B704}" destId="{08C08286-0C69-47C1-8C0B-B9A2BC142114}" srcOrd="0" destOrd="0" parTransId="{48D97D78-CD6D-4E3C-8D5B-DC925CBCCFE6}" sibTransId="{383E653B-B9AA-4067-B93D-4A37AB025872}"/>
    <dgm:cxn modelId="{17DEF1EC-9814-4F6F-9784-FA771369EDEC}" type="presOf" srcId="{ED904DD7-A0D8-46C7-8704-80073CF40CEE}" destId="{30F6FCE7-2CB7-4F46-8678-07345F313DBB}" srcOrd="0" destOrd="0" presId="urn:microsoft.com/office/officeart/2005/8/layout/list1"/>
    <dgm:cxn modelId="{B2E560FF-6D4F-450D-9992-EC7D48CEE256}" type="presOf" srcId="{08C08286-0C69-47C1-8C0B-B9A2BC142114}" destId="{41901620-0D75-486D-89C3-A332CB6305BA}" srcOrd="1" destOrd="0" presId="urn:microsoft.com/office/officeart/2005/8/layout/list1"/>
    <dgm:cxn modelId="{EAA9E4A4-00DD-41F3-AC01-E86D2689AB41}" type="presParOf" srcId="{4C0B1B59-1787-44F2-A7B4-4664582B70B7}" destId="{CF4F471A-29F0-4378-867B-F55D1FC11D4C}" srcOrd="0" destOrd="0" presId="urn:microsoft.com/office/officeart/2005/8/layout/list1"/>
    <dgm:cxn modelId="{9CE5DD81-1380-4CFC-B43E-7F3E53AA6F4A}" type="presParOf" srcId="{CF4F471A-29F0-4378-867B-F55D1FC11D4C}" destId="{AB30CC95-8CFD-424E-9483-E28D84F1D42B}" srcOrd="0" destOrd="0" presId="urn:microsoft.com/office/officeart/2005/8/layout/list1"/>
    <dgm:cxn modelId="{B729B8B6-887F-41A8-A2C9-353B5944BE3C}" type="presParOf" srcId="{CF4F471A-29F0-4378-867B-F55D1FC11D4C}" destId="{41901620-0D75-486D-89C3-A332CB6305BA}" srcOrd="1" destOrd="0" presId="urn:microsoft.com/office/officeart/2005/8/layout/list1"/>
    <dgm:cxn modelId="{0EB05B6A-99BC-42CF-9EC6-11EF8CCB6812}" type="presParOf" srcId="{4C0B1B59-1787-44F2-A7B4-4664582B70B7}" destId="{85A9164F-A26B-4FD0-94F1-CD32962703F8}" srcOrd="1" destOrd="0" presId="urn:microsoft.com/office/officeart/2005/8/layout/list1"/>
    <dgm:cxn modelId="{1DE3CEA9-9DC2-47AB-A063-4DE5595476EC}" type="presParOf" srcId="{4C0B1B59-1787-44F2-A7B4-4664582B70B7}" destId="{0D1A665D-B0C5-4DE8-9BC6-AD8C1FE08965}" srcOrd="2" destOrd="0" presId="urn:microsoft.com/office/officeart/2005/8/layout/list1"/>
    <dgm:cxn modelId="{97F0A892-8919-4CC8-AA59-A7589CEEB122}" type="presParOf" srcId="{4C0B1B59-1787-44F2-A7B4-4664582B70B7}" destId="{7690547E-D122-4B65-9720-7E08AE1FEB73}" srcOrd="3" destOrd="0" presId="urn:microsoft.com/office/officeart/2005/8/layout/list1"/>
    <dgm:cxn modelId="{326EB8D2-67F9-44FB-A7B9-092B9B4A054E}" type="presParOf" srcId="{4C0B1B59-1787-44F2-A7B4-4664582B70B7}" destId="{3E3ACE2A-6F9D-4214-946B-3799FCACF628}" srcOrd="4" destOrd="0" presId="urn:microsoft.com/office/officeart/2005/8/layout/list1"/>
    <dgm:cxn modelId="{EC21747F-94F0-4E19-BB0B-8C1A2A80EC73}" type="presParOf" srcId="{3E3ACE2A-6F9D-4214-946B-3799FCACF628}" destId="{2EF1DE70-5CCD-43A4-B332-E1C5DC67D730}" srcOrd="0" destOrd="0" presId="urn:microsoft.com/office/officeart/2005/8/layout/list1"/>
    <dgm:cxn modelId="{720FA2FC-2909-4F40-80E7-4436509C75D9}" type="presParOf" srcId="{3E3ACE2A-6F9D-4214-946B-3799FCACF628}" destId="{87D5EBEB-0D56-4815-AA4A-E495C761E92A}" srcOrd="1" destOrd="0" presId="urn:microsoft.com/office/officeart/2005/8/layout/list1"/>
    <dgm:cxn modelId="{1F61E7F5-5F77-410F-B1DB-EB52F9C962AA}" type="presParOf" srcId="{4C0B1B59-1787-44F2-A7B4-4664582B70B7}" destId="{11D50601-488A-409E-AEA4-750EE6891270}" srcOrd="5" destOrd="0" presId="urn:microsoft.com/office/officeart/2005/8/layout/list1"/>
    <dgm:cxn modelId="{57969072-0E06-4EA8-8AD9-56B890100912}" type="presParOf" srcId="{4C0B1B59-1787-44F2-A7B4-4664582B70B7}" destId="{B1145BED-83C7-4A3A-9BA4-B93FB7847B50}" srcOrd="6" destOrd="0" presId="urn:microsoft.com/office/officeart/2005/8/layout/list1"/>
    <dgm:cxn modelId="{E824F426-D5EE-4667-8D2A-23BA983740D1}" type="presParOf" srcId="{4C0B1B59-1787-44F2-A7B4-4664582B70B7}" destId="{6E39DC01-B91D-4801-A910-F266D159562A}" srcOrd="7" destOrd="0" presId="urn:microsoft.com/office/officeart/2005/8/layout/list1"/>
    <dgm:cxn modelId="{57EFB73C-10A2-4B9D-8383-1AB6901BE87C}" type="presParOf" srcId="{4C0B1B59-1787-44F2-A7B4-4664582B70B7}" destId="{78ABC9AF-04A9-42A3-9A61-3574A9385670}" srcOrd="8" destOrd="0" presId="urn:microsoft.com/office/officeart/2005/8/layout/list1"/>
    <dgm:cxn modelId="{32007749-FC6A-4E05-906E-31C237077F79}" type="presParOf" srcId="{78ABC9AF-04A9-42A3-9A61-3574A9385670}" destId="{FF7103A7-11B0-42C3-B2DD-EFB76467C1C1}" srcOrd="0" destOrd="0" presId="urn:microsoft.com/office/officeart/2005/8/layout/list1"/>
    <dgm:cxn modelId="{F4E8CFE9-2D2E-4439-B068-61AEA15A4B42}" type="presParOf" srcId="{78ABC9AF-04A9-42A3-9A61-3574A9385670}" destId="{097C3F6C-D9B3-4DC7-A9FD-E9D5905A0304}" srcOrd="1" destOrd="0" presId="urn:microsoft.com/office/officeart/2005/8/layout/list1"/>
    <dgm:cxn modelId="{11FB6F6D-840C-4522-9F76-9E96B8A9E47C}" type="presParOf" srcId="{4C0B1B59-1787-44F2-A7B4-4664582B70B7}" destId="{D48D8FAB-F3D6-40A8-90C8-8109767985C8}" srcOrd="9" destOrd="0" presId="urn:microsoft.com/office/officeart/2005/8/layout/list1"/>
    <dgm:cxn modelId="{1451476E-E601-4D7A-9B17-B4E70C90F5C9}" type="presParOf" srcId="{4C0B1B59-1787-44F2-A7B4-4664582B70B7}" destId="{583ABA44-681F-4AE3-A5FC-61D07254884F}" srcOrd="10" destOrd="0" presId="urn:microsoft.com/office/officeart/2005/8/layout/list1"/>
    <dgm:cxn modelId="{874ACE26-4F23-48DF-8837-6E671FCC255C}" type="presParOf" srcId="{4C0B1B59-1787-44F2-A7B4-4664582B70B7}" destId="{617045EC-DF07-4755-809B-216F2502908C}" srcOrd="11" destOrd="0" presId="urn:microsoft.com/office/officeart/2005/8/layout/list1"/>
    <dgm:cxn modelId="{24DFCDF3-F437-4899-B5F0-9D2C0DBBD0E2}" type="presParOf" srcId="{4C0B1B59-1787-44F2-A7B4-4664582B70B7}" destId="{4985935C-9614-4271-BF01-82DE0BCE8AA7}" srcOrd="12" destOrd="0" presId="urn:microsoft.com/office/officeart/2005/8/layout/list1"/>
    <dgm:cxn modelId="{62933AEC-88C5-4998-921B-5CB1CFDA076D}" type="presParOf" srcId="{4985935C-9614-4271-BF01-82DE0BCE8AA7}" destId="{30F6FCE7-2CB7-4F46-8678-07345F313DBB}" srcOrd="0" destOrd="0" presId="urn:microsoft.com/office/officeart/2005/8/layout/list1"/>
    <dgm:cxn modelId="{16E19DB3-1CD5-43DE-9DAC-01F99C291D24}" type="presParOf" srcId="{4985935C-9614-4271-BF01-82DE0BCE8AA7}" destId="{51D5A16A-309C-4BA4-8619-1BB308C47798}" srcOrd="1" destOrd="0" presId="urn:microsoft.com/office/officeart/2005/8/layout/list1"/>
    <dgm:cxn modelId="{777A3F59-C547-4C8C-8946-1D7C13215D90}" type="presParOf" srcId="{4C0B1B59-1787-44F2-A7B4-4664582B70B7}" destId="{8BEBB0D7-E547-4B87-B707-9B7137AF335D}" srcOrd="13" destOrd="0" presId="urn:microsoft.com/office/officeart/2005/8/layout/list1"/>
    <dgm:cxn modelId="{2C8AD397-076F-4C6E-A1EC-B147786C7690}" type="presParOf" srcId="{4C0B1B59-1787-44F2-A7B4-4664582B70B7}" destId="{AE7BE916-AE54-4F1E-97FD-5F3166164331}" srcOrd="14" destOrd="0" presId="urn:microsoft.com/office/officeart/2005/8/layout/list1"/>
    <dgm:cxn modelId="{C0CF14D9-3BC4-4DF6-8668-DDDADA0DF307}" type="presParOf" srcId="{4C0B1B59-1787-44F2-A7B4-4664582B70B7}" destId="{F031FA87-7027-4AA8-BA59-B5AFF5954240}" srcOrd="15" destOrd="0" presId="urn:microsoft.com/office/officeart/2005/8/layout/list1"/>
    <dgm:cxn modelId="{7762384B-3DD7-4BC6-93D5-6720E84A22C7}" type="presParOf" srcId="{4C0B1B59-1787-44F2-A7B4-4664582B70B7}" destId="{2AC100A4-85AD-495A-ACC0-98CF7F80AC81}" srcOrd="16" destOrd="0" presId="urn:microsoft.com/office/officeart/2005/8/layout/list1"/>
    <dgm:cxn modelId="{E7486102-D86A-4F17-A3BC-43D2165B1744}" type="presParOf" srcId="{2AC100A4-85AD-495A-ACC0-98CF7F80AC81}" destId="{50F13AE4-4903-4D92-B471-6DD3971DBB7F}" srcOrd="0" destOrd="0" presId="urn:microsoft.com/office/officeart/2005/8/layout/list1"/>
    <dgm:cxn modelId="{33E207BA-4056-4EDF-8B9C-18A203AF9357}" type="presParOf" srcId="{2AC100A4-85AD-495A-ACC0-98CF7F80AC81}" destId="{BDDCC487-CC8E-451D-B009-68C3C4C818EC}" srcOrd="1" destOrd="0" presId="urn:microsoft.com/office/officeart/2005/8/layout/list1"/>
    <dgm:cxn modelId="{6DEC791E-743E-4A3E-8E3B-A960F4C44266}" type="presParOf" srcId="{4C0B1B59-1787-44F2-A7B4-4664582B70B7}" destId="{C4EACE44-C1F5-41D3-A7A6-F70DE5332480}" srcOrd="17" destOrd="0" presId="urn:microsoft.com/office/officeart/2005/8/layout/list1"/>
    <dgm:cxn modelId="{7ABA67A8-E3B7-423D-BC13-7B707951FDAD}" type="presParOf" srcId="{4C0B1B59-1787-44F2-A7B4-4664582B70B7}" destId="{86BE6FED-7AB7-4F62-93DE-121EDD18E34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0E194-CDE2-403E-9DED-30C88A66ABE2}">
      <dsp:nvSpPr>
        <dsp:cNvPr id="0" name=""/>
        <dsp:cNvSpPr/>
      </dsp:nvSpPr>
      <dsp:spPr>
        <a:xfrm>
          <a:off x="1901011" y="46805"/>
          <a:ext cx="2246649" cy="22466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Administração financeira</a:t>
          </a:r>
        </a:p>
      </dsp:txBody>
      <dsp:txXfrm>
        <a:off x="2200564" y="439968"/>
        <a:ext cx="1647543" cy="1010992"/>
      </dsp:txXfrm>
    </dsp:sp>
    <dsp:sp modelId="{CF45A088-DFC6-4E49-A44B-7CAD9135A2D1}">
      <dsp:nvSpPr>
        <dsp:cNvPr id="0" name=""/>
        <dsp:cNvSpPr/>
      </dsp:nvSpPr>
      <dsp:spPr>
        <a:xfrm>
          <a:off x="2711677" y="1450961"/>
          <a:ext cx="2246649" cy="22466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Investimentos</a:t>
          </a:r>
        </a:p>
      </dsp:txBody>
      <dsp:txXfrm>
        <a:off x="3398777" y="2031345"/>
        <a:ext cx="1347989" cy="1235657"/>
      </dsp:txXfrm>
    </dsp:sp>
    <dsp:sp modelId="{F6D2DEDB-B250-45F0-BBAE-BE3B6501483D}">
      <dsp:nvSpPr>
        <dsp:cNvPr id="0" name=""/>
        <dsp:cNvSpPr/>
      </dsp:nvSpPr>
      <dsp:spPr>
        <a:xfrm>
          <a:off x="1090345" y="1450961"/>
          <a:ext cx="2246649" cy="22466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Mercado Financeiro</a:t>
          </a:r>
        </a:p>
      </dsp:txBody>
      <dsp:txXfrm>
        <a:off x="1301904" y="2031345"/>
        <a:ext cx="1347989" cy="1235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A665D-B0C5-4DE8-9BC6-AD8C1FE08965}">
      <dsp:nvSpPr>
        <dsp:cNvPr id="0" name=""/>
        <dsp:cNvSpPr/>
      </dsp:nvSpPr>
      <dsp:spPr>
        <a:xfrm>
          <a:off x="0" y="273047"/>
          <a:ext cx="608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01620-0D75-486D-89C3-A332CB6305BA}">
      <dsp:nvSpPr>
        <dsp:cNvPr id="0" name=""/>
        <dsp:cNvSpPr/>
      </dsp:nvSpPr>
      <dsp:spPr>
        <a:xfrm>
          <a:off x="304200" y="36887"/>
          <a:ext cx="504467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73" tIns="0" rIns="1609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Previsão e planejamento</a:t>
          </a:r>
        </a:p>
      </dsp:txBody>
      <dsp:txXfrm>
        <a:off x="327257" y="59944"/>
        <a:ext cx="4998562" cy="426206"/>
      </dsp:txXfrm>
    </dsp:sp>
    <dsp:sp modelId="{B1145BED-83C7-4A3A-9BA4-B93FB7847B50}">
      <dsp:nvSpPr>
        <dsp:cNvPr id="0" name=""/>
        <dsp:cNvSpPr/>
      </dsp:nvSpPr>
      <dsp:spPr>
        <a:xfrm>
          <a:off x="0" y="998807"/>
          <a:ext cx="608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5EBEB-0D56-4815-AA4A-E495C761E92A}">
      <dsp:nvSpPr>
        <dsp:cNvPr id="0" name=""/>
        <dsp:cNvSpPr/>
      </dsp:nvSpPr>
      <dsp:spPr>
        <a:xfrm>
          <a:off x="304200" y="762647"/>
          <a:ext cx="50503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73" tIns="0" rIns="1609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Decisões de financiamento e investimento</a:t>
          </a:r>
        </a:p>
      </dsp:txBody>
      <dsp:txXfrm>
        <a:off x="327257" y="785704"/>
        <a:ext cx="5004226" cy="426206"/>
      </dsp:txXfrm>
    </dsp:sp>
    <dsp:sp modelId="{583ABA44-681F-4AE3-A5FC-61D07254884F}">
      <dsp:nvSpPr>
        <dsp:cNvPr id="0" name=""/>
        <dsp:cNvSpPr/>
      </dsp:nvSpPr>
      <dsp:spPr>
        <a:xfrm>
          <a:off x="0" y="1724567"/>
          <a:ext cx="608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C3F6C-D9B3-4DC7-A9FD-E9D5905A0304}">
      <dsp:nvSpPr>
        <dsp:cNvPr id="0" name=""/>
        <dsp:cNvSpPr/>
      </dsp:nvSpPr>
      <dsp:spPr>
        <a:xfrm>
          <a:off x="304200" y="1488407"/>
          <a:ext cx="506988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73" tIns="0" rIns="1609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Coordenação e controle</a:t>
          </a:r>
        </a:p>
      </dsp:txBody>
      <dsp:txXfrm>
        <a:off x="327257" y="1511464"/>
        <a:ext cx="5023774" cy="426206"/>
      </dsp:txXfrm>
    </dsp:sp>
    <dsp:sp modelId="{AE7BE916-AE54-4F1E-97FD-5F3166164331}">
      <dsp:nvSpPr>
        <dsp:cNvPr id="0" name=""/>
        <dsp:cNvSpPr/>
      </dsp:nvSpPr>
      <dsp:spPr>
        <a:xfrm>
          <a:off x="0" y="2450327"/>
          <a:ext cx="608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5A16A-309C-4BA4-8619-1BB308C47798}">
      <dsp:nvSpPr>
        <dsp:cNvPr id="0" name=""/>
        <dsp:cNvSpPr/>
      </dsp:nvSpPr>
      <dsp:spPr>
        <a:xfrm>
          <a:off x="304200" y="2214167"/>
          <a:ext cx="506988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73" tIns="0" rIns="1609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Decisões de distribuição de resultados</a:t>
          </a:r>
        </a:p>
      </dsp:txBody>
      <dsp:txXfrm>
        <a:off x="327257" y="2237224"/>
        <a:ext cx="5023774" cy="426206"/>
      </dsp:txXfrm>
    </dsp:sp>
    <dsp:sp modelId="{86BE6FED-7AB7-4F62-93DE-121EDD18E342}">
      <dsp:nvSpPr>
        <dsp:cNvPr id="0" name=""/>
        <dsp:cNvSpPr/>
      </dsp:nvSpPr>
      <dsp:spPr>
        <a:xfrm>
          <a:off x="0" y="3176088"/>
          <a:ext cx="6084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CC487-CC8E-451D-B009-68C3C4C818EC}">
      <dsp:nvSpPr>
        <dsp:cNvPr id="0" name=""/>
        <dsp:cNvSpPr/>
      </dsp:nvSpPr>
      <dsp:spPr>
        <a:xfrm>
          <a:off x="304200" y="2939928"/>
          <a:ext cx="506993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73" tIns="0" rIns="1609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Interação com o mercado financeiro</a:t>
          </a:r>
        </a:p>
      </dsp:txBody>
      <dsp:txXfrm>
        <a:off x="327257" y="2962985"/>
        <a:ext cx="5023817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22/08/2020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22/08/2020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22/08/2020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6589-9362-4294-8072-328A12ADE786}" type="datetimeFigureOut">
              <a:rPr lang="pt-BR" smtClean="0"/>
              <a:pPr/>
              <a:t>22/08/2020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6589-9362-4294-8072-328A12ADE786}" type="datetimeFigureOut">
              <a:rPr lang="pt-BR" smtClean="0"/>
              <a:pPr/>
              <a:t>22/08/2020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8EB8-2F8C-4583-B373-F6EAB5BA27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AD2824-D3E5-494B-BA33-C1609F0E90A6}"/>
              </a:ext>
            </a:extLst>
          </p:cNvPr>
          <p:cNvSpPr txBox="1"/>
          <p:nvPr/>
        </p:nvSpPr>
        <p:spPr>
          <a:xfrm>
            <a:off x="933512" y="1345509"/>
            <a:ext cx="7176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RAD1304 - Administração Financeira II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7D52F18-EDAD-4F41-8E1D-842874C4763C}"/>
              </a:ext>
            </a:extLst>
          </p:cNvPr>
          <p:cNvSpPr txBox="1"/>
          <p:nvPr/>
        </p:nvSpPr>
        <p:spPr>
          <a:xfrm>
            <a:off x="1693408" y="2650169"/>
            <a:ext cx="5757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Finanças: Origem e Evolução</a:t>
            </a:r>
          </a:p>
          <a:p>
            <a:pPr algn="ctr"/>
            <a:endParaRPr lang="pt-BR" sz="5400" dirty="0">
              <a:solidFill>
                <a:srgbClr val="002060"/>
              </a:solidFill>
            </a:endParaRPr>
          </a:p>
          <a:p>
            <a:pPr algn="ctr"/>
            <a:endParaRPr lang="pt-BR" sz="5400" dirty="0">
              <a:solidFill>
                <a:srgbClr val="002060"/>
              </a:solidFill>
            </a:endParaRPr>
          </a:p>
          <a:p>
            <a:pPr algn="ctr"/>
            <a:r>
              <a:rPr lang="pt-BR" dirty="0"/>
              <a:t>Prof. Dr. Tabajara Pimenta Junior</a:t>
            </a:r>
          </a:p>
          <a:p>
            <a:pPr algn="ctr"/>
            <a:r>
              <a:rPr lang="pt-BR" dirty="0"/>
              <a:t>FEA-RP/USP</a:t>
            </a:r>
            <a:endParaRPr lang="pt-B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1940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43608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2ª Guerra Mundial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Mercado Europeu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Forte crescimento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Esforço de guerra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527982" y="2420888"/>
            <a:ext cx="310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Produção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Fornecedores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Investimentos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Financiamento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55974" y="16288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Foco das finanças</a:t>
            </a:r>
            <a:endParaRPr lang="pt-BR" sz="2400" b="1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>
          <a:xfrm rot="5400000">
            <a:off x="3563888" y="2780928"/>
            <a:ext cx="2592288" cy="432048"/>
          </a:xfrm>
          <a:prstGeom prst="triangle">
            <a:avLst>
              <a:gd name="adj" fmla="val 5066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" name="Grupo 28"/>
          <p:cNvGrpSpPr/>
          <p:nvPr/>
        </p:nvGrpSpPr>
        <p:grpSpPr>
          <a:xfrm>
            <a:off x="146649" y="4477110"/>
            <a:ext cx="8833449" cy="1807233"/>
            <a:chOff x="146649" y="4477110"/>
            <a:chExt cx="8833449" cy="1807233"/>
          </a:xfrm>
        </p:grpSpPr>
        <p:pic>
          <p:nvPicPr>
            <p:cNvPr id="8194" name="Picture 2" descr="https://upload.wikimedia.org/wikipedia/commons/2/2a/Bundesarchiv_Bild_183-S62600,_Adolf_Hitl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6649" y="4502989"/>
              <a:ext cx="1345721" cy="1772727"/>
            </a:xfrm>
            <a:prstGeom prst="rect">
              <a:avLst/>
            </a:prstGeom>
            <a:noFill/>
          </p:spPr>
        </p:pic>
        <p:pic>
          <p:nvPicPr>
            <p:cNvPr id="8196" name="Picture 4" descr="http://lowres-picturecabinet.com.s3-eu-west-1.amazonaws.com/43/main/14/9323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3743" y="4502989"/>
              <a:ext cx="2008136" cy="1772727"/>
            </a:xfrm>
            <a:prstGeom prst="rect">
              <a:avLst/>
            </a:prstGeom>
            <a:noFill/>
          </p:spPr>
        </p:pic>
        <p:pic>
          <p:nvPicPr>
            <p:cNvPr id="8200" name="Picture 8" descr="http://ohshoefler.wikispaces.com/file/view/woman_factworker.jpg/45297407/210x322/woman_factwork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6574" y="4477110"/>
              <a:ext cx="1673524" cy="1807232"/>
            </a:xfrm>
            <a:prstGeom prst="rect">
              <a:avLst/>
            </a:prstGeom>
            <a:noFill/>
          </p:spPr>
        </p:pic>
        <p:pic>
          <p:nvPicPr>
            <p:cNvPr id="8206" name="Picture 14" descr="http://www.sheppardsoftware.com/images/Asia/factfile/438px-Nagasakibom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4494362"/>
              <a:ext cx="1407924" cy="1781354"/>
            </a:xfrm>
            <a:prstGeom prst="rect">
              <a:avLst/>
            </a:prstGeom>
            <a:noFill/>
          </p:spPr>
        </p:pic>
        <p:pic>
          <p:nvPicPr>
            <p:cNvPr id="8208" name="Picture 16" descr="http://www.novomilenio.inf.br/porto/porto22.jpg"/>
            <p:cNvPicPr>
              <a:picLocks noChangeAspect="1" noChangeArrowheads="1"/>
            </p:cNvPicPr>
            <p:nvPr/>
          </p:nvPicPr>
          <p:blipFill>
            <a:blip r:embed="rId6" cstate="print"/>
            <a:srcRect r="3896"/>
            <a:stretch>
              <a:fillRect/>
            </a:stretch>
          </p:blipFill>
          <p:spPr bwMode="auto">
            <a:xfrm>
              <a:off x="4888546" y="4494362"/>
              <a:ext cx="2426656" cy="1789981"/>
            </a:xfrm>
            <a:prstGeom prst="rect">
              <a:avLst/>
            </a:prstGeom>
            <a:noFill/>
          </p:spPr>
        </p:pic>
      </p:grpSp>
      <p:grpSp>
        <p:nvGrpSpPr>
          <p:cNvPr id="23" name="Grupo 22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4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5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6" name="Retângulo 25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ACA599-79E0-407E-90D8-539896C4410F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pSp>
        <p:nvGrpSpPr>
          <p:cNvPr id="21" name="Grupo 20"/>
          <p:cNvGrpSpPr/>
          <p:nvPr/>
        </p:nvGrpSpPr>
        <p:grpSpPr>
          <a:xfrm>
            <a:off x="167994" y="1456266"/>
            <a:ext cx="8285893" cy="4335922"/>
            <a:chOff x="167994" y="1456266"/>
            <a:chExt cx="8285893" cy="4335922"/>
          </a:xfrm>
        </p:grpSpPr>
        <p:sp>
          <p:nvSpPr>
            <p:cNvPr id="2" name="Retângulo 1"/>
            <p:cNvSpPr/>
            <p:nvPr/>
          </p:nvSpPr>
          <p:spPr>
            <a:xfrm>
              <a:off x="167994" y="5176635"/>
              <a:ext cx="2813271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latin typeface="Arial Rounded MT Bold" pitchFamily="34" charset="0"/>
                  <a:ea typeface="SimSun" pitchFamily="2" charset="-122"/>
                  <a:cs typeface="Times New Roman" pitchFamily="18" charset="0"/>
                </a:rPr>
                <a:t>Benjamin Graham</a:t>
              </a:r>
            </a:p>
            <a:p>
              <a:pPr algn="ctr"/>
              <a:r>
                <a:rPr lang="en-US" altLang="zh-CN" sz="1600" dirty="0">
                  <a:solidFill>
                    <a:srgbClr val="FFFF99"/>
                  </a:solidFill>
                  <a:latin typeface="Arial Rounded MT Bold" pitchFamily="34" charset="0"/>
                  <a:ea typeface="SimSun" pitchFamily="2" charset="-122"/>
                  <a:cs typeface="Times New Roman" pitchFamily="18" charset="0"/>
                </a:rPr>
                <a:t>Columbia Business School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537414" y="5176638"/>
              <a:ext cx="1828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Rounded MT Bold" pitchFamily="34" charset="0"/>
                  <a:ea typeface="SimSun" pitchFamily="2" charset="-122"/>
                  <a:cs typeface="Times New Roman" pitchFamily="18" charset="0"/>
                </a:rPr>
                <a:t>Warren Buffett</a:t>
              </a:r>
              <a:endParaRPr lang="pt-BR" dirty="0">
                <a:latin typeface="Arial Rounded MT Bold" pitchFamily="34" charset="0"/>
              </a:endParaRPr>
            </a:p>
          </p:txBody>
        </p:sp>
        <p:pic>
          <p:nvPicPr>
            <p:cNvPr id="80900" name="Picture 4" descr="http://cdn.ownthedollar.com/wp-content/uploads/2009/09/benjamin-graha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4933" y="2461360"/>
              <a:ext cx="1905000" cy="2647951"/>
            </a:xfrm>
            <a:prstGeom prst="rect">
              <a:avLst/>
            </a:prstGeom>
            <a:noFill/>
          </p:spPr>
        </p:pic>
        <p:pic>
          <p:nvPicPr>
            <p:cNvPr id="80902" name="Picture 6" descr="http://www.bigfatpurse.com/wp-content/uploads/warren-buffett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35619" y="2481604"/>
              <a:ext cx="2018268" cy="2610455"/>
            </a:xfrm>
            <a:prstGeom prst="rect">
              <a:avLst/>
            </a:prstGeom>
            <a:noFill/>
          </p:spPr>
        </p:pic>
        <p:pic>
          <p:nvPicPr>
            <p:cNvPr id="80904" name="Picture 8" descr="http://www.bufferstock.org/images/analysis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2308" y="2574267"/>
              <a:ext cx="1302319" cy="2014988"/>
            </a:xfrm>
            <a:prstGeom prst="rect">
              <a:avLst/>
            </a:prstGeom>
            <a:noFill/>
          </p:spPr>
        </p:pic>
        <p:pic>
          <p:nvPicPr>
            <p:cNvPr id="80906" name="Picture 10" descr="https://images-na.ssl-images-amazon.com/images/I/41lNILAEAfL._UY250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0722" y="2583613"/>
              <a:ext cx="1371300" cy="2014268"/>
            </a:xfrm>
            <a:prstGeom prst="rect">
              <a:avLst/>
            </a:prstGeom>
            <a:noFill/>
          </p:spPr>
        </p:pic>
        <p:sp>
          <p:nvSpPr>
            <p:cNvPr id="23" name="Retângulo 22"/>
            <p:cNvSpPr/>
            <p:nvPr/>
          </p:nvSpPr>
          <p:spPr>
            <a:xfrm>
              <a:off x="3263571" y="4702199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Rounded MT Bold" pitchFamily="34" charset="0"/>
                  <a:ea typeface="SimSun" pitchFamily="2" charset="-122"/>
                  <a:cs typeface="Times New Roman" pitchFamily="18" charset="0"/>
                </a:rPr>
                <a:t>1934</a:t>
              </a:r>
              <a:endParaRPr lang="pt-BR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5089494" y="4690697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Rounded MT Bold" pitchFamily="34" charset="0"/>
                  <a:ea typeface="SimSun" pitchFamily="2" charset="-122"/>
                  <a:cs typeface="Times New Roman" pitchFamily="18" charset="0"/>
                </a:rPr>
                <a:t>1949</a:t>
              </a:r>
              <a:endParaRPr lang="pt-BR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11039" y="1456266"/>
              <a:ext cx="3528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FFCC"/>
                  </a:solidFill>
                  <a:latin typeface="Bookman Old Style" pitchFamily="18" charset="0"/>
                </a:rPr>
                <a:t>Década de 1940</a:t>
              </a:r>
              <a:endParaRPr lang="pt-BR" sz="2800" b="1" dirty="0">
                <a:latin typeface="Bookman Old Style" pitchFamily="18" charset="0"/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E93DBB-79CB-4274-B80E-FA2D4F2893D2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1950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43608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Pós-Guerra Mundial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Falta de recursos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Forte crescimento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Medo de recessão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536608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Monitoramento dia-a-dia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Manter caixa elevado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Indicadores de desempenho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Fontes de financiamento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64600" y="16288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Foco das finanças</a:t>
            </a:r>
            <a:endParaRPr lang="pt-BR" sz="2400" b="1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>
          <a:xfrm rot="5400000">
            <a:off x="3563888" y="2780928"/>
            <a:ext cx="2592288" cy="432048"/>
          </a:xfrm>
          <a:prstGeom prst="triangle">
            <a:avLst>
              <a:gd name="adj" fmla="val 5066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Grupo 26"/>
          <p:cNvGrpSpPr/>
          <p:nvPr/>
        </p:nvGrpSpPr>
        <p:grpSpPr>
          <a:xfrm>
            <a:off x="155575" y="4528038"/>
            <a:ext cx="8867656" cy="1712791"/>
            <a:chOff x="155575" y="4528038"/>
            <a:chExt cx="8867656" cy="1712791"/>
          </a:xfrm>
        </p:grpSpPr>
        <p:pic>
          <p:nvPicPr>
            <p:cNvPr id="7172" name="Picture 4" descr="http://i.kinja-img.com/gawker-media/image/upload/s--q0DKcGn0--/c_fit,fl_progressive,q_80,w_636/18l84ybl5au9mjp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5" y="4528380"/>
              <a:ext cx="2895356" cy="1696573"/>
            </a:xfrm>
            <a:prstGeom prst="rect">
              <a:avLst/>
            </a:prstGeom>
            <a:noFill/>
          </p:spPr>
        </p:pic>
        <p:pic>
          <p:nvPicPr>
            <p:cNvPr id="7174" name="Picture 6" descr="http://grist.files.wordpress.com/2010/12/1950s_housewif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7037" y="4528038"/>
              <a:ext cx="2273878" cy="1712791"/>
            </a:xfrm>
            <a:prstGeom prst="rect">
              <a:avLst/>
            </a:prstGeom>
            <a:noFill/>
          </p:spPr>
        </p:pic>
        <p:pic>
          <p:nvPicPr>
            <p:cNvPr id="7178" name="Picture 10" descr="http://t2.gstatic.com/images?q=tbn:ANd9GcQAH1g9uUIVvsx6-FWw8ELorGYMtT3mo_Tz0n-YRRAiBn4a_Vs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1425" y="4528868"/>
              <a:ext cx="1709647" cy="1709647"/>
            </a:xfrm>
            <a:prstGeom prst="rect">
              <a:avLst/>
            </a:prstGeom>
            <a:noFill/>
          </p:spPr>
        </p:pic>
        <p:pic>
          <p:nvPicPr>
            <p:cNvPr id="7180" name="Picture 12" descr="http://farm4.static.flickr.com/3165/2919551783_c183188a1f_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9455" y="4528868"/>
              <a:ext cx="1983776" cy="1709559"/>
            </a:xfrm>
            <a:prstGeom prst="rect">
              <a:avLst/>
            </a:prstGeom>
            <a:noFill/>
          </p:spPr>
        </p:pic>
      </p:grpSp>
      <p:grpSp>
        <p:nvGrpSpPr>
          <p:cNvPr id="22" name="Grupo 21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3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4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4F7BB9B1-1D0F-4DF8-8538-F0377F211C67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pSp>
        <p:nvGrpSpPr>
          <p:cNvPr id="22" name="Grupo 21"/>
          <p:cNvGrpSpPr/>
          <p:nvPr/>
        </p:nvGrpSpPr>
        <p:grpSpPr>
          <a:xfrm>
            <a:off x="492239" y="1335502"/>
            <a:ext cx="8208929" cy="4549555"/>
            <a:chOff x="492239" y="1335502"/>
            <a:chExt cx="8208929" cy="4549555"/>
          </a:xfrm>
        </p:grpSpPr>
        <p:grpSp>
          <p:nvGrpSpPr>
            <p:cNvPr id="21" name="Grupo 20"/>
            <p:cNvGrpSpPr/>
            <p:nvPr/>
          </p:nvGrpSpPr>
          <p:grpSpPr>
            <a:xfrm>
              <a:off x="492239" y="2151032"/>
              <a:ext cx="2216455" cy="3734025"/>
              <a:chOff x="492239" y="2151032"/>
              <a:chExt cx="2216455" cy="3734025"/>
            </a:xfrm>
          </p:grpSpPr>
          <p:sp>
            <p:nvSpPr>
              <p:cNvPr id="2" name="Retângulo 1"/>
              <p:cNvSpPr/>
              <p:nvPr/>
            </p:nvSpPr>
            <p:spPr>
              <a:xfrm>
                <a:off x="492239" y="4469285"/>
                <a:ext cx="2216455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Arial Rounded MT Bold" pitchFamily="34" charset="0"/>
                    <a:ea typeface="SimSun" pitchFamily="2" charset="-122"/>
                    <a:cs typeface="Times New Roman" pitchFamily="18" charset="0"/>
                  </a:rPr>
                  <a:t>Harry Markowitz</a:t>
                </a:r>
              </a:p>
              <a:p>
                <a:pPr algn="ctr"/>
                <a:r>
                  <a:rPr lang="pt-BR" dirty="0">
                    <a:solidFill>
                      <a:srgbClr val="FFCCFF"/>
                    </a:solidFill>
                    <a:latin typeface="Arial Rounded MT Bold" pitchFamily="34" charset="0"/>
                  </a:rPr>
                  <a:t>Prêmio Nobel 1990</a:t>
                </a:r>
              </a:p>
              <a:p>
                <a:pPr algn="ctr"/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University</a:t>
                </a:r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 </a:t>
                </a:r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of</a:t>
                </a:r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 Chicago</a:t>
                </a:r>
                <a:endParaRPr lang="pt-BR" sz="1600" dirty="0">
                  <a:latin typeface="Arial Rounded MT Bold" pitchFamily="34" charset="0"/>
                </a:endParaRPr>
              </a:p>
            </p:txBody>
          </p:sp>
          <p:pic>
            <p:nvPicPr>
              <p:cNvPr id="81922" name="Picture 2" descr="http://www.nobelprize.org/nobel_prizes/economic-sciences/laureates/1990/markowitz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3930" y="2151032"/>
                <a:ext cx="1543050" cy="2162176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Grupo 19"/>
            <p:cNvGrpSpPr/>
            <p:nvPr/>
          </p:nvGrpSpPr>
          <p:grpSpPr>
            <a:xfrm>
              <a:off x="3500890" y="2180930"/>
              <a:ext cx="2277358" cy="3704127"/>
              <a:chOff x="3500890" y="2180930"/>
              <a:chExt cx="2277358" cy="3704127"/>
            </a:xfrm>
          </p:grpSpPr>
          <p:pic>
            <p:nvPicPr>
              <p:cNvPr id="25" name="Picture 2" descr="http://www.nobelprize.org/nobel_prizes/economic-sciences/laureates/1985/modiglian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58199" y="2180930"/>
                <a:ext cx="1521713" cy="2132278"/>
              </a:xfrm>
              <a:prstGeom prst="rect">
                <a:avLst/>
              </a:prstGeom>
              <a:noFill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3500890" y="4469285"/>
                <a:ext cx="2277358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latin typeface="Arial Rounded MT Bold" pitchFamily="34" charset="0"/>
                  </a:rPr>
                  <a:t>Franco Modigliani</a:t>
                </a:r>
              </a:p>
              <a:p>
                <a:pPr algn="ctr"/>
                <a:r>
                  <a:rPr lang="pt-BR" dirty="0">
                    <a:solidFill>
                      <a:srgbClr val="FFCCFF"/>
                    </a:solidFill>
                    <a:latin typeface="Arial Rounded MT Bold" pitchFamily="34" charset="0"/>
                  </a:rPr>
                  <a:t>Prêmio Nobel 1985</a:t>
                </a:r>
              </a:p>
              <a:p>
                <a:pPr algn="ctr"/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Carnegie</a:t>
                </a:r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 </a:t>
                </a:r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Mellon</a:t>
                </a:r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 </a:t>
                </a:r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University</a:t>
                </a:r>
                <a:endParaRPr lang="pt-BR" sz="1600" dirty="0">
                  <a:solidFill>
                    <a:srgbClr val="FFFF99"/>
                  </a:solidFill>
                  <a:latin typeface="Arial Rounded MT Bold" pitchFamily="34" charset="0"/>
                </a:endParaRP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6630827" y="2175418"/>
              <a:ext cx="2070341" cy="3709639"/>
              <a:chOff x="6630827" y="2175418"/>
              <a:chExt cx="2070341" cy="3709639"/>
            </a:xfrm>
          </p:grpSpPr>
          <p:pic>
            <p:nvPicPr>
              <p:cNvPr id="28" name="Picture 4" descr="http://www.dec.ufcg.edu.br/biografias/ecmerthm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01132" y="2175418"/>
                <a:ext cx="1497958" cy="2137790"/>
              </a:xfrm>
              <a:prstGeom prst="rect">
                <a:avLst/>
              </a:prstGeom>
              <a:noFill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6630827" y="4469285"/>
                <a:ext cx="2070341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latin typeface="Arial Rounded MT Bold" pitchFamily="34" charset="0"/>
                  </a:rPr>
                  <a:t>Merton H. Miller</a:t>
                </a:r>
              </a:p>
              <a:p>
                <a:pPr algn="ctr"/>
                <a:r>
                  <a:rPr lang="pt-BR" dirty="0">
                    <a:solidFill>
                      <a:srgbClr val="FFCCFF"/>
                    </a:solidFill>
                    <a:latin typeface="Arial Rounded MT Bold" pitchFamily="34" charset="0"/>
                  </a:rPr>
                  <a:t>Prêmio Nobel 1990</a:t>
                </a:r>
              </a:p>
              <a:p>
                <a:pPr algn="ctr"/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University</a:t>
                </a:r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 </a:t>
                </a:r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of</a:t>
                </a:r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 Chicago</a:t>
                </a:r>
              </a:p>
            </p:txBody>
          </p:sp>
        </p:grpSp>
        <p:sp>
          <p:nvSpPr>
            <p:cNvPr id="32" name="CaixaDeTexto 31"/>
            <p:cNvSpPr txBox="1"/>
            <p:nvPr/>
          </p:nvSpPr>
          <p:spPr>
            <a:xfrm>
              <a:off x="994118" y="1335502"/>
              <a:ext cx="3528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FFCC"/>
                  </a:solidFill>
                  <a:latin typeface="Bookman Old Style" pitchFamily="18" charset="0"/>
                </a:rPr>
                <a:t>Década de 1950</a:t>
              </a:r>
              <a:endParaRPr lang="pt-BR" sz="2800" b="1" dirty="0">
                <a:latin typeface="Bookman Old Style" pitchFamily="18" charset="0"/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69B79D3-768B-465C-9442-3F4939F7CCC1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1960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43608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Queda nos lucros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Novos segmentos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Pesquisa e desenvolvimento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Internacionalização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527982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Alocação de recursos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Planejamento e controle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Custo do capital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Simulações computacionais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55974" y="16288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Foco das finanças</a:t>
            </a:r>
            <a:endParaRPr lang="pt-BR" sz="2400" b="1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>
          <a:xfrm rot="5400000">
            <a:off x="3563888" y="2780928"/>
            <a:ext cx="2592288" cy="432048"/>
          </a:xfrm>
          <a:prstGeom prst="triangle">
            <a:avLst>
              <a:gd name="adj" fmla="val 5066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Grupo 26"/>
          <p:cNvGrpSpPr/>
          <p:nvPr/>
        </p:nvGrpSpPr>
        <p:grpSpPr>
          <a:xfrm>
            <a:off x="163907" y="4561187"/>
            <a:ext cx="8790378" cy="1703926"/>
            <a:chOff x="163907" y="4561187"/>
            <a:chExt cx="8790378" cy="1703926"/>
          </a:xfrm>
        </p:grpSpPr>
        <p:pic>
          <p:nvPicPr>
            <p:cNvPr id="6146" name="Picture 2" descr="https://upload.wikimedia.org/wikipedia/commons/thumb/9/9c/Aldrin_Apollo_11.jpg/250px-Aldrin_Apollo_11.jpg"/>
            <p:cNvPicPr>
              <a:picLocks noChangeAspect="1" noChangeArrowheads="1"/>
            </p:cNvPicPr>
            <p:nvPr/>
          </p:nvPicPr>
          <p:blipFill>
            <a:blip r:embed="rId2" cstate="print"/>
            <a:srcRect l="9727" r="6668"/>
            <a:stretch>
              <a:fillRect/>
            </a:stretch>
          </p:blipFill>
          <p:spPr bwMode="auto">
            <a:xfrm>
              <a:off x="163907" y="4561387"/>
              <a:ext cx="1406105" cy="1695449"/>
            </a:xfrm>
            <a:prstGeom prst="rect">
              <a:avLst/>
            </a:prstGeom>
            <a:noFill/>
          </p:spPr>
        </p:pic>
        <p:pic>
          <p:nvPicPr>
            <p:cNvPr id="6148" name="Picture 4" descr="https://anos60.files.wordpress.com/2012/04/brasc3adlia-1960-thomaz-farkas.jpg?w=450"/>
            <p:cNvPicPr>
              <a:picLocks noChangeAspect="1" noChangeArrowheads="1"/>
            </p:cNvPicPr>
            <p:nvPr/>
          </p:nvPicPr>
          <p:blipFill>
            <a:blip r:embed="rId3" cstate="print"/>
            <a:srcRect l="29860"/>
            <a:stretch>
              <a:fillRect/>
            </a:stretch>
          </p:blipFill>
          <p:spPr bwMode="auto">
            <a:xfrm>
              <a:off x="2966210" y="4570362"/>
              <a:ext cx="1904041" cy="1685926"/>
            </a:xfrm>
            <a:prstGeom prst="rect">
              <a:avLst/>
            </a:prstGeom>
            <a:noFill/>
          </p:spPr>
        </p:pic>
        <p:pic>
          <p:nvPicPr>
            <p:cNvPr id="6150" name="Picture 6" descr="http://static.minilua.com/wp-content/uploads/2011/01/image_thumb1_66624.jpg"/>
            <p:cNvPicPr>
              <a:picLocks noChangeAspect="1" noChangeArrowheads="1"/>
            </p:cNvPicPr>
            <p:nvPr/>
          </p:nvPicPr>
          <p:blipFill>
            <a:blip r:embed="rId4" cstate="print"/>
            <a:srcRect l="11182" r="9939"/>
            <a:stretch>
              <a:fillRect/>
            </a:stretch>
          </p:blipFill>
          <p:spPr bwMode="auto">
            <a:xfrm>
              <a:off x="1573684" y="4561187"/>
              <a:ext cx="1397480" cy="1678048"/>
            </a:xfrm>
            <a:prstGeom prst="rect">
              <a:avLst/>
            </a:prstGeom>
            <a:noFill/>
          </p:spPr>
        </p:pic>
        <p:pic>
          <p:nvPicPr>
            <p:cNvPr id="6152" name="Picture 8" descr="http://www.palermomania.it/public/news2012/news_52978_Martin_Luther_King_Ihadream.jpg"/>
            <p:cNvPicPr>
              <a:picLocks noChangeAspect="1" noChangeArrowheads="1"/>
            </p:cNvPicPr>
            <p:nvPr/>
          </p:nvPicPr>
          <p:blipFill>
            <a:blip r:embed="rId5" cstate="print"/>
            <a:srcRect l="5232" t="3513" r="5977"/>
            <a:stretch>
              <a:fillRect/>
            </a:stretch>
          </p:blipFill>
          <p:spPr bwMode="auto">
            <a:xfrm>
              <a:off x="4882549" y="4563374"/>
              <a:ext cx="2097626" cy="1701739"/>
            </a:xfrm>
            <a:prstGeom prst="rect">
              <a:avLst/>
            </a:prstGeom>
            <a:noFill/>
          </p:spPr>
        </p:pic>
        <p:pic>
          <p:nvPicPr>
            <p:cNvPr id="6156" name="Picture 12" descr="http://berlinwall.soaringdevelopment.com/images/smallpicofwal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70444" y="4572000"/>
              <a:ext cx="1983841" cy="1686733"/>
            </a:xfrm>
            <a:prstGeom prst="rect">
              <a:avLst/>
            </a:prstGeom>
            <a:noFill/>
          </p:spPr>
        </p:pic>
      </p:grpSp>
      <p:grpSp>
        <p:nvGrpSpPr>
          <p:cNvPr id="23" name="Grupo 22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4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5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6" name="Retângulo 25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CB3D17A3-FD05-41AE-B81F-99CE5F1B1981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pSp>
        <p:nvGrpSpPr>
          <p:cNvPr id="20" name="Grupo 19"/>
          <p:cNvGrpSpPr/>
          <p:nvPr/>
        </p:nvGrpSpPr>
        <p:grpSpPr>
          <a:xfrm>
            <a:off x="751032" y="2118850"/>
            <a:ext cx="7950136" cy="3865786"/>
            <a:chOff x="751032" y="2118850"/>
            <a:chExt cx="7950136" cy="3865786"/>
          </a:xfrm>
        </p:grpSpPr>
        <p:sp>
          <p:nvSpPr>
            <p:cNvPr id="2" name="Retângulo 1"/>
            <p:cNvSpPr/>
            <p:nvPr/>
          </p:nvSpPr>
          <p:spPr>
            <a:xfrm>
              <a:off x="751032" y="4322643"/>
              <a:ext cx="221645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 Rounded MT Bold" pitchFamily="34" charset="0"/>
                  <a:ea typeface="SimSun" pitchFamily="2" charset="-122"/>
                  <a:cs typeface="Times New Roman" pitchFamily="18" charset="0"/>
                </a:rPr>
                <a:t>William Sharpe</a:t>
              </a:r>
            </a:p>
            <a:p>
              <a:pPr algn="ctr"/>
              <a:r>
                <a:rPr lang="pt-BR" dirty="0">
                  <a:solidFill>
                    <a:srgbClr val="FFCCFF"/>
                  </a:solidFill>
                  <a:latin typeface="Arial Rounded MT Bold" pitchFamily="34" charset="0"/>
                </a:rPr>
                <a:t>Prêmio Nobel 1990</a:t>
              </a:r>
            </a:p>
            <a:p>
              <a:pPr algn="ctr"/>
              <a:r>
                <a:rPr lang="pt-BR" sz="1600" dirty="0">
                  <a:solidFill>
                    <a:srgbClr val="FFFF99"/>
                  </a:solidFill>
                  <a:latin typeface="Arial Rounded MT Bold" pitchFamily="34" charset="0"/>
                </a:rPr>
                <a:t>Stanford </a:t>
              </a:r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University</a:t>
              </a:r>
              <a:endParaRPr lang="pt-BR" sz="1600" dirty="0">
                <a:solidFill>
                  <a:srgbClr val="FFFF99"/>
                </a:solidFill>
                <a:latin typeface="Arial Rounded MT Bold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608719" y="4322643"/>
              <a:ext cx="22773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Arial Rounded MT Bold" pitchFamily="34" charset="0"/>
                </a:rPr>
                <a:t>Paul Samuelson</a:t>
              </a:r>
            </a:p>
            <a:p>
              <a:pPr algn="ctr"/>
              <a:r>
                <a:rPr lang="pt-BR" dirty="0">
                  <a:solidFill>
                    <a:srgbClr val="FFCCFF"/>
                  </a:solidFill>
                  <a:latin typeface="Arial Rounded MT Bold" pitchFamily="34" charset="0"/>
                </a:rPr>
                <a:t>Prêmio Nobel 1970</a:t>
              </a:r>
              <a:r>
                <a:rPr lang="pt-BR" dirty="0">
                  <a:solidFill>
                    <a:srgbClr val="FFFF99"/>
                  </a:solidFill>
                  <a:latin typeface="Arial Rounded MT Bold" pitchFamily="34" charset="0"/>
                </a:rPr>
                <a:t> </a:t>
              </a:r>
            </a:p>
            <a:p>
              <a:pPr algn="ctr"/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M.I.T.</a:t>
              </a:r>
              <a:endParaRPr lang="pt-BR" sz="1600" dirty="0">
                <a:solidFill>
                  <a:srgbClr val="FFCCFF"/>
                </a:solidFill>
                <a:latin typeface="Arial Rounded MT Bold" pitchFamily="34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630827" y="4322643"/>
              <a:ext cx="2070341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Arial Rounded MT Bold" pitchFamily="34" charset="0"/>
                </a:rPr>
                <a:t>Michael Jensen</a:t>
              </a:r>
            </a:p>
            <a:p>
              <a:pPr algn="ctr"/>
              <a:r>
                <a:rPr lang="pt-BR" dirty="0">
                  <a:solidFill>
                    <a:srgbClr val="FFCCFF"/>
                  </a:solidFill>
                  <a:latin typeface="Arial Rounded MT Bold" pitchFamily="34" charset="0"/>
                </a:rPr>
                <a:t>Jensen </a:t>
              </a:r>
              <a:r>
                <a:rPr lang="pt-BR" dirty="0" err="1">
                  <a:solidFill>
                    <a:srgbClr val="FFCCFF"/>
                  </a:solidFill>
                  <a:latin typeface="Arial Rounded MT Bold" pitchFamily="34" charset="0"/>
                </a:rPr>
                <a:t>Prize</a:t>
              </a:r>
              <a:endParaRPr lang="pt-BR" dirty="0">
                <a:solidFill>
                  <a:srgbClr val="FFCCFF"/>
                </a:solidFill>
                <a:latin typeface="Arial Rounded MT Bold" pitchFamily="34" charset="0"/>
              </a:endParaRPr>
            </a:p>
            <a:p>
              <a:pPr algn="ctr"/>
              <a:r>
                <a:rPr lang="pt-BR" sz="1600" dirty="0">
                  <a:solidFill>
                    <a:srgbClr val="FFFF99"/>
                  </a:solidFill>
                  <a:latin typeface="Arial Rounded MT Bold" pitchFamily="34" charset="0"/>
                </a:rPr>
                <a:t>Harvard </a:t>
              </a:r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University</a:t>
              </a:r>
              <a:endParaRPr lang="pt-BR" sz="1600" dirty="0">
                <a:solidFill>
                  <a:srgbClr val="FFFF99"/>
                </a:solidFill>
                <a:latin typeface="Arial Rounded MT Bold" pitchFamily="34" charset="0"/>
              </a:endParaRPr>
            </a:p>
            <a:p>
              <a:pPr algn="ctr"/>
              <a:r>
                <a:rPr lang="pt-BR" sz="1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 Rounded MT Bold" pitchFamily="34" charset="0"/>
                </a:rPr>
                <a:t>University</a:t>
              </a:r>
              <a:r>
                <a:rPr lang="pt-BR" sz="1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 Rounded MT Bold" pitchFamily="34" charset="0"/>
                </a:rPr>
                <a:t> </a:t>
              </a:r>
              <a:r>
                <a:rPr lang="pt-BR" sz="1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 Rounded MT Bold" pitchFamily="34" charset="0"/>
                </a:rPr>
                <a:t>of</a:t>
              </a:r>
              <a:r>
                <a:rPr lang="pt-BR" sz="16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 Rounded MT Bold" pitchFamily="34" charset="0"/>
                </a:rPr>
                <a:t> </a:t>
              </a:r>
              <a:r>
                <a:rPr lang="pt-BR" sz="1600" dirty="0" err="1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Arial Rounded MT Bold" pitchFamily="34" charset="0"/>
                </a:rPr>
                <a:t>Rochester</a:t>
              </a:r>
              <a:endParaRPr lang="pt-BR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Rounded MT Bold" pitchFamily="34" charset="0"/>
              </a:endParaRPr>
            </a:p>
            <a:p>
              <a:pPr algn="ctr"/>
              <a:endParaRPr lang="pt-BR" dirty="0">
                <a:solidFill>
                  <a:srgbClr val="FFCCFF"/>
                </a:solidFill>
                <a:latin typeface="Arial Rounded MT Bold" pitchFamily="34" charset="0"/>
              </a:endParaRPr>
            </a:p>
          </p:txBody>
        </p:sp>
        <p:pic>
          <p:nvPicPr>
            <p:cNvPr id="82946" name="Picture 2" descr="https://www.institutional-money.com/fileadmin/templates/sub/Kongress_2008/Sharpe_Vortrag.jpg"/>
            <p:cNvPicPr>
              <a:picLocks noChangeAspect="1" noChangeArrowheads="1"/>
            </p:cNvPicPr>
            <p:nvPr/>
          </p:nvPicPr>
          <p:blipFill>
            <a:blip r:embed="rId2" cstate="print"/>
            <a:srcRect l="8135" b="27269"/>
            <a:stretch>
              <a:fillRect/>
            </a:stretch>
          </p:blipFill>
          <p:spPr bwMode="auto">
            <a:xfrm>
              <a:off x="1190445" y="2118850"/>
              <a:ext cx="1551616" cy="2082224"/>
            </a:xfrm>
            <a:prstGeom prst="rect">
              <a:avLst/>
            </a:prstGeom>
            <a:noFill/>
          </p:spPr>
        </p:pic>
        <p:pic>
          <p:nvPicPr>
            <p:cNvPr id="82948" name="Picture 4" descr="http://www.nobelprize.org/nobel_prizes/economic-sciences/laureates/1970/samuels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6287" y="2118850"/>
              <a:ext cx="1487486" cy="2084318"/>
            </a:xfrm>
            <a:prstGeom prst="rect">
              <a:avLst/>
            </a:prstGeom>
            <a:noFill/>
          </p:spPr>
        </p:pic>
        <p:pic>
          <p:nvPicPr>
            <p:cNvPr id="82950" name="Picture 6" descr="http://beingaleader.us/BeingaLeader/Michael_C._Jensen_files/highresMonitorPic-jensen.jpg"/>
            <p:cNvPicPr>
              <a:picLocks noChangeAspect="1" noChangeArrowheads="1"/>
            </p:cNvPicPr>
            <p:nvPr/>
          </p:nvPicPr>
          <p:blipFill>
            <a:blip r:embed="rId4" cstate="print"/>
            <a:srcRect b="5225"/>
            <a:stretch>
              <a:fillRect/>
            </a:stretch>
          </p:blipFill>
          <p:spPr bwMode="auto">
            <a:xfrm>
              <a:off x="6858000" y="2118850"/>
              <a:ext cx="1561552" cy="2068300"/>
            </a:xfrm>
            <a:prstGeom prst="rect">
              <a:avLst/>
            </a:prstGeom>
            <a:noFill/>
          </p:spPr>
        </p:pic>
      </p:grpSp>
      <p:sp>
        <p:nvSpPr>
          <p:cNvPr id="28" name="CaixaDeTexto 27"/>
          <p:cNvSpPr txBox="1"/>
          <p:nvPr/>
        </p:nvSpPr>
        <p:spPr>
          <a:xfrm>
            <a:off x="873349" y="1318249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1960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807BD13-0E2A-4E50-81CF-6BC12949D830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1970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43608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Elevada inflação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Fim do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Bretton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Woods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Crise do petróleo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Crash de 1974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493478" y="2420888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Teoria de Carteiras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Markowitz, Sharpe, Tobin,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Fama, Ross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Eficiência de mercado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Avaliação de riscos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21470" y="16288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Foco das finanças</a:t>
            </a:r>
            <a:endParaRPr lang="pt-BR" sz="2400" b="1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>
          <a:xfrm rot="5400000">
            <a:off x="3563888" y="2780928"/>
            <a:ext cx="2592288" cy="432048"/>
          </a:xfrm>
          <a:prstGeom prst="triangle">
            <a:avLst>
              <a:gd name="adj" fmla="val 5066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Grupo 26"/>
          <p:cNvGrpSpPr/>
          <p:nvPr/>
        </p:nvGrpSpPr>
        <p:grpSpPr>
          <a:xfrm>
            <a:off x="146974" y="4511615"/>
            <a:ext cx="8859002" cy="1768414"/>
            <a:chOff x="146974" y="4511615"/>
            <a:chExt cx="8859002" cy="1768414"/>
          </a:xfrm>
        </p:grpSpPr>
        <p:pic>
          <p:nvPicPr>
            <p:cNvPr id="5124" name="Picture 4" descr="http://www.ngejay.com/wp-content/uploads/2013/04/goldbars_1247356c.jpg"/>
            <p:cNvPicPr>
              <a:picLocks noChangeAspect="1" noChangeArrowheads="1"/>
            </p:cNvPicPr>
            <p:nvPr/>
          </p:nvPicPr>
          <p:blipFill>
            <a:blip r:embed="rId2" cstate="print"/>
            <a:srcRect r="16852"/>
            <a:stretch>
              <a:fillRect/>
            </a:stretch>
          </p:blipFill>
          <p:spPr bwMode="auto">
            <a:xfrm>
              <a:off x="1354373" y="4511615"/>
              <a:ext cx="1932317" cy="1717286"/>
            </a:xfrm>
            <a:prstGeom prst="rect">
              <a:avLst/>
            </a:prstGeom>
            <a:noFill/>
          </p:spPr>
        </p:pic>
        <p:pic>
          <p:nvPicPr>
            <p:cNvPr id="5126" name="Picture 6" descr="http://www.sanasecurities.com/sites/default/files/US%20Dollar_0.png"/>
            <p:cNvPicPr>
              <a:picLocks noChangeAspect="1" noChangeArrowheads="1"/>
            </p:cNvPicPr>
            <p:nvPr/>
          </p:nvPicPr>
          <p:blipFill>
            <a:blip r:embed="rId3" cstate="print"/>
            <a:srcRect l="31689" r="12210" b="23852"/>
            <a:stretch>
              <a:fillRect/>
            </a:stretch>
          </p:blipFill>
          <p:spPr bwMode="auto">
            <a:xfrm>
              <a:off x="1354124" y="5322498"/>
              <a:ext cx="1932566" cy="948906"/>
            </a:xfrm>
            <a:prstGeom prst="rect">
              <a:avLst/>
            </a:prstGeom>
            <a:noFill/>
          </p:spPr>
        </p:pic>
        <p:pic>
          <p:nvPicPr>
            <p:cNvPr id="5128" name="Picture 8" descr="http://guiadoestudante.abril.com.br/imagem/guerra%20do%20vietna%2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6987" y="4511615"/>
              <a:ext cx="2208039" cy="1747630"/>
            </a:xfrm>
            <a:prstGeom prst="rect">
              <a:avLst/>
            </a:prstGeom>
            <a:noFill/>
          </p:spPr>
        </p:pic>
        <p:pic>
          <p:nvPicPr>
            <p:cNvPr id="5130" name="Picture 10" descr="http://www.brasilescola.com/upload/conteudo/images/ea5f88afee8cb5317db8d9967f59c25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739" y="4512898"/>
              <a:ext cx="1612839" cy="1746524"/>
            </a:xfrm>
            <a:prstGeom prst="rect">
              <a:avLst/>
            </a:prstGeom>
            <a:noFill/>
          </p:spPr>
        </p:pic>
        <p:pic>
          <p:nvPicPr>
            <p:cNvPr id="5132" name="Picture 12" descr="http://3.bp.blogspot.com/-eZYwKhSqkDE/UZFOkmZwfiI/AAAAAAAAGJg/-OUZLpAu1qk/s1600/Fusca+-+linha+de+montagem.jpg"/>
            <p:cNvPicPr>
              <a:picLocks noChangeAspect="1" noChangeArrowheads="1"/>
            </p:cNvPicPr>
            <p:nvPr/>
          </p:nvPicPr>
          <p:blipFill>
            <a:blip r:embed="rId6" cstate="print"/>
            <a:srcRect r="7823"/>
            <a:stretch>
              <a:fillRect/>
            </a:stretch>
          </p:blipFill>
          <p:spPr bwMode="auto">
            <a:xfrm>
              <a:off x="7091227" y="4511615"/>
              <a:ext cx="1914749" cy="1742629"/>
            </a:xfrm>
            <a:prstGeom prst="rect">
              <a:avLst/>
            </a:prstGeom>
            <a:noFill/>
          </p:spPr>
        </p:pic>
        <p:pic>
          <p:nvPicPr>
            <p:cNvPr id="5122" name="Picture 2" descr="http://www.oilempire.us/oil-jpg/nationalgeographic-cheapoil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6974" y="4514204"/>
              <a:ext cx="1431660" cy="1765825"/>
            </a:xfrm>
            <a:prstGeom prst="rect">
              <a:avLst/>
            </a:prstGeom>
            <a:noFill/>
          </p:spPr>
        </p:pic>
      </p:grpSp>
      <p:grpSp>
        <p:nvGrpSpPr>
          <p:cNvPr id="24" name="Grupo 23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5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30" name="Retângulo 29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6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64CCD2-2962-4BA0-9908-773145F30D46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pSp>
        <p:nvGrpSpPr>
          <p:cNvPr id="34" name="Grupo 33"/>
          <p:cNvGrpSpPr/>
          <p:nvPr/>
        </p:nvGrpSpPr>
        <p:grpSpPr>
          <a:xfrm>
            <a:off x="120770" y="1335502"/>
            <a:ext cx="8916845" cy="5187225"/>
            <a:chOff x="120770" y="1335502"/>
            <a:chExt cx="8916845" cy="5187225"/>
          </a:xfrm>
        </p:grpSpPr>
        <p:sp>
          <p:nvSpPr>
            <p:cNvPr id="14" name="CaixaDeTexto 13"/>
            <p:cNvSpPr txBox="1"/>
            <p:nvPr/>
          </p:nvSpPr>
          <p:spPr>
            <a:xfrm>
              <a:off x="3689219" y="4460624"/>
              <a:ext cx="186619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latin typeface="Arial Rounded MT Bold" pitchFamily="34" charset="0"/>
                </a:rPr>
                <a:t>Myron Scholes</a:t>
              </a:r>
            </a:p>
            <a:p>
              <a:pPr algn="ctr"/>
              <a:r>
                <a:rPr lang="pt-BR" sz="1600" dirty="0">
                  <a:solidFill>
                    <a:srgbClr val="FFCCFF"/>
                  </a:solidFill>
                  <a:latin typeface="Arial Rounded MT Bold" pitchFamily="34" charset="0"/>
                </a:rPr>
                <a:t>Prêmio Nobel</a:t>
              </a:r>
            </a:p>
            <a:p>
              <a:pPr algn="ctr"/>
              <a:r>
                <a:rPr lang="pt-BR" sz="1600" dirty="0">
                  <a:solidFill>
                    <a:srgbClr val="FFCCFF"/>
                  </a:solidFill>
                  <a:latin typeface="Arial Rounded MT Bold" pitchFamily="34" charset="0"/>
                </a:rPr>
                <a:t>1997</a:t>
              </a:r>
            </a:p>
            <a:p>
              <a:pPr algn="ctr"/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M.I.T.</a:t>
              </a:r>
              <a:endParaRPr lang="pt-BR" sz="1600" dirty="0">
                <a:solidFill>
                  <a:srgbClr val="FFFF99"/>
                </a:solidFill>
                <a:latin typeface="Arial Rounded MT Bold" pitchFamily="34" charset="0"/>
              </a:endParaRPr>
            </a:p>
            <a:p>
              <a:pPr algn="ctr"/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University</a:t>
              </a:r>
              <a:r>
                <a:rPr lang="pt-BR" sz="1600" dirty="0">
                  <a:solidFill>
                    <a:srgbClr val="FFFF99"/>
                  </a:solidFill>
                  <a:latin typeface="Arial Rounded MT Bold" pitchFamily="34" charset="0"/>
                </a:rPr>
                <a:t> </a:t>
              </a:r>
            </a:p>
            <a:p>
              <a:pPr algn="ctr"/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of</a:t>
              </a:r>
              <a:r>
                <a:rPr lang="pt-BR" sz="1600" dirty="0">
                  <a:solidFill>
                    <a:srgbClr val="FFFF99"/>
                  </a:solidFill>
                  <a:latin typeface="Arial Rounded MT Bold" pitchFamily="34" charset="0"/>
                </a:rPr>
                <a:t> Chicago</a:t>
              </a:r>
            </a:p>
            <a:p>
              <a:pPr algn="ctr"/>
              <a:endParaRPr lang="pt-BR" sz="1600" dirty="0">
                <a:solidFill>
                  <a:srgbClr val="FFFF99"/>
                </a:solidFill>
                <a:latin typeface="Arial Rounded MT Bold" pitchFamily="34" charset="0"/>
              </a:endParaRPr>
            </a:p>
            <a:p>
              <a:pPr algn="ctr"/>
              <a:endParaRPr lang="pt-BR" sz="1600" dirty="0">
                <a:solidFill>
                  <a:srgbClr val="FFCCFF"/>
                </a:solidFill>
                <a:latin typeface="Arial Rounded MT Bold" pitchFamily="34" charset="0"/>
              </a:endParaRPr>
            </a:p>
          </p:txBody>
        </p:sp>
        <p:grpSp>
          <p:nvGrpSpPr>
            <p:cNvPr id="33" name="Grupo 32"/>
            <p:cNvGrpSpPr/>
            <p:nvPr/>
          </p:nvGrpSpPr>
          <p:grpSpPr>
            <a:xfrm>
              <a:off x="120770" y="1335502"/>
              <a:ext cx="8916845" cy="4445690"/>
              <a:chOff x="120770" y="1335502"/>
              <a:chExt cx="8916845" cy="4445690"/>
            </a:xfrm>
          </p:grpSpPr>
          <p:sp>
            <p:nvSpPr>
              <p:cNvPr id="2" name="Retângulo 1"/>
              <p:cNvSpPr/>
              <p:nvPr/>
            </p:nvSpPr>
            <p:spPr>
              <a:xfrm>
                <a:off x="120770" y="4443370"/>
                <a:ext cx="179429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latin typeface="Arial Rounded MT Bold" pitchFamily="34" charset="0"/>
                    <a:ea typeface="SimSun" pitchFamily="2" charset="-122"/>
                    <a:cs typeface="Times New Roman" pitchFamily="18" charset="0"/>
                  </a:rPr>
                  <a:t>Eugene F. </a:t>
                </a:r>
                <a:r>
                  <a:rPr lang="en-US" sz="1600" dirty="0" err="1">
                    <a:latin typeface="Arial Rounded MT Bold" pitchFamily="34" charset="0"/>
                    <a:ea typeface="SimSun" pitchFamily="2" charset="-122"/>
                    <a:cs typeface="Times New Roman" pitchFamily="18" charset="0"/>
                  </a:rPr>
                  <a:t>Fama</a:t>
                </a:r>
                <a:endParaRPr lang="en-US" sz="1600" dirty="0">
                  <a:latin typeface="Arial Rounded MT Bold" pitchFamily="34" charset="0"/>
                  <a:ea typeface="SimSun" pitchFamily="2" charset="-122"/>
                  <a:cs typeface="Times New Roman" pitchFamily="18" charset="0"/>
                </a:endParaRPr>
              </a:p>
              <a:p>
                <a:pPr algn="ctr"/>
                <a:r>
                  <a:rPr lang="pt-BR" sz="1600" dirty="0">
                    <a:solidFill>
                      <a:srgbClr val="FFCCFF"/>
                    </a:solidFill>
                    <a:latin typeface="Arial Rounded MT Bold" pitchFamily="34" charset="0"/>
                  </a:rPr>
                  <a:t>Prêmio Nobel 2013</a:t>
                </a:r>
              </a:p>
              <a:p>
                <a:pPr algn="ctr"/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University</a:t>
                </a:r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 </a:t>
                </a:r>
              </a:p>
              <a:p>
                <a:pPr algn="ctr"/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of</a:t>
                </a:r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 Chicago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1917948" y="4460626"/>
                <a:ext cx="179141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latin typeface="Arial Rounded MT Bold" pitchFamily="34" charset="0"/>
                  </a:rPr>
                  <a:t>Fischer Black</a:t>
                </a:r>
              </a:p>
              <a:p>
                <a:pPr algn="ctr"/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Harvard </a:t>
                </a:r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University</a:t>
                </a:r>
                <a:endParaRPr lang="pt-BR" sz="1600" dirty="0">
                  <a:solidFill>
                    <a:srgbClr val="FFFF99"/>
                  </a:solidFill>
                  <a:latin typeface="Arial Rounded MT Bold" pitchFamily="34" charset="0"/>
                </a:endParaRPr>
              </a:p>
              <a:p>
                <a:pPr algn="ctr"/>
                <a:endParaRPr lang="pt-BR" sz="1600" dirty="0">
                  <a:latin typeface="Arial Rounded MT Bold" pitchFamily="34" charset="0"/>
                </a:endParaRPr>
              </a:p>
            </p:txBody>
          </p:sp>
          <p:pic>
            <p:nvPicPr>
              <p:cNvPr id="83970" name="Picture 2" descr="http://www.ifaarchive.com/Eugene-Fama/eugene-fama_chicag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4585" y="2196953"/>
                <a:ext cx="1586961" cy="2200478"/>
              </a:xfrm>
              <a:prstGeom prst="rect">
                <a:avLst/>
              </a:prstGeom>
              <a:noFill/>
            </p:spPr>
          </p:pic>
          <p:pic>
            <p:nvPicPr>
              <p:cNvPr id="83972" name="Picture 4" descr="http://jrdonaldson.com/stuff/Heroes/Photos/Black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2556" t="2695" r="7474" b="21169"/>
              <a:stretch>
                <a:fillRect/>
              </a:stretch>
            </p:blipFill>
            <p:spPr bwMode="auto">
              <a:xfrm>
                <a:off x="2051806" y="2196953"/>
                <a:ext cx="1529395" cy="2173856"/>
              </a:xfrm>
              <a:prstGeom prst="rect">
                <a:avLst/>
              </a:prstGeom>
              <a:noFill/>
            </p:spPr>
          </p:pic>
          <p:pic>
            <p:nvPicPr>
              <p:cNvPr id="83974" name="Picture 6" descr="https://www.msri.org/system/paperclip/people/data/000/000/024/mugshot/scholes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493" t="4254" r="18332" b="25908"/>
              <a:stretch>
                <a:fillRect/>
              </a:stretch>
            </p:blipFill>
            <p:spPr bwMode="auto">
              <a:xfrm>
                <a:off x="3821461" y="2196953"/>
                <a:ext cx="1535502" cy="2199737"/>
              </a:xfrm>
              <a:prstGeom prst="rect">
                <a:avLst/>
              </a:prstGeom>
              <a:noFill/>
            </p:spPr>
          </p:pic>
          <p:grpSp>
            <p:nvGrpSpPr>
              <p:cNvPr id="24" name="Grupo 23"/>
              <p:cNvGrpSpPr/>
              <p:nvPr/>
            </p:nvGrpSpPr>
            <p:grpSpPr>
              <a:xfrm>
                <a:off x="7246198" y="2196952"/>
                <a:ext cx="1791417" cy="3584240"/>
                <a:chOff x="5512288" y="2196953"/>
                <a:chExt cx="1791417" cy="3584240"/>
              </a:xfrm>
            </p:grpSpPr>
            <p:pic>
              <p:nvPicPr>
                <p:cNvPr id="83978" name="Picture 10" descr="http://www.rja-llc.com/images/profile-ross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20983" r="4782"/>
                <a:stretch>
                  <a:fillRect/>
                </a:stretch>
              </p:blipFill>
              <p:spPr bwMode="auto">
                <a:xfrm>
                  <a:off x="5597223" y="2196953"/>
                  <a:ext cx="1621766" cy="2184639"/>
                </a:xfrm>
                <a:prstGeom prst="rect">
                  <a:avLst/>
                </a:prstGeom>
                <a:noFill/>
              </p:spPr>
            </p:pic>
            <p:sp>
              <p:nvSpPr>
                <p:cNvPr id="27" name="CaixaDeTexto 26"/>
                <p:cNvSpPr txBox="1"/>
                <p:nvPr/>
              </p:nvSpPr>
              <p:spPr>
                <a:xfrm>
                  <a:off x="5512288" y="4457754"/>
                  <a:ext cx="1791417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600" dirty="0">
                      <a:latin typeface="Arial Rounded MT Bold" pitchFamily="34" charset="0"/>
                    </a:rPr>
                    <a:t>Stephen Ross</a:t>
                  </a:r>
                </a:p>
                <a:p>
                  <a:pPr algn="ctr"/>
                  <a:r>
                    <a:rPr lang="pt-BR" sz="1600" dirty="0" err="1">
                      <a:solidFill>
                        <a:srgbClr val="FFFF99"/>
                      </a:solidFill>
                      <a:latin typeface="Arial Rounded MT Bold" pitchFamily="34" charset="0"/>
                    </a:rPr>
                    <a:t>M.I.T.</a:t>
                  </a:r>
                  <a:endParaRPr lang="pt-BR" sz="1600" dirty="0">
                    <a:solidFill>
                      <a:srgbClr val="FFFF99"/>
                    </a:solidFill>
                    <a:latin typeface="Arial Rounded MT Bold" pitchFamily="34" charset="0"/>
                  </a:endParaRPr>
                </a:p>
                <a:p>
                  <a:pPr algn="ctr"/>
                  <a:r>
                    <a:rPr lang="pt-BR" sz="1600" dirty="0">
                      <a:solidFill>
                        <a:srgbClr val="FFFF99"/>
                      </a:solidFill>
                      <a:latin typeface="Arial Rounded MT Bold" pitchFamily="34" charset="0"/>
                    </a:rPr>
                    <a:t>Yale </a:t>
                  </a:r>
                  <a:r>
                    <a:rPr lang="pt-BR" sz="1600" dirty="0" err="1">
                      <a:solidFill>
                        <a:srgbClr val="FFFF99"/>
                      </a:solidFill>
                      <a:latin typeface="Arial Rounded MT Bold" pitchFamily="34" charset="0"/>
                    </a:rPr>
                    <a:t>School</a:t>
                  </a:r>
                  <a:r>
                    <a:rPr lang="pt-BR" sz="1600" dirty="0">
                      <a:solidFill>
                        <a:srgbClr val="FFFF99"/>
                      </a:solidFill>
                      <a:latin typeface="Arial Rounded MT Bold" pitchFamily="34" charset="0"/>
                    </a:rPr>
                    <a:t> </a:t>
                  </a:r>
                </a:p>
                <a:p>
                  <a:pPr algn="ctr"/>
                  <a:r>
                    <a:rPr lang="pt-BR" sz="1600" dirty="0" err="1">
                      <a:solidFill>
                        <a:srgbClr val="FFFF99"/>
                      </a:solidFill>
                      <a:latin typeface="Arial Rounded MT Bold" pitchFamily="34" charset="0"/>
                    </a:rPr>
                    <a:t>of</a:t>
                  </a:r>
                  <a:r>
                    <a:rPr lang="pt-BR" sz="1600" dirty="0">
                      <a:solidFill>
                        <a:srgbClr val="FFFF99"/>
                      </a:solidFill>
                      <a:latin typeface="Arial Rounded MT Bold" pitchFamily="34" charset="0"/>
                    </a:rPr>
                    <a:t> Business</a:t>
                  </a:r>
                </a:p>
                <a:p>
                  <a:pPr algn="ctr"/>
                  <a:endParaRPr lang="pt-BR" sz="1600" dirty="0">
                    <a:latin typeface="Arial Rounded MT Bold" pitchFamily="34" charset="0"/>
                  </a:endParaRPr>
                </a:p>
              </p:txBody>
            </p:sp>
          </p:grpSp>
          <p:sp>
            <p:nvSpPr>
              <p:cNvPr id="29" name="CaixaDeTexto 28"/>
              <p:cNvSpPr txBox="1"/>
              <p:nvPr/>
            </p:nvSpPr>
            <p:spPr>
              <a:xfrm>
                <a:off x="933734" y="1335502"/>
                <a:ext cx="3528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dirty="0">
                    <a:solidFill>
                      <a:srgbClr val="00FFCC"/>
                    </a:solidFill>
                    <a:latin typeface="Bookman Old Style" pitchFamily="18" charset="0"/>
                  </a:rPr>
                  <a:t>Década de 1970</a:t>
                </a:r>
                <a:endParaRPr lang="pt-BR" sz="2800" b="1" dirty="0">
                  <a:latin typeface="Bookman Old Style" pitchFamily="18" charset="0"/>
                </a:endParaRP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5457632" y="4423243"/>
                <a:ext cx="17540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latin typeface="Arial Rounded MT Bold" pitchFamily="34" charset="0"/>
                  </a:rPr>
                  <a:t>Robert Merton </a:t>
                </a:r>
              </a:p>
              <a:p>
                <a:pPr algn="ctr"/>
                <a:r>
                  <a:rPr lang="pt-BR" sz="1600" dirty="0">
                    <a:solidFill>
                      <a:srgbClr val="FFCCFF"/>
                    </a:solidFill>
                    <a:latin typeface="Arial Rounded MT Bold" pitchFamily="34" charset="0"/>
                  </a:rPr>
                  <a:t>Prêmio Nobel</a:t>
                </a:r>
              </a:p>
              <a:p>
                <a:pPr algn="ctr"/>
                <a:r>
                  <a:rPr lang="pt-BR" sz="1600" dirty="0">
                    <a:solidFill>
                      <a:srgbClr val="FFCCFF"/>
                    </a:solidFill>
                    <a:latin typeface="Arial Rounded MT Bold" pitchFamily="34" charset="0"/>
                  </a:rPr>
                  <a:t>1997</a:t>
                </a:r>
              </a:p>
              <a:p>
                <a:pPr algn="ctr"/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M.I.T.</a:t>
                </a:r>
                <a:endParaRPr lang="pt-BR" sz="1600" dirty="0">
                  <a:solidFill>
                    <a:srgbClr val="FFFF99"/>
                  </a:solidFill>
                  <a:latin typeface="Arial Rounded MT Bold" pitchFamily="34" charset="0"/>
                </a:endParaRPr>
              </a:p>
            </p:txBody>
          </p:sp>
        </p:grpSp>
        <p:pic>
          <p:nvPicPr>
            <p:cNvPr id="8194" name="Picture 2" descr="https://www.algosobre.com.br/images/stories/assuntos/biografias/Robert%20Merton.jpg"/>
            <p:cNvPicPr>
              <a:picLocks noChangeAspect="1" noChangeArrowheads="1"/>
            </p:cNvPicPr>
            <p:nvPr/>
          </p:nvPicPr>
          <p:blipFill>
            <a:blip r:embed="rId6" cstate="print"/>
            <a:srcRect l="30713" r="7580" b="41066"/>
            <a:stretch>
              <a:fillRect/>
            </a:stretch>
          </p:blipFill>
          <p:spPr bwMode="auto">
            <a:xfrm>
              <a:off x="5555412" y="2199735"/>
              <a:ext cx="1621765" cy="2216989"/>
            </a:xfrm>
            <a:prstGeom prst="rect">
              <a:avLst/>
            </a:prstGeom>
            <a:noFill/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0A98C77-C5AB-47AC-B840-7FA084DF26B6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6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7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pSp>
        <p:nvGrpSpPr>
          <p:cNvPr id="32" name="Grupo 31"/>
          <p:cNvGrpSpPr/>
          <p:nvPr/>
        </p:nvGrpSpPr>
        <p:grpSpPr>
          <a:xfrm>
            <a:off x="933734" y="1335502"/>
            <a:ext cx="7183729" cy="4159207"/>
            <a:chOff x="933734" y="1335502"/>
            <a:chExt cx="7183729" cy="4159207"/>
          </a:xfrm>
        </p:grpSpPr>
        <p:sp>
          <p:nvSpPr>
            <p:cNvPr id="21" name="CaixaDeTexto 20"/>
            <p:cNvSpPr txBox="1"/>
            <p:nvPr/>
          </p:nvSpPr>
          <p:spPr>
            <a:xfrm>
              <a:off x="933734" y="1335502"/>
              <a:ext cx="3528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FFCC"/>
                  </a:solidFill>
                  <a:latin typeface="Bookman Old Style" pitchFamily="18" charset="0"/>
                </a:rPr>
                <a:t>Década de 1970</a:t>
              </a:r>
              <a:endParaRPr lang="pt-BR" sz="2800" b="1" dirty="0">
                <a:latin typeface="Bookman Old Style" pitchFamily="18" charset="0"/>
              </a:endParaRPr>
            </a:p>
          </p:txBody>
        </p:sp>
        <p:grpSp>
          <p:nvGrpSpPr>
            <p:cNvPr id="30" name="Grupo 29"/>
            <p:cNvGrpSpPr/>
            <p:nvPr/>
          </p:nvGrpSpPr>
          <p:grpSpPr>
            <a:xfrm>
              <a:off x="1000665" y="2283166"/>
              <a:ext cx="2078966" cy="3211543"/>
              <a:chOff x="1000665" y="2283166"/>
              <a:chExt cx="2078966" cy="3211543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1000665" y="4417491"/>
                <a:ext cx="207896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latin typeface="Arial Rounded MT Bold" pitchFamily="34" charset="0"/>
                    <a:ea typeface="SimSun" pitchFamily="2" charset="-122"/>
                    <a:cs typeface="Times New Roman" pitchFamily="18" charset="0"/>
                  </a:rPr>
                  <a:t>Daniel </a:t>
                </a:r>
                <a:r>
                  <a:rPr lang="en-US" sz="1600" dirty="0" err="1">
                    <a:latin typeface="Arial Rounded MT Bold" pitchFamily="34" charset="0"/>
                    <a:ea typeface="SimSun" pitchFamily="2" charset="-122"/>
                    <a:cs typeface="Times New Roman" pitchFamily="18" charset="0"/>
                  </a:rPr>
                  <a:t>Kahneman</a:t>
                </a:r>
                <a:endParaRPr lang="en-US" sz="1600" dirty="0">
                  <a:latin typeface="Arial Rounded MT Bold" pitchFamily="34" charset="0"/>
                  <a:ea typeface="SimSun" pitchFamily="2" charset="-122"/>
                  <a:cs typeface="Times New Roman" pitchFamily="18" charset="0"/>
                </a:endParaRPr>
              </a:p>
              <a:p>
                <a:pPr algn="ctr"/>
                <a:r>
                  <a:rPr lang="pt-BR" sz="1600" dirty="0">
                    <a:solidFill>
                      <a:srgbClr val="FFCCFF"/>
                    </a:solidFill>
                    <a:latin typeface="Arial Rounded MT Bold" pitchFamily="34" charset="0"/>
                  </a:rPr>
                  <a:t>Prêmio Nobel 2002</a:t>
                </a:r>
              </a:p>
              <a:p>
                <a:pPr algn="ctr"/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University</a:t>
                </a:r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 </a:t>
                </a:r>
              </a:p>
              <a:p>
                <a:pPr algn="ctr"/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of</a:t>
                </a:r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 Princeton</a:t>
                </a:r>
              </a:p>
            </p:txBody>
          </p:sp>
          <p:pic>
            <p:nvPicPr>
              <p:cNvPr id="1026" name="Picture 2" descr="http://turtletrader.com/images/daniel-kahneman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43606" y="2283166"/>
                <a:ext cx="1593084" cy="2071343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upo 30"/>
            <p:cNvGrpSpPr/>
            <p:nvPr/>
          </p:nvGrpSpPr>
          <p:grpSpPr>
            <a:xfrm>
              <a:off x="6326046" y="2283166"/>
              <a:ext cx="1791417" cy="3211543"/>
              <a:chOff x="6326046" y="2283166"/>
              <a:chExt cx="1791417" cy="3211543"/>
            </a:xfrm>
          </p:grpSpPr>
          <p:sp>
            <p:nvSpPr>
              <p:cNvPr id="16" name="CaixaDeTexto 15"/>
              <p:cNvSpPr txBox="1"/>
              <p:nvPr/>
            </p:nvSpPr>
            <p:spPr>
              <a:xfrm>
                <a:off x="6326046" y="4417491"/>
                <a:ext cx="179141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latin typeface="Arial Rounded MT Bold" pitchFamily="34" charset="0"/>
                  </a:rPr>
                  <a:t>Amos </a:t>
                </a:r>
                <a:r>
                  <a:rPr lang="pt-BR" sz="1600" dirty="0" err="1">
                    <a:latin typeface="Arial Rounded MT Bold" pitchFamily="34" charset="0"/>
                  </a:rPr>
                  <a:t>Tversky</a:t>
                </a:r>
                <a:endParaRPr lang="pt-BR" sz="1600" dirty="0">
                  <a:latin typeface="Arial Rounded MT Bold" pitchFamily="34" charset="0"/>
                </a:endParaRPr>
              </a:p>
              <a:p>
                <a:pPr algn="ctr"/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Stanford </a:t>
                </a:r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University</a:t>
                </a:r>
                <a:endParaRPr lang="pt-BR" sz="1600" dirty="0">
                  <a:solidFill>
                    <a:srgbClr val="FFFF99"/>
                  </a:solidFill>
                  <a:latin typeface="Arial Rounded MT Bold" pitchFamily="34" charset="0"/>
                </a:endParaRPr>
              </a:p>
              <a:p>
                <a:pPr algn="ctr"/>
                <a:endParaRPr lang="pt-BR" sz="1600" dirty="0">
                  <a:latin typeface="Arial Rounded MT Bold" pitchFamily="34" charset="0"/>
                </a:endParaRPr>
              </a:p>
            </p:txBody>
          </p:sp>
          <p:pic>
            <p:nvPicPr>
              <p:cNvPr id="1028" name="Picture 4" descr="http://www.nndb.com/people/485/000062299/tversky-sm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69140" y="2283166"/>
                <a:ext cx="1705229" cy="2081801"/>
              </a:xfrm>
              <a:prstGeom prst="rect">
                <a:avLst/>
              </a:prstGeom>
              <a:noFill/>
            </p:spPr>
          </p:pic>
        </p:grpSp>
        <p:sp>
          <p:nvSpPr>
            <p:cNvPr id="29" name="Retângulo 28"/>
            <p:cNvSpPr/>
            <p:nvPr/>
          </p:nvSpPr>
          <p:spPr>
            <a:xfrm>
              <a:off x="3140872" y="3244334"/>
              <a:ext cx="286225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latin typeface="Arial Rounded MT Bold" pitchFamily="34" charset="0"/>
                  <a:ea typeface="SimSun" pitchFamily="2" charset="-122"/>
                  <a:cs typeface="Times New Roman" pitchFamily="18" charset="0"/>
                </a:rPr>
                <a:t>Finanças</a:t>
              </a:r>
              <a:r>
                <a:rPr lang="en-US" sz="2400" dirty="0">
                  <a:latin typeface="Arial Rounded MT Bold" pitchFamily="34" charset="0"/>
                  <a:ea typeface="SimSun" pitchFamily="2" charset="-122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400" dirty="0" err="1">
                  <a:latin typeface="Arial Rounded MT Bold" pitchFamily="34" charset="0"/>
                  <a:ea typeface="SimSun" pitchFamily="2" charset="-122"/>
                  <a:cs typeface="Times New Roman" pitchFamily="18" charset="0"/>
                </a:rPr>
                <a:t>Comportamentais</a:t>
              </a:r>
              <a:endParaRPr lang="en-US" sz="2400" dirty="0">
                <a:latin typeface="Arial Rounded MT Bold" pitchFamily="34" charset="0"/>
                <a:ea typeface="SimSun" pitchFamily="2" charset="-122"/>
                <a:cs typeface="Times New Roman" pitchFamily="18" charset="0"/>
              </a:endParaRP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6491F45-40AD-4FBC-807B-0095DBC84E84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1980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43608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Volatilidade nos juros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Excesso de liquidez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Empréstimos ao 3º mundo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Moratórias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493478" y="2420888"/>
            <a:ext cx="3348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Risco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Black &amp; Scholes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Mercado de derivativos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Estratégias de investimento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21470" y="16288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Foco das finanças</a:t>
            </a:r>
            <a:endParaRPr lang="pt-BR" sz="2400" b="1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>
          <a:xfrm rot="5400000">
            <a:off x="3563888" y="2780928"/>
            <a:ext cx="2592288" cy="432048"/>
          </a:xfrm>
          <a:prstGeom prst="triangle">
            <a:avLst>
              <a:gd name="adj" fmla="val 5066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Grupo 26"/>
          <p:cNvGrpSpPr/>
          <p:nvPr/>
        </p:nvGrpSpPr>
        <p:grpSpPr>
          <a:xfrm>
            <a:off x="155574" y="4382219"/>
            <a:ext cx="8841778" cy="1830417"/>
            <a:chOff x="155574" y="4382219"/>
            <a:chExt cx="8841778" cy="1830417"/>
          </a:xfrm>
        </p:grpSpPr>
        <p:pic>
          <p:nvPicPr>
            <p:cNvPr id="4098" name="Picture 2" descr="http://www.stephanygj.net/images/ThirdWorldDeb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74" y="4391327"/>
              <a:ext cx="1431686" cy="1819692"/>
            </a:xfrm>
            <a:prstGeom prst="rect">
              <a:avLst/>
            </a:prstGeom>
            <a:noFill/>
          </p:spPr>
        </p:pic>
        <p:pic>
          <p:nvPicPr>
            <p:cNvPr id="4100" name="Picture 4" descr="http://images.rapgenius.com/773629e03b46bdc9ba7dbbf17b271a67.730x1000x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8934" y="4387607"/>
              <a:ext cx="1319541" cy="1823412"/>
            </a:xfrm>
            <a:prstGeom prst="rect">
              <a:avLst/>
            </a:prstGeom>
            <a:noFill/>
          </p:spPr>
        </p:pic>
        <p:pic>
          <p:nvPicPr>
            <p:cNvPr id="4102" name="Picture 6" descr="http://www.sightmagazine.com.au/stories/feature/images/Debt.jpg"/>
            <p:cNvPicPr>
              <a:picLocks noChangeAspect="1" noChangeArrowheads="1"/>
            </p:cNvPicPr>
            <p:nvPr/>
          </p:nvPicPr>
          <p:blipFill>
            <a:blip r:embed="rId4" cstate="print"/>
            <a:srcRect l="16679"/>
            <a:stretch>
              <a:fillRect/>
            </a:stretch>
          </p:blipFill>
          <p:spPr bwMode="auto">
            <a:xfrm>
              <a:off x="7125419" y="4399472"/>
              <a:ext cx="1871933" cy="1813164"/>
            </a:xfrm>
            <a:prstGeom prst="rect">
              <a:avLst/>
            </a:prstGeom>
            <a:noFill/>
          </p:spPr>
        </p:pic>
        <p:pic>
          <p:nvPicPr>
            <p:cNvPr id="4104" name="Picture 8" descr="http://static.guim.co.uk/sys-images/Observer/Columnist/Columnists/2012/2/9/1328804628425/PAKISTAN-STOCKS-YEAR-008.jpg"/>
            <p:cNvPicPr>
              <a:picLocks noChangeAspect="1" noChangeArrowheads="1"/>
            </p:cNvPicPr>
            <p:nvPr/>
          </p:nvPicPr>
          <p:blipFill>
            <a:blip r:embed="rId5" cstate="print"/>
            <a:srcRect l="12689" r="2541"/>
            <a:stretch>
              <a:fillRect/>
            </a:stretch>
          </p:blipFill>
          <p:spPr bwMode="auto">
            <a:xfrm>
              <a:off x="2898492" y="4382219"/>
              <a:ext cx="2303236" cy="1825835"/>
            </a:xfrm>
            <a:prstGeom prst="rect">
              <a:avLst/>
            </a:prstGeom>
            <a:noFill/>
          </p:spPr>
        </p:pic>
        <p:pic>
          <p:nvPicPr>
            <p:cNvPr id="4106" name="Picture 10" descr="http://imgsapp.em.com.br/app/noticia_127983242361/2013/05/31/397332/20130531074141565143i.jpg"/>
            <p:cNvPicPr>
              <a:picLocks noChangeAspect="1" noChangeArrowheads="1"/>
            </p:cNvPicPr>
            <p:nvPr/>
          </p:nvPicPr>
          <p:blipFill>
            <a:blip r:embed="rId6" cstate="print"/>
            <a:srcRect l="3140" r="13317"/>
            <a:stretch>
              <a:fillRect/>
            </a:stretch>
          </p:blipFill>
          <p:spPr bwMode="auto">
            <a:xfrm>
              <a:off x="5201728" y="4399472"/>
              <a:ext cx="1932316" cy="1810110"/>
            </a:xfrm>
            <a:prstGeom prst="rect">
              <a:avLst/>
            </a:prstGeom>
            <a:noFill/>
          </p:spPr>
        </p:pic>
        <p:pic>
          <p:nvPicPr>
            <p:cNvPr id="4108" name="Picture 12" descr="http://og.infg.com.br/in/10934672-8cc-c52/FT631A/2013112903018.jpg"/>
            <p:cNvPicPr>
              <a:picLocks noChangeAspect="1" noChangeArrowheads="1"/>
            </p:cNvPicPr>
            <p:nvPr/>
          </p:nvPicPr>
          <p:blipFill>
            <a:blip r:embed="rId7" cstate="print"/>
            <a:srcRect l="21237" t="29561" r="19773" b="31319"/>
            <a:stretch>
              <a:fillRect/>
            </a:stretch>
          </p:blipFill>
          <p:spPr bwMode="auto">
            <a:xfrm>
              <a:off x="5960853" y="4469995"/>
              <a:ext cx="1112807" cy="395304"/>
            </a:xfrm>
            <a:prstGeom prst="rect">
              <a:avLst/>
            </a:prstGeom>
            <a:noFill/>
          </p:spPr>
        </p:pic>
      </p:grpSp>
      <p:grpSp>
        <p:nvGrpSpPr>
          <p:cNvPr id="24" name="Grupo 23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5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30" name="Retângulo 29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6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61A7A54-562D-4EDF-ADAD-3687DFCA5F5D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555776" y="155679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solidFill>
                  <a:srgbClr val="00FFCC"/>
                </a:solidFill>
              </a:rPr>
              <a:t>Finanças</a:t>
            </a:r>
            <a:r>
              <a:rPr lang="pt-BR" sz="2000" b="1" dirty="0"/>
              <a:t>: um universo em três áreas</a:t>
            </a:r>
          </a:p>
        </p:txBody>
      </p:sp>
      <p:graphicFrame>
        <p:nvGraphicFramePr>
          <p:cNvPr id="17" name="Diagrama 16"/>
          <p:cNvGraphicFramePr/>
          <p:nvPr/>
        </p:nvGraphicFramePr>
        <p:xfrm>
          <a:off x="1547664" y="2132856"/>
          <a:ext cx="60486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15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1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grpSp>
        <p:nvGrpSpPr>
          <p:cNvPr id="21" name="Grupo 20"/>
          <p:cNvGrpSpPr/>
          <p:nvPr/>
        </p:nvGrpSpPr>
        <p:grpSpPr>
          <a:xfrm>
            <a:off x="933734" y="1335502"/>
            <a:ext cx="7416589" cy="4483058"/>
            <a:chOff x="933734" y="1335502"/>
            <a:chExt cx="7416589" cy="4483058"/>
          </a:xfrm>
        </p:grpSpPr>
        <p:sp>
          <p:nvSpPr>
            <p:cNvPr id="20" name="CaixaDeTexto 19"/>
            <p:cNvSpPr txBox="1"/>
            <p:nvPr/>
          </p:nvSpPr>
          <p:spPr>
            <a:xfrm>
              <a:off x="3243540" y="2490921"/>
              <a:ext cx="1791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Arial Rounded MT Bold" pitchFamily="34" charset="0"/>
                </a:rPr>
                <a:t>Modelos ARCH (1982)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933734" y="1335502"/>
              <a:ext cx="3528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FFCC"/>
                  </a:solidFill>
                  <a:latin typeface="Bookman Old Style" pitchFamily="18" charset="0"/>
                </a:rPr>
                <a:t>Década de 1980</a:t>
              </a:r>
              <a:endParaRPr lang="pt-BR" sz="2800" b="1" dirty="0">
                <a:latin typeface="Bookman Old Style" pitchFamily="18" charset="0"/>
              </a:endParaRPr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6443889" y="2313739"/>
              <a:ext cx="1906434" cy="2803187"/>
              <a:chOff x="103517" y="2224958"/>
              <a:chExt cx="1906434" cy="2803187"/>
            </a:xfrm>
          </p:grpSpPr>
          <p:sp>
            <p:nvSpPr>
              <p:cNvPr id="2" name="Retângulo 1"/>
              <p:cNvSpPr/>
              <p:nvPr/>
            </p:nvSpPr>
            <p:spPr>
              <a:xfrm>
                <a:off x="103517" y="4443370"/>
                <a:ext cx="190643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latin typeface="Arial Rounded MT Bold" pitchFamily="34" charset="0"/>
                    <a:ea typeface="SimSun" pitchFamily="2" charset="-122"/>
                    <a:cs typeface="Times New Roman" pitchFamily="18" charset="0"/>
                  </a:rPr>
                  <a:t>Tim P. </a:t>
                </a:r>
                <a:r>
                  <a:rPr lang="en-US" sz="1600" dirty="0" err="1">
                    <a:latin typeface="Arial Rounded MT Bold" pitchFamily="34" charset="0"/>
                    <a:ea typeface="SimSun" pitchFamily="2" charset="-122"/>
                    <a:cs typeface="Times New Roman" pitchFamily="18" charset="0"/>
                  </a:rPr>
                  <a:t>Bollerslev</a:t>
                </a:r>
                <a:endParaRPr lang="en-US" sz="1600" dirty="0">
                  <a:latin typeface="Arial Rounded MT Bold" pitchFamily="34" charset="0"/>
                  <a:ea typeface="SimSun" pitchFamily="2" charset="-122"/>
                  <a:cs typeface="Times New Roman" pitchFamily="18" charset="0"/>
                </a:endParaRPr>
              </a:p>
              <a:p>
                <a:pPr algn="ctr"/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Duke </a:t>
                </a:r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University</a:t>
                </a:r>
                <a:endParaRPr lang="pt-BR" sz="1600" dirty="0">
                  <a:solidFill>
                    <a:srgbClr val="FFFF99"/>
                  </a:solidFill>
                  <a:latin typeface="Arial Rounded MT Bold" pitchFamily="34" charset="0"/>
                </a:endParaRPr>
              </a:p>
            </p:txBody>
          </p:sp>
          <p:pic>
            <p:nvPicPr>
              <p:cNvPr id="84998" name="Picture 6" descr="http://www.case.hu-berlin.de/events/Archive/DLS2009/images/tbollerslev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7484" y="2224958"/>
                <a:ext cx="1498501" cy="2086811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upo 27"/>
            <p:cNvGrpSpPr/>
            <p:nvPr/>
          </p:nvGrpSpPr>
          <p:grpSpPr>
            <a:xfrm>
              <a:off x="1178877" y="2313739"/>
              <a:ext cx="1866192" cy="3504821"/>
              <a:chOff x="1955310" y="2244737"/>
              <a:chExt cx="1866192" cy="3504821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1955310" y="4426119"/>
                <a:ext cx="18661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latin typeface="Arial Rounded MT Bold" pitchFamily="34" charset="0"/>
                  </a:rPr>
                  <a:t>Robert Engle</a:t>
                </a:r>
              </a:p>
              <a:p>
                <a:pPr algn="ctr"/>
                <a:r>
                  <a:rPr lang="pt-BR" sz="1600" dirty="0">
                    <a:solidFill>
                      <a:srgbClr val="FFCCFF"/>
                    </a:solidFill>
                    <a:latin typeface="Arial Rounded MT Bold" pitchFamily="34" charset="0"/>
                  </a:rPr>
                  <a:t>Prêmio Nobel</a:t>
                </a:r>
              </a:p>
              <a:p>
                <a:pPr algn="ctr"/>
                <a:r>
                  <a:rPr lang="pt-BR" sz="1600" dirty="0">
                    <a:solidFill>
                      <a:srgbClr val="FFCCFF"/>
                    </a:solidFill>
                    <a:latin typeface="Arial Rounded MT Bold" pitchFamily="34" charset="0"/>
                  </a:rPr>
                  <a:t>2003</a:t>
                </a:r>
              </a:p>
              <a:p>
                <a:pPr algn="ctr"/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New</a:t>
                </a:r>
                <a:r>
                  <a:rPr lang="pt-BR" sz="1600" dirty="0">
                    <a:solidFill>
                      <a:srgbClr val="FFFF99"/>
                    </a:solidFill>
                    <a:latin typeface="Arial Rounded MT Bold" pitchFamily="34" charset="0"/>
                  </a:rPr>
                  <a:t> York </a:t>
                </a:r>
                <a:r>
                  <a:rPr lang="pt-BR" sz="1600" dirty="0" err="1">
                    <a:solidFill>
                      <a:srgbClr val="FFFF99"/>
                    </a:solidFill>
                    <a:latin typeface="Arial Rounded MT Bold" pitchFamily="34" charset="0"/>
                  </a:rPr>
                  <a:t>University</a:t>
                </a:r>
                <a:endParaRPr lang="pt-BR" sz="1600" dirty="0">
                  <a:solidFill>
                    <a:srgbClr val="FFFF99"/>
                  </a:solidFill>
                  <a:latin typeface="Arial Rounded MT Bold" pitchFamily="34" charset="0"/>
                </a:endParaRPr>
              </a:p>
            </p:txBody>
          </p:sp>
          <p:pic>
            <p:nvPicPr>
              <p:cNvPr id="85000" name="Picture 8" descr="http://www.nobelprize.org/nobel_prizes/economic-sciences/laureates/2003/engle_postcard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50998" y="2244737"/>
                <a:ext cx="1474817" cy="2085813"/>
              </a:xfrm>
              <a:prstGeom prst="rect">
                <a:avLst/>
              </a:prstGeom>
              <a:noFill/>
            </p:spPr>
          </p:pic>
        </p:grpSp>
        <p:sp>
          <p:nvSpPr>
            <p:cNvPr id="29" name="CaixaDeTexto 28"/>
            <p:cNvSpPr txBox="1"/>
            <p:nvPr/>
          </p:nvSpPr>
          <p:spPr>
            <a:xfrm>
              <a:off x="4422487" y="3600854"/>
              <a:ext cx="1952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Arial Rounded MT Bold" pitchFamily="34" charset="0"/>
                </a:rPr>
                <a:t>Modelos GARCH (1986)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302B21A-2118-4573-B293-CDC6605791D3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1990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43608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Globalização Financeira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Competitividade elevada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Empresas transnacionais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Corporações gigantes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562486" y="2420888"/>
            <a:ext cx="2770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Risco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Custos de produção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Variações cambiais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Fusões e aquisições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90478" y="16288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Foco das finanças</a:t>
            </a:r>
            <a:endParaRPr lang="pt-BR" sz="2400" b="1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>
          <a:xfrm rot="5400000">
            <a:off x="3563888" y="2780928"/>
            <a:ext cx="2592288" cy="432048"/>
          </a:xfrm>
          <a:prstGeom prst="triangle">
            <a:avLst>
              <a:gd name="adj" fmla="val 5066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http://image.slidesharecdn.com/unioeuropeia-150131104923-conversion-gate02/95/unio-europeia-ue-1-638.jpg?cb=1422701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980" y="4511615"/>
            <a:ext cx="2220940" cy="1686372"/>
          </a:xfrm>
          <a:prstGeom prst="rect">
            <a:avLst/>
          </a:prstGeom>
          <a:noFill/>
        </p:spPr>
      </p:pic>
      <p:pic>
        <p:nvPicPr>
          <p:cNvPr id="3076" name="Picture 4" descr="http://www.defatoonline.com.br/noticias/img/noticias/foto_28052015155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4793" y="4520242"/>
            <a:ext cx="2395346" cy="1664899"/>
          </a:xfrm>
          <a:prstGeom prst="rect">
            <a:avLst/>
          </a:prstGeom>
          <a:noFill/>
        </p:spPr>
      </p:pic>
      <p:pic>
        <p:nvPicPr>
          <p:cNvPr id="3078" name="Picture 6" descr="http://4.bp.blogspot.com/-g5h8oeeDjtE/UFY0wB4x-TI/AAAAAAAAADM/eTWRRQPzTeM/s1600/396065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924" y="4520243"/>
            <a:ext cx="1751162" cy="1667470"/>
          </a:xfrm>
          <a:prstGeom prst="rect">
            <a:avLst/>
          </a:prstGeom>
          <a:noFill/>
        </p:spPr>
      </p:pic>
      <p:pic>
        <p:nvPicPr>
          <p:cNvPr id="3080" name="Picture 8" descr="http://2.bp.blogspot.com/_glFsMfBKRbc/TBFSb5RXp7I/AAAAAAAAAL0/IV1YB4i0RAA/s1600/Globaliza%C3%A7%C3%A3oFinanceira.JPG"/>
          <p:cNvPicPr>
            <a:picLocks noChangeAspect="1" noChangeArrowheads="1"/>
          </p:cNvPicPr>
          <p:nvPr/>
        </p:nvPicPr>
        <p:blipFill>
          <a:blip r:embed="rId5" cstate="print"/>
          <a:srcRect l="10383" r="4344"/>
          <a:stretch>
            <a:fillRect/>
          </a:stretch>
        </p:blipFill>
        <p:spPr bwMode="auto">
          <a:xfrm>
            <a:off x="310551" y="4528868"/>
            <a:ext cx="2238201" cy="1653246"/>
          </a:xfrm>
          <a:prstGeom prst="rect">
            <a:avLst/>
          </a:prstGeom>
          <a:noFill/>
        </p:spPr>
      </p:pic>
      <p:grpSp>
        <p:nvGrpSpPr>
          <p:cNvPr id="21" name="Grupo 20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2B8B65-C0B5-430F-9B15-01FFEF2A660F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7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120764" y="3839549"/>
            <a:ext cx="1794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Rounded MT Bold" pitchFamily="34" charset="0"/>
                <a:ea typeface="SimSun" pitchFamily="2" charset="-122"/>
                <a:cs typeface="Times New Roman" pitchFamily="18" charset="0"/>
              </a:rPr>
              <a:t>Philippe </a:t>
            </a:r>
            <a:r>
              <a:rPr lang="en-US" sz="1600" dirty="0" err="1">
                <a:latin typeface="Arial Rounded MT Bold" pitchFamily="34" charset="0"/>
                <a:ea typeface="SimSun" pitchFamily="2" charset="-122"/>
                <a:cs typeface="Times New Roman" pitchFamily="18" charset="0"/>
              </a:rPr>
              <a:t>Jorion</a:t>
            </a:r>
            <a:endParaRPr lang="en-US" sz="1600" dirty="0">
              <a:latin typeface="Arial Rounded MT Bold" pitchFamily="34" charset="0"/>
              <a:ea typeface="SimSun" pitchFamily="2" charset="-122"/>
              <a:cs typeface="Times New Roman" pitchFamily="18" charset="0"/>
            </a:endParaRPr>
          </a:p>
          <a:p>
            <a:pPr algn="ctr"/>
            <a:r>
              <a:rPr lang="pt-BR" sz="1600" dirty="0" err="1">
                <a:solidFill>
                  <a:srgbClr val="FFFF99"/>
                </a:solidFill>
                <a:latin typeface="Arial Rounded MT Bold" pitchFamily="34" charset="0"/>
              </a:rPr>
              <a:t>University</a:t>
            </a:r>
            <a:r>
              <a:rPr lang="pt-BR" sz="1600" dirty="0">
                <a:solidFill>
                  <a:srgbClr val="FFFF99"/>
                </a:solidFill>
                <a:latin typeface="Arial Rounded MT Bold" pitchFamily="34" charset="0"/>
              </a:rPr>
              <a:t> </a:t>
            </a:r>
          </a:p>
          <a:p>
            <a:pPr algn="ctr"/>
            <a:r>
              <a:rPr lang="pt-BR" sz="1600" dirty="0" err="1">
                <a:solidFill>
                  <a:srgbClr val="FFFF99"/>
                </a:solidFill>
                <a:latin typeface="Arial Rounded MT Bold" pitchFamily="34" charset="0"/>
              </a:rPr>
              <a:t>of</a:t>
            </a:r>
            <a:r>
              <a:rPr lang="pt-BR" sz="1600" dirty="0">
                <a:solidFill>
                  <a:srgbClr val="FFFF99"/>
                </a:solidFill>
                <a:latin typeface="Arial Rounded MT Bold" pitchFamily="34" charset="0"/>
              </a:rPr>
              <a:t> Chicago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319176" y="1223359"/>
            <a:ext cx="8773052" cy="4952292"/>
            <a:chOff x="319176" y="1223359"/>
            <a:chExt cx="8773052" cy="4952292"/>
          </a:xfrm>
        </p:grpSpPr>
        <p:sp>
          <p:nvSpPr>
            <p:cNvPr id="13" name="CaixaDeTexto 12"/>
            <p:cNvSpPr txBox="1"/>
            <p:nvPr/>
          </p:nvSpPr>
          <p:spPr>
            <a:xfrm>
              <a:off x="2053079" y="3891311"/>
              <a:ext cx="2035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latin typeface="Arial Rounded MT Bold" pitchFamily="34" charset="0"/>
                </a:rPr>
                <a:t>Robert </a:t>
              </a:r>
              <a:r>
                <a:rPr lang="pt-BR" sz="1600" dirty="0" err="1">
                  <a:latin typeface="Arial Rounded MT Bold" pitchFamily="34" charset="0"/>
                </a:rPr>
                <a:t>Haugen</a:t>
              </a:r>
              <a:r>
                <a:rPr lang="pt-BR" sz="1600" dirty="0"/>
                <a:t> </a:t>
              </a:r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Haugen</a:t>
              </a:r>
              <a:r>
                <a:rPr lang="pt-BR" sz="1600" dirty="0">
                  <a:solidFill>
                    <a:srgbClr val="FFFF99"/>
                  </a:solidFill>
                  <a:latin typeface="Arial Rounded MT Bold" pitchFamily="34" charset="0"/>
                </a:rPr>
                <a:t> </a:t>
              </a:r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Custom</a:t>
              </a:r>
              <a:r>
                <a:rPr lang="pt-BR" sz="1600" dirty="0">
                  <a:solidFill>
                    <a:srgbClr val="FFFF99"/>
                  </a:solidFill>
                  <a:latin typeface="Arial Rounded MT Bold" pitchFamily="34" charset="0"/>
                </a:rPr>
                <a:t> Financial Systems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017015" y="3874056"/>
              <a:ext cx="1866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latin typeface="Arial Rounded MT Bold" pitchFamily="34" charset="0"/>
                </a:rPr>
                <a:t>Robert Kaplan</a:t>
              </a:r>
            </a:p>
            <a:p>
              <a:pPr algn="ctr"/>
              <a:r>
                <a:rPr lang="pt-BR" sz="1600" dirty="0">
                  <a:solidFill>
                    <a:srgbClr val="FFFF99"/>
                  </a:solidFill>
                  <a:latin typeface="Arial Rounded MT Bold" pitchFamily="34" charset="0"/>
                </a:rPr>
                <a:t>Harvard Business </a:t>
              </a:r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School</a:t>
              </a:r>
              <a:endParaRPr lang="pt-BR" sz="1600" dirty="0">
                <a:solidFill>
                  <a:srgbClr val="FFFF99"/>
                </a:solidFill>
                <a:latin typeface="Arial Rounded MT Bold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598545" y="3888439"/>
              <a:ext cx="17914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latin typeface="Arial Rounded MT Bold" pitchFamily="34" charset="0"/>
                </a:rPr>
                <a:t>David Norton</a:t>
              </a:r>
            </a:p>
            <a:p>
              <a:pPr algn="ctr"/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Palladium</a:t>
              </a:r>
              <a:r>
                <a:rPr lang="pt-BR" sz="1600" dirty="0">
                  <a:solidFill>
                    <a:srgbClr val="FFFF99"/>
                  </a:solidFill>
                  <a:latin typeface="Arial Rounded MT Bold" pitchFamily="34" charset="0"/>
                </a:rPr>
                <a:t> </a:t>
              </a:r>
              <a:r>
                <a:rPr lang="pt-BR" sz="1600" dirty="0" err="1">
                  <a:solidFill>
                    <a:srgbClr val="FFFF99"/>
                  </a:solidFill>
                  <a:latin typeface="Arial Rounded MT Bold" pitchFamily="34" charset="0"/>
                </a:rPr>
                <a:t>Group</a:t>
              </a:r>
              <a:endParaRPr lang="pt-BR" sz="1600" dirty="0">
                <a:solidFill>
                  <a:srgbClr val="FFFF99"/>
                </a:solidFill>
                <a:latin typeface="Arial Rounded MT Bold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338179" y="3862555"/>
              <a:ext cx="17540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latin typeface="Arial Rounded MT Bold" pitchFamily="34" charset="0"/>
                </a:rPr>
                <a:t>B. Stewart III</a:t>
              </a:r>
            </a:p>
            <a:p>
              <a:pPr algn="ctr"/>
              <a:r>
                <a:rPr lang="pt-BR" sz="1600" dirty="0">
                  <a:solidFill>
                    <a:srgbClr val="FFFF99"/>
                  </a:solidFill>
                  <a:latin typeface="Arial Rounded MT Bold" pitchFamily="34" charset="0"/>
                </a:rPr>
                <a:t>Stern &amp; Stewart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976866" y="1223359"/>
              <a:ext cx="3528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FFCC"/>
                  </a:solidFill>
                  <a:latin typeface="Bookman Old Style" pitchFamily="18" charset="0"/>
                </a:rPr>
                <a:t>Década de 1990</a:t>
              </a:r>
              <a:endParaRPr lang="pt-BR" sz="2800" b="1" dirty="0">
                <a:latin typeface="Bookman Old Style" pitchFamily="18" charset="0"/>
              </a:endParaRPr>
            </a:p>
          </p:txBody>
        </p:sp>
        <p:pic>
          <p:nvPicPr>
            <p:cNvPr id="86018" name="Picture 2" descr="http://merage.uci.edu/Resources/FacultyProfilePhotos/thumb_Jorion.jpg"/>
            <p:cNvPicPr>
              <a:picLocks noChangeAspect="1" noChangeArrowheads="1"/>
            </p:cNvPicPr>
            <p:nvPr/>
          </p:nvPicPr>
          <p:blipFill>
            <a:blip r:embed="rId2" cstate="print"/>
            <a:srcRect r="12504" b="5604"/>
            <a:stretch>
              <a:fillRect/>
            </a:stretch>
          </p:blipFill>
          <p:spPr bwMode="auto">
            <a:xfrm>
              <a:off x="319176" y="1910800"/>
              <a:ext cx="1449237" cy="1844623"/>
            </a:xfrm>
            <a:prstGeom prst="rect">
              <a:avLst/>
            </a:prstGeom>
            <a:noFill/>
          </p:spPr>
        </p:pic>
        <p:pic>
          <p:nvPicPr>
            <p:cNvPr id="86020" name="Picture 4" descr="http://ecx.images-amazon.com/images/I/7183YGBY0KL._AA160_.gif"/>
            <p:cNvPicPr>
              <a:picLocks noChangeAspect="1" noChangeArrowheads="1"/>
            </p:cNvPicPr>
            <p:nvPr/>
          </p:nvPicPr>
          <p:blipFill>
            <a:blip r:embed="rId3" cstate="print"/>
            <a:srcRect l="16961" r="17944"/>
            <a:stretch>
              <a:fillRect/>
            </a:stretch>
          </p:blipFill>
          <p:spPr bwMode="auto">
            <a:xfrm>
              <a:off x="603849" y="4796294"/>
              <a:ext cx="923025" cy="1316968"/>
            </a:xfrm>
            <a:prstGeom prst="rect">
              <a:avLst/>
            </a:prstGeom>
            <a:noFill/>
          </p:spPr>
        </p:pic>
        <p:pic>
          <p:nvPicPr>
            <p:cNvPr id="86022" name="Picture 6" descr="http://ecx.images-amazon.com/images/I/51750JQZ3ML._AC_UL320_SR208,320_.jpg"/>
            <p:cNvPicPr>
              <a:picLocks noChangeAspect="1" noChangeArrowheads="1"/>
            </p:cNvPicPr>
            <p:nvPr/>
          </p:nvPicPr>
          <p:blipFill>
            <a:blip r:embed="rId4" cstate="print"/>
            <a:srcRect l="3468" r="2918"/>
            <a:stretch>
              <a:fillRect/>
            </a:stretch>
          </p:blipFill>
          <p:spPr bwMode="auto">
            <a:xfrm>
              <a:off x="2570672" y="4796293"/>
              <a:ext cx="948905" cy="1301243"/>
            </a:xfrm>
            <a:prstGeom prst="rect">
              <a:avLst/>
            </a:prstGeom>
            <a:noFill/>
          </p:spPr>
        </p:pic>
        <p:pic>
          <p:nvPicPr>
            <p:cNvPr id="86024" name="Picture 8" descr="http://ei.marketwatch.com/Multimedia/2013/01/07/Photos/MD/MW-AX868_haugen_20130107141040_MD.jpg?uuid=f4efec44-58fd-11e2-8515-002128040cf6"/>
            <p:cNvPicPr>
              <a:picLocks noChangeAspect="1" noChangeArrowheads="1"/>
            </p:cNvPicPr>
            <p:nvPr/>
          </p:nvPicPr>
          <p:blipFill>
            <a:blip r:embed="rId5" cstate="print"/>
            <a:srcRect l="23272" r="20430"/>
            <a:stretch>
              <a:fillRect/>
            </a:stretch>
          </p:blipFill>
          <p:spPr bwMode="auto">
            <a:xfrm>
              <a:off x="2293314" y="1913683"/>
              <a:ext cx="1586451" cy="1881966"/>
            </a:xfrm>
            <a:prstGeom prst="rect">
              <a:avLst/>
            </a:prstGeom>
            <a:noFill/>
          </p:spPr>
        </p:pic>
        <p:pic>
          <p:nvPicPr>
            <p:cNvPr id="86028" name="Picture 12" descr="http://www.thinkers50.com/wp-content/uploads/robert_kaplan_-_david_norton.jpg"/>
            <p:cNvPicPr>
              <a:picLocks noChangeAspect="1" noChangeArrowheads="1"/>
            </p:cNvPicPr>
            <p:nvPr/>
          </p:nvPicPr>
          <p:blipFill>
            <a:blip r:embed="rId6" cstate="print"/>
            <a:srcRect l="6201" t="8408" r="6833" b="11499"/>
            <a:stretch>
              <a:fillRect/>
            </a:stretch>
          </p:blipFill>
          <p:spPr bwMode="auto">
            <a:xfrm>
              <a:off x="4412834" y="1912447"/>
              <a:ext cx="2586465" cy="1865950"/>
            </a:xfrm>
            <a:prstGeom prst="rect">
              <a:avLst/>
            </a:prstGeom>
            <a:noFill/>
          </p:spPr>
        </p:pic>
        <p:pic>
          <p:nvPicPr>
            <p:cNvPr id="86030" name="Picture 14" descr="http://ecx.images-amazon.com/images/I/51WDtSP8dmL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31425" y="4792840"/>
              <a:ext cx="896847" cy="1367145"/>
            </a:xfrm>
            <a:prstGeom prst="rect">
              <a:avLst/>
            </a:prstGeom>
            <a:noFill/>
          </p:spPr>
        </p:pic>
        <p:pic>
          <p:nvPicPr>
            <p:cNvPr id="86032" name="Picture 16" descr="http://i1.wp.com/7a904166f4a0dae1bf32-566945569f4da791f70d068700192ab7.r95.cf1.rackcdn.com/Technology%20ROI%20Frustrates%20CFOs,%20but%20is%20it%20Important.jpg?resize=142%2C216"/>
            <p:cNvPicPr>
              <a:picLocks noChangeAspect="1" noChangeArrowheads="1"/>
            </p:cNvPicPr>
            <p:nvPr/>
          </p:nvPicPr>
          <p:blipFill>
            <a:blip r:embed="rId8" cstate="print"/>
            <a:srcRect t="5945" b="7380"/>
            <a:stretch>
              <a:fillRect/>
            </a:stretch>
          </p:blipFill>
          <p:spPr bwMode="auto">
            <a:xfrm>
              <a:off x="7493268" y="1911828"/>
              <a:ext cx="1409196" cy="1857941"/>
            </a:xfrm>
            <a:prstGeom prst="rect">
              <a:avLst/>
            </a:prstGeom>
            <a:noFill/>
          </p:spPr>
        </p:pic>
        <p:pic>
          <p:nvPicPr>
            <p:cNvPr id="86034" name="Picture 18" descr="http://ecx.images-amazon.com/images/I/51z548qmsXL._SX327_BO1,204,203,200_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91862" y="4779041"/>
              <a:ext cx="977686" cy="1396610"/>
            </a:xfrm>
            <a:prstGeom prst="rect">
              <a:avLst/>
            </a:prstGeom>
            <a:noFill/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A85224-5644-4D91-BBB2-B340B6B5B730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2000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43608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Maior globalização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Crises e fraudes corporativas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Crises financeiras globais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Regulamentação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545234" y="2420888"/>
            <a:ext cx="3201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Risco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Custos de </a:t>
            </a:r>
            <a:r>
              <a:rPr lang="pt-BR" sz="2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Agency</a:t>
            </a:r>
            <a:endParaRPr lang="pt-BR" sz="20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Governança corporativa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Regulamentos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73226" y="16288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Foco das finanças</a:t>
            </a:r>
            <a:endParaRPr lang="pt-BR" sz="2400" b="1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>
          <a:xfrm rot="5400000">
            <a:off x="3563888" y="2780928"/>
            <a:ext cx="2592288" cy="432048"/>
          </a:xfrm>
          <a:prstGeom prst="triangle">
            <a:avLst>
              <a:gd name="adj" fmla="val 5066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7" name="Grupo 26"/>
          <p:cNvGrpSpPr/>
          <p:nvPr/>
        </p:nvGrpSpPr>
        <p:grpSpPr>
          <a:xfrm>
            <a:off x="319483" y="4572000"/>
            <a:ext cx="8548477" cy="1630392"/>
            <a:chOff x="448873" y="4572000"/>
            <a:chExt cx="8548477" cy="1630392"/>
          </a:xfrm>
        </p:grpSpPr>
        <p:pic>
          <p:nvPicPr>
            <p:cNvPr id="2050" name="Picture 2" descr="http://guerras.brasilescola.com/upload/conteudo_legenda/b4f3426581a72f1c5ad3d48eead48ea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8873" y="4572000"/>
              <a:ext cx="2113879" cy="1628952"/>
            </a:xfrm>
            <a:prstGeom prst="rect">
              <a:avLst/>
            </a:prstGeom>
            <a:noFill/>
          </p:spPr>
        </p:pic>
        <p:pic>
          <p:nvPicPr>
            <p:cNvPr id="2052" name="Picture 4" descr="http://blogs.diariodonordeste.com.br/andarilho/wp-content/uploads/2015/01/euro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3674" y="4572000"/>
              <a:ext cx="2427306" cy="1628986"/>
            </a:xfrm>
            <a:prstGeom prst="rect">
              <a:avLst/>
            </a:prstGeom>
            <a:noFill/>
          </p:spPr>
        </p:pic>
        <p:grpSp>
          <p:nvGrpSpPr>
            <p:cNvPr id="26" name="Grupo 25"/>
            <p:cNvGrpSpPr/>
            <p:nvPr/>
          </p:nvGrpSpPr>
          <p:grpSpPr>
            <a:xfrm>
              <a:off x="2553721" y="4572000"/>
              <a:ext cx="2026905" cy="1626528"/>
              <a:chOff x="5055378" y="4598085"/>
              <a:chExt cx="1828501" cy="1565939"/>
            </a:xfrm>
          </p:grpSpPr>
          <p:pic>
            <p:nvPicPr>
              <p:cNvPr id="2054" name="Picture 6" descr="http://www.jack.eti.br/www/arquivos/imagens/diversos/cris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55378" y="4598085"/>
                <a:ext cx="1819875" cy="1565939"/>
              </a:xfrm>
              <a:prstGeom prst="rect">
                <a:avLst/>
              </a:prstGeom>
              <a:noFill/>
            </p:spPr>
          </p:pic>
          <p:pic>
            <p:nvPicPr>
              <p:cNvPr id="2056" name="Picture 8" descr="http://acertodecontas.blog.br/wp-content/uploads/2009/07/crashde2008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2577" t="13042" r="12453" b="62143"/>
              <a:stretch>
                <a:fillRect/>
              </a:stretch>
            </p:blipFill>
            <p:spPr bwMode="auto">
              <a:xfrm>
                <a:off x="6116128" y="4602192"/>
                <a:ext cx="767751" cy="383876"/>
              </a:xfrm>
              <a:prstGeom prst="rect">
                <a:avLst/>
              </a:prstGeom>
              <a:noFill/>
            </p:spPr>
          </p:pic>
        </p:grpSp>
        <p:pic>
          <p:nvPicPr>
            <p:cNvPr id="2058" name="Picture 10" descr="http://trivialjuridico.com.br/wp-content/uploads/2015/01/Governan%C3%A7a-Corporativ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87694" y="4572000"/>
              <a:ext cx="2009656" cy="1630392"/>
            </a:xfrm>
            <a:prstGeom prst="rect">
              <a:avLst/>
            </a:prstGeom>
            <a:noFill/>
          </p:spPr>
        </p:pic>
      </p:grpSp>
      <p:grpSp>
        <p:nvGrpSpPr>
          <p:cNvPr id="24" name="Grupo 23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5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31" name="Retângulo 30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8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D366964-F75A-41A4-9781-AC51F57BC594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2010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43608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Crise Europeia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Instabilidade política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Desigualdades sociais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Queda no crescimento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579738" y="2420888"/>
            <a:ext cx="3270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Risco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Fontes de financiamento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Governança corporativa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Finanças comportamentais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507730" y="16288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Foco das finanças</a:t>
            </a:r>
            <a:endParaRPr lang="pt-BR" sz="2400" b="1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>
          <a:xfrm rot="5400000">
            <a:off x="3563888" y="2780928"/>
            <a:ext cx="2592288" cy="432048"/>
          </a:xfrm>
          <a:prstGeom prst="triangle">
            <a:avLst>
              <a:gd name="adj" fmla="val 5066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s://liberdadexpressaoecomunicacao.files.wordpress.com/2012/03/euro_piggy_bank_1078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13" y="4520241"/>
            <a:ext cx="2464282" cy="1692965"/>
          </a:xfrm>
          <a:prstGeom prst="rect">
            <a:avLst/>
          </a:prstGeom>
          <a:noFill/>
        </p:spPr>
      </p:pic>
      <p:pic>
        <p:nvPicPr>
          <p:cNvPr id="1028" name="Picture 4" descr="http://www.commondreams.org/sites/default/files/styles/cd_large/public/headlines/shop_china_us.jpg?itok=rimP2g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269" y="4520242"/>
            <a:ext cx="2147676" cy="1691495"/>
          </a:xfrm>
          <a:prstGeom prst="rect">
            <a:avLst/>
          </a:prstGeom>
          <a:noFill/>
        </p:spPr>
      </p:pic>
      <p:pic>
        <p:nvPicPr>
          <p:cNvPr id="1030" name="Picture 6" descr="https://sites.google.com/a/scarletmail.rutgers.edu/smartphones-all-around-the-world/_/rsrc/1411145196015/home/Smartphones.jpg?height=224&amp;width=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621" y="4520242"/>
            <a:ext cx="2242569" cy="1690809"/>
          </a:xfrm>
          <a:prstGeom prst="rect">
            <a:avLst/>
          </a:prstGeom>
          <a:noFill/>
        </p:spPr>
      </p:pic>
      <p:pic>
        <p:nvPicPr>
          <p:cNvPr id="1032" name="Picture 8" descr="http://www.pastoralfp.com/cms15/images/stories/artigos/trabalho-infantil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6861" y="4520242"/>
            <a:ext cx="1328168" cy="1695959"/>
          </a:xfrm>
          <a:prstGeom prst="rect">
            <a:avLst/>
          </a:prstGeom>
          <a:noFill/>
        </p:spPr>
      </p:pic>
      <p:grpSp>
        <p:nvGrpSpPr>
          <p:cNvPr id="21" name="Grupo 20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2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6" name="Retângulo 25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3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81EFD4-4F6B-4394-864A-EDAC142E35FC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853698" y="1412776"/>
            <a:ext cx="543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FFCC"/>
                </a:solidFill>
              </a:rPr>
              <a:t>Atividades do Administrador Financeiro</a:t>
            </a:r>
            <a:endParaRPr lang="pt-BR" sz="2400" dirty="0"/>
          </a:p>
        </p:txBody>
      </p:sp>
      <p:graphicFrame>
        <p:nvGraphicFramePr>
          <p:cNvPr id="14" name="Diagrama 13"/>
          <p:cNvGraphicFramePr/>
          <p:nvPr/>
        </p:nvGraphicFramePr>
        <p:xfrm>
          <a:off x="1584344" y="2204864"/>
          <a:ext cx="608400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rupo 21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3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4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596FD394-DC5B-419A-9A6D-CA5792CB5918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07704" y="1268760"/>
            <a:ext cx="543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 área de finanças na empresa</a:t>
            </a:r>
          </a:p>
        </p:txBody>
      </p:sp>
      <p:grpSp>
        <p:nvGrpSpPr>
          <p:cNvPr id="148" name="Grupo 147"/>
          <p:cNvGrpSpPr/>
          <p:nvPr/>
        </p:nvGrpSpPr>
        <p:grpSpPr>
          <a:xfrm>
            <a:off x="521208" y="1916832"/>
            <a:ext cx="8028980" cy="4053784"/>
            <a:chOff x="521208" y="1916832"/>
            <a:chExt cx="8028980" cy="4053784"/>
          </a:xfrm>
        </p:grpSpPr>
        <p:grpSp>
          <p:nvGrpSpPr>
            <p:cNvPr id="147" name="Grupo 146"/>
            <p:cNvGrpSpPr/>
            <p:nvPr/>
          </p:nvGrpSpPr>
          <p:grpSpPr>
            <a:xfrm>
              <a:off x="5227320" y="4956408"/>
              <a:ext cx="2505456" cy="566920"/>
              <a:chOff x="5227320" y="4956408"/>
              <a:chExt cx="2505456" cy="566920"/>
            </a:xfrm>
          </p:grpSpPr>
          <p:cxnSp>
            <p:nvCxnSpPr>
              <p:cNvPr id="140" name="Conector reto 139"/>
              <p:cNvCxnSpPr/>
              <p:nvPr/>
            </p:nvCxnSpPr>
            <p:spPr>
              <a:xfrm>
                <a:off x="6505224" y="5235296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ector reto 140"/>
              <p:cNvCxnSpPr/>
              <p:nvPr/>
            </p:nvCxnSpPr>
            <p:spPr>
              <a:xfrm>
                <a:off x="5244512" y="5226152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ector reto 141"/>
              <p:cNvCxnSpPr/>
              <p:nvPr/>
            </p:nvCxnSpPr>
            <p:spPr>
              <a:xfrm>
                <a:off x="7721360" y="5217008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ector reto 142"/>
              <p:cNvCxnSpPr/>
              <p:nvPr/>
            </p:nvCxnSpPr>
            <p:spPr>
              <a:xfrm>
                <a:off x="6082304" y="4956408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ector reto 143"/>
              <p:cNvCxnSpPr/>
              <p:nvPr/>
            </p:nvCxnSpPr>
            <p:spPr>
              <a:xfrm flipH="1">
                <a:off x="5227320" y="5236464"/>
                <a:ext cx="2505456" cy="0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upo 124"/>
            <p:cNvGrpSpPr/>
            <p:nvPr/>
          </p:nvGrpSpPr>
          <p:grpSpPr>
            <a:xfrm>
              <a:off x="1124712" y="4941168"/>
              <a:ext cx="2505456" cy="576064"/>
              <a:chOff x="1124712" y="4941168"/>
              <a:chExt cx="2505456" cy="576064"/>
            </a:xfrm>
          </p:grpSpPr>
          <p:cxnSp>
            <p:nvCxnSpPr>
              <p:cNvPr id="101" name="Conector reto 100"/>
              <p:cNvCxnSpPr/>
              <p:nvPr/>
            </p:nvCxnSpPr>
            <p:spPr>
              <a:xfrm>
                <a:off x="2402616" y="5229200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ector reto 97"/>
              <p:cNvCxnSpPr/>
              <p:nvPr/>
            </p:nvCxnSpPr>
            <p:spPr>
              <a:xfrm>
                <a:off x="1141904" y="5220056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ector reto 98"/>
              <p:cNvCxnSpPr/>
              <p:nvPr/>
            </p:nvCxnSpPr>
            <p:spPr>
              <a:xfrm>
                <a:off x="3609608" y="5210912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ector reto 99"/>
              <p:cNvCxnSpPr/>
              <p:nvPr/>
            </p:nvCxnSpPr>
            <p:spPr>
              <a:xfrm>
                <a:off x="3150128" y="4941168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ector reto 93"/>
              <p:cNvCxnSpPr/>
              <p:nvPr/>
            </p:nvCxnSpPr>
            <p:spPr>
              <a:xfrm flipH="1">
                <a:off x="1124712" y="5230368"/>
                <a:ext cx="2505456" cy="0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upo 108"/>
            <p:cNvGrpSpPr/>
            <p:nvPr/>
          </p:nvGrpSpPr>
          <p:grpSpPr>
            <a:xfrm>
              <a:off x="3131840" y="4221088"/>
              <a:ext cx="2952328" cy="557776"/>
              <a:chOff x="3131840" y="4221088"/>
              <a:chExt cx="2952328" cy="557776"/>
            </a:xfrm>
          </p:grpSpPr>
          <p:cxnSp>
            <p:nvCxnSpPr>
              <p:cNvPr id="92" name="Conector reto 91"/>
              <p:cNvCxnSpPr/>
              <p:nvPr/>
            </p:nvCxnSpPr>
            <p:spPr>
              <a:xfrm>
                <a:off x="3150128" y="4490832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ector reto 90"/>
              <p:cNvCxnSpPr/>
              <p:nvPr/>
            </p:nvCxnSpPr>
            <p:spPr>
              <a:xfrm>
                <a:off x="6084168" y="4490832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to 92"/>
              <p:cNvCxnSpPr/>
              <p:nvPr/>
            </p:nvCxnSpPr>
            <p:spPr>
              <a:xfrm>
                <a:off x="4572000" y="4221088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reto 87"/>
              <p:cNvCxnSpPr/>
              <p:nvPr/>
            </p:nvCxnSpPr>
            <p:spPr>
              <a:xfrm flipH="1">
                <a:off x="3131840" y="4509120"/>
                <a:ext cx="2952328" cy="0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Conector reto 67"/>
            <p:cNvCxnSpPr>
              <a:stCxn id="24" idx="2"/>
            </p:cNvCxnSpPr>
            <p:nvPr/>
          </p:nvCxnSpPr>
          <p:spPr>
            <a:xfrm>
              <a:off x="4572000" y="2276872"/>
              <a:ext cx="0" cy="1368152"/>
            </a:xfrm>
            <a:prstGeom prst="line">
              <a:avLst/>
            </a:prstGeom>
            <a:ln w="381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upo 53"/>
            <p:cNvGrpSpPr/>
            <p:nvPr/>
          </p:nvGrpSpPr>
          <p:grpSpPr>
            <a:xfrm>
              <a:off x="2879812" y="2492896"/>
              <a:ext cx="3384376" cy="360040"/>
              <a:chOff x="2879812" y="3248980"/>
              <a:chExt cx="3384376" cy="360040"/>
            </a:xfrm>
            <a:solidFill>
              <a:schemeClr val="bg1">
                <a:lumMod val="50000"/>
                <a:lumOff val="50000"/>
              </a:schemeClr>
            </a:solidFill>
          </p:grpSpPr>
          <p:sp>
            <p:nvSpPr>
              <p:cNvPr id="26" name="Retângulo 25"/>
              <p:cNvSpPr/>
              <p:nvPr/>
            </p:nvSpPr>
            <p:spPr>
              <a:xfrm>
                <a:off x="2879812" y="3248980"/>
                <a:ext cx="3384376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3419872" y="3275112"/>
                <a:ext cx="2304256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Diretoria Executiva - CEO</a:t>
                </a:r>
              </a:p>
            </p:txBody>
          </p:sp>
        </p:grpSp>
        <p:grpSp>
          <p:nvGrpSpPr>
            <p:cNvPr id="53" name="Grupo 52"/>
            <p:cNvGrpSpPr/>
            <p:nvPr/>
          </p:nvGrpSpPr>
          <p:grpSpPr>
            <a:xfrm>
              <a:off x="2879812" y="1916832"/>
              <a:ext cx="3384376" cy="360040"/>
              <a:chOff x="2879812" y="1962708"/>
              <a:chExt cx="3384376" cy="360040"/>
            </a:xfrm>
            <a:solidFill>
              <a:schemeClr val="bg1">
                <a:lumMod val="50000"/>
                <a:lumOff val="50000"/>
              </a:schemeClr>
            </a:solidFill>
          </p:grpSpPr>
          <p:sp>
            <p:nvSpPr>
              <p:cNvPr id="24" name="Retângulo 23"/>
              <p:cNvSpPr/>
              <p:nvPr/>
            </p:nvSpPr>
            <p:spPr>
              <a:xfrm>
                <a:off x="2879812" y="1962708"/>
                <a:ext cx="3384376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3419872" y="1988840"/>
                <a:ext cx="2304256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Conselho de Administração</a:t>
                </a:r>
              </a:p>
            </p:txBody>
          </p:sp>
        </p:grpSp>
        <p:grpSp>
          <p:nvGrpSpPr>
            <p:cNvPr id="55" name="Grupo 54"/>
            <p:cNvGrpSpPr/>
            <p:nvPr/>
          </p:nvGrpSpPr>
          <p:grpSpPr>
            <a:xfrm>
              <a:off x="2879812" y="3068960"/>
              <a:ext cx="3384376" cy="360040"/>
              <a:chOff x="2879812" y="3248980"/>
              <a:chExt cx="3384376" cy="360040"/>
            </a:xfrm>
            <a:solidFill>
              <a:schemeClr val="bg1">
                <a:lumMod val="50000"/>
                <a:lumOff val="50000"/>
              </a:schemeClr>
            </a:solidFill>
          </p:grpSpPr>
          <p:sp>
            <p:nvSpPr>
              <p:cNvPr id="29" name="Retângulo 28"/>
              <p:cNvSpPr/>
              <p:nvPr/>
            </p:nvSpPr>
            <p:spPr>
              <a:xfrm>
                <a:off x="2879812" y="3248980"/>
                <a:ext cx="3384376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3149842" y="3275112"/>
                <a:ext cx="2844316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Diretoria Geral de Operações - COO</a:t>
                </a:r>
              </a:p>
            </p:txBody>
          </p:sp>
        </p:grpSp>
        <p:grpSp>
          <p:nvGrpSpPr>
            <p:cNvPr id="56" name="Grupo 55"/>
            <p:cNvGrpSpPr/>
            <p:nvPr/>
          </p:nvGrpSpPr>
          <p:grpSpPr>
            <a:xfrm>
              <a:off x="737828" y="3933056"/>
              <a:ext cx="2160240" cy="360040"/>
              <a:chOff x="3491880" y="3248980"/>
              <a:chExt cx="2160240" cy="360040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0" name="Retângulo 29"/>
              <p:cNvSpPr/>
              <p:nvPr/>
            </p:nvSpPr>
            <p:spPr>
              <a:xfrm>
                <a:off x="3491880" y="3248980"/>
                <a:ext cx="2160240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3527884" y="3275112"/>
                <a:ext cx="2088232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Diretoria de Marketing</a:t>
                </a:r>
              </a:p>
            </p:txBody>
          </p:sp>
        </p:grpSp>
        <p:grpSp>
          <p:nvGrpSpPr>
            <p:cNvPr id="57" name="Grupo 56"/>
            <p:cNvGrpSpPr/>
            <p:nvPr/>
          </p:nvGrpSpPr>
          <p:grpSpPr>
            <a:xfrm>
              <a:off x="3563888" y="3933056"/>
              <a:ext cx="2160240" cy="360040"/>
              <a:chOff x="3491880" y="3248980"/>
              <a:chExt cx="2160240" cy="360040"/>
            </a:xfrm>
          </p:grpSpPr>
          <p:sp>
            <p:nvSpPr>
              <p:cNvPr id="32" name="Retângulo 31"/>
              <p:cNvSpPr/>
              <p:nvPr/>
            </p:nvSpPr>
            <p:spPr>
              <a:xfrm>
                <a:off x="3491880" y="3248980"/>
                <a:ext cx="216024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CaixaDeTexto 32"/>
              <p:cNvSpPr txBox="1"/>
              <p:nvPr/>
            </p:nvSpPr>
            <p:spPr>
              <a:xfrm>
                <a:off x="3527884" y="3275112"/>
                <a:ext cx="2088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/>
                  <a:t>Diretoria de Finanças</a:t>
                </a:r>
              </a:p>
            </p:txBody>
          </p:sp>
        </p:grpSp>
        <p:grpSp>
          <p:nvGrpSpPr>
            <p:cNvPr id="58" name="Grupo 57"/>
            <p:cNvGrpSpPr/>
            <p:nvPr/>
          </p:nvGrpSpPr>
          <p:grpSpPr>
            <a:xfrm>
              <a:off x="6389948" y="3933056"/>
              <a:ext cx="2160240" cy="360040"/>
              <a:chOff x="3491880" y="3248980"/>
              <a:chExt cx="2160240" cy="360040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4" name="Retângulo 33"/>
              <p:cNvSpPr/>
              <p:nvPr/>
            </p:nvSpPr>
            <p:spPr>
              <a:xfrm>
                <a:off x="3491880" y="3248980"/>
                <a:ext cx="2160240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3527884" y="3275112"/>
                <a:ext cx="2088232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dirty="0"/>
                  <a:t>Diretoria de Produção</a:t>
                </a:r>
              </a:p>
            </p:txBody>
          </p:sp>
        </p:grpSp>
        <p:grpSp>
          <p:nvGrpSpPr>
            <p:cNvPr id="60" name="Grupo 59"/>
            <p:cNvGrpSpPr/>
            <p:nvPr/>
          </p:nvGrpSpPr>
          <p:grpSpPr>
            <a:xfrm>
              <a:off x="5364088" y="4653136"/>
              <a:ext cx="1440160" cy="360040"/>
              <a:chOff x="3851920" y="3248980"/>
              <a:chExt cx="1440160" cy="360040"/>
            </a:xfrm>
          </p:grpSpPr>
          <p:sp>
            <p:nvSpPr>
              <p:cNvPr id="40" name="Retângulo 39"/>
              <p:cNvSpPr/>
              <p:nvPr/>
            </p:nvSpPr>
            <p:spPr>
              <a:xfrm>
                <a:off x="3851920" y="3248980"/>
                <a:ext cx="144016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3923928" y="3275112"/>
                <a:ext cx="1296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/>
                  <a:t>Controladoria</a:t>
                </a:r>
              </a:p>
            </p:txBody>
          </p:sp>
        </p:grpSp>
        <p:grpSp>
          <p:nvGrpSpPr>
            <p:cNvPr id="59" name="Grupo 58"/>
            <p:cNvGrpSpPr/>
            <p:nvPr/>
          </p:nvGrpSpPr>
          <p:grpSpPr>
            <a:xfrm>
              <a:off x="2411760" y="4653136"/>
              <a:ext cx="1440160" cy="360040"/>
              <a:chOff x="3851920" y="3248980"/>
              <a:chExt cx="1440160" cy="360040"/>
            </a:xfrm>
          </p:grpSpPr>
          <p:sp>
            <p:nvSpPr>
              <p:cNvPr id="36" name="Retângulo 35"/>
              <p:cNvSpPr/>
              <p:nvPr/>
            </p:nvSpPr>
            <p:spPr>
              <a:xfrm>
                <a:off x="3851920" y="3248980"/>
                <a:ext cx="144016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9" name="CaixaDeTexto 48"/>
              <p:cNvSpPr txBox="1"/>
              <p:nvPr/>
            </p:nvSpPr>
            <p:spPr>
              <a:xfrm>
                <a:off x="4031940" y="3275112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/>
                  <a:t>Tesouraria</a:t>
                </a:r>
              </a:p>
            </p:txBody>
          </p:sp>
        </p:grpSp>
        <p:grpSp>
          <p:nvGrpSpPr>
            <p:cNvPr id="138" name="Grupo 137"/>
            <p:cNvGrpSpPr/>
            <p:nvPr/>
          </p:nvGrpSpPr>
          <p:grpSpPr>
            <a:xfrm>
              <a:off x="521208" y="5373216"/>
              <a:ext cx="3763904" cy="582160"/>
              <a:chOff x="521208" y="5373216"/>
              <a:chExt cx="3763904" cy="582160"/>
            </a:xfrm>
          </p:grpSpPr>
          <p:grpSp>
            <p:nvGrpSpPr>
              <p:cNvPr id="126" name="Grupo 125"/>
              <p:cNvGrpSpPr/>
              <p:nvPr/>
            </p:nvGrpSpPr>
            <p:grpSpPr>
              <a:xfrm>
                <a:off x="521208" y="5373216"/>
                <a:ext cx="1207048" cy="576064"/>
                <a:chOff x="521208" y="5373216"/>
                <a:chExt cx="1207048" cy="576064"/>
              </a:xfrm>
            </p:grpSpPr>
            <p:sp>
              <p:nvSpPr>
                <p:cNvPr id="46" name="Retângulo 45"/>
                <p:cNvSpPr/>
                <p:nvPr/>
              </p:nvSpPr>
              <p:spPr>
                <a:xfrm>
                  <a:off x="521208" y="5373216"/>
                  <a:ext cx="1207048" cy="5760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" name="CaixaDeTexto 46"/>
                <p:cNvSpPr txBox="1"/>
                <p:nvPr/>
              </p:nvSpPr>
              <p:spPr>
                <a:xfrm>
                  <a:off x="629276" y="5507360"/>
                  <a:ext cx="100811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dirty="0"/>
                    <a:t>Crédito</a:t>
                  </a:r>
                </a:p>
              </p:txBody>
            </p:sp>
          </p:grpSp>
          <p:grpSp>
            <p:nvGrpSpPr>
              <p:cNvPr id="137" name="Grupo 136"/>
              <p:cNvGrpSpPr/>
              <p:nvPr/>
            </p:nvGrpSpPr>
            <p:grpSpPr>
              <a:xfrm>
                <a:off x="3060976" y="5379312"/>
                <a:ext cx="1224136" cy="576064"/>
                <a:chOff x="3060976" y="5379312"/>
                <a:chExt cx="1224136" cy="576064"/>
              </a:xfrm>
            </p:grpSpPr>
            <p:sp>
              <p:nvSpPr>
                <p:cNvPr id="119" name="Retângulo 118"/>
                <p:cNvSpPr/>
                <p:nvPr/>
              </p:nvSpPr>
              <p:spPr>
                <a:xfrm>
                  <a:off x="3069336" y="5379312"/>
                  <a:ext cx="1207048" cy="5760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1" name="CaixaDeTexto 50"/>
                <p:cNvSpPr txBox="1"/>
                <p:nvPr/>
              </p:nvSpPr>
              <p:spPr>
                <a:xfrm>
                  <a:off x="3060976" y="5399638"/>
                  <a:ext cx="12241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dirty="0"/>
                    <a:t>Planejamento Financeiro</a:t>
                  </a:r>
                </a:p>
              </p:txBody>
            </p:sp>
          </p:grpSp>
          <p:grpSp>
            <p:nvGrpSpPr>
              <p:cNvPr id="136" name="Grupo 135"/>
              <p:cNvGrpSpPr/>
              <p:nvPr/>
            </p:nvGrpSpPr>
            <p:grpSpPr>
              <a:xfrm>
                <a:off x="1789176" y="5379312"/>
                <a:ext cx="1207048" cy="576064"/>
                <a:chOff x="1789176" y="5379312"/>
                <a:chExt cx="1207048" cy="576064"/>
              </a:xfrm>
            </p:grpSpPr>
            <p:sp>
              <p:nvSpPr>
                <p:cNvPr id="118" name="Retângulo 117"/>
                <p:cNvSpPr/>
                <p:nvPr/>
              </p:nvSpPr>
              <p:spPr>
                <a:xfrm>
                  <a:off x="1789176" y="5379312"/>
                  <a:ext cx="1207048" cy="5760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2" name="CaixaDeTexto 51"/>
                <p:cNvSpPr txBox="1"/>
                <p:nvPr/>
              </p:nvSpPr>
              <p:spPr>
                <a:xfrm>
                  <a:off x="1853984" y="5507360"/>
                  <a:ext cx="1080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dirty="0"/>
                    <a:t>Estoques</a:t>
                  </a:r>
                </a:p>
              </p:txBody>
            </p:sp>
          </p:grpSp>
        </p:grpSp>
        <p:grpSp>
          <p:nvGrpSpPr>
            <p:cNvPr id="110" name="Grupo 109"/>
            <p:cNvGrpSpPr/>
            <p:nvPr/>
          </p:nvGrpSpPr>
          <p:grpSpPr>
            <a:xfrm>
              <a:off x="1691680" y="3626736"/>
              <a:ext cx="5760640" cy="306320"/>
              <a:chOff x="1691680" y="3626736"/>
              <a:chExt cx="5760640" cy="306320"/>
            </a:xfrm>
          </p:grpSpPr>
          <p:cxnSp>
            <p:nvCxnSpPr>
              <p:cNvPr id="84" name="Conector reto 83"/>
              <p:cNvCxnSpPr/>
              <p:nvPr/>
            </p:nvCxnSpPr>
            <p:spPr>
              <a:xfrm>
                <a:off x="7443176" y="3626736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reto 85"/>
              <p:cNvCxnSpPr/>
              <p:nvPr/>
            </p:nvCxnSpPr>
            <p:spPr>
              <a:xfrm>
                <a:off x="1700824" y="3626736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ector reto 86"/>
              <p:cNvCxnSpPr/>
              <p:nvPr/>
            </p:nvCxnSpPr>
            <p:spPr>
              <a:xfrm>
                <a:off x="4572000" y="3645024"/>
                <a:ext cx="0" cy="288032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to 68"/>
              <p:cNvCxnSpPr/>
              <p:nvPr/>
            </p:nvCxnSpPr>
            <p:spPr>
              <a:xfrm flipH="1">
                <a:off x="1691680" y="3645024"/>
                <a:ext cx="5760640" cy="0"/>
              </a:xfrm>
              <a:prstGeom prst="line">
                <a:avLst/>
              </a:prstGeom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upo 134"/>
            <p:cNvGrpSpPr/>
            <p:nvPr/>
          </p:nvGrpSpPr>
          <p:grpSpPr>
            <a:xfrm>
              <a:off x="4610856" y="5388456"/>
              <a:ext cx="3786424" cy="582160"/>
              <a:chOff x="4610856" y="5708496"/>
              <a:chExt cx="3786424" cy="582160"/>
            </a:xfrm>
          </p:grpSpPr>
          <p:grpSp>
            <p:nvGrpSpPr>
              <p:cNvPr id="132" name="Grupo 131"/>
              <p:cNvGrpSpPr/>
              <p:nvPr/>
            </p:nvGrpSpPr>
            <p:grpSpPr>
              <a:xfrm>
                <a:off x="4610856" y="5708496"/>
                <a:ext cx="1296144" cy="576064"/>
                <a:chOff x="4610856" y="5708496"/>
                <a:chExt cx="1296144" cy="576064"/>
              </a:xfrm>
            </p:grpSpPr>
            <p:sp>
              <p:nvSpPr>
                <p:cNvPr id="130" name="Retângulo 129"/>
                <p:cNvSpPr/>
                <p:nvPr/>
              </p:nvSpPr>
              <p:spPr>
                <a:xfrm>
                  <a:off x="4642104" y="5708496"/>
                  <a:ext cx="1207048" cy="5760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7" name="CaixaDeTexto 36"/>
                <p:cNvSpPr txBox="1"/>
                <p:nvPr/>
              </p:nvSpPr>
              <p:spPr>
                <a:xfrm>
                  <a:off x="4610856" y="5728822"/>
                  <a:ext cx="12961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dirty="0"/>
                    <a:t>Contabilidade de Custos</a:t>
                  </a:r>
                </a:p>
              </p:txBody>
            </p:sp>
          </p:grpSp>
          <p:grpSp>
            <p:nvGrpSpPr>
              <p:cNvPr id="133" name="Grupo 132"/>
              <p:cNvGrpSpPr/>
              <p:nvPr/>
            </p:nvGrpSpPr>
            <p:grpSpPr>
              <a:xfrm>
                <a:off x="5897856" y="5714592"/>
                <a:ext cx="1224136" cy="576064"/>
                <a:chOff x="5897856" y="5714592"/>
                <a:chExt cx="1224136" cy="576064"/>
              </a:xfrm>
            </p:grpSpPr>
            <p:sp>
              <p:nvSpPr>
                <p:cNvPr id="128" name="Retângulo 127"/>
                <p:cNvSpPr/>
                <p:nvPr/>
              </p:nvSpPr>
              <p:spPr>
                <a:xfrm>
                  <a:off x="5910072" y="5714592"/>
                  <a:ext cx="1207048" cy="5760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3" name="CaixaDeTexto 42"/>
                <p:cNvSpPr txBox="1"/>
                <p:nvPr/>
              </p:nvSpPr>
              <p:spPr>
                <a:xfrm>
                  <a:off x="5897856" y="5737966"/>
                  <a:ext cx="12241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dirty="0"/>
                    <a:t>Contabilidade Financeira</a:t>
                  </a:r>
                </a:p>
              </p:txBody>
            </p:sp>
          </p:grpSp>
          <p:grpSp>
            <p:nvGrpSpPr>
              <p:cNvPr id="134" name="Grupo 133"/>
              <p:cNvGrpSpPr/>
              <p:nvPr/>
            </p:nvGrpSpPr>
            <p:grpSpPr>
              <a:xfrm>
                <a:off x="7190232" y="5714592"/>
                <a:ext cx="1207048" cy="576064"/>
                <a:chOff x="7190232" y="5714592"/>
                <a:chExt cx="1207048" cy="576064"/>
              </a:xfrm>
            </p:grpSpPr>
            <p:sp>
              <p:nvSpPr>
                <p:cNvPr id="127" name="Retângulo 126"/>
                <p:cNvSpPr/>
                <p:nvPr/>
              </p:nvSpPr>
              <p:spPr>
                <a:xfrm>
                  <a:off x="7190232" y="5714592"/>
                  <a:ext cx="1207048" cy="57606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5" name="CaixaDeTexto 44"/>
                <p:cNvSpPr txBox="1"/>
                <p:nvPr/>
              </p:nvSpPr>
              <p:spPr>
                <a:xfrm>
                  <a:off x="7284868" y="5737966"/>
                  <a:ext cx="100811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b="1" dirty="0"/>
                    <a:t>Fiscal e Tributário</a:t>
                  </a:r>
                </a:p>
              </p:txBody>
            </p:sp>
          </p:grpSp>
        </p:grpSp>
      </p:grpSp>
      <p:grpSp>
        <p:nvGrpSpPr>
          <p:cNvPr id="81" name="Grupo 80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2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90" name="Retângulo 89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" name="CaixaDeTexto 94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83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85" name="Retângulo 84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" name="CaixaDeTexto 88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82C9F9-FD0B-49C7-8757-69BC7AC76ABD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1920</a:t>
            </a:r>
            <a:endParaRPr lang="pt-BR" sz="2800" b="1" dirty="0">
              <a:latin typeface="Bookman Old Style" pitchFamily="18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76376" y="4509120"/>
            <a:ext cx="8616104" cy="1700809"/>
            <a:chOff x="276376" y="4509120"/>
            <a:chExt cx="8616104" cy="1700809"/>
          </a:xfrm>
        </p:grpSpPr>
        <p:pic>
          <p:nvPicPr>
            <p:cNvPr id="1026" name="Picture 2" descr="http://veja.abril.com.br/blog/temporadas/files/2013/04/ind%C3%BAstria-de-autom%C3%B3veis-1920.jpg"/>
            <p:cNvPicPr>
              <a:picLocks noChangeAspect="1" noChangeArrowheads="1"/>
            </p:cNvPicPr>
            <p:nvPr/>
          </p:nvPicPr>
          <p:blipFill>
            <a:blip r:embed="rId2" cstate="print"/>
            <a:srcRect t="12977"/>
            <a:stretch>
              <a:fillRect/>
            </a:stretch>
          </p:blipFill>
          <p:spPr bwMode="auto">
            <a:xfrm>
              <a:off x="276376" y="4509121"/>
              <a:ext cx="2377653" cy="1700808"/>
            </a:xfrm>
            <a:prstGeom prst="rect">
              <a:avLst/>
            </a:prstGeom>
            <a:noFill/>
          </p:spPr>
        </p:pic>
        <p:pic>
          <p:nvPicPr>
            <p:cNvPr id="1028" name="Picture 4" descr="http://3.bp.blogspot.com/-nEegtbm65R4/TeBp3e0OSBI/AAAAAAAABY4/ugdIGQ0kWKI/s1600/1920.jpg"/>
            <p:cNvPicPr>
              <a:picLocks noChangeAspect="1" noChangeArrowheads="1"/>
            </p:cNvPicPr>
            <p:nvPr/>
          </p:nvPicPr>
          <p:blipFill>
            <a:blip r:embed="rId3" cstate="print"/>
            <a:srcRect b="5582"/>
            <a:stretch>
              <a:fillRect/>
            </a:stretch>
          </p:blipFill>
          <p:spPr bwMode="auto">
            <a:xfrm>
              <a:off x="2627784" y="4509121"/>
              <a:ext cx="1383299" cy="1700808"/>
            </a:xfrm>
            <a:prstGeom prst="rect">
              <a:avLst/>
            </a:prstGeom>
            <a:noFill/>
          </p:spPr>
        </p:pic>
        <p:pic>
          <p:nvPicPr>
            <p:cNvPr id="1030" name="Picture 6" descr="http://www.burtonlatimer.info/images/industry/quarrylocoandmen.jpg"/>
            <p:cNvPicPr>
              <a:picLocks noChangeAspect="1" noChangeArrowheads="1"/>
            </p:cNvPicPr>
            <p:nvPr/>
          </p:nvPicPr>
          <p:blipFill>
            <a:blip r:embed="rId4" cstate="print"/>
            <a:srcRect l="1969" t="3024" r="5501" b="3233"/>
            <a:stretch>
              <a:fillRect/>
            </a:stretch>
          </p:blipFill>
          <p:spPr bwMode="auto">
            <a:xfrm>
              <a:off x="3995936" y="4509121"/>
              <a:ext cx="2453415" cy="1700808"/>
            </a:xfrm>
            <a:prstGeom prst="rect">
              <a:avLst/>
            </a:prstGeom>
            <a:noFill/>
          </p:spPr>
        </p:pic>
        <p:pic>
          <p:nvPicPr>
            <p:cNvPr id="1034" name="Picture 10" descr="http://ep.yimg.com/ay/scripophily/westinghouse-electric-and-manufacturing-company-1920-s-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4207" y="4509120"/>
              <a:ext cx="2448273" cy="1700808"/>
            </a:xfrm>
            <a:prstGeom prst="rect">
              <a:avLst/>
            </a:prstGeom>
            <a:noFill/>
          </p:spPr>
        </p:pic>
      </p:grpSp>
      <p:sp>
        <p:nvSpPr>
          <p:cNvPr id="19" name="CaixaDeTexto 18"/>
          <p:cNvSpPr txBox="1"/>
          <p:nvPr/>
        </p:nvSpPr>
        <p:spPr>
          <a:xfrm>
            <a:off x="1043608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Novas indústrias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Grandes margens de lucro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Marketing de escala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Crescimento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484852" y="2420899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Fluxos de caixa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Controle de estoques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Liquidez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Investimentos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421471" y="16288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Foco das finanças</a:t>
            </a:r>
            <a:endParaRPr lang="pt-BR" sz="2400" b="1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3563888" y="2780928"/>
            <a:ext cx="2592288" cy="432048"/>
          </a:xfrm>
          <a:prstGeom prst="triangle">
            <a:avLst>
              <a:gd name="adj" fmla="val 5066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23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5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6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CF2E60-653A-4556-A05B-59D43C1788A8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8.media.tumblr.com/tumblr_lx5s25vhgo1qca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393" y="2375200"/>
            <a:ext cx="1923391" cy="3180006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659681" y="2707102"/>
            <a:ext cx="413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66FFFF"/>
                </a:solidFill>
                <a:latin typeface="Bookman Old Style" pitchFamily="18" charset="0"/>
              </a:rPr>
              <a:t>F. </a:t>
            </a:r>
            <a:r>
              <a:rPr lang="pt-BR" sz="2400" dirty="0" err="1">
                <a:solidFill>
                  <a:srgbClr val="66FFFF"/>
                </a:solidFill>
                <a:latin typeface="Bookman Old Style" pitchFamily="18" charset="0"/>
              </a:rPr>
              <a:t>Donaldson</a:t>
            </a:r>
            <a:r>
              <a:rPr lang="pt-BR" sz="2400" dirty="0">
                <a:solidFill>
                  <a:srgbClr val="66FFFF"/>
                </a:solidFill>
                <a:latin typeface="Bookman Old Style" pitchFamily="18" charset="0"/>
              </a:rPr>
              <a:t> Brown</a:t>
            </a:r>
            <a:endParaRPr lang="pt-BR" sz="2400" b="1" dirty="0">
              <a:solidFill>
                <a:srgbClr val="66FFFF"/>
              </a:solidFill>
              <a:latin typeface="Bookman Old Style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97358" y="3473311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Modelo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DuPont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1912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9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10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15" name="CaixaDeTexto 14"/>
          <p:cNvSpPr txBox="1"/>
          <p:nvPr/>
        </p:nvSpPr>
        <p:spPr>
          <a:xfrm>
            <a:off x="683568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1920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305FBD-776D-4578-B3D9-45A00D6579C2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upo 2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3" name="Retângulo 15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2" name="Rectangle 1074"/>
            <p:cNvSpPr>
              <a:spLocks noChangeArrowheads="1"/>
            </p:cNvSpPr>
            <p:nvPr/>
          </p:nvSpPr>
          <p:spPr bwMode="auto">
            <a:xfrm>
              <a:off x="2367951" y="4015326"/>
              <a:ext cx="1371600" cy="53340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" name="Rectangle 1028"/>
            <p:cNvSpPr>
              <a:spLocks noChangeArrowheads="1"/>
            </p:cNvSpPr>
            <p:nvPr/>
          </p:nvSpPr>
          <p:spPr bwMode="auto">
            <a:xfrm>
              <a:off x="304800" y="152400"/>
              <a:ext cx="1371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Text Box 1029"/>
            <p:cNvSpPr txBox="1">
              <a:spLocks noChangeArrowheads="1"/>
            </p:cNvSpPr>
            <p:nvPr/>
          </p:nvSpPr>
          <p:spPr bwMode="auto">
            <a:xfrm>
              <a:off x="495300" y="235744"/>
              <a:ext cx="990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 b="1" dirty="0"/>
                <a:t>Vendas</a:t>
              </a:r>
            </a:p>
          </p:txBody>
        </p:sp>
        <p:sp>
          <p:nvSpPr>
            <p:cNvPr id="11" name="Rectangle 1031"/>
            <p:cNvSpPr>
              <a:spLocks noChangeArrowheads="1"/>
            </p:cNvSpPr>
            <p:nvPr/>
          </p:nvSpPr>
          <p:spPr bwMode="auto">
            <a:xfrm>
              <a:off x="304800" y="833438"/>
              <a:ext cx="1371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" name="Text Box 1032"/>
            <p:cNvSpPr txBox="1">
              <a:spLocks noChangeArrowheads="1"/>
            </p:cNvSpPr>
            <p:nvPr/>
          </p:nvSpPr>
          <p:spPr bwMode="auto">
            <a:xfrm>
              <a:off x="495300" y="916782"/>
              <a:ext cx="990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800" b="1" dirty="0"/>
                <a:t>Custos</a:t>
              </a:r>
            </a:p>
          </p:txBody>
        </p:sp>
        <p:sp>
          <p:nvSpPr>
            <p:cNvPr id="5" name="Rectangle 1033"/>
            <p:cNvSpPr>
              <a:spLocks noChangeArrowheads="1"/>
            </p:cNvSpPr>
            <p:nvPr/>
          </p:nvSpPr>
          <p:spPr bwMode="auto">
            <a:xfrm>
              <a:off x="304800" y="1563133"/>
              <a:ext cx="1371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Text Box 1034"/>
            <p:cNvSpPr txBox="1">
              <a:spLocks noChangeArrowheads="1"/>
            </p:cNvSpPr>
            <p:nvPr/>
          </p:nvSpPr>
          <p:spPr bwMode="auto">
            <a:xfrm>
              <a:off x="304800" y="1539321"/>
              <a:ext cx="13716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/>
                <a:t>Despesas Operacionais</a:t>
              </a:r>
            </a:p>
          </p:txBody>
        </p:sp>
        <p:sp>
          <p:nvSpPr>
            <p:cNvPr id="7" name="Rectangle 1035"/>
            <p:cNvSpPr>
              <a:spLocks noChangeArrowheads="1"/>
            </p:cNvSpPr>
            <p:nvPr/>
          </p:nvSpPr>
          <p:spPr bwMode="auto">
            <a:xfrm>
              <a:off x="304800" y="2291796"/>
              <a:ext cx="1371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Text Box 1036"/>
            <p:cNvSpPr txBox="1">
              <a:spLocks noChangeArrowheads="1"/>
            </p:cNvSpPr>
            <p:nvPr/>
          </p:nvSpPr>
          <p:spPr bwMode="auto">
            <a:xfrm>
              <a:off x="381000" y="2267984"/>
              <a:ext cx="1219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 dirty="0"/>
                <a:t>Despesas Financeiras</a:t>
              </a:r>
            </a:p>
          </p:txBody>
        </p:sp>
        <p:sp>
          <p:nvSpPr>
            <p:cNvPr id="9" name="Rectangle 1037"/>
            <p:cNvSpPr>
              <a:spLocks noChangeArrowheads="1"/>
            </p:cNvSpPr>
            <p:nvPr/>
          </p:nvSpPr>
          <p:spPr bwMode="auto">
            <a:xfrm>
              <a:off x="304800" y="3020458"/>
              <a:ext cx="1371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Text Box 1038"/>
            <p:cNvSpPr txBox="1">
              <a:spLocks noChangeArrowheads="1"/>
            </p:cNvSpPr>
            <p:nvPr/>
          </p:nvSpPr>
          <p:spPr bwMode="auto">
            <a:xfrm>
              <a:off x="381000" y="2996646"/>
              <a:ext cx="1219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 dirty="0"/>
                <a:t>Imposto de Renda</a:t>
              </a:r>
            </a:p>
          </p:txBody>
        </p:sp>
        <p:grpSp>
          <p:nvGrpSpPr>
            <p:cNvPr id="166" name="Grupo 165"/>
            <p:cNvGrpSpPr/>
            <p:nvPr/>
          </p:nvGrpSpPr>
          <p:grpSpPr>
            <a:xfrm>
              <a:off x="296888" y="3840672"/>
              <a:ext cx="1371600" cy="581025"/>
              <a:chOff x="327803" y="3840672"/>
              <a:chExt cx="1371600" cy="581025"/>
            </a:xfrm>
          </p:grpSpPr>
          <p:sp>
            <p:nvSpPr>
              <p:cNvPr id="20" name="Rectangle 1045"/>
              <p:cNvSpPr>
                <a:spLocks noChangeArrowheads="1"/>
              </p:cNvSpPr>
              <p:nvPr/>
            </p:nvSpPr>
            <p:spPr bwMode="auto">
              <a:xfrm>
                <a:off x="327803" y="3864484"/>
                <a:ext cx="1371600" cy="533400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" name="Text Box 1046"/>
              <p:cNvSpPr txBox="1">
                <a:spLocks noChangeArrowheads="1"/>
              </p:cNvSpPr>
              <p:nvPr/>
            </p:nvSpPr>
            <p:spPr bwMode="auto">
              <a:xfrm>
                <a:off x="404003" y="3840672"/>
                <a:ext cx="121920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600" b="1" dirty="0">
                    <a:solidFill>
                      <a:schemeClr val="bg1"/>
                    </a:solidFill>
                  </a:rPr>
                  <a:t>Ativo Circulante</a:t>
                </a:r>
              </a:p>
            </p:txBody>
          </p:sp>
        </p:grpSp>
        <p:grpSp>
          <p:nvGrpSpPr>
            <p:cNvPr id="167" name="Grupo 166"/>
            <p:cNvGrpSpPr/>
            <p:nvPr/>
          </p:nvGrpSpPr>
          <p:grpSpPr>
            <a:xfrm>
              <a:off x="296888" y="4557294"/>
              <a:ext cx="1371600" cy="581025"/>
              <a:chOff x="397893" y="4557294"/>
              <a:chExt cx="1371600" cy="581025"/>
            </a:xfrm>
          </p:grpSpPr>
          <p:sp>
            <p:nvSpPr>
              <p:cNvPr id="22" name="Rectangle 1048"/>
              <p:cNvSpPr>
                <a:spLocks noChangeArrowheads="1"/>
              </p:cNvSpPr>
              <p:nvPr/>
            </p:nvSpPr>
            <p:spPr bwMode="auto">
              <a:xfrm>
                <a:off x="397893" y="4581106"/>
                <a:ext cx="1371600" cy="533400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" name="Text Box 1049"/>
              <p:cNvSpPr txBox="1">
                <a:spLocks noChangeArrowheads="1"/>
              </p:cNvSpPr>
              <p:nvPr/>
            </p:nvSpPr>
            <p:spPr bwMode="auto">
              <a:xfrm>
                <a:off x="435993" y="4557294"/>
                <a:ext cx="129540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600" b="1">
                    <a:solidFill>
                      <a:schemeClr val="bg1"/>
                    </a:solidFill>
                  </a:rPr>
                  <a:t>Ativo Permanente</a:t>
                </a:r>
              </a:p>
            </p:txBody>
          </p:sp>
        </p:grpSp>
        <p:grpSp>
          <p:nvGrpSpPr>
            <p:cNvPr id="168" name="Grupo 167"/>
            <p:cNvGrpSpPr/>
            <p:nvPr/>
          </p:nvGrpSpPr>
          <p:grpSpPr>
            <a:xfrm>
              <a:off x="296888" y="5283680"/>
              <a:ext cx="1371600" cy="581025"/>
              <a:chOff x="219254" y="5283680"/>
              <a:chExt cx="1371600" cy="581025"/>
            </a:xfrm>
          </p:grpSpPr>
          <p:sp>
            <p:nvSpPr>
              <p:cNvPr id="24" name="Rectangle 1051"/>
              <p:cNvSpPr>
                <a:spLocks noChangeArrowheads="1"/>
              </p:cNvSpPr>
              <p:nvPr/>
            </p:nvSpPr>
            <p:spPr bwMode="auto">
              <a:xfrm>
                <a:off x="219254" y="5307492"/>
                <a:ext cx="1371600" cy="533400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" name="Text Box 1052"/>
              <p:cNvSpPr txBox="1">
                <a:spLocks noChangeArrowheads="1"/>
              </p:cNvSpPr>
              <p:nvPr/>
            </p:nvSpPr>
            <p:spPr bwMode="auto">
              <a:xfrm>
                <a:off x="295454" y="5283680"/>
                <a:ext cx="121920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600" b="1" dirty="0">
                    <a:solidFill>
                      <a:schemeClr val="bg1"/>
                    </a:solidFill>
                  </a:rPr>
                  <a:t>Passivo Circulante</a:t>
                </a:r>
              </a:p>
            </p:txBody>
          </p:sp>
        </p:grpSp>
        <p:grpSp>
          <p:nvGrpSpPr>
            <p:cNvPr id="169" name="Grupo 168"/>
            <p:cNvGrpSpPr/>
            <p:nvPr/>
          </p:nvGrpSpPr>
          <p:grpSpPr>
            <a:xfrm>
              <a:off x="296888" y="5993367"/>
              <a:ext cx="1371600" cy="581025"/>
              <a:chOff x="253041" y="5993367"/>
              <a:chExt cx="1371600" cy="581025"/>
            </a:xfrm>
          </p:grpSpPr>
          <p:sp>
            <p:nvSpPr>
              <p:cNvPr id="26" name="Rectangle 1054"/>
              <p:cNvSpPr>
                <a:spLocks noChangeArrowheads="1"/>
              </p:cNvSpPr>
              <p:nvPr/>
            </p:nvSpPr>
            <p:spPr bwMode="auto">
              <a:xfrm>
                <a:off x="253041" y="6017179"/>
                <a:ext cx="1371600" cy="533400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" name="Text Box 1055"/>
              <p:cNvSpPr txBox="1">
                <a:spLocks noChangeArrowheads="1"/>
              </p:cNvSpPr>
              <p:nvPr/>
            </p:nvSpPr>
            <p:spPr bwMode="auto">
              <a:xfrm>
                <a:off x="329241" y="5993367"/>
                <a:ext cx="121920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600" b="1">
                    <a:solidFill>
                      <a:schemeClr val="bg1"/>
                    </a:solidFill>
                  </a:rPr>
                  <a:t>Exigível a Longo P.</a:t>
                </a:r>
              </a:p>
            </p:txBody>
          </p:sp>
        </p:grpSp>
        <p:sp>
          <p:nvSpPr>
            <p:cNvPr id="29" name="Rectangle 1057"/>
            <p:cNvSpPr>
              <a:spLocks noChangeArrowheads="1"/>
            </p:cNvSpPr>
            <p:nvPr/>
          </p:nvSpPr>
          <p:spPr bwMode="auto">
            <a:xfrm>
              <a:off x="2362200" y="734458"/>
              <a:ext cx="1371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Rectangle 1065"/>
            <p:cNvSpPr>
              <a:spLocks noChangeArrowheads="1"/>
            </p:cNvSpPr>
            <p:nvPr/>
          </p:nvSpPr>
          <p:spPr bwMode="auto">
            <a:xfrm>
              <a:off x="2362200" y="734458"/>
              <a:ext cx="1371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" name="Text Box 1066"/>
            <p:cNvSpPr txBox="1">
              <a:spLocks noChangeArrowheads="1"/>
            </p:cNvSpPr>
            <p:nvPr/>
          </p:nvSpPr>
          <p:spPr bwMode="auto">
            <a:xfrm>
              <a:off x="2438400" y="710646"/>
              <a:ext cx="1219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 dirty="0"/>
                <a:t>Lucro Líquido</a:t>
              </a:r>
            </a:p>
          </p:txBody>
        </p:sp>
        <p:sp>
          <p:nvSpPr>
            <p:cNvPr id="32" name="Line 1058"/>
            <p:cNvSpPr>
              <a:spLocks noChangeShapeType="1"/>
            </p:cNvSpPr>
            <p:nvPr/>
          </p:nvSpPr>
          <p:spPr bwMode="auto">
            <a:xfrm>
              <a:off x="1981200" y="457200"/>
              <a:ext cx="0" cy="281940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Line 1059"/>
            <p:cNvSpPr>
              <a:spLocks noChangeShapeType="1"/>
            </p:cNvSpPr>
            <p:nvPr/>
          </p:nvSpPr>
          <p:spPr bwMode="auto">
            <a:xfrm flipH="1">
              <a:off x="1752600" y="474452"/>
              <a:ext cx="228600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" name="Line 1060"/>
            <p:cNvSpPr>
              <a:spLocks noChangeShapeType="1"/>
            </p:cNvSpPr>
            <p:nvPr/>
          </p:nvSpPr>
          <p:spPr bwMode="auto">
            <a:xfrm flipH="1">
              <a:off x="1752600" y="1162050"/>
              <a:ext cx="228600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" name="Line 1061"/>
            <p:cNvSpPr>
              <a:spLocks noChangeShapeType="1"/>
            </p:cNvSpPr>
            <p:nvPr/>
          </p:nvSpPr>
          <p:spPr bwMode="auto">
            <a:xfrm flipH="1">
              <a:off x="1752600" y="1866900"/>
              <a:ext cx="228600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Line 1062"/>
            <p:cNvSpPr>
              <a:spLocks noChangeShapeType="1"/>
            </p:cNvSpPr>
            <p:nvPr/>
          </p:nvSpPr>
          <p:spPr bwMode="auto">
            <a:xfrm flipH="1">
              <a:off x="1752600" y="2571750"/>
              <a:ext cx="228600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Line 1063"/>
            <p:cNvSpPr>
              <a:spLocks noChangeShapeType="1"/>
            </p:cNvSpPr>
            <p:nvPr/>
          </p:nvSpPr>
          <p:spPr bwMode="auto">
            <a:xfrm flipH="1">
              <a:off x="1752600" y="3259348"/>
              <a:ext cx="228600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Line 1067"/>
            <p:cNvSpPr>
              <a:spLocks noChangeShapeType="1"/>
            </p:cNvSpPr>
            <p:nvPr/>
          </p:nvSpPr>
          <p:spPr bwMode="auto">
            <a:xfrm>
              <a:off x="1981200" y="990600"/>
              <a:ext cx="227162" cy="1438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70" name="Grupo 169"/>
            <p:cNvGrpSpPr/>
            <p:nvPr/>
          </p:nvGrpSpPr>
          <p:grpSpPr>
            <a:xfrm>
              <a:off x="2319067" y="5332520"/>
              <a:ext cx="1371600" cy="581025"/>
              <a:chOff x="2353574" y="5375650"/>
              <a:chExt cx="1371600" cy="581025"/>
            </a:xfrm>
          </p:grpSpPr>
          <p:sp>
            <p:nvSpPr>
              <p:cNvPr id="49" name="Rectangle 1074"/>
              <p:cNvSpPr>
                <a:spLocks noChangeArrowheads="1"/>
              </p:cNvSpPr>
              <p:nvPr/>
            </p:nvSpPr>
            <p:spPr bwMode="auto">
              <a:xfrm>
                <a:off x="2353574" y="5399462"/>
                <a:ext cx="1371600" cy="533400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0" name="Text Box 1075"/>
              <p:cNvSpPr txBox="1">
                <a:spLocks noChangeArrowheads="1"/>
              </p:cNvSpPr>
              <p:nvPr/>
            </p:nvSpPr>
            <p:spPr bwMode="auto">
              <a:xfrm>
                <a:off x="2429774" y="5375650"/>
                <a:ext cx="121920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600" b="1" dirty="0">
                    <a:solidFill>
                      <a:schemeClr val="bg1"/>
                    </a:solidFill>
                  </a:rPr>
                  <a:t>Exigível Total</a:t>
                </a:r>
              </a:p>
            </p:txBody>
          </p:sp>
        </p:grpSp>
        <p:sp>
          <p:nvSpPr>
            <p:cNvPr id="59" name="Text Box 1099"/>
            <p:cNvSpPr txBox="1">
              <a:spLocks noChangeArrowheads="1"/>
            </p:cNvSpPr>
            <p:nvPr/>
          </p:nvSpPr>
          <p:spPr bwMode="auto">
            <a:xfrm>
              <a:off x="2438400" y="4086704"/>
              <a:ext cx="1219200" cy="33655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 dirty="0">
                  <a:solidFill>
                    <a:schemeClr val="bg1"/>
                  </a:solidFill>
                </a:rPr>
                <a:t>Ativo Total</a:t>
              </a:r>
            </a:p>
          </p:txBody>
        </p:sp>
        <p:grpSp>
          <p:nvGrpSpPr>
            <p:cNvPr id="174" name="Grupo 173"/>
            <p:cNvGrpSpPr/>
            <p:nvPr/>
          </p:nvGrpSpPr>
          <p:grpSpPr>
            <a:xfrm>
              <a:off x="1752600" y="4140679"/>
              <a:ext cx="473015" cy="762000"/>
              <a:chOff x="1752600" y="4140679"/>
              <a:chExt cx="473015" cy="762000"/>
            </a:xfrm>
          </p:grpSpPr>
          <p:sp>
            <p:nvSpPr>
              <p:cNvPr id="54" name="Line 1095"/>
              <p:cNvSpPr>
                <a:spLocks noChangeShapeType="1"/>
              </p:cNvSpPr>
              <p:nvPr/>
            </p:nvSpPr>
            <p:spPr bwMode="auto">
              <a:xfrm>
                <a:off x="1981200" y="4140679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5" name="Line 1096"/>
              <p:cNvSpPr>
                <a:spLocks noChangeShapeType="1"/>
              </p:cNvSpPr>
              <p:nvPr/>
            </p:nvSpPr>
            <p:spPr bwMode="auto">
              <a:xfrm flipH="1">
                <a:off x="1752600" y="4157931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6" name="Line 1097"/>
              <p:cNvSpPr>
                <a:spLocks noChangeShapeType="1"/>
              </p:cNvSpPr>
              <p:nvPr/>
            </p:nvSpPr>
            <p:spPr bwMode="auto">
              <a:xfrm flipH="1">
                <a:off x="1752600" y="4885427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7" name="Line 1100"/>
              <p:cNvSpPr>
                <a:spLocks noChangeShapeType="1"/>
              </p:cNvSpPr>
              <p:nvPr/>
            </p:nvSpPr>
            <p:spPr bwMode="auto">
              <a:xfrm flipV="1">
                <a:off x="1981200" y="4364966"/>
                <a:ext cx="244415" cy="431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5" name="Rectangle 1105"/>
            <p:cNvSpPr>
              <a:spLocks noChangeArrowheads="1"/>
            </p:cNvSpPr>
            <p:nvPr/>
          </p:nvSpPr>
          <p:spPr bwMode="auto">
            <a:xfrm>
              <a:off x="2362200" y="3124200"/>
              <a:ext cx="1371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" name="Text Box 1106"/>
            <p:cNvSpPr txBox="1">
              <a:spLocks noChangeArrowheads="1"/>
            </p:cNvSpPr>
            <p:nvPr/>
          </p:nvSpPr>
          <p:spPr bwMode="auto">
            <a:xfrm>
              <a:off x="2438400" y="3222625"/>
              <a:ext cx="1219200" cy="3365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/>
                <a:t>Vendas</a:t>
              </a:r>
            </a:p>
          </p:txBody>
        </p:sp>
        <p:sp>
          <p:nvSpPr>
            <p:cNvPr id="71" name="Rectangle 1103"/>
            <p:cNvSpPr>
              <a:spLocks noChangeArrowheads="1"/>
            </p:cNvSpPr>
            <p:nvPr/>
          </p:nvSpPr>
          <p:spPr bwMode="auto">
            <a:xfrm>
              <a:off x="4343400" y="3541952"/>
              <a:ext cx="1371600" cy="5334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2" name="Group 1107"/>
            <p:cNvGrpSpPr>
              <a:grpSpLocks/>
            </p:cNvGrpSpPr>
            <p:nvPr/>
          </p:nvGrpSpPr>
          <p:grpSpPr bwMode="auto">
            <a:xfrm>
              <a:off x="4343400" y="3518140"/>
              <a:ext cx="1371600" cy="581025"/>
              <a:chOff x="1728" y="480"/>
              <a:chExt cx="864" cy="366"/>
            </a:xfrm>
          </p:grpSpPr>
          <p:sp>
            <p:nvSpPr>
              <p:cNvPr id="73" name="Rectangle 1108"/>
              <p:cNvSpPr>
                <a:spLocks noChangeArrowheads="1"/>
              </p:cNvSpPr>
              <p:nvPr/>
            </p:nvSpPr>
            <p:spPr bwMode="auto">
              <a:xfrm>
                <a:off x="1728" y="495"/>
                <a:ext cx="86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4" name="Text Box 1109"/>
              <p:cNvSpPr txBox="1">
                <a:spLocks noChangeArrowheads="1"/>
              </p:cNvSpPr>
              <p:nvPr/>
            </p:nvSpPr>
            <p:spPr bwMode="auto">
              <a:xfrm>
                <a:off x="1776" y="480"/>
                <a:ext cx="76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0000"/>
                    </a:solidFill>
                  </a:rPr>
                  <a:t>Giro do Ativo</a:t>
                </a:r>
              </a:p>
            </p:txBody>
          </p:sp>
        </p:grpSp>
        <p:grpSp>
          <p:nvGrpSpPr>
            <p:cNvPr id="171" name="Grupo 170"/>
            <p:cNvGrpSpPr/>
            <p:nvPr/>
          </p:nvGrpSpPr>
          <p:grpSpPr>
            <a:xfrm>
              <a:off x="2319067" y="6077717"/>
              <a:ext cx="1371600" cy="581025"/>
              <a:chOff x="2301815" y="6146725"/>
              <a:chExt cx="1371600" cy="581025"/>
            </a:xfrm>
          </p:grpSpPr>
          <p:sp>
            <p:nvSpPr>
              <p:cNvPr id="90" name="Rectangle 1079"/>
              <p:cNvSpPr>
                <a:spLocks noChangeArrowheads="1"/>
              </p:cNvSpPr>
              <p:nvPr/>
            </p:nvSpPr>
            <p:spPr bwMode="auto">
              <a:xfrm>
                <a:off x="2301815" y="6170537"/>
                <a:ext cx="1371600" cy="533400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1" name="Text Box 1080"/>
              <p:cNvSpPr txBox="1">
                <a:spLocks noChangeArrowheads="1"/>
              </p:cNvSpPr>
              <p:nvPr/>
            </p:nvSpPr>
            <p:spPr bwMode="auto">
              <a:xfrm>
                <a:off x="2378015" y="6146725"/>
                <a:ext cx="121920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600" b="1" dirty="0">
                    <a:solidFill>
                      <a:schemeClr val="bg1"/>
                    </a:solidFill>
                  </a:rPr>
                  <a:t>Patrimônio Líquido</a:t>
                </a:r>
              </a:p>
            </p:txBody>
          </p:sp>
        </p:grpSp>
        <p:grpSp>
          <p:nvGrpSpPr>
            <p:cNvPr id="172" name="Grupo 171"/>
            <p:cNvGrpSpPr/>
            <p:nvPr/>
          </p:nvGrpSpPr>
          <p:grpSpPr>
            <a:xfrm>
              <a:off x="4317521" y="5440211"/>
              <a:ext cx="1371600" cy="581025"/>
              <a:chOff x="4317521" y="5397081"/>
              <a:chExt cx="1371600" cy="581025"/>
            </a:xfrm>
          </p:grpSpPr>
          <p:sp>
            <p:nvSpPr>
              <p:cNvPr id="87" name="Rectangle 1120"/>
              <p:cNvSpPr>
                <a:spLocks noChangeArrowheads="1"/>
              </p:cNvSpPr>
              <p:nvPr/>
            </p:nvSpPr>
            <p:spPr bwMode="auto">
              <a:xfrm>
                <a:off x="4317521" y="5420893"/>
                <a:ext cx="1371600" cy="533400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8" name="Text Box 1121"/>
              <p:cNvSpPr txBox="1">
                <a:spLocks noChangeArrowheads="1"/>
              </p:cNvSpPr>
              <p:nvPr/>
            </p:nvSpPr>
            <p:spPr bwMode="auto">
              <a:xfrm>
                <a:off x="4393721" y="5397081"/>
                <a:ext cx="121920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600" b="1" dirty="0">
                    <a:solidFill>
                      <a:schemeClr val="bg1"/>
                    </a:solidFill>
                  </a:rPr>
                  <a:t>Passivo Total + PL</a:t>
                </a:r>
              </a:p>
            </p:txBody>
          </p:sp>
        </p:grpSp>
        <p:sp>
          <p:nvSpPr>
            <p:cNvPr id="92" name="Text Box 1152"/>
            <p:cNvSpPr txBox="1">
              <a:spLocks noChangeArrowheads="1"/>
            </p:cNvSpPr>
            <p:nvPr/>
          </p:nvSpPr>
          <p:spPr bwMode="auto">
            <a:xfrm>
              <a:off x="6172200" y="240397"/>
              <a:ext cx="2697163" cy="646331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rgbClr val="FFFF99"/>
                  </a:solidFill>
                  <a:latin typeface="Arial Rounded MT Bold" pitchFamily="34" charset="0"/>
                </a:rPr>
                <a:t>Sistema de Análise </a:t>
              </a:r>
              <a:r>
                <a:rPr lang="pt-BR" b="1" dirty="0" err="1">
                  <a:solidFill>
                    <a:srgbClr val="FFFF99"/>
                  </a:solidFill>
                  <a:latin typeface="Arial Rounded MT Bold" pitchFamily="34" charset="0"/>
                </a:rPr>
                <a:t>DuPont</a:t>
              </a:r>
              <a:endParaRPr lang="pt-BR" b="1" dirty="0">
                <a:solidFill>
                  <a:srgbClr val="FFFF99"/>
                </a:solidFill>
                <a:latin typeface="Arial Rounded MT Bold" pitchFamily="34" charset="0"/>
              </a:endParaRPr>
            </a:p>
          </p:txBody>
        </p:sp>
        <p:sp>
          <p:nvSpPr>
            <p:cNvPr id="108" name="Rectangle 1084"/>
            <p:cNvSpPr>
              <a:spLocks noChangeArrowheads="1"/>
            </p:cNvSpPr>
            <p:nvPr/>
          </p:nvSpPr>
          <p:spPr bwMode="auto">
            <a:xfrm>
              <a:off x="2362200" y="1571625"/>
              <a:ext cx="1371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9" name="Text Box 1085"/>
            <p:cNvSpPr txBox="1">
              <a:spLocks noChangeArrowheads="1"/>
            </p:cNvSpPr>
            <p:nvPr/>
          </p:nvSpPr>
          <p:spPr bwMode="auto">
            <a:xfrm>
              <a:off x="2438400" y="1670050"/>
              <a:ext cx="1219200" cy="3365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/>
                <a:t>Vendas</a:t>
              </a:r>
            </a:p>
          </p:txBody>
        </p:sp>
        <p:sp>
          <p:nvSpPr>
            <p:cNvPr id="104" name="Rectangle 1082"/>
            <p:cNvSpPr>
              <a:spLocks noChangeArrowheads="1"/>
            </p:cNvSpPr>
            <p:nvPr/>
          </p:nvSpPr>
          <p:spPr bwMode="auto">
            <a:xfrm>
              <a:off x="4343400" y="1115458"/>
              <a:ext cx="1371600" cy="5334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5" name="Group 1086"/>
            <p:cNvGrpSpPr>
              <a:grpSpLocks/>
            </p:cNvGrpSpPr>
            <p:nvPr/>
          </p:nvGrpSpPr>
          <p:grpSpPr bwMode="auto">
            <a:xfrm>
              <a:off x="4343400" y="1091646"/>
              <a:ext cx="1371600" cy="581025"/>
              <a:chOff x="1728" y="480"/>
              <a:chExt cx="864" cy="366"/>
            </a:xfrm>
          </p:grpSpPr>
          <p:sp>
            <p:nvSpPr>
              <p:cNvPr id="106" name="Rectangle 1087"/>
              <p:cNvSpPr>
                <a:spLocks noChangeArrowheads="1"/>
              </p:cNvSpPr>
              <p:nvPr/>
            </p:nvSpPr>
            <p:spPr bwMode="auto">
              <a:xfrm>
                <a:off x="1728" y="495"/>
                <a:ext cx="86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7" name="Text Box 1088"/>
              <p:cNvSpPr txBox="1">
                <a:spLocks noChangeArrowheads="1"/>
              </p:cNvSpPr>
              <p:nvPr/>
            </p:nvSpPr>
            <p:spPr bwMode="auto">
              <a:xfrm>
                <a:off x="1776" y="480"/>
                <a:ext cx="76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0000"/>
                    </a:solidFill>
                  </a:rPr>
                  <a:t>Margem Líquida</a:t>
                </a:r>
              </a:p>
            </p:txBody>
          </p:sp>
        </p:grpSp>
        <p:grpSp>
          <p:nvGrpSpPr>
            <p:cNvPr id="158" name="Grupo 157"/>
            <p:cNvGrpSpPr/>
            <p:nvPr/>
          </p:nvGrpSpPr>
          <p:grpSpPr>
            <a:xfrm>
              <a:off x="3778370" y="914400"/>
              <a:ext cx="457200" cy="914400"/>
              <a:chOff x="3778370" y="914400"/>
              <a:chExt cx="457200" cy="914400"/>
            </a:xfrm>
          </p:grpSpPr>
          <p:sp>
            <p:nvSpPr>
              <p:cNvPr id="100" name="Line 1089"/>
              <p:cNvSpPr>
                <a:spLocks noChangeShapeType="1"/>
              </p:cNvSpPr>
              <p:nvPr/>
            </p:nvSpPr>
            <p:spPr bwMode="auto">
              <a:xfrm>
                <a:off x="4038600" y="914400"/>
                <a:ext cx="0" cy="914400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1" name="Line 1090"/>
              <p:cNvSpPr>
                <a:spLocks noChangeShapeType="1"/>
              </p:cNvSpPr>
              <p:nvPr/>
            </p:nvSpPr>
            <p:spPr bwMode="auto">
              <a:xfrm flipH="1">
                <a:off x="3778370" y="931651"/>
                <a:ext cx="260230" cy="1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2" name="Line 1091"/>
              <p:cNvSpPr>
                <a:spLocks noChangeShapeType="1"/>
              </p:cNvSpPr>
              <p:nvPr/>
            </p:nvSpPr>
            <p:spPr bwMode="auto">
              <a:xfrm flipH="1" flipV="1">
                <a:off x="3795622" y="1811547"/>
                <a:ext cx="242977" cy="1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" name="Line 1092"/>
              <p:cNvSpPr>
                <a:spLocks noChangeShapeType="1"/>
              </p:cNvSpPr>
              <p:nvPr/>
            </p:nvSpPr>
            <p:spPr bwMode="auto">
              <a:xfrm>
                <a:off x="4038600" y="1371600"/>
                <a:ext cx="196970" cy="0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96" name="Grupo 195"/>
            <p:cNvGrpSpPr/>
            <p:nvPr/>
          </p:nvGrpSpPr>
          <p:grpSpPr>
            <a:xfrm>
              <a:off x="6334665" y="2177000"/>
              <a:ext cx="1371600" cy="533400"/>
              <a:chOff x="6415896" y="1728427"/>
              <a:chExt cx="1371600" cy="533400"/>
            </a:xfrm>
          </p:grpSpPr>
          <p:sp>
            <p:nvSpPr>
              <p:cNvPr id="121" name="Rectangle 1138"/>
              <p:cNvSpPr>
                <a:spLocks noChangeArrowheads="1"/>
              </p:cNvSpPr>
              <p:nvPr/>
            </p:nvSpPr>
            <p:spPr bwMode="auto">
              <a:xfrm>
                <a:off x="6415896" y="1728427"/>
                <a:ext cx="1371600" cy="5334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>
                <a:outerShdw dist="107763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" name="Text Box 1142"/>
              <p:cNvSpPr txBox="1">
                <a:spLocks noChangeArrowheads="1"/>
              </p:cNvSpPr>
              <p:nvPr/>
            </p:nvSpPr>
            <p:spPr bwMode="auto">
              <a:xfrm>
                <a:off x="6492096" y="1826852"/>
                <a:ext cx="121920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600" b="1" dirty="0">
                    <a:solidFill>
                      <a:srgbClr val="000000"/>
                    </a:solidFill>
                  </a:rPr>
                  <a:t>ROA</a:t>
                </a:r>
              </a:p>
            </p:txBody>
          </p:sp>
        </p:grpSp>
        <p:sp>
          <p:nvSpPr>
            <p:cNvPr id="115" name="Text Box 1181"/>
            <p:cNvSpPr txBox="1">
              <a:spLocks noChangeArrowheads="1"/>
            </p:cNvSpPr>
            <p:nvPr/>
          </p:nvSpPr>
          <p:spPr bwMode="auto">
            <a:xfrm>
              <a:off x="5554244" y="2227054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31" name="Rectangle 1146"/>
            <p:cNvSpPr>
              <a:spLocks noChangeArrowheads="1"/>
            </p:cNvSpPr>
            <p:nvPr/>
          </p:nvSpPr>
          <p:spPr bwMode="auto">
            <a:xfrm>
              <a:off x="7543800" y="3733800"/>
              <a:ext cx="1371600" cy="5334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" name="Text Box 1148"/>
            <p:cNvSpPr txBox="1">
              <a:spLocks noChangeArrowheads="1"/>
            </p:cNvSpPr>
            <p:nvPr/>
          </p:nvSpPr>
          <p:spPr bwMode="auto">
            <a:xfrm>
              <a:off x="7620000" y="3832225"/>
              <a:ext cx="1219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 b="1" dirty="0">
                  <a:solidFill>
                    <a:srgbClr val="000000"/>
                  </a:solidFill>
                </a:rPr>
                <a:t>ROE</a:t>
              </a:r>
            </a:p>
          </p:txBody>
        </p:sp>
        <p:sp>
          <p:nvSpPr>
            <p:cNvPr id="128" name="Text Box 1184"/>
            <p:cNvSpPr txBox="1">
              <a:spLocks noChangeArrowheads="1"/>
            </p:cNvSpPr>
            <p:nvPr/>
          </p:nvSpPr>
          <p:spPr bwMode="auto">
            <a:xfrm>
              <a:off x="6632542" y="3792748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chemeClr val="bg1"/>
                  </a:solidFill>
                </a:rPr>
                <a:t>X</a:t>
              </a:r>
            </a:p>
          </p:txBody>
        </p:sp>
        <p:grpSp>
          <p:nvGrpSpPr>
            <p:cNvPr id="195" name="Grupo 194"/>
            <p:cNvGrpSpPr/>
            <p:nvPr/>
          </p:nvGrpSpPr>
          <p:grpSpPr>
            <a:xfrm>
              <a:off x="6334665" y="5634249"/>
              <a:ext cx="1371600" cy="533400"/>
              <a:chOff x="6231148" y="5686005"/>
              <a:chExt cx="1371600" cy="533400"/>
            </a:xfrm>
          </p:grpSpPr>
          <p:sp>
            <p:nvSpPr>
              <p:cNvPr id="150" name="Rectangle 1132"/>
              <p:cNvSpPr>
                <a:spLocks noChangeArrowheads="1"/>
              </p:cNvSpPr>
              <p:nvPr/>
            </p:nvSpPr>
            <p:spPr bwMode="auto">
              <a:xfrm>
                <a:off x="6231148" y="5686005"/>
                <a:ext cx="1371600" cy="533400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>
                <a:outerShdw dist="107763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1" name="Text Box 1133"/>
              <p:cNvSpPr txBox="1">
                <a:spLocks noChangeArrowheads="1"/>
              </p:cNvSpPr>
              <p:nvPr/>
            </p:nvSpPr>
            <p:spPr bwMode="auto">
              <a:xfrm>
                <a:off x="6307348" y="5784430"/>
                <a:ext cx="1219200" cy="336550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600" b="1">
                    <a:solidFill>
                      <a:srgbClr val="000000"/>
                    </a:solidFill>
                  </a:rPr>
                  <a:t>MAF</a:t>
                </a:r>
              </a:p>
            </p:txBody>
          </p:sp>
        </p:grpSp>
        <p:grpSp>
          <p:nvGrpSpPr>
            <p:cNvPr id="173" name="Grupo 172"/>
            <p:cNvGrpSpPr/>
            <p:nvPr/>
          </p:nvGrpSpPr>
          <p:grpSpPr>
            <a:xfrm>
              <a:off x="4326147" y="6135134"/>
              <a:ext cx="1371600" cy="581025"/>
              <a:chOff x="4326147" y="6135134"/>
              <a:chExt cx="1371600" cy="581025"/>
            </a:xfrm>
          </p:grpSpPr>
          <p:sp>
            <p:nvSpPr>
              <p:cNvPr id="143" name="Rectangle 1123"/>
              <p:cNvSpPr>
                <a:spLocks noChangeArrowheads="1"/>
              </p:cNvSpPr>
              <p:nvPr/>
            </p:nvSpPr>
            <p:spPr bwMode="auto">
              <a:xfrm>
                <a:off x="4326147" y="6158946"/>
                <a:ext cx="1371600" cy="533400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4" name="Text Box 1124"/>
              <p:cNvSpPr txBox="1">
                <a:spLocks noChangeArrowheads="1"/>
              </p:cNvSpPr>
              <p:nvPr/>
            </p:nvSpPr>
            <p:spPr bwMode="auto">
              <a:xfrm>
                <a:off x="4402347" y="6135134"/>
                <a:ext cx="1219200" cy="58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600" b="1" dirty="0">
                    <a:solidFill>
                      <a:schemeClr val="bg1"/>
                    </a:solidFill>
                  </a:rPr>
                  <a:t>Patrimônio Líquido</a:t>
                </a:r>
              </a:p>
            </p:txBody>
          </p:sp>
        </p:grpSp>
        <p:sp>
          <p:nvSpPr>
            <p:cNvPr id="138" name="Text Box 1187"/>
            <p:cNvSpPr txBox="1">
              <a:spLocks noChangeArrowheads="1"/>
            </p:cNvSpPr>
            <p:nvPr/>
          </p:nvSpPr>
          <p:spPr bwMode="auto">
            <a:xfrm>
              <a:off x="5870606" y="5174240"/>
              <a:ext cx="4379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600" b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</a:t>
              </a:r>
              <a:endParaRPr lang="pt-BR" sz="3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159" name="Grupo 158"/>
            <p:cNvGrpSpPr/>
            <p:nvPr/>
          </p:nvGrpSpPr>
          <p:grpSpPr>
            <a:xfrm>
              <a:off x="3766868" y="3370053"/>
              <a:ext cx="457200" cy="914400"/>
              <a:chOff x="3766868" y="3370053"/>
              <a:chExt cx="457200" cy="914400"/>
            </a:xfrm>
          </p:grpSpPr>
          <p:sp>
            <p:nvSpPr>
              <p:cNvPr id="154" name="Line 1089"/>
              <p:cNvSpPr>
                <a:spLocks noChangeShapeType="1"/>
              </p:cNvSpPr>
              <p:nvPr/>
            </p:nvSpPr>
            <p:spPr bwMode="auto">
              <a:xfrm>
                <a:off x="4027098" y="3370053"/>
                <a:ext cx="0" cy="914400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5" name="Line 1090"/>
              <p:cNvSpPr>
                <a:spLocks noChangeShapeType="1"/>
              </p:cNvSpPr>
              <p:nvPr/>
            </p:nvSpPr>
            <p:spPr bwMode="auto">
              <a:xfrm flipH="1">
                <a:off x="3766868" y="3387304"/>
                <a:ext cx="260230" cy="1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6" name="Line 1091"/>
              <p:cNvSpPr>
                <a:spLocks noChangeShapeType="1"/>
              </p:cNvSpPr>
              <p:nvPr/>
            </p:nvSpPr>
            <p:spPr bwMode="auto">
              <a:xfrm flipH="1" flipV="1">
                <a:off x="3784120" y="4267200"/>
                <a:ext cx="242977" cy="1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7" name="Line 1092"/>
              <p:cNvSpPr>
                <a:spLocks noChangeShapeType="1"/>
              </p:cNvSpPr>
              <p:nvPr/>
            </p:nvSpPr>
            <p:spPr bwMode="auto">
              <a:xfrm>
                <a:off x="4027098" y="3827253"/>
                <a:ext cx="196970" cy="0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97" name="Grupo 196"/>
            <p:cNvGrpSpPr/>
            <p:nvPr/>
          </p:nvGrpSpPr>
          <p:grpSpPr>
            <a:xfrm>
              <a:off x="5771072" y="1373034"/>
              <a:ext cx="448573" cy="2438400"/>
              <a:chOff x="5771072" y="1373034"/>
              <a:chExt cx="448573" cy="2438400"/>
            </a:xfrm>
          </p:grpSpPr>
          <p:sp>
            <p:nvSpPr>
              <p:cNvPr id="116" name="Line 1139"/>
              <p:cNvSpPr>
                <a:spLocks noChangeShapeType="1"/>
              </p:cNvSpPr>
              <p:nvPr/>
            </p:nvSpPr>
            <p:spPr bwMode="auto">
              <a:xfrm>
                <a:off x="6002548" y="1373034"/>
                <a:ext cx="0" cy="2438400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8" name="Line 1141"/>
              <p:cNvSpPr>
                <a:spLocks noChangeShapeType="1"/>
              </p:cNvSpPr>
              <p:nvPr/>
            </p:nvSpPr>
            <p:spPr bwMode="auto">
              <a:xfrm flipH="1">
                <a:off x="5771072" y="3794181"/>
                <a:ext cx="231475" cy="1437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" name="Line 1143"/>
              <p:cNvSpPr>
                <a:spLocks noChangeShapeType="1"/>
              </p:cNvSpPr>
              <p:nvPr/>
            </p:nvSpPr>
            <p:spPr bwMode="auto">
              <a:xfrm>
                <a:off x="6019800" y="2438399"/>
                <a:ext cx="199845" cy="2876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3" name="Line 1063"/>
              <p:cNvSpPr>
                <a:spLocks noChangeShapeType="1"/>
              </p:cNvSpPr>
              <p:nvPr/>
            </p:nvSpPr>
            <p:spPr bwMode="auto">
              <a:xfrm flipH="1">
                <a:off x="5786888" y="138454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75" name="Grupo 174"/>
            <p:cNvGrpSpPr/>
            <p:nvPr/>
          </p:nvGrpSpPr>
          <p:grpSpPr>
            <a:xfrm>
              <a:off x="1749725" y="5518030"/>
              <a:ext cx="473015" cy="762000"/>
              <a:chOff x="1752600" y="4140679"/>
              <a:chExt cx="473015" cy="762000"/>
            </a:xfrm>
          </p:grpSpPr>
          <p:sp>
            <p:nvSpPr>
              <p:cNvPr id="176" name="Line 1095"/>
              <p:cNvSpPr>
                <a:spLocks noChangeShapeType="1"/>
              </p:cNvSpPr>
              <p:nvPr/>
            </p:nvSpPr>
            <p:spPr bwMode="auto">
              <a:xfrm>
                <a:off x="1981200" y="4140679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7" name="Line 1096"/>
              <p:cNvSpPr>
                <a:spLocks noChangeShapeType="1"/>
              </p:cNvSpPr>
              <p:nvPr/>
            </p:nvSpPr>
            <p:spPr bwMode="auto">
              <a:xfrm flipH="1">
                <a:off x="1752600" y="4157931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8" name="Line 1097"/>
              <p:cNvSpPr>
                <a:spLocks noChangeShapeType="1"/>
              </p:cNvSpPr>
              <p:nvPr/>
            </p:nvSpPr>
            <p:spPr bwMode="auto">
              <a:xfrm flipH="1">
                <a:off x="1752600" y="4885427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79" name="Line 1100"/>
              <p:cNvSpPr>
                <a:spLocks noChangeShapeType="1"/>
              </p:cNvSpPr>
              <p:nvPr/>
            </p:nvSpPr>
            <p:spPr bwMode="auto">
              <a:xfrm flipV="1">
                <a:off x="1981200" y="4364966"/>
                <a:ext cx="244415" cy="431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80" name="Grupo 179"/>
            <p:cNvGrpSpPr/>
            <p:nvPr/>
          </p:nvGrpSpPr>
          <p:grpSpPr>
            <a:xfrm>
              <a:off x="3751053" y="5612920"/>
              <a:ext cx="473015" cy="762000"/>
              <a:chOff x="1752600" y="4140679"/>
              <a:chExt cx="473015" cy="762000"/>
            </a:xfrm>
          </p:grpSpPr>
          <p:sp>
            <p:nvSpPr>
              <p:cNvPr id="181" name="Line 1095"/>
              <p:cNvSpPr>
                <a:spLocks noChangeShapeType="1"/>
              </p:cNvSpPr>
              <p:nvPr/>
            </p:nvSpPr>
            <p:spPr bwMode="auto">
              <a:xfrm>
                <a:off x="1981200" y="4140679"/>
                <a:ext cx="0" cy="76200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2" name="Line 1096"/>
              <p:cNvSpPr>
                <a:spLocks noChangeShapeType="1"/>
              </p:cNvSpPr>
              <p:nvPr/>
            </p:nvSpPr>
            <p:spPr bwMode="auto">
              <a:xfrm flipH="1">
                <a:off x="1752600" y="4157931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3" name="Line 1097"/>
              <p:cNvSpPr>
                <a:spLocks noChangeShapeType="1"/>
              </p:cNvSpPr>
              <p:nvPr/>
            </p:nvSpPr>
            <p:spPr bwMode="auto">
              <a:xfrm flipH="1">
                <a:off x="1752600" y="4885427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84" name="Line 1100"/>
              <p:cNvSpPr>
                <a:spLocks noChangeShapeType="1"/>
              </p:cNvSpPr>
              <p:nvPr/>
            </p:nvSpPr>
            <p:spPr bwMode="auto">
              <a:xfrm flipV="1">
                <a:off x="1981200" y="4364966"/>
                <a:ext cx="244415" cy="431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99" name="Line 1089"/>
            <p:cNvSpPr>
              <a:spLocks noChangeShapeType="1"/>
            </p:cNvSpPr>
            <p:nvPr/>
          </p:nvSpPr>
          <p:spPr bwMode="auto">
            <a:xfrm>
              <a:off x="6003985" y="5719312"/>
              <a:ext cx="4313" cy="701615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0" name="Line 1090"/>
            <p:cNvSpPr>
              <a:spLocks noChangeShapeType="1"/>
            </p:cNvSpPr>
            <p:nvPr/>
          </p:nvSpPr>
          <p:spPr bwMode="auto">
            <a:xfrm flipH="1">
              <a:off x="5748068" y="5739429"/>
              <a:ext cx="260230" cy="1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1" name="Line 1091"/>
            <p:cNvSpPr>
              <a:spLocks noChangeShapeType="1"/>
            </p:cNvSpPr>
            <p:nvPr/>
          </p:nvSpPr>
          <p:spPr bwMode="auto">
            <a:xfrm flipH="1" flipV="1">
              <a:off x="5765320" y="6403675"/>
              <a:ext cx="242977" cy="1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" name="Line 1092"/>
            <p:cNvSpPr>
              <a:spLocks noChangeShapeType="1"/>
            </p:cNvSpPr>
            <p:nvPr/>
          </p:nvSpPr>
          <p:spPr bwMode="auto">
            <a:xfrm>
              <a:off x="6008298" y="5963728"/>
              <a:ext cx="196970" cy="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13" name="Grupo 212"/>
            <p:cNvGrpSpPr/>
            <p:nvPr/>
          </p:nvGrpSpPr>
          <p:grpSpPr>
            <a:xfrm>
              <a:off x="7073660" y="2872595"/>
              <a:ext cx="301924" cy="2665562"/>
              <a:chOff x="7073660" y="2872595"/>
              <a:chExt cx="301924" cy="2665562"/>
            </a:xfrm>
          </p:grpSpPr>
          <p:sp>
            <p:nvSpPr>
              <p:cNvPr id="204" name="Line 1139"/>
              <p:cNvSpPr>
                <a:spLocks noChangeShapeType="1"/>
              </p:cNvSpPr>
              <p:nvPr/>
            </p:nvSpPr>
            <p:spPr bwMode="auto">
              <a:xfrm flipH="1">
                <a:off x="7073660" y="2872595"/>
                <a:ext cx="0" cy="2665562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0" name="Line 1090"/>
              <p:cNvSpPr>
                <a:spLocks noChangeShapeType="1"/>
              </p:cNvSpPr>
              <p:nvPr/>
            </p:nvSpPr>
            <p:spPr bwMode="auto">
              <a:xfrm flipH="1">
                <a:off x="7076535" y="4028536"/>
                <a:ext cx="299049" cy="2875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4" name="Text Box 1187"/>
            <p:cNvSpPr txBox="1">
              <a:spLocks noChangeArrowheads="1"/>
            </p:cNvSpPr>
            <p:nvPr/>
          </p:nvSpPr>
          <p:spPr bwMode="auto">
            <a:xfrm>
              <a:off x="3978546" y="1660419"/>
              <a:ext cx="4379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600" b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</a:t>
              </a:r>
              <a:endParaRPr lang="pt-BR" sz="3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5" name="Text Box 1187"/>
            <p:cNvSpPr txBox="1">
              <a:spLocks noChangeArrowheads="1"/>
            </p:cNvSpPr>
            <p:nvPr/>
          </p:nvSpPr>
          <p:spPr bwMode="auto">
            <a:xfrm>
              <a:off x="3967044" y="4133319"/>
              <a:ext cx="4379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600" b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</a:t>
              </a:r>
              <a:endParaRPr lang="pt-BR" sz="36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568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1930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43608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Crise de 1929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Falências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Endividamento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Intervenção do Governo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493478" y="242088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Alavancagem financeira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Estrutura de capital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Reestruturações</a:t>
            </a:r>
          </a:p>
          <a:p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Custos de falência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421470" y="16288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Foco das finanças</a:t>
            </a:r>
            <a:endParaRPr lang="pt-BR" sz="2400" b="1" dirty="0">
              <a:solidFill>
                <a:srgbClr val="66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>
          <a:xfrm rot="5400000">
            <a:off x="3563888" y="2780928"/>
            <a:ext cx="2592288" cy="432048"/>
          </a:xfrm>
          <a:prstGeom prst="triangle">
            <a:avLst>
              <a:gd name="adj" fmla="val 50666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146648" y="4437112"/>
            <a:ext cx="8885208" cy="1736818"/>
            <a:chOff x="146648" y="4437112"/>
            <a:chExt cx="8885208" cy="1736818"/>
          </a:xfrm>
        </p:grpSpPr>
        <p:pic>
          <p:nvPicPr>
            <p:cNvPr id="9218" name="Picture 2" descr="http://www.miniweb.com.br/historia/artigos/i_contemporanea/decada_20/fil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6648" y="4437113"/>
              <a:ext cx="2409127" cy="1728192"/>
            </a:xfrm>
            <a:prstGeom prst="rect">
              <a:avLst/>
            </a:prstGeom>
            <a:noFill/>
          </p:spPr>
        </p:pic>
        <p:pic>
          <p:nvPicPr>
            <p:cNvPr id="9220" name="Picture 4" descr=" 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4437112"/>
              <a:ext cx="2512193" cy="1728192"/>
            </a:xfrm>
            <a:prstGeom prst="rect">
              <a:avLst/>
            </a:prstGeom>
            <a:noFill/>
          </p:spPr>
        </p:pic>
        <p:pic>
          <p:nvPicPr>
            <p:cNvPr id="9222" name="Picture 6" descr="http://www.anydate.com/images/big/newsstock_detai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5" y="4437113"/>
              <a:ext cx="2628971" cy="1728192"/>
            </a:xfrm>
            <a:prstGeom prst="rect">
              <a:avLst/>
            </a:prstGeom>
            <a:noFill/>
          </p:spPr>
        </p:pic>
        <p:pic>
          <p:nvPicPr>
            <p:cNvPr id="9226" name="Picture 10" descr="http://web.studenti.math.pmf.unizg.hr/~arelja/images/esb.jpg"/>
            <p:cNvPicPr>
              <a:picLocks noChangeAspect="1" noChangeArrowheads="1"/>
            </p:cNvPicPr>
            <p:nvPr/>
          </p:nvPicPr>
          <p:blipFill>
            <a:blip r:embed="rId5" cstate="print"/>
            <a:srcRect l="25000" r="22222"/>
            <a:stretch>
              <a:fillRect/>
            </a:stretch>
          </p:blipFill>
          <p:spPr bwMode="auto">
            <a:xfrm>
              <a:off x="7663704" y="4445738"/>
              <a:ext cx="1368152" cy="1728192"/>
            </a:xfrm>
            <a:prstGeom prst="rect">
              <a:avLst/>
            </a:prstGeom>
            <a:noFill/>
          </p:spPr>
        </p:pic>
      </p:grpSp>
      <p:grpSp>
        <p:nvGrpSpPr>
          <p:cNvPr id="22" name="Grupo 21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23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28" name="Retângulo 27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24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A0B44D-56A1-442A-BB16-68F7B3071842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9476" y="4805715"/>
            <a:ext cx="253210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Arial Rounded MT Bold" pitchFamily="34" charset="0"/>
                <a:ea typeface="SimSun" pitchFamily="2" charset="-122"/>
                <a:cs typeface="Times New Roman" pitchFamily="18" charset="0"/>
              </a:rPr>
              <a:t>Alfred Cowles – 1933</a:t>
            </a:r>
          </a:p>
          <a:p>
            <a:pPr algn="ctr"/>
            <a:r>
              <a:rPr lang="pt-BR" sz="1600" dirty="0" err="1">
                <a:solidFill>
                  <a:srgbClr val="FFFF99"/>
                </a:solidFill>
                <a:latin typeface="Arial Rounded MT Bold" pitchFamily="34" charset="0"/>
              </a:rPr>
              <a:t>University</a:t>
            </a:r>
            <a:r>
              <a:rPr lang="pt-BR" sz="1600" dirty="0">
                <a:solidFill>
                  <a:srgbClr val="FFFF99"/>
                </a:solidFill>
                <a:latin typeface="Arial Rounded MT Bold" pitchFamily="34" charset="0"/>
              </a:rPr>
              <a:t> </a:t>
            </a:r>
            <a:r>
              <a:rPr lang="pt-BR" sz="1600" dirty="0" err="1">
                <a:solidFill>
                  <a:srgbClr val="FFFF99"/>
                </a:solidFill>
                <a:latin typeface="Arial Rounded MT Bold" pitchFamily="34" charset="0"/>
              </a:rPr>
              <a:t>of</a:t>
            </a:r>
            <a:r>
              <a:rPr lang="pt-BR" sz="1600" dirty="0">
                <a:solidFill>
                  <a:srgbClr val="FFFF99"/>
                </a:solidFill>
                <a:latin typeface="Arial Rounded MT Bold" pitchFamily="34" charset="0"/>
              </a:rPr>
              <a:t> Chicago</a:t>
            </a:r>
          </a:p>
          <a:p>
            <a:pPr algn="ctr"/>
            <a:r>
              <a:rPr lang="pt-B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Yale </a:t>
            </a:r>
            <a:r>
              <a:rPr lang="pt-BR" sz="16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University</a:t>
            </a:r>
            <a:endParaRPr lang="pt-BR" sz="1600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ctr"/>
            <a:endParaRPr lang="pt-BR" dirty="0">
              <a:latin typeface="Arial Rounded MT Bold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188640"/>
            <a:ext cx="8928992" cy="8640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16632"/>
            <a:ext cx="79208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roadway" pitchFamily="82" charset="0"/>
              </a:rPr>
              <a:t>1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9964" y="6385940"/>
            <a:ext cx="8948316" cy="322328"/>
            <a:chOff x="149964" y="6385940"/>
            <a:chExt cx="8948316" cy="322328"/>
          </a:xfrm>
        </p:grpSpPr>
        <p:grpSp>
          <p:nvGrpSpPr>
            <p:cNvPr id="8" name="Grupo 36"/>
            <p:cNvGrpSpPr/>
            <p:nvPr/>
          </p:nvGrpSpPr>
          <p:grpSpPr>
            <a:xfrm>
              <a:off x="3193624" y="6385940"/>
              <a:ext cx="5904656" cy="322328"/>
              <a:chOff x="3193624" y="6385940"/>
              <a:chExt cx="5904656" cy="322328"/>
            </a:xfrm>
          </p:grpSpPr>
          <p:sp>
            <p:nvSpPr>
              <p:cNvPr id="12" name="Retângulo 11"/>
              <p:cNvSpPr/>
              <p:nvPr/>
            </p:nvSpPr>
            <p:spPr>
              <a:xfrm>
                <a:off x="3265632" y="6385940"/>
                <a:ext cx="5760640" cy="322328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3193624" y="6408605"/>
                <a:ext cx="590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85000"/>
                      </a:schemeClr>
                    </a:solidFill>
                  </a:rPr>
                  <a:t>Prof. Dr. Tabajara Pimenta Junior	               Administração        FEA-RP / USP</a:t>
                </a:r>
              </a:p>
            </p:txBody>
          </p:sp>
        </p:grpSp>
        <p:grpSp>
          <p:nvGrpSpPr>
            <p:cNvPr id="9" name="Grupo 113"/>
            <p:cNvGrpSpPr/>
            <p:nvPr/>
          </p:nvGrpSpPr>
          <p:grpSpPr>
            <a:xfrm>
              <a:off x="149964" y="6385940"/>
              <a:ext cx="3028488" cy="322328"/>
              <a:chOff x="149964" y="6385940"/>
              <a:chExt cx="3028488" cy="322328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49964" y="6385940"/>
                <a:ext cx="3028488" cy="322328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91834" y="6408605"/>
                <a:ext cx="29447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</a:rPr>
                  <a:t>RAD1304 - Administração Financeira II</a:t>
                </a:r>
              </a:p>
            </p:txBody>
          </p:sp>
        </p:grpSp>
      </p:grpSp>
      <p:pic>
        <p:nvPicPr>
          <p:cNvPr id="78850" name="Picture 2" descr="Alfred Cowles, 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490" y="2456461"/>
            <a:ext cx="1638719" cy="2130336"/>
          </a:xfrm>
          <a:prstGeom prst="rect">
            <a:avLst/>
          </a:prstGeom>
          <a:noFill/>
        </p:spPr>
      </p:pic>
      <p:pic>
        <p:nvPicPr>
          <p:cNvPr id="78852" name="Picture 4" descr="http://i43.tower.com/images/mm123150768/theory-investment-value-john-burr-williams-paperback-cover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045" y="2465449"/>
            <a:ext cx="1414732" cy="2122098"/>
          </a:xfrm>
          <a:prstGeom prst="rect">
            <a:avLst/>
          </a:prstGeom>
          <a:noFill/>
        </p:spPr>
      </p:pic>
      <p:pic>
        <p:nvPicPr>
          <p:cNvPr id="78854" name="Picture 6" descr="JOHN BURR WILLIAMS QUOTES buzzquotes.com"/>
          <p:cNvPicPr>
            <a:picLocks noChangeAspect="1" noChangeArrowheads="1"/>
          </p:cNvPicPr>
          <p:nvPr/>
        </p:nvPicPr>
        <p:blipFill>
          <a:blip r:embed="rId4" cstate="print"/>
          <a:srcRect l="12201" t="2193" r="19980" b="12272"/>
          <a:stretch>
            <a:fillRect/>
          </a:stretch>
        </p:blipFill>
        <p:spPr bwMode="auto">
          <a:xfrm>
            <a:off x="4537495" y="2448947"/>
            <a:ext cx="1570008" cy="2155103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3811460" y="4805715"/>
            <a:ext cx="30718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Arial Rounded MT Bold" pitchFamily="34" charset="0"/>
                <a:ea typeface="SimSun" pitchFamily="2" charset="-122"/>
                <a:cs typeface="Times New Roman" pitchFamily="18" charset="0"/>
              </a:rPr>
              <a:t>John Burr Williams – 1938</a:t>
            </a:r>
          </a:p>
          <a:p>
            <a:pPr algn="ctr"/>
            <a:r>
              <a:rPr lang="pt-BR" sz="1600" dirty="0" err="1">
                <a:solidFill>
                  <a:srgbClr val="FFFF99"/>
                </a:solidFill>
                <a:latin typeface="Arial Rounded MT Bold" pitchFamily="34" charset="0"/>
              </a:rPr>
              <a:t>University</a:t>
            </a:r>
            <a:r>
              <a:rPr lang="pt-BR" sz="1600" dirty="0">
                <a:solidFill>
                  <a:srgbClr val="FFFF99"/>
                </a:solidFill>
                <a:latin typeface="Arial Rounded MT Bold" pitchFamily="34" charset="0"/>
              </a:rPr>
              <a:t> </a:t>
            </a:r>
            <a:r>
              <a:rPr lang="pt-BR" sz="1600" dirty="0" err="1">
                <a:solidFill>
                  <a:srgbClr val="FFFF99"/>
                </a:solidFill>
                <a:latin typeface="Arial Rounded MT Bold" pitchFamily="34" charset="0"/>
              </a:rPr>
              <a:t>of</a:t>
            </a:r>
            <a:r>
              <a:rPr lang="pt-BR" sz="1600" dirty="0">
                <a:solidFill>
                  <a:srgbClr val="FFFF99"/>
                </a:solidFill>
                <a:latin typeface="Arial Rounded MT Bold" pitchFamily="34" charset="0"/>
              </a:rPr>
              <a:t> </a:t>
            </a:r>
            <a:r>
              <a:rPr lang="pt-BR" sz="1600" dirty="0" err="1">
                <a:solidFill>
                  <a:srgbClr val="FFFF99"/>
                </a:solidFill>
                <a:latin typeface="Arial Rounded MT Bold" pitchFamily="34" charset="0"/>
              </a:rPr>
              <a:t>Wisconsin</a:t>
            </a:r>
            <a:endParaRPr lang="pt-BR" sz="1600" dirty="0">
              <a:solidFill>
                <a:srgbClr val="FFFF99"/>
              </a:solidFill>
              <a:latin typeface="Arial Rounded MT Bold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45877" y="1395887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FFCC"/>
                </a:solidFill>
                <a:latin typeface="Bookman Old Style" pitchFamily="18" charset="0"/>
              </a:rPr>
              <a:t>Década de 1930</a:t>
            </a:r>
            <a:endParaRPr lang="pt-BR" sz="2800" b="1" dirty="0">
              <a:latin typeface="Bookman Old Style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4D1901-5372-4EA9-8678-47139F9F19C6}"/>
              </a:ext>
            </a:extLst>
          </p:cNvPr>
          <p:cNvSpPr txBox="1"/>
          <p:nvPr/>
        </p:nvSpPr>
        <p:spPr>
          <a:xfrm>
            <a:off x="2123728" y="35907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Finanças: origem e evolução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1162</Words>
  <Application>Microsoft Office PowerPoint</Application>
  <PresentationFormat>Apresentação na tela (4:3)</PresentationFormat>
  <Paragraphs>334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Bookman Old Style</vt:lpstr>
      <vt:lpstr>Broadway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Tabajara Pimenta Junior</dc:creator>
  <cp:lastModifiedBy>Tabajara Pimenta Junior</cp:lastModifiedBy>
  <cp:revision>332</cp:revision>
  <dcterms:created xsi:type="dcterms:W3CDTF">2015-07-10T23:11:11Z</dcterms:created>
  <dcterms:modified xsi:type="dcterms:W3CDTF">2020-08-22T15:18:33Z</dcterms:modified>
</cp:coreProperties>
</file>