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71" r:id="rId3"/>
    <p:sldId id="277" r:id="rId4"/>
    <p:sldId id="276" r:id="rId5"/>
    <p:sldId id="278" r:id="rId6"/>
    <p:sldId id="280" r:id="rId7"/>
    <p:sldId id="279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9"/>
    <p:restoredTop sz="94627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92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6C064A-D61B-4B21-B757-51A9B82445B8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305E07-67EA-4042-A3F6-853A8AD8D20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FFCCC-591A-4E67-8254-162D9A586AC5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F6E8C-29C0-4173-8272-681D0B37C9F5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FFCCC-591A-4E67-8254-162D9A586AC5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F6E8C-29C0-4173-8272-681D0B37C9F5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FFCCC-591A-4E67-8254-162D9A586AC5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F6E8C-29C0-4173-8272-681D0B37C9F5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FFCCC-591A-4E67-8254-162D9A586AC5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F6E8C-29C0-4173-8272-681D0B37C9F5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FFCCC-591A-4E67-8254-162D9A586AC5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F6E8C-29C0-4173-8272-681D0B37C9F5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FFCCC-591A-4E67-8254-162D9A586AC5}" type="datetimeFigureOut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F6E8C-29C0-4173-8272-681D0B37C9F5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FFCCC-591A-4E67-8254-162D9A586AC5}" type="datetimeFigureOut">
              <a:rPr lang="pt-BR" smtClean="0"/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F6E8C-29C0-4173-8272-681D0B37C9F5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FFCCC-591A-4E67-8254-162D9A586AC5}" type="datetimeFigureOut">
              <a:rPr lang="pt-BR" smtClean="0"/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F6E8C-29C0-4173-8272-681D0B37C9F5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FFCCC-591A-4E67-8254-162D9A586AC5}" type="datetimeFigureOut">
              <a:rPr lang="pt-BR" smtClean="0"/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F6E8C-29C0-4173-8272-681D0B37C9F5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FFCCC-591A-4E67-8254-162D9A586AC5}" type="datetimeFigureOut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F6E8C-29C0-4173-8272-681D0B37C9F5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FFCCC-591A-4E67-8254-162D9A586AC5}" type="datetimeFigureOut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F6E8C-29C0-4173-8272-681D0B37C9F5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FFCCC-591A-4E67-8254-162D9A586AC5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F6E8C-29C0-4173-8272-681D0B37C9F5}" type="slidenum">
              <a:rPr lang="pt-BR" smtClean="0"/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8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8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8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8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8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8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8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8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8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.xml"/><Relationship Id="rId7" Type="http://schemas.openxmlformats.org/officeDocument/2006/relationships/hyperlink" Target="https://ri.voeazul.com.br/governanca-corporativa/administracao/" TargetMode="External"/><Relationship Id="rId6" Type="http://schemas.openxmlformats.org/officeDocument/2006/relationships/hyperlink" Target="https://www.theofficialboard.com.br/organograma/azul-brazilian-airlines" TargetMode="External"/><Relationship Id="rId5" Type="http://schemas.openxmlformats.org/officeDocument/2006/relationships/hyperlink" Target="https://www.voeazul.com.br/content/dam/azul/voe-azul/relatorios-de-sustentabilidade-pdf/Relatorio-de-Sustentabilidade-2022-atualizado.pdf" TargetMode="External"/><Relationship Id="rId4" Type="http://schemas.openxmlformats.org/officeDocument/2006/relationships/hyperlink" Target="https://api.mziq.com/mzfilemanager/v2/d/ed78542a-4e01-429a-8926-03d69ccfa307/650caa0b-82f4-8568-8051-f4b14f4f196f?origin=1" TargetMode="External"/><Relationship Id="rId3" Type="http://schemas.openxmlformats.org/officeDocument/2006/relationships/hyperlink" Target="https://api.mziq.com/mzfilemanager/v2/d/ed78542a-4e01-429a-8926-03d69ccfa307/c1daa5b7-40ec-5ca1-6b95-7ff24acf1827?origin=1" TargetMode="External"/><Relationship Id="rId2" Type="http://schemas.openxmlformats.org/officeDocument/2006/relationships/image" Target="../media/image1.png"/><Relationship Id="rId1" Type="http://schemas.openxmlformats.org/officeDocument/2006/relationships/hyperlink" Target="https://www.voeazul.com.br/en/voeazul/portal-fornecedores/quem-somos/" TargetMode="External"/></Relationships>
</file>

<file path=ppt/slides/_rels/slide5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6.xml"/><Relationship Id="rId6" Type="http://schemas.openxmlformats.org/officeDocument/2006/relationships/hyperlink" Target="https://ri.voegol.com.br/conteudo_pt.asp?idioma=0&amp;conta=28&amp;tipo=53883" TargetMode="External"/><Relationship Id="rId5" Type="http://schemas.openxmlformats.org/officeDocument/2006/relationships/hyperlink" Target="https://ri.voegol.com.br/conteudo_pt.asp?idioma=0&amp;conta=28&amp;tipo=53885" TargetMode="External"/><Relationship Id="rId4" Type="http://schemas.openxmlformats.org/officeDocument/2006/relationships/hyperlink" Target="https://ri.voegol.com.br/conteudo_pt.asp?idioma=0&amp;conta=28&amp;tipo=53886" TargetMode="External"/><Relationship Id="rId3" Type="http://schemas.openxmlformats.org/officeDocument/2006/relationships/image" Target="../media/image2.png"/><Relationship Id="rId2" Type="http://schemas.openxmlformats.org/officeDocument/2006/relationships/hyperlink" Target="https://ri.voegol.com.br/default_download.asp?NArquivo=GOL_RELAT%D3RIO_ESG_2022_PT_FINAL.pdf&amp;arquivo=2AF67CEC-041F-4F05-8D5C-6C8E4C37540A" TargetMode="External"/><Relationship Id="rId1" Type="http://schemas.openxmlformats.org/officeDocument/2006/relationships/hyperlink" Target="https://ri.voegol.com.br/conteudo_pt.asp?idioma=0&amp;conta=28&amp;tipo=53878" TargetMode="External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6.xml"/><Relationship Id="rId5" Type="http://schemas.openxmlformats.org/officeDocument/2006/relationships/hyperlink" Target="https://www.abear.com.br/" TargetMode="External"/><Relationship Id="rId4" Type="http://schemas.openxmlformats.org/officeDocument/2006/relationships/hyperlink" Target="https://www.reclameaqui.com.br/empresa/azul/" TargetMode="External"/><Relationship Id="rId3" Type="http://schemas.openxmlformats.org/officeDocument/2006/relationships/hyperlink" Target="https://www.reclameaqui.com.br/empresa/gol/" TargetMode="External"/><Relationship Id="rId2" Type="http://schemas.openxmlformats.org/officeDocument/2006/relationships/hyperlink" Target="https://www.gov.br/anac/pt-br/canais_atendimento/consumidor/boletins/2023/2o-trimestre-2023/@@download/file&#13;" TargetMode="External"/><Relationship Id="rId1" Type="http://schemas.openxmlformats.org/officeDocument/2006/relationships/hyperlink" Target="https://www.gov.br/anac/pt-br/canais_atendimento/consumidor/boletins/2023/2o-trimestre-2023/vie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08520" y="0"/>
            <a:ext cx="8795320" cy="1143000"/>
          </a:xfrm>
        </p:spPr>
        <p:txBody>
          <a:bodyPr>
            <a:noAutofit/>
          </a:bodyPr>
          <a:lstStyle/>
          <a:p>
            <a:r>
              <a:rPr lang="pt-BR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Exercício em grupo: matriz importância-desempenho</a:t>
            </a:r>
            <a:endParaRPr lang="pt-BR" sz="3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07504" y="1163256"/>
            <a:ext cx="9036496" cy="6108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900" dirty="0"/>
              <a:t>Objetivo: Construir 2 matrizes importância-desempenho para as empresas GOL e Azul e estabelecer os Planos de Ação para mudanças necessárias.</a:t>
            </a:r>
            <a:endParaRPr lang="pt-BR" sz="1900" dirty="0"/>
          </a:p>
          <a:p>
            <a:pPr algn="just"/>
            <a:endParaRPr lang="pt-BR" sz="1100" dirty="0"/>
          </a:p>
          <a:p>
            <a:pPr algn="just"/>
            <a:r>
              <a:rPr lang="pt-BR" sz="1900" dirty="0"/>
              <a:t>Utilize os 5 critérios competitivos/objetivos de desempenho abordados no Cap. 2 (qualidade, flexibilidade, confiabilidade, rapidez e custo) para especificar </a:t>
            </a:r>
            <a:r>
              <a:rPr lang="pt-BR" sz="1900" u="sng" dirty="0"/>
              <a:t>pelo menos 8 critérios competitivos</a:t>
            </a:r>
            <a:r>
              <a:rPr lang="pt-BR" sz="1900" dirty="0"/>
              <a:t>. Todos os tipos de critérios/objetivos devem ser considerados e mais 3 de livre escolha.</a:t>
            </a:r>
            <a:endParaRPr lang="pt-BR" sz="1900" dirty="0"/>
          </a:p>
          <a:p>
            <a:pPr algn="just"/>
            <a:endParaRPr lang="pt-BR" sz="1900" dirty="0"/>
          </a:p>
          <a:p>
            <a:pPr algn="just"/>
            <a:r>
              <a:rPr lang="pt-BR" sz="1900" dirty="0"/>
              <a:t>Especifique/detalhe cada um desses </a:t>
            </a:r>
            <a:r>
              <a:rPr lang="pt-BR" sz="1900" u="sng" dirty="0"/>
              <a:t>critérios competitivos </a:t>
            </a:r>
            <a:r>
              <a:rPr lang="pt-BR" sz="1900" dirty="0"/>
              <a:t>[por ex. para “qualidade” especifique se refere-se à qualidade do serviço de bordo ou qualidade das aeronaves ou qualidade do atendimento em solo, etc...] e identifique o </a:t>
            </a:r>
            <a:r>
              <a:rPr lang="pt-BR" sz="1900" u="sng" dirty="0"/>
              <a:t>objetivo de desempenho correspondente</a:t>
            </a:r>
            <a:endParaRPr lang="pt-BR" sz="1900" u="sng" dirty="0"/>
          </a:p>
          <a:p>
            <a:pPr algn="just"/>
            <a:endParaRPr lang="pt-BR" sz="1900" dirty="0"/>
          </a:p>
          <a:p>
            <a:pPr algn="just"/>
            <a:r>
              <a:rPr lang="pt-BR" sz="1900" dirty="0"/>
              <a:t>Faça a matriz estabelecendo os critérios ganhadores, qualificadores e menos importante. Utilize a figura da matriz disponível no </a:t>
            </a:r>
            <a:r>
              <a:rPr lang="pt-BR" sz="1900" dirty="0" err="1"/>
              <a:t>Stoa</a:t>
            </a:r>
            <a:r>
              <a:rPr lang="pt-BR" sz="1900" dirty="0"/>
              <a:t>.</a:t>
            </a:r>
            <a:endParaRPr lang="pt-BR" sz="1900" dirty="0"/>
          </a:p>
          <a:p>
            <a:pPr algn="just"/>
            <a:endParaRPr lang="pt-BR" sz="1900" dirty="0"/>
          </a:p>
          <a:p>
            <a:pPr algn="just"/>
            <a:r>
              <a:rPr lang="pt-BR" sz="1900" dirty="0"/>
              <a:t>Faça o Plano de ação para as empresas (Gol e Azul) considerando as dimensões: tecnologia, organização e cadeias produtivas.</a:t>
            </a:r>
            <a:endParaRPr lang="pt-BR" sz="1900" dirty="0"/>
          </a:p>
          <a:p>
            <a:pPr algn="just"/>
            <a:endParaRPr lang="pt-BR" sz="1900" dirty="0"/>
          </a:p>
          <a:p>
            <a:pPr algn="just"/>
            <a:endParaRPr lang="pt-BR" sz="19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457200" y="1156127"/>
            <a:ext cx="7992888" cy="476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Para realização do exercício, sigam as indicações:</a:t>
            </a:r>
            <a:endParaRPr lang="pt-BR" sz="1600" dirty="0"/>
          </a:p>
          <a:p>
            <a:endParaRPr lang="pt-BR" sz="1600" dirty="0"/>
          </a:p>
          <a:p>
            <a:pPr algn="just"/>
            <a:r>
              <a:rPr lang="pt-BR" sz="1600" dirty="0"/>
              <a:t>   a) o primeiro passo para realização das matrizes das empresas Gol e Azul é identificar os 8  critérios competitivos dessas companhias (pelo menos 1 em cada categoria: qualidade, custo/preço, confiabilidade, flexibilidade, qualidade)</a:t>
            </a:r>
            <a:endParaRPr lang="pt-BR" sz="1600" dirty="0"/>
          </a:p>
          <a:p>
            <a:pPr algn="just"/>
            <a:endParaRPr lang="pt-BR" sz="1600" dirty="0"/>
          </a:p>
          <a:p>
            <a:pPr algn="just"/>
            <a:r>
              <a:rPr lang="pt-BR" sz="1600" dirty="0"/>
              <a:t>  b) depois de ter os (pelo menos 8) critérios, vocês devem identificar aqueles que são ganhadores, qualificadores, menos importantes e classificá-los nos 9 pontos de IMPORTANCIA e nos 9 de DESEMPENHO.</a:t>
            </a:r>
            <a:endParaRPr lang="pt-BR" sz="1600" dirty="0"/>
          </a:p>
          <a:p>
            <a:pPr algn="just"/>
            <a:endParaRPr lang="pt-BR" sz="1600" dirty="0"/>
          </a:p>
          <a:p>
            <a:pPr algn="just"/>
            <a:r>
              <a:rPr lang="pt-BR" sz="1600" dirty="0"/>
              <a:t>  c) devem analisar esses 8 critérios competitivos e colocá-los na matriz</a:t>
            </a:r>
            <a:endParaRPr lang="pt-BR" sz="1600" dirty="0"/>
          </a:p>
          <a:p>
            <a:pPr algn="just"/>
            <a:endParaRPr lang="pt-BR" sz="1600" dirty="0"/>
          </a:p>
          <a:p>
            <a:pPr algn="just"/>
            <a:r>
              <a:rPr lang="pt-BR" sz="1600" dirty="0"/>
              <a:t>  </a:t>
            </a:r>
            <a:r>
              <a:rPr lang="pt-BR" sz="1600" dirty="0" err="1"/>
              <a:t>d</a:t>
            </a:r>
            <a:r>
              <a:rPr lang="pt-BR" sz="1600" dirty="0"/>
              <a:t>) Verificar as posições em que esses 8 critérios estão na matriz e desenvolver ações (plano de ação) para que se movam para a posição  "adequado". Essas ações devem ser pensadas em qualquer uma das dimensões: tecnologia, aspectos organizacionais, cadeias de suprimento.</a:t>
            </a:r>
            <a:endParaRPr lang="pt-BR" sz="1600" dirty="0"/>
          </a:p>
          <a:p>
            <a:pPr algn="just"/>
            <a:br>
              <a:rPr lang="pt-BR" sz="1600" dirty="0"/>
            </a:br>
            <a:endParaRPr lang="pt-BR" sz="1600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pt-BR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Exercício em grupo: matriz importância-desempenho</a:t>
            </a:r>
            <a:endParaRPr lang="pt-BR" sz="3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35839" y="0"/>
            <a:ext cx="9179839" cy="764704"/>
          </a:xfrm>
        </p:spPr>
        <p:txBody>
          <a:bodyPr>
            <a:normAutofit/>
          </a:bodyPr>
          <a:lstStyle/>
          <a:p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Exercício em grupo: matriz importância-desempenho</a:t>
            </a: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0" y="918503"/>
            <a:ext cx="9036496" cy="6062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/>
              <a:t>Observações:</a:t>
            </a:r>
            <a:endParaRPr lang="pt-BR" dirty="0"/>
          </a:p>
          <a:p>
            <a:pPr algn="just"/>
            <a:endParaRPr lang="pt-BR" dirty="0"/>
          </a:p>
          <a:p>
            <a:pPr marL="342900" indent="-342900">
              <a:buFont typeface="Arial" panose="02080604020202020204" pitchFamily="34" charset="0"/>
              <a:buChar char="•"/>
            </a:pPr>
            <a:r>
              <a:rPr lang="pt-BR" sz="1600" dirty="0"/>
              <a:t>Para construção da matriz, recomenda-se analisar o Boletim de Monitoramento do Transporte Aéreo, produzido pela Agência Nacional de Aviação Civil (ANAC), que consolida as reclamações dos passageiros das companhias aéreas nacionais e estrangeiras, assim como consulta ao site “Reclame Aqui” para conhecer a reclamações dos clientes das duas companhias aéreas, por meio de outro canal. OBS: as informações dos sites de reclamação estão atualmente influenciadas pelos problemas ocorridos pós pandemia, portanto sugiro que olhem datas anteriores a março/2020 para terem melhor condição de identificar os critérios reais de competitividade do mercado de serviço aéreo e seus problemas OU já considerem estabelecer ações considerando a “novo normal” (escolha a critério do grupo)</a:t>
            </a:r>
            <a:endParaRPr lang="pt-BR" sz="1600" dirty="0"/>
          </a:p>
          <a:p>
            <a:pPr marL="342900" indent="-342900" algn="just">
              <a:buFont typeface="Arial" panose="02080604020202020204" pitchFamily="34" charset="0"/>
              <a:buChar char="•"/>
            </a:pPr>
            <a:endParaRPr lang="pt-BR" sz="1600" dirty="0"/>
          </a:p>
          <a:p>
            <a:pPr marL="342900" indent="-342900" algn="just">
              <a:buFont typeface="Arial" panose="02080604020202020204" pitchFamily="34" charset="0"/>
              <a:buChar char="•"/>
            </a:pPr>
            <a:r>
              <a:rPr lang="pt-BR" sz="1600" dirty="0"/>
              <a:t> Também recomenda-se consulta ao material institucional das companhias. Os links para alguns dos materiais encontram-se a seguir (e no material de apoio no STOA). </a:t>
            </a:r>
            <a:endParaRPr lang="pt-BR" sz="1600" dirty="0"/>
          </a:p>
          <a:p>
            <a:pPr marL="342900" indent="-342900" algn="just">
              <a:buFont typeface="Arial" panose="02080604020202020204" pitchFamily="34" charset="0"/>
              <a:buChar char="•"/>
            </a:pPr>
            <a:endParaRPr lang="pt-BR" sz="1600" dirty="0"/>
          </a:p>
          <a:p>
            <a:pPr marL="342900" indent="-342900" algn="just">
              <a:buFont typeface="Arial" panose="02080604020202020204" pitchFamily="34" charset="0"/>
              <a:buChar char="•"/>
            </a:pPr>
            <a:r>
              <a:rPr lang="pt-BR" sz="1600" u="sng" dirty="0"/>
              <a:t>Grupos de até 5 componentes</a:t>
            </a:r>
            <a:r>
              <a:rPr lang="pt-BR" sz="1600" dirty="0"/>
              <a:t>. Maiores detalhes serão fornecidos durante as aulas.</a:t>
            </a:r>
            <a:endParaRPr lang="pt-BR" sz="1600" dirty="0"/>
          </a:p>
          <a:p>
            <a:pPr marL="342900" indent="-342900" algn="just">
              <a:buFont typeface="Arial" panose="02080604020202020204" pitchFamily="34" charset="0"/>
              <a:buChar char="•"/>
            </a:pPr>
            <a:endParaRPr lang="pt-BR" sz="1600" dirty="0"/>
          </a:p>
          <a:p>
            <a:pPr marL="342900" indent="-342900" algn="just">
              <a:buFont typeface="Arial" panose="02080604020202020204" pitchFamily="34" charset="0"/>
              <a:buChar char="•"/>
            </a:pPr>
            <a:r>
              <a:rPr lang="pt-BR" sz="1600" dirty="0"/>
              <a:t>Respeitaremos os cronogramas de aulas síncronas e assíncronas, portanto utilizem bem o tempo disponível (semana de </a:t>
            </a:r>
            <a:r>
              <a:rPr lang="pt-PT" altLang="pt-BR" sz="1600" dirty="0"/>
              <a:t>11 a 15</a:t>
            </a:r>
            <a:r>
              <a:rPr lang="pt-BR" sz="1600" dirty="0"/>
              <a:t>/</a:t>
            </a:r>
            <a:r>
              <a:rPr lang="pt-PT" altLang="pt-BR" sz="1600" dirty="0"/>
              <a:t>0</a:t>
            </a:r>
            <a:r>
              <a:rPr lang="pt-BR" sz="1600" dirty="0"/>
              <a:t>9) para trabalharem em grupo. Entrega do trabalho deve ser feita pelo STOA até </a:t>
            </a:r>
            <a:r>
              <a:rPr lang="pt-PT" altLang="pt-BR" sz="1600" dirty="0">
                <a:solidFill>
                  <a:schemeClr val="accent2"/>
                </a:solidFill>
              </a:rPr>
              <a:t>19</a:t>
            </a:r>
            <a:r>
              <a:rPr lang="pt-BR" sz="1600" dirty="0">
                <a:solidFill>
                  <a:schemeClr val="accent2"/>
                </a:solidFill>
              </a:rPr>
              <a:t>/09</a:t>
            </a:r>
            <a:r>
              <a:rPr lang="pt-PT" altLang="pt-BR" sz="1600" dirty="0">
                <a:solidFill>
                  <a:schemeClr val="accent2"/>
                </a:solidFill>
              </a:rPr>
              <a:t>/2023</a:t>
            </a:r>
            <a:r>
              <a:rPr lang="pt-BR" sz="1600" dirty="0">
                <a:solidFill>
                  <a:schemeClr val="accent2"/>
                </a:solidFill>
              </a:rPr>
              <a:t> - 12h00</a:t>
            </a:r>
            <a:endParaRPr lang="pt-BR" sz="1600" dirty="0">
              <a:solidFill>
                <a:schemeClr val="accent2"/>
              </a:solidFill>
            </a:endParaRPr>
          </a:p>
          <a:p>
            <a:pPr marL="342900" indent="-342900" algn="just">
              <a:buFont typeface="Arial" panose="02080604020202020204" pitchFamily="34" charset="0"/>
              <a:buChar char="•"/>
            </a:pPr>
            <a:r>
              <a:rPr lang="pt-BR" sz="1600" dirty="0"/>
              <a:t>As equipes serão chamadas a apresentarem seus trabalhos na aula do dia</a:t>
            </a:r>
            <a:r>
              <a:rPr lang="pt-BR" sz="1600" dirty="0">
                <a:solidFill>
                  <a:schemeClr val="accent2"/>
                </a:solidFill>
              </a:rPr>
              <a:t> 2</a:t>
            </a:r>
            <a:r>
              <a:rPr lang="pt-PT" altLang="pt-BR" sz="1600" dirty="0">
                <a:solidFill>
                  <a:schemeClr val="accent2"/>
                </a:solidFill>
              </a:rPr>
              <a:t>0</a:t>
            </a:r>
            <a:r>
              <a:rPr lang="pt-BR" sz="1600" dirty="0">
                <a:solidFill>
                  <a:schemeClr val="accent2"/>
                </a:solidFill>
              </a:rPr>
              <a:t>/09/202</a:t>
            </a:r>
            <a:r>
              <a:rPr lang="pt-PT" altLang="pt-BR" sz="1600" dirty="0">
                <a:solidFill>
                  <a:schemeClr val="accent2"/>
                </a:solidFill>
              </a:rPr>
              <a:t>3</a:t>
            </a:r>
            <a:endParaRPr lang="pt-BR" sz="16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47753"/>
            <a:ext cx="8229600" cy="1143000"/>
          </a:xfrm>
        </p:spPr>
        <p:txBody>
          <a:bodyPr/>
          <a:lstStyle/>
          <a:p>
            <a:r>
              <a:rPr lang="pt-BR" dirty="0"/>
              <a:t>MATERIAL DE APOIO</a:t>
            </a: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204890" y="1495526"/>
            <a:ext cx="8199663" cy="306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>
                <a:hlinkClick r:id="rId1" tooltip="" action="ppaction://hlinkfile"/>
              </a:rPr>
              <a:t>https://www.voeazul.com.br/en/voeazul/portal-fornecedores/quem-somos/</a:t>
            </a:r>
            <a:endParaRPr lang="pt-BR" sz="1400" dirty="0"/>
          </a:p>
        </p:txBody>
      </p:sp>
      <p:sp>
        <p:nvSpPr>
          <p:cNvPr id="4" name="Retângulo 3"/>
          <p:cNvSpPr/>
          <p:nvPr/>
        </p:nvSpPr>
        <p:spPr>
          <a:xfrm>
            <a:off x="157030" y="1110720"/>
            <a:ext cx="320675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altLang="pt-BR" b="1" dirty="0"/>
              <a:t>Missão, Visão e Valores</a:t>
            </a:r>
            <a:endParaRPr lang="pt-PT" altLang="pt-BR" b="1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352730" y="6307802"/>
            <a:ext cx="2044065" cy="27559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>
              <a:defRPr sz="1600" b="1"/>
            </a:lvl1pPr>
          </a:lstStyle>
          <a:p>
            <a:r>
              <a:rPr lang="pt-BR" sz="1200" b="0" dirty="0"/>
              <a:t>Atualizado em </a:t>
            </a:r>
            <a:r>
              <a:rPr lang="pt-PT" altLang="pt-BR" sz="1200" b="0" dirty="0"/>
              <a:t>ago</a:t>
            </a:r>
            <a:r>
              <a:rPr lang="pt-BR" sz="1200" b="0" dirty="0"/>
              <a:t>/202</a:t>
            </a:r>
            <a:r>
              <a:rPr lang="pt-PT" altLang="pt-BR" sz="1200" b="0" dirty="0"/>
              <a:t>3</a:t>
            </a:r>
            <a:endParaRPr lang="pt-PT" altLang="pt-BR" sz="1200" b="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" y="260350"/>
            <a:ext cx="1478280" cy="394335"/>
          </a:xfrm>
          <a:prstGeom prst="rect">
            <a:avLst/>
          </a:prstGeom>
        </p:spPr>
      </p:pic>
      <p:sp>
        <p:nvSpPr>
          <p:cNvPr id="9" name="Retângulo 2"/>
          <p:cNvSpPr/>
          <p:nvPr/>
        </p:nvSpPr>
        <p:spPr>
          <a:xfrm>
            <a:off x="205105" y="2348865"/>
            <a:ext cx="8415020" cy="181483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pt-BR" sz="1400" b="1" dirty="0"/>
              <a:t>Código de Conduta para Parceiros de Negócio (2022)</a:t>
            </a:r>
            <a:r>
              <a:rPr lang="pt-PT" altLang="pt-BR" sz="1400" dirty="0"/>
              <a:t>:</a:t>
            </a:r>
            <a:endParaRPr lang="pt-BR" sz="1400" dirty="0"/>
          </a:p>
          <a:p>
            <a:r>
              <a:rPr lang="pt-BR" sz="1400" dirty="0">
                <a:hlinkClick r:id="rId3" tooltip="" action="ppaction://hlinkfile"/>
              </a:rPr>
              <a:t>https://api.mziq.com/mzfilemanager/v2/d/ed78542a-4e01-429a-8926-03d69ccfa307/c1daa5b7-40ec-5ca1-6b95-7ff24acf1827?origin=1</a:t>
            </a:r>
            <a:br>
              <a:rPr lang="pt-BR" sz="1400" dirty="0">
                <a:hlinkClick r:id="rId3" tooltip="" action="ppaction://hlinkfile"/>
              </a:rPr>
            </a:br>
            <a:endParaRPr lang="pt-BR" sz="1400" dirty="0">
              <a:hlinkClick r:id="rId3" tooltip="" action="ppaction://hlinkfile"/>
            </a:endParaRPr>
          </a:p>
          <a:p>
            <a:r>
              <a:rPr lang="pt-BR" sz="1400" b="1" dirty="0">
                <a:sym typeface="+mn-ea"/>
              </a:rPr>
              <a:t>Código de Ética e Conduta</a:t>
            </a:r>
            <a:r>
              <a:rPr lang="pt-PT" altLang="pt-BR" sz="1400" dirty="0">
                <a:sym typeface="+mn-ea"/>
              </a:rPr>
              <a:t>:</a:t>
            </a:r>
            <a:endParaRPr lang="pt-PT" altLang="pt-BR" sz="1400" dirty="0">
              <a:sym typeface="+mn-ea"/>
            </a:endParaRPr>
          </a:p>
          <a:p>
            <a:r>
              <a:rPr lang="pt-PT" altLang="pt-BR" sz="1400" dirty="0">
                <a:sym typeface="+mn-ea"/>
                <a:hlinkClick r:id="rId4" tooltip="" action="ppaction://hlinkfile"/>
              </a:rPr>
              <a:t>https://api.mziq.com/mzfilemanager/v2/d/ed78542a-4e01-429a-8926-03d69ccfa307/650caa0b-82f4-8568-8051-f4b14f4f196f?origin=1</a:t>
            </a:r>
            <a:endParaRPr lang="pt-PT" altLang="pt-BR" sz="1400" dirty="0">
              <a:sym typeface="+mn-ea"/>
            </a:endParaRPr>
          </a:p>
          <a:p>
            <a:endParaRPr lang="pt-BR" sz="1400" dirty="0"/>
          </a:p>
        </p:txBody>
      </p:sp>
      <p:sp>
        <p:nvSpPr>
          <p:cNvPr id="10" name="Retângulo 3"/>
          <p:cNvSpPr/>
          <p:nvPr/>
        </p:nvSpPr>
        <p:spPr>
          <a:xfrm>
            <a:off x="157030" y="1964160"/>
            <a:ext cx="2180590" cy="368300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lang="pt-PT" altLang="pt-BR" b="1" dirty="0"/>
              <a:t>Código de Ética</a:t>
            </a:r>
            <a:endParaRPr lang="pt-PT" altLang="pt-BR" b="1" dirty="0"/>
          </a:p>
        </p:txBody>
      </p:sp>
      <p:sp>
        <p:nvSpPr>
          <p:cNvPr id="13" name="Retângulo 2"/>
          <p:cNvSpPr/>
          <p:nvPr/>
        </p:nvSpPr>
        <p:spPr>
          <a:xfrm>
            <a:off x="204890" y="4533366"/>
            <a:ext cx="8199663" cy="5219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pt-BR" sz="1400" dirty="0">
                <a:hlinkClick r:id="rId5" tooltip="" action="ppaction://hlinkfile"/>
              </a:rPr>
              <a:t>https://www.voeazul.com.br/content/dam/azul/voe-azul/relatorios-de-sustentabilidade-pdf/Relatorio-de-Sustentabilidade-2022-atualizado.pdf</a:t>
            </a:r>
            <a:endParaRPr lang="pt-BR" sz="1400" dirty="0"/>
          </a:p>
        </p:txBody>
      </p:sp>
      <p:sp>
        <p:nvSpPr>
          <p:cNvPr id="15" name="Retângulo 3"/>
          <p:cNvSpPr/>
          <p:nvPr/>
        </p:nvSpPr>
        <p:spPr>
          <a:xfrm>
            <a:off x="157030" y="4148560"/>
            <a:ext cx="4921250" cy="36830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pt-PT" altLang="pt-BR" b="1" dirty="0"/>
              <a:t>Relatório de sustentabilidade (2022)</a:t>
            </a:r>
            <a:endParaRPr lang="pt-PT" altLang="pt-BR" b="1" dirty="0"/>
          </a:p>
        </p:txBody>
      </p:sp>
      <p:sp>
        <p:nvSpPr>
          <p:cNvPr id="16" name="Retângulo 2"/>
          <p:cNvSpPr/>
          <p:nvPr/>
        </p:nvSpPr>
        <p:spPr>
          <a:xfrm>
            <a:off x="238545" y="5577306"/>
            <a:ext cx="8199663" cy="67564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pt-BR" sz="1400" dirty="0">
                <a:hlinkClick r:id="rId6" tooltip="" action="ppaction://hlinkfile"/>
              </a:rPr>
              <a:t>https://www.theofficialboard.com.br/organograma/azul-brazilian-airlines</a:t>
            </a:r>
            <a:br>
              <a:rPr lang="pt-BR" sz="1000" dirty="0">
                <a:hlinkClick r:id="rId6" tooltip="" action="ppaction://hlinkfile"/>
              </a:rPr>
            </a:br>
            <a:endParaRPr lang="pt-BR" sz="1000" dirty="0">
              <a:hlinkClick r:id="rId6" tooltip="" action="ppaction://hlinkfile"/>
            </a:endParaRPr>
          </a:p>
          <a:p>
            <a:r>
              <a:rPr lang="pt-BR" sz="1400" dirty="0">
                <a:hlinkClick r:id="rId7" tooltip="" action="ppaction://hlinkfile"/>
              </a:rPr>
              <a:t>https://ri.voeazul.com.br/governanca-corporativa/administracao/</a:t>
            </a:r>
            <a:endParaRPr lang="pt-BR" sz="1400" dirty="0"/>
          </a:p>
        </p:txBody>
      </p:sp>
      <p:sp>
        <p:nvSpPr>
          <p:cNvPr id="17" name="Retângulo 3"/>
          <p:cNvSpPr/>
          <p:nvPr/>
        </p:nvSpPr>
        <p:spPr>
          <a:xfrm>
            <a:off x="190685" y="5192500"/>
            <a:ext cx="3397250" cy="36830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pt-PT" altLang="pt-BR" b="1" dirty="0"/>
              <a:t>Estrutura Organizacional</a:t>
            </a:r>
            <a:endParaRPr lang="pt-PT" altLang="pt-BR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18256"/>
            <a:ext cx="8229600" cy="1143000"/>
          </a:xfrm>
        </p:spPr>
        <p:txBody>
          <a:bodyPr/>
          <a:lstStyle/>
          <a:p>
            <a:r>
              <a:rPr lang="pt-BR" dirty="0"/>
              <a:t>MATERIAL DE APOIO</a:t>
            </a:r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368743" y="1642734"/>
            <a:ext cx="751094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>
                <a:hlinkClick r:id="rId1" tooltip="" action="ppaction://hlinkfile"/>
              </a:rPr>
              <a:t>https://ri.voegol.com.br/conteudo_pt.asp?idioma=0&amp;conta=28&amp;tipo=53878</a:t>
            </a:r>
            <a:endParaRPr lang="pt-BR" sz="1400" dirty="0"/>
          </a:p>
        </p:txBody>
      </p:sp>
      <p:sp>
        <p:nvSpPr>
          <p:cNvPr id="10" name="Retângulo 9"/>
          <p:cNvSpPr/>
          <p:nvPr/>
        </p:nvSpPr>
        <p:spPr>
          <a:xfrm>
            <a:off x="368743" y="1199073"/>
            <a:ext cx="412369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/>
              <a:t>PROPÓSITO, VISÃO E VALORES</a:t>
            </a:r>
            <a:endParaRPr lang="pt-BR" b="1" dirty="0"/>
          </a:p>
        </p:txBody>
      </p:sp>
      <p:sp>
        <p:nvSpPr>
          <p:cNvPr id="11" name="Retângulo 10"/>
          <p:cNvSpPr/>
          <p:nvPr/>
        </p:nvSpPr>
        <p:spPr>
          <a:xfrm>
            <a:off x="368743" y="2283835"/>
            <a:ext cx="481965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/>
              <a:t>Relatório de Sustentabilidade 2022 </a:t>
            </a:r>
            <a:endParaRPr lang="pt-BR" b="1" dirty="0"/>
          </a:p>
        </p:txBody>
      </p:sp>
      <p:sp>
        <p:nvSpPr>
          <p:cNvPr id="12" name="Retângulo 11"/>
          <p:cNvSpPr/>
          <p:nvPr/>
        </p:nvSpPr>
        <p:spPr>
          <a:xfrm>
            <a:off x="371783" y="2653167"/>
            <a:ext cx="7823453" cy="737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>
                <a:hlinkClick r:id="rId2" tooltip="" action="ppaction://hlinkfile"/>
              </a:rPr>
              <a:t>https://ri.voegol.com.br/default_download.asp?NArquivo=GOL_RELAT%D3RIO_ESG_2022_PT_FINAL.pdf&amp;arquivo=2AF67CEC-041F-4F05-8D5C-6C8E4C37540A</a:t>
            </a:r>
            <a:endParaRPr lang="pt-BR" sz="1400" dirty="0"/>
          </a:p>
          <a:p>
            <a:endParaRPr lang="pt-BR" sz="1400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/>
          <a:srcRect l="12179" t="21138" r="10897" b="19004"/>
          <a:stretch>
            <a:fillRect/>
          </a:stretch>
        </p:blipFill>
        <p:spPr>
          <a:xfrm>
            <a:off x="248285" y="243205"/>
            <a:ext cx="1218565" cy="544195"/>
          </a:xfrm>
          <a:prstGeom prst="rect">
            <a:avLst/>
          </a:prstGeom>
        </p:spPr>
      </p:pic>
      <p:sp>
        <p:nvSpPr>
          <p:cNvPr id="14" name="CaixaDeTexto 13"/>
          <p:cNvSpPr txBox="1"/>
          <p:nvPr/>
        </p:nvSpPr>
        <p:spPr>
          <a:xfrm>
            <a:off x="352730" y="5877272"/>
            <a:ext cx="2044065" cy="27559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>
              <a:defRPr sz="1600" b="1"/>
            </a:lvl1pPr>
          </a:lstStyle>
          <a:p>
            <a:r>
              <a:rPr lang="pt-BR" sz="1200" b="0" dirty="0"/>
              <a:t>Atualizado em </a:t>
            </a:r>
            <a:r>
              <a:rPr lang="pt-PT" altLang="pt-BR" sz="1200" b="0" dirty="0"/>
              <a:t>ago</a:t>
            </a:r>
            <a:r>
              <a:rPr lang="pt-BR" sz="1200" b="0" dirty="0"/>
              <a:t>/202</a:t>
            </a:r>
            <a:r>
              <a:rPr lang="pt-PT" altLang="pt-BR" sz="1200" b="0" dirty="0"/>
              <a:t>3</a:t>
            </a:r>
            <a:endParaRPr lang="pt-PT" altLang="pt-BR" sz="1200" b="0" dirty="0"/>
          </a:p>
        </p:txBody>
      </p:sp>
      <p:sp>
        <p:nvSpPr>
          <p:cNvPr id="16" name="Retângulo 15"/>
          <p:cNvSpPr/>
          <p:nvPr/>
        </p:nvSpPr>
        <p:spPr>
          <a:xfrm>
            <a:off x="367846" y="3480251"/>
            <a:ext cx="20740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/>
              <a:t>DADOS ADICIONAIS</a:t>
            </a:r>
            <a:endParaRPr lang="pt-BR" b="1" dirty="0"/>
          </a:p>
        </p:txBody>
      </p:sp>
      <p:sp>
        <p:nvSpPr>
          <p:cNvPr id="24" name="Retângulo 23"/>
          <p:cNvSpPr/>
          <p:nvPr/>
        </p:nvSpPr>
        <p:spPr>
          <a:xfrm>
            <a:off x="318583" y="3939302"/>
            <a:ext cx="7823453" cy="181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altLang="pt-BR" sz="1400" dirty="0">
                <a:sym typeface="+mn-ea"/>
              </a:rPr>
              <a:t>Apresentação Institucional e Fact Sheet:</a:t>
            </a:r>
            <a:endParaRPr lang="pt-PT" altLang="pt-BR" sz="1400" dirty="0"/>
          </a:p>
          <a:p>
            <a:r>
              <a:rPr lang="pt-BR" sz="1400" dirty="0">
                <a:hlinkClick r:id="rId4"/>
              </a:rPr>
              <a:t>https://ri.voegol.com.br/conteudo_pt.asp?idioma=0&amp;conta=28&amp;tipo=53886</a:t>
            </a:r>
            <a:endParaRPr lang="pt-BR" sz="1400" dirty="0"/>
          </a:p>
          <a:p>
            <a:endParaRPr lang="pt-BR" sz="1400" dirty="0"/>
          </a:p>
          <a:p>
            <a:r>
              <a:rPr lang="pt-PT" altLang="pt-BR" sz="1400" dirty="0"/>
              <a:t>Estrutura Organizacional:</a:t>
            </a:r>
            <a:endParaRPr lang="pt-BR" sz="1400" dirty="0">
              <a:hlinkClick r:id="rId5" tooltip="" action="ppaction://hlinkfile"/>
            </a:endParaRPr>
          </a:p>
          <a:p>
            <a:r>
              <a:rPr lang="pt-BR" sz="1400" dirty="0">
                <a:hlinkClick r:id="rId5" tooltip="" action="ppaction://hlinkfile"/>
              </a:rPr>
              <a:t>https://ri.voegol.com.br/conteudo_pt.asp?idioma=0&amp;conta=28&amp;tipo=53885</a:t>
            </a:r>
            <a:endParaRPr lang="pt-BR" sz="1400" dirty="0"/>
          </a:p>
          <a:p>
            <a:endParaRPr lang="pt-BR" sz="1400" dirty="0"/>
          </a:p>
          <a:p>
            <a:r>
              <a:rPr lang="pt-BR" sz="1400" dirty="0"/>
              <a:t>Frota Operacional e Plano de Frota</a:t>
            </a:r>
            <a:r>
              <a:rPr lang="pt-PT" altLang="pt-BR" sz="1400" dirty="0"/>
              <a:t>:</a:t>
            </a:r>
            <a:br>
              <a:rPr lang="pt-BR" sz="1400" dirty="0"/>
            </a:br>
            <a:r>
              <a:rPr lang="pt-BR" sz="1400" dirty="0">
                <a:hlinkClick r:id="rId6" tooltip="" action="ppaction://hlinkfile"/>
              </a:rPr>
              <a:t>https://ri.voegol.com.br/conteudo_pt.asp?idioma=0&amp;conta=28&amp;tipo=53883</a:t>
            </a:r>
            <a:endParaRPr lang="pt-BR" sz="1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MATERIAL DE APOIO</a:t>
            </a:r>
            <a:endParaRPr lang="pt-BR" dirty="0"/>
          </a:p>
        </p:txBody>
      </p:sp>
      <p:sp>
        <p:nvSpPr>
          <p:cNvPr id="13" name="Retângulo 12"/>
          <p:cNvSpPr/>
          <p:nvPr/>
        </p:nvSpPr>
        <p:spPr>
          <a:xfrm>
            <a:off x="375920" y="1856105"/>
            <a:ext cx="7066915" cy="10147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>
                <a:hlinkClick r:id="rId1" tooltip="" action="ppaction://hlinkfile"/>
              </a:rPr>
              <a:t>https://www.gov.br/anac/pt-br/canais_atendimento/consumidor/boletins/2023/2o-trimestre-2023/view</a:t>
            </a:r>
            <a:endParaRPr lang="pt-BR" sz="1200" dirty="0"/>
          </a:p>
          <a:p>
            <a:endParaRPr lang="pt-BR" sz="1200" dirty="0"/>
          </a:p>
          <a:p>
            <a:r>
              <a:rPr lang="pt-BR" sz="1200" dirty="0">
                <a:hlinkClick r:id="rId2" tooltip="" action="ppaction://hlinkfile"/>
              </a:rPr>
              <a:t>https://www.gov.br/anac/pt-br/canais_atendimento/consumidor/boletins/2023/2o-trimestre-2023/@@download/file</a:t>
            </a:r>
            <a:endParaRPr lang="pt-BR" sz="1200" dirty="0"/>
          </a:p>
        </p:txBody>
      </p:sp>
      <p:sp>
        <p:nvSpPr>
          <p:cNvPr id="14" name="Retângulo 13"/>
          <p:cNvSpPr/>
          <p:nvPr/>
        </p:nvSpPr>
        <p:spPr>
          <a:xfrm>
            <a:off x="376232" y="1495817"/>
            <a:ext cx="8191511" cy="306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b="1" dirty="0"/>
              <a:t>ANAC - Boletim de monitoramento do Transporte Aéreo – 2º Trimestre 2023</a:t>
            </a:r>
            <a:endParaRPr lang="pt-BR" sz="1400" b="1" dirty="0"/>
          </a:p>
        </p:txBody>
      </p:sp>
      <p:sp>
        <p:nvSpPr>
          <p:cNvPr id="15" name="Retângulo 14"/>
          <p:cNvSpPr/>
          <p:nvPr/>
        </p:nvSpPr>
        <p:spPr>
          <a:xfrm>
            <a:off x="355566" y="3496270"/>
            <a:ext cx="5886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>
                <a:hlinkClick r:id="rId3"/>
              </a:rPr>
              <a:t>https://www.reclameaqui.com.br/empresa/gol/</a:t>
            </a:r>
            <a:endParaRPr lang="pt-BR" sz="1200" dirty="0"/>
          </a:p>
          <a:p>
            <a:endParaRPr lang="pt-BR" sz="1200" dirty="0"/>
          </a:p>
        </p:txBody>
      </p:sp>
      <p:sp>
        <p:nvSpPr>
          <p:cNvPr id="16" name="Retângulo 15"/>
          <p:cNvSpPr/>
          <p:nvPr/>
        </p:nvSpPr>
        <p:spPr>
          <a:xfrm>
            <a:off x="376232" y="3809335"/>
            <a:ext cx="6984776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>
                <a:hlinkClick r:id="rId4" tooltip="" action="ppaction://hlinkfile"/>
              </a:rPr>
              <a:t>https://www.reclameaqui.com.br/empresa/azul/</a:t>
            </a:r>
            <a:endParaRPr lang="pt-BR" sz="1200" dirty="0"/>
          </a:p>
          <a:p>
            <a:endParaRPr lang="pt-BR" sz="1200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374438" y="3121650"/>
            <a:ext cx="2003425" cy="30670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>
              <a:defRPr sz="2400" b="1"/>
            </a:lvl1pPr>
          </a:lstStyle>
          <a:p>
            <a:r>
              <a:rPr lang="pt-BR" sz="1400" dirty="0"/>
              <a:t>Site Reclame Aqui</a:t>
            </a:r>
            <a:endParaRPr lang="pt-BR" sz="14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376232" y="4362827"/>
            <a:ext cx="5380990" cy="30670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>
              <a:defRPr sz="1600" b="1"/>
            </a:lvl1pPr>
          </a:lstStyle>
          <a:p>
            <a:r>
              <a:rPr lang="pt-BR" sz="1400" dirty="0"/>
              <a:t>Associação Brasileira das Empresas Aéreas - ABEAR</a:t>
            </a:r>
            <a:endParaRPr lang="pt-BR" sz="1400" dirty="0"/>
          </a:p>
        </p:txBody>
      </p:sp>
      <p:sp>
        <p:nvSpPr>
          <p:cNvPr id="8" name="Retângulo 7"/>
          <p:cNvSpPr/>
          <p:nvPr/>
        </p:nvSpPr>
        <p:spPr>
          <a:xfrm>
            <a:off x="375920" y="4723130"/>
            <a:ext cx="3042920" cy="275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>
                <a:hlinkClick r:id="rId5" tooltip="" action="ppaction://hlinkfile"/>
              </a:rPr>
              <a:t>https://www.abear.com.br/</a:t>
            </a:r>
            <a:endParaRPr lang="pt-BR" sz="12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352425" y="5877560"/>
            <a:ext cx="2265045" cy="27559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pt-BR"/>
            </a:defPPr>
            <a:lvl1pPr>
              <a:defRPr sz="1600" b="1"/>
            </a:lvl1pPr>
          </a:lstStyle>
          <a:p>
            <a:r>
              <a:rPr lang="pt-BR" sz="1200" b="0" dirty="0"/>
              <a:t>Atualizado em </a:t>
            </a:r>
            <a:r>
              <a:rPr lang="pt-PT" altLang="pt-BR" sz="1200" b="0" dirty="0"/>
              <a:t>ago</a:t>
            </a:r>
            <a:r>
              <a:rPr lang="pt-BR" sz="1200" b="0" dirty="0"/>
              <a:t>/202</a:t>
            </a:r>
            <a:r>
              <a:rPr lang="pt-PT" altLang="pt-BR" sz="1200" b="0" dirty="0"/>
              <a:t>3</a:t>
            </a:r>
            <a:endParaRPr lang="pt-PT" altLang="pt-BR" sz="1200" b="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5174</Words>
  <Application>WPS Presentation</Application>
  <PresentationFormat>Apresentação na tela (4:3)</PresentationFormat>
  <Paragraphs>110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6" baseType="lpstr">
      <vt:lpstr>Arial</vt:lpstr>
      <vt:lpstr>SimSun</vt:lpstr>
      <vt:lpstr>Wingdings</vt:lpstr>
      <vt:lpstr>DejaVu Sans</vt:lpstr>
      <vt:lpstr>Calibri</vt:lpstr>
      <vt:lpstr>Microsoft YaHei</vt:lpstr>
      <vt:lpstr>Droid Sans Fallback</vt:lpstr>
      <vt:lpstr>Arial Unicode MS</vt:lpstr>
      <vt:lpstr>OpenSymbol</vt:lpstr>
      <vt:lpstr>Tema do Office</vt:lpstr>
      <vt:lpstr>Exercício em grupo: matriz importância-desempenho</vt:lpstr>
      <vt:lpstr>Exercício em grupo: matriz importância-desempenho</vt:lpstr>
      <vt:lpstr>Exercício em grupo: matriz importância-desempenho</vt:lpstr>
      <vt:lpstr>MATERIAL DE APOIO</vt:lpstr>
      <vt:lpstr>MATERIAL DE APOIO</vt:lpstr>
      <vt:lpstr>MATERIAL DE APOIO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Erasmo Gomes</dc:creator>
  <cp:lastModifiedBy>jyoshiriro</cp:lastModifiedBy>
  <cp:revision>89</cp:revision>
  <dcterms:created xsi:type="dcterms:W3CDTF">2023-08-30T02:34:25Z</dcterms:created>
  <dcterms:modified xsi:type="dcterms:W3CDTF">2023-08-30T02:34:25Z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/>
  </property>
  <property fmtid="{D5CDD505-2E9C-101B-9397-08002B2CF9AE}" pid="3" name="KSOProductBuildVer">
    <vt:lpwstr>1033-11.1.0.11698</vt:lpwstr>
  </property>
</Properties>
</file>