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8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2" r:id="rId75"/>
    <p:sldId id="333" r:id="rId76"/>
    <p:sldId id="334" r:id="rId77"/>
    <p:sldId id="335" r:id="rId78"/>
    <p:sldId id="336" r:id="rId79"/>
    <p:sldId id="337" r:id="rId80"/>
  </p:sldIdLst>
  <p:sldSz cx="9144000" cy="6858000" type="screen4x3"/>
  <p:notesSz cx="6858000" cy="9555163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Comic Sans MS" panose="030F0702030302020204" pitchFamily="66" charset="0"/>
      <p:regular r:id="rId86"/>
      <p:bold r:id="rId87"/>
      <p:italic r:id="rId88"/>
      <p:boldItalic r:id="rId89"/>
    </p:embeddedFont>
    <p:embeddedFont>
      <p:font typeface="Tahoma" panose="020B0604030504040204" pitchFamily="34" charset="0"/>
      <p:regular r:id="rId90"/>
      <p:bold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gU2fowmwy2gGT7H0HvCptH9Iv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ACA6BE-5C81-400A-8B83-A05644A5AD79}">
  <a:tblStyle styleId="{CAACA6BE-5C81-400A-8B83-A05644A5AD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font" Target="fonts/font9.fntdata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font" Target="fonts/font4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6.fntdata"/><Relationship Id="rId61" Type="http://schemas.openxmlformats.org/officeDocument/2006/relationships/slide" Target="slides/slide59.xml"/><Relationship Id="rId82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9812" y="715962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077325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9077325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6767aacfc_1_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76767aac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6767aacfc_1_1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76767aacf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1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0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p6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2:notes"/>
          <p:cNvSpPr txBox="1"/>
          <p:nvPr/>
        </p:nvSpPr>
        <p:spPr>
          <a:xfrm>
            <a:off x="3886200" y="9077325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71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2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7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7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8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9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82:notes"/>
          <p:cNvSpPr txBox="1"/>
          <p:nvPr/>
        </p:nvSpPr>
        <p:spPr>
          <a:xfrm>
            <a:off x="3886200" y="9077325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/>
          </a:p>
        </p:txBody>
      </p:sp>
      <p:sp>
        <p:nvSpPr>
          <p:cNvPr id="1006" name="Google Shape;1006;p82:notes"/>
          <p:cNvSpPr txBox="1">
            <a:spLocks noGrp="1"/>
          </p:cNvSpPr>
          <p:nvPr>
            <p:ph type="body" idx="1"/>
          </p:nvPr>
        </p:nvSpPr>
        <p:spPr>
          <a:xfrm>
            <a:off x="914400" y="4541837"/>
            <a:ext cx="5029200" cy="402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100" rIns="918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835025"/>
            <a:ext cx="4462463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3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4:notes"/>
          <p:cNvSpPr txBox="1"/>
          <p:nvPr/>
        </p:nvSpPr>
        <p:spPr>
          <a:xfrm>
            <a:off x="3886200" y="9077325"/>
            <a:ext cx="29718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/>
          </a:p>
        </p:txBody>
      </p:sp>
      <p:sp>
        <p:nvSpPr>
          <p:cNvPr id="1018" name="Google Shape;1018;p84:notes"/>
          <p:cNvSpPr txBox="1">
            <a:spLocks noGrp="1"/>
          </p:cNvSpPr>
          <p:nvPr>
            <p:ph type="body" idx="1"/>
          </p:nvPr>
        </p:nvSpPr>
        <p:spPr>
          <a:xfrm>
            <a:off x="914400" y="4541837"/>
            <a:ext cx="5029200" cy="402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100" rIns="91825" bIns="45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835025"/>
            <a:ext cx="4462463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8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7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914400" y="4538662"/>
            <a:ext cx="5029200" cy="43005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15963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9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10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1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0" name="Google Shape;50;p101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1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5" name="Google Shape;65;p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e 2 partes de conteúdo" type="txAndTwoObj">
  <p:cSld name="TEXT_AND_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4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94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3810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94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3810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diagrama ou organograma" type="dgm">
  <p:cSld name="DIAGRA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5"/>
          <p:cNvSpPr>
            <a:spLocks noGrp="1"/>
          </p:cNvSpPr>
          <p:nvPr>
            <p:ph type="dgm" idx="2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6"/>
          <p:cNvSpPr txBox="1">
            <a:spLocks noGrp="1"/>
          </p:cNvSpPr>
          <p:nvPr>
            <p:ph type="title"/>
          </p:nvPr>
        </p:nvSpPr>
        <p:spPr>
          <a:xfrm rot="5400000">
            <a:off x="4514850" y="2152650"/>
            <a:ext cx="5943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6"/>
          <p:cNvSpPr txBox="1">
            <a:spLocks noGrp="1"/>
          </p:cNvSpPr>
          <p:nvPr>
            <p:ph type="body" idx="1"/>
          </p:nvPr>
        </p:nvSpPr>
        <p:spPr>
          <a:xfrm rot="5400000">
            <a:off x="552450" y="285750"/>
            <a:ext cx="59436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7"/>
          <p:cNvSpPr txBox="1">
            <a:spLocks noGrp="1"/>
          </p:cNvSpPr>
          <p:nvPr>
            <p:ph type="body" idx="1"/>
          </p:nvPr>
        </p:nvSpPr>
        <p:spPr>
          <a:xfrm rot="5400000">
            <a:off x="2209800" y="-152400"/>
            <a:ext cx="4724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9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0" name="Google Shape;40;p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88"/>
          <p:cNvGraphicFramePr/>
          <p:nvPr/>
        </p:nvGraphicFramePr>
        <p:xfrm>
          <a:off x="0" y="0"/>
          <a:ext cx="9144000" cy="680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5" imgW="9144000" imgH="6805612" progId="Paint.Picture">
                  <p:embed/>
                </p:oleObj>
              </mc:Choice>
              <mc:Fallback>
                <p:oleObj r:id="rId15" imgW="9144000" imgH="6805612" progId="Paint.Picture">
                  <p:embed/>
                  <p:pic>
                    <p:nvPicPr>
                      <p:cNvPr id="10" name="Google Shape;10;p88"/>
                      <p:cNvPicPr preferRelativeResize="0"/>
                      <p:nvPr/>
                    </p:nvPicPr>
                    <p:blipFill rotWithShape="1">
                      <a:blip r:embed="rId16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9144000" cy="680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1;p8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8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oogle Shape;55;p90"/>
          <p:cNvGraphicFramePr/>
          <p:nvPr/>
        </p:nvGraphicFramePr>
        <p:xfrm>
          <a:off x="0" y="0"/>
          <a:ext cx="9144000" cy="680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9144000" imgH="6805612" progId="Paint.Picture">
                  <p:embed/>
                </p:oleObj>
              </mc:Choice>
              <mc:Fallback>
                <p:oleObj r:id="rId4" imgW="9144000" imgH="6805612" progId="Paint.Picture">
                  <p:embed/>
                  <p:pic>
                    <p:nvPicPr>
                      <p:cNvPr id="55" name="Google Shape;55;p9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9144000" cy="680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Google Shape;56;p90"/>
          <p:cNvSpPr txBox="1"/>
          <p:nvPr/>
        </p:nvSpPr>
        <p:spPr>
          <a:xfrm>
            <a:off x="8809037" y="0"/>
            <a:ext cx="33496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0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deavor.org.br/desenvolvimento-pessoal/webinar-hernan-kaza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deavor.org.br/desenvolvimento-pessoal/webinar-hernan-kazah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deavor.org.br/desenvolvimento-pessoal/webinar-hernan-kaza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lever.com.br/bran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9/05/22/hooked-how-costco-turns-customers-into-fanatics.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mP-MqDguyD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ja.abril.com.br/saude/pepsico-afirma-que-houve-falha-no-caso-toddynh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://g1.globo.com/brasil/noticia/2011/10/pepsico-diz-que-falha-fez-detergente-ser-envazado-no-lugar-de-toddynh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685800" y="2276475"/>
            <a:ext cx="7772400" cy="381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NOTÍCIAS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1206500"/>
            <a:ext cx="6134100" cy="565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7"/>
          <p:cNvGrpSpPr/>
          <p:nvPr/>
        </p:nvGrpSpPr>
        <p:grpSpPr>
          <a:xfrm rot="-1140000">
            <a:off x="-611187" y="30162"/>
            <a:ext cx="7883525" cy="4464050"/>
            <a:chOff x="0" y="1196752"/>
            <a:chExt cx="9144000" cy="5204022"/>
          </a:xfrm>
        </p:grpSpPr>
        <p:pic>
          <p:nvPicPr>
            <p:cNvPr id="153" name="Google Shape;15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2708920"/>
              <a:ext cx="9144000" cy="3691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196752"/>
              <a:ext cx="9144000" cy="16150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Papel da Função Produção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68312" y="3500437"/>
            <a:ext cx="828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Implementadora da estratégia empresarial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Apoio para a estratégia empresarial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Impulsionadora da estratégia empresarial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68312" y="2133600"/>
            <a:ext cx="81359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 algo além das responsabilidades e tarefas óbvias que ela tem na empresa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Implementadora da estratégia empresarial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39750" y="2492375"/>
            <a:ext cx="81010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Coloca em prática a estratégia da empresa;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Cada parte da produção deve colaborar para que a estratégia seja alcançada;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estratégia não pode ser vista, apenas o comportamento da produção, na prática, pode ser visto.</a:t>
            </a:r>
            <a:endParaRPr/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Qual seria papel da Função Produção em uma companhia aerea como LATAM para implementar sua estrategia de atrair passageiros de negócios?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940425" y="5229225"/>
            <a:ext cx="3095625" cy="1200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Propor rotas específicas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Mudar serviço de bordo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Adicionar serviços (como internet)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Treinar equipe com diferenciais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Facilitar manuseio de bagagens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Apoio para a estratégia empresarial</a:t>
            </a: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482600" y="2130425"/>
            <a:ext cx="828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Desenvolve recursos para permitir que a organização atinja seus objetivos estratégicos.</a:t>
            </a:r>
            <a:endParaRPr/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exemplo:  empresa passa a competir com estratégia de liderança tecnológica, qual seria papel da Função Produção?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5940425" y="5229225"/>
            <a:ext cx="2844800" cy="101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Desenvolver projetos tecnologicamente avançados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Relacionamentos com fornecedores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Impulsionadora da estratégia empresarial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468312" y="2349500"/>
            <a:ext cx="8132762" cy="249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Dá vantagem competitiva a longo prazo, mantendo (ou alavancando) rápida entrega, qualidade, variedade de produtos, etc.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4953000"/>
            <a:ext cx="201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900112" y="6381750"/>
            <a:ext cx="5102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https://endeavor.org.br/desenvolvimento-pessoal/webinar-hernan-kazah/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6767aacfc_1_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Impulsionadora da estratégia empresarial</a:t>
            </a:r>
            <a:endParaRPr/>
          </a:p>
        </p:txBody>
      </p:sp>
      <p:sp>
        <p:nvSpPr>
          <p:cNvPr id="189" name="Google Shape;189;g276767aacfc_1_0"/>
          <p:cNvSpPr txBox="1">
            <a:spLocks noGrp="1"/>
          </p:cNvSpPr>
          <p:nvPr>
            <p:ph type="body" idx="1"/>
          </p:nvPr>
        </p:nvSpPr>
        <p:spPr>
          <a:xfrm>
            <a:off x="468312" y="2349500"/>
            <a:ext cx="8132700" cy="2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Dá vantagem competitiva a longo prazo, mantendo (ou alavancando) rápida entrega, qualidade, variedade de produtos, etc.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76767aacf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4953000"/>
            <a:ext cx="201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76767aacfc_1_0"/>
          <p:cNvSpPr txBox="1"/>
          <p:nvPr/>
        </p:nvSpPr>
        <p:spPr>
          <a:xfrm>
            <a:off x="900112" y="6381750"/>
            <a:ext cx="510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https://endeavor.org.br/desenvolvimento-pessoal/webinar-hernan-kazah/</a:t>
            </a:r>
            <a:endParaRPr/>
          </a:p>
        </p:txBody>
      </p:sp>
      <p:grpSp>
        <p:nvGrpSpPr>
          <p:cNvPr id="192" name="Google Shape;192;g276767aacfc_1_0"/>
          <p:cNvGrpSpPr/>
          <p:nvPr/>
        </p:nvGrpSpPr>
        <p:grpSpPr>
          <a:xfrm>
            <a:off x="4939606" y="-737213"/>
            <a:ext cx="7681816" cy="6253316"/>
            <a:chOff x="2021401" y="-309413"/>
            <a:chExt cx="7681048" cy="6253941"/>
          </a:xfrm>
        </p:grpSpPr>
        <p:pic>
          <p:nvPicPr>
            <p:cNvPr id="193" name="Google Shape;193;g276767aacfc_1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60000">
              <a:off x="2481713" y="987124"/>
              <a:ext cx="6760424" cy="3660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276767aacfc_1_0"/>
            <p:cNvSpPr txBox="1"/>
            <p:nvPr/>
          </p:nvSpPr>
          <p:spPr>
            <a:xfrm>
              <a:off x="4932040" y="694619"/>
              <a:ext cx="1499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600"/>
                <a:buFont typeface="Arial"/>
                <a:buNone/>
              </a:pPr>
              <a:r>
                <a:rPr lang="en-US" sz="4600" b="0" i="0" u="none" strike="noStrike" cap="non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pic>
        <p:nvPicPr>
          <p:cNvPr id="195" name="Google Shape;195;g276767aacfc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619999">
            <a:off x="-101600" y="1784349"/>
            <a:ext cx="7772400" cy="328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g276767aacfc_1_0"/>
          <p:cNvGrpSpPr/>
          <p:nvPr/>
        </p:nvGrpSpPr>
        <p:grpSpPr>
          <a:xfrm>
            <a:off x="1898907" y="1284697"/>
            <a:ext cx="7217476" cy="6317245"/>
            <a:chOff x="1899549" y="1285830"/>
            <a:chExt cx="7216754" cy="6315350"/>
          </a:xfrm>
        </p:grpSpPr>
        <p:pic>
          <p:nvPicPr>
            <p:cNvPr id="197" name="Google Shape;197;g276767aacfc_1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20000">
              <a:off x="2477001" y="2443897"/>
              <a:ext cx="6061850" cy="3999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g276767aacfc_1_0"/>
            <p:cNvSpPr txBox="1"/>
            <p:nvPr/>
          </p:nvSpPr>
          <p:spPr>
            <a:xfrm>
              <a:off x="2771800" y="4043395"/>
              <a:ext cx="14991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600"/>
                <a:buFont typeface="Arial"/>
                <a:buNone/>
              </a:pPr>
              <a:r>
                <a:rPr lang="en-US" sz="4600" b="0" i="0" u="none" strike="noStrike" cap="non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767aacfc_1_1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Impulsionadora da estratégia empresarial</a:t>
            </a:r>
            <a:endParaRPr/>
          </a:p>
        </p:txBody>
      </p:sp>
      <p:sp>
        <p:nvSpPr>
          <p:cNvPr id="204" name="Google Shape;204;g276767aacfc_1_17"/>
          <p:cNvSpPr txBox="1">
            <a:spLocks noGrp="1"/>
          </p:cNvSpPr>
          <p:nvPr>
            <p:ph type="body" idx="1"/>
          </p:nvPr>
        </p:nvSpPr>
        <p:spPr>
          <a:xfrm>
            <a:off x="468312" y="2349500"/>
            <a:ext cx="8132700" cy="2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Dá vantagem competitiva a longo prazo, mantendo (ou alavancando) rápida entrega, qualidade, variedade de produtos, etc.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276767aacfc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4953000"/>
            <a:ext cx="201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76767aacfc_1_17"/>
          <p:cNvSpPr txBox="1"/>
          <p:nvPr/>
        </p:nvSpPr>
        <p:spPr>
          <a:xfrm>
            <a:off x="900112" y="6381750"/>
            <a:ext cx="510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https://endeavor.org.br/desenvolvimento-pessoal/webinar-hernan-kazah/</a:t>
            </a:r>
            <a:endParaRPr/>
          </a:p>
        </p:txBody>
      </p:sp>
      <p:grpSp>
        <p:nvGrpSpPr>
          <p:cNvPr id="207" name="Google Shape;207;g276767aacfc_1_17"/>
          <p:cNvGrpSpPr/>
          <p:nvPr/>
        </p:nvGrpSpPr>
        <p:grpSpPr>
          <a:xfrm>
            <a:off x="2020881" y="-308588"/>
            <a:ext cx="7681816" cy="6253316"/>
            <a:chOff x="2021401" y="-309413"/>
            <a:chExt cx="7681048" cy="6253941"/>
          </a:xfrm>
        </p:grpSpPr>
        <p:pic>
          <p:nvPicPr>
            <p:cNvPr id="208" name="Google Shape;208;g276767aacfc_1_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60000">
              <a:off x="2481713" y="987124"/>
              <a:ext cx="6760424" cy="3660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g276767aacfc_1_17"/>
            <p:cNvSpPr txBox="1"/>
            <p:nvPr/>
          </p:nvSpPr>
          <p:spPr>
            <a:xfrm>
              <a:off x="4932040" y="694619"/>
              <a:ext cx="1499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600"/>
                <a:buFont typeface="Arial"/>
                <a:buNone/>
              </a:pPr>
              <a:r>
                <a:rPr lang="en-US" sz="4600" b="0" i="0" u="none" strike="noStrike" cap="non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pic>
        <p:nvPicPr>
          <p:cNvPr id="210" name="Google Shape;210;g276767aacfc_1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619999">
            <a:off x="1327150" y="2503487"/>
            <a:ext cx="7772400" cy="328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g276767aacfc_1_17"/>
          <p:cNvGrpSpPr/>
          <p:nvPr/>
        </p:nvGrpSpPr>
        <p:grpSpPr>
          <a:xfrm>
            <a:off x="1898907" y="1284697"/>
            <a:ext cx="7217476" cy="6317245"/>
            <a:chOff x="1899549" y="1285830"/>
            <a:chExt cx="7216754" cy="6315350"/>
          </a:xfrm>
        </p:grpSpPr>
        <p:pic>
          <p:nvPicPr>
            <p:cNvPr id="212" name="Google Shape;212;g276767aacfc_1_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20000">
              <a:off x="2477001" y="2443897"/>
              <a:ext cx="6061850" cy="3999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g276767aacfc_1_17"/>
            <p:cNvSpPr txBox="1"/>
            <p:nvPr/>
          </p:nvSpPr>
          <p:spPr>
            <a:xfrm>
              <a:off x="2771800" y="4043395"/>
              <a:ext cx="14991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600"/>
                <a:buFont typeface="Arial"/>
                <a:buNone/>
              </a:pPr>
              <a:r>
                <a:rPr lang="en-US" sz="4600" b="0" i="0" u="none" strike="noStrike" cap="non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</p:grpSp>
      <p:grpSp>
        <p:nvGrpSpPr>
          <p:cNvPr id="214" name="Google Shape;214;g276767aacfc_1_17"/>
          <p:cNvGrpSpPr/>
          <p:nvPr/>
        </p:nvGrpSpPr>
        <p:grpSpPr>
          <a:xfrm>
            <a:off x="1298162" y="-361595"/>
            <a:ext cx="8466623" cy="7581256"/>
            <a:chOff x="377460" y="6198"/>
            <a:chExt cx="9108793" cy="7873358"/>
          </a:xfrm>
        </p:grpSpPr>
        <p:pic>
          <p:nvPicPr>
            <p:cNvPr id="215" name="Google Shape;215;g276767aacfc_1_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80001">
              <a:off x="1045657" y="1550643"/>
              <a:ext cx="7772400" cy="4784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g276767aacfc_1_17"/>
            <p:cNvSpPr txBox="1"/>
            <p:nvPr/>
          </p:nvSpPr>
          <p:spPr>
            <a:xfrm>
              <a:off x="4362701" y="2873339"/>
              <a:ext cx="2852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600"/>
                <a:buFont typeface="Arial"/>
                <a:buNone/>
              </a:pPr>
              <a:r>
                <a:rPr lang="en-US" sz="4600" b="0" i="0" u="none" strike="noStrike" cap="non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/>
        </p:nvSpPr>
        <p:spPr>
          <a:xfrm>
            <a:off x="2195512" y="1125537"/>
            <a:ext cx="54578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TNT – o grupo de transporte mundial (p. 66)</a:t>
            </a:r>
            <a:endParaRPr/>
          </a:p>
        </p:txBody>
      </p:sp>
      <p:pic>
        <p:nvPicPr>
          <p:cNvPr id="222" name="Google Shape;222;p22" descr="ANd9GcQqEjZ7iQCU9djJy57icAZUIhJP0SXv6B2aI6LRrkEy9-s80d1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1773237"/>
            <a:ext cx="22860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 descr="ANd9GcRsWW0w88RH10N-Wr_30Up53GflBMVZEXSrCiFLfikIFFflwjd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2492375"/>
            <a:ext cx="2286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ANd9GcTolbESsSZDERng7O-dQzxx7Jl7q89rnaCYCFlyMaB1Jd65AUn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2925762"/>
            <a:ext cx="24003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ANd9GcSqtfJ0claf5yAwQWhloK8SDTi5XASnKKft0h5npA8t2WL7UOs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2137" y="4325937"/>
            <a:ext cx="23907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/>
        </p:nvSpPr>
        <p:spPr>
          <a:xfrm>
            <a:off x="107950" y="549275"/>
            <a:ext cx="5607050" cy="1593850"/>
          </a:xfrm>
          <a:prstGeom prst="rect">
            <a:avLst/>
          </a:prstGeom>
          <a:solidFill>
            <a:srgbClr val="000061"/>
          </a:solidFill>
          <a:ln w="25400" cap="flat" cmpd="sng">
            <a:solidFill>
              <a:srgbClr val="0000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2071687" y="3857625"/>
            <a:ext cx="1214437" cy="857250"/>
          </a:xfrm>
          <a:prstGeom prst="rect">
            <a:avLst/>
          </a:prstGeom>
          <a:solidFill>
            <a:srgbClr val="FFD6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Parar de atrapalhar a organização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3286125" y="3000375"/>
            <a:ext cx="1214437" cy="857250"/>
          </a:xfrm>
          <a:prstGeom prst="rect">
            <a:avLst/>
          </a:prstGeom>
          <a:solidFill>
            <a:srgbClr val="0000F5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 tão bom quanto os concorrentes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4500562" y="2143125"/>
            <a:ext cx="1214437" cy="857250"/>
          </a:xfrm>
          <a:prstGeom prst="rect">
            <a:avLst/>
          </a:prstGeom>
          <a:solidFill>
            <a:srgbClr val="C4C4C4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Ser claramente o melhor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no setor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5715000" y="1285875"/>
            <a:ext cx="1214437" cy="857250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Redefinir as expectativas do setor industrial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3286125" y="3857625"/>
            <a:ext cx="1214437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4500562" y="3000375"/>
            <a:ext cx="1214437" cy="171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5715000" y="2143125"/>
            <a:ext cx="1214437" cy="25717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23"/>
          <p:cNvCxnSpPr/>
          <p:nvPr/>
        </p:nvCxnSpPr>
        <p:spPr>
          <a:xfrm rot="-5400000">
            <a:off x="584200" y="2357437"/>
            <a:ext cx="3001962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39" name="Google Shape;239;p23"/>
          <p:cNvCxnSpPr/>
          <p:nvPr/>
        </p:nvCxnSpPr>
        <p:spPr>
          <a:xfrm>
            <a:off x="5786437" y="2571750"/>
            <a:ext cx="1571625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0" name="Google Shape;240;p23"/>
          <p:cNvCxnSpPr/>
          <p:nvPr/>
        </p:nvCxnSpPr>
        <p:spPr>
          <a:xfrm>
            <a:off x="4572000" y="3500437"/>
            <a:ext cx="2786062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1" name="Google Shape;241;p23"/>
          <p:cNvCxnSpPr/>
          <p:nvPr/>
        </p:nvCxnSpPr>
        <p:spPr>
          <a:xfrm>
            <a:off x="3357562" y="4286250"/>
            <a:ext cx="4000500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42" name="Google Shape;242;p23"/>
          <p:cNvSpPr/>
          <p:nvPr/>
        </p:nvSpPr>
        <p:spPr>
          <a:xfrm rot="-2280000">
            <a:off x="2224087" y="1901825"/>
            <a:ext cx="3270250" cy="647700"/>
          </a:xfrm>
          <a:prstGeom prst="rightArrow">
            <a:avLst>
              <a:gd name="adj1" fmla="val 19461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Contribuição crescente da produção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214312" y="1285875"/>
            <a:ext cx="1857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Fornecer vantagem baseada em produção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214312" y="2143125"/>
            <a:ext cx="1857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Ligar estratégia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produção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357187" y="3000375"/>
            <a:ext cx="1857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Adotar melhores práticas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357187" y="3857625"/>
            <a:ext cx="1857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Corrigir erros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graves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7215187" y="1285875"/>
            <a:ext cx="1571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externo</a:t>
            </a:r>
            <a:endParaRPr/>
          </a:p>
        </p:txBody>
      </p:sp>
      <p:cxnSp>
        <p:nvCxnSpPr>
          <p:cNvPr id="248" name="Google Shape;248;p23"/>
          <p:cNvCxnSpPr/>
          <p:nvPr/>
        </p:nvCxnSpPr>
        <p:spPr>
          <a:xfrm>
            <a:off x="7000875" y="1714500"/>
            <a:ext cx="357187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49" name="Google Shape;249;p23"/>
          <p:cNvSpPr txBox="1"/>
          <p:nvPr/>
        </p:nvSpPr>
        <p:spPr>
          <a:xfrm>
            <a:off x="7215187" y="2143125"/>
            <a:ext cx="1571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interno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7286625" y="3000375"/>
            <a:ext cx="1571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Neutralidade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7286625" y="3857625"/>
            <a:ext cx="1571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Neutralidade interna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2071687" y="4659312"/>
            <a:ext cx="12144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Estágio 1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3286125" y="4659312"/>
            <a:ext cx="12144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Estágio 2</a:t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4500562" y="4659312"/>
            <a:ext cx="12144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Estágio 3</a:t>
            </a:r>
            <a:endParaRPr/>
          </a:p>
        </p:txBody>
      </p:sp>
      <p:sp>
        <p:nvSpPr>
          <p:cNvPr id="255" name="Google Shape;255;p23"/>
          <p:cNvSpPr txBox="1"/>
          <p:nvPr/>
        </p:nvSpPr>
        <p:spPr>
          <a:xfrm>
            <a:off x="5715000" y="4659312"/>
            <a:ext cx="1214437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Estágio 4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2613025" y="5200650"/>
            <a:ext cx="1285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implementar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3849687" y="5189537"/>
            <a:ext cx="1285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ser adequado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4887912" y="5214937"/>
            <a:ext cx="19288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habilidade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Direcionar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estratégias</a:t>
            </a:r>
            <a:endParaRPr/>
          </a:p>
        </p:txBody>
      </p:sp>
      <p:sp>
        <p:nvSpPr>
          <p:cNvPr id="259" name="Google Shape;259;p23"/>
          <p:cNvSpPr/>
          <p:nvPr/>
        </p:nvSpPr>
        <p:spPr>
          <a:xfrm rot="10800000">
            <a:off x="2500312" y="4857750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/>
          <p:nvPr/>
        </p:nvSpPr>
        <p:spPr>
          <a:xfrm rot="10800000">
            <a:off x="3857625" y="4857750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 rot="10800000">
            <a:off x="5143500" y="4857750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3"/>
          <p:cNvSpPr/>
          <p:nvPr/>
        </p:nvSpPr>
        <p:spPr>
          <a:xfrm rot="2280000">
            <a:off x="2613025" y="4733925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3"/>
          <p:cNvSpPr/>
          <p:nvPr/>
        </p:nvSpPr>
        <p:spPr>
          <a:xfrm rot="2280000">
            <a:off x="3898900" y="4733925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"/>
          <p:cNvSpPr/>
          <p:nvPr/>
        </p:nvSpPr>
        <p:spPr>
          <a:xfrm rot="2280000">
            <a:off x="5184775" y="4733925"/>
            <a:ext cx="1254125" cy="800100"/>
          </a:xfrm>
          <a:custGeom>
            <a:avLst/>
            <a:gdLst/>
            <a:ahLst/>
            <a:cxnLst/>
            <a:rect l="l" t="t" r="r" b="b"/>
            <a:pathLst>
              <a:path w="1254125" h="800100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  <a:lnTo>
                  <a:pt x="627063" y="400050"/>
                </a:lnTo>
                <a:lnTo>
                  <a:pt x="844235" y="24758"/>
                </a:lnTo>
                <a:close/>
              </a:path>
              <a:path w="1254125" h="800100" fill="none" extrusionOk="0">
                <a:moveTo>
                  <a:pt x="844235" y="24758"/>
                </a:moveTo>
                <a:cubicBezTo>
                  <a:pt x="1231235" y="115907"/>
                  <a:pt x="1377211" y="416524"/>
                  <a:pt x="1138759" y="63128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214312" y="6215062"/>
            <a:ext cx="871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2.3 - O papel e a contribuição da função produção.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/>
        </p:nvSpPr>
        <p:spPr>
          <a:xfrm>
            <a:off x="306387" y="2636837"/>
            <a:ext cx="82819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Uma empresa pode não iniciar no 1º estágio, necessariamente - pode ter nascido já no 4º estágio;</a:t>
            </a:r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Observações importantes</a:t>
            </a: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468312" y="5013325"/>
            <a:ext cx="6581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Pode “andar para trás”, também.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subTitle" idx="1"/>
          </p:nvPr>
        </p:nvSpPr>
        <p:spPr>
          <a:xfrm>
            <a:off x="395287" y="260350"/>
            <a:ext cx="8077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Papel Estratégico e Objetivos da Produção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 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1" i="1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Estratégias de Operações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 3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2555875" y="5876925"/>
            <a:ext cx="6261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Profa. Dra. Simone Vasconcelos R. Galina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Considerações relevantes: Papel estratégico das operações</a:t>
            </a:r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1"/>
          </p:nvPr>
        </p:nvSpPr>
        <p:spPr>
          <a:xfrm>
            <a:off x="0" y="1341437"/>
            <a:ext cx="8964612" cy="55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Operações (de manufatura ou serviços) envolvem a maioria dos investimentos em capital nas organizações (na maioria das situações)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Ex. LATAM – aquisição de aeronaves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Maioria das decisões em operações envolvem recursos físicos (tangíveis), que têm “inércia” decisória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LATAM – decisão de aumentar capacidade produtiva pode levar 2 anos para ser implantada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Decisões em operações são normalmente difíceis e caras de serem revertidas e continuam influenciando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LATAM – se decide adquirir nova aeronave, conviverá c/ ela anos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Opções estratégicas adotadas impactam diretamente na maneira de competição da empresa no mercado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LATAM – Ex: se para expandir  ~300 lugares decide adquirir 1 Boeing 777 ou 6 jatos ERJ 145 impacta competicao futura da empresa em voos de curta ou longa duração (locais atendidos), autonomia de vôo, frequência, etc.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5795962" y="981075"/>
            <a:ext cx="18224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(Corrêa &amp; Corrêa, 2004)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611187" y="188912"/>
            <a:ext cx="7772400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None/>
            </a:pPr>
            <a:r>
              <a:rPr lang="en-US" sz="5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PORTANTO:</a:t>
            </a:r>
            <a:br>
              <a:rPr lang="en-US" sz="5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 operacoes são extremamente relevantes para a estratégia  da organização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/>
        </p:nvSpPr>
        <p:spPr>
          <a:xfrm>
            <a:off x="2843212" y="1773237"/>
            <a:ext cx="3816350" cy="26638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900112" y="1989137"/>
            <a:ext cx="7772400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Estratégia </a:t>
            </a:r>
            <a:br>
              <a:rPr lang="en-US" sz="4000" b="0" i="1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1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br>
              <a:rPr lang="en-US" sz="4000" b="0" i="1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1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Operações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 de Operações</a:t>
            </a: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Surgiu com artigos de Skinner em 1969, que relatam  a falta de atenção para com a área de produção nas indústrias, que não era considerada estratégica.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sucesso de utilização de técnicas gerenciais de produção e de RH nas indústrias japonesas levou o  interesse à produção como fator competitivo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3200400" y="4210050"/>
            <a:ext cx="2782887" cy="68421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Operações</a:t>
            </a: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3124200" y="2205037"/>
            <a:ext cx="3048000" cy="1744662"/>
          </a:xfrm>
          <a:prstGeom prst="downArrowCallout">
            <a:avLst>
              <a:gd name="adj1" fmla="val 25000"/>
              <a:gd name="adj2" fmla="val 2970"/>
              <a:gd name="adj3" fmla="val 16469"/>
              <a:gd name="adj4" fmla="val 8370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Crescente pressão por competitividade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228600" y="3711575"/>
            <a:ext cx="2894012" cy="1270000"/>
          </a:xfrm>
          <a:prstGeom prst="rightArrowCallout">
            <a:avLst>
              <a:gd name="adj1" fmla="val 25000"/>
              <a:gd name="adj2" fmla="val 2064"/>
              <a:gd name="adj3" fmla="val 16234"/>
              <a:gd name="adj4" fmla="val 7569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Novas tecnologias de processo</a:t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6097587" y="3276600"/>
            <a:ext cx="2817812" cy="1927225"/>
          </a:xfrm>
          <a:prstGeom prst="leftArrowCallout">
            <a:avLst>
              <a:gd name="adj1" fmla="val 25000"/>
              <a:gd name="adj2" fmla="val 2528"/>
              <a:gd name="adj3" fmla="val 5593"/>
              <a:gd name="adj4" fmla="val 6671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Entendimen-to do papel estratégico das operações</a:t>
            </a:r>
            <a:endParaRPr/>
          </a:p>
        </p:txBody>
      </p:sp>
      <p:sp>
        <p:nvSpPr>
          <p:cNvPr id="305" name="Google Shape;305;p29"/>
          <p:cNvSpPr txBox="1"/>
          <p:nvPr/>
        </p:nvSpPr>
        <p:spPr>
          <a:xfrm>
            <a:off x="6494462" y="6172200"/>
            <a:ext cx="2649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Baseado em Corrêa e Gianesi, 1996</a:t>
            </a:r>
            <a:endParaRPr/>
          </a:p>
        </p:txBody>
      </p:sp>
      <p:sp>
        <p:nvSpPr>
          <p:cNvPr id="306" name="Google Shape;306;p29"/>
          <p:cNvSpPr txBox="1"/>
          <p:nvPr/>
        </p:nvSpPr>
        <p:spPr>
          <a:xfrm>
            <a:off x="304800" y="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Valorização das funções de Operações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/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 de Operações - Definições</a:t>
            </a:r>
            <a:endParaRPr/>
          </a:p>
        </p:txBody>
      </p:sp>
      <p:sp>
        <p:nvSpPr>
          <p:cNvPr id="312" name="Google Shape;312;p30"/>
          <p:cNvSpPr txBox="1"/>
          <p:nvPr/>
        </p:nvSpPr>
        <p:spPr>
          <a:xfrm>
            <a:off x="0" y="1844675"/>
            <a:ext cx="914400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“Uma estratégia de produção é um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conjunto de planos e políticas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através dos quais a companhia objetiva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obter vantagens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sobre seus competidores e a partir da produção (e venda) de produtos para um particular conjunto de consumidores (Skinner, 1969)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4787900" y="4117975"/>
            <a:ext cx="1800225" cy="360362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1187450" y="3789362"/>
            <a:ext cx="2016125" cy="360362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/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 de Operações - Definições</a:t>
            </a:r>
            <a:endParaRPr/>
          </a:p>
        </p:txBody>
      </p:sp>
      <p:sp>
        <p:nvSpPr>
          <p:cNvPr id="320" name="Google Shape;320;p31"/>
          <p:cNvSpPr txBox="1"/>
          <p:nvPr/>
        </p:nvSpPr>
        <p:spPr>
          <a:xfrm>
            <a:off x="0" y="1268412"/>
            <a:ext cx="914400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“É o conjunto das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tarefas e decisões coordenadas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precisam ser tomadas para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atingir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exigências dos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 competitivos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 empresa”  (Slack)</a:t>
            </a:r>
            <a:endParaRPr sz="2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5580062" y="3070225"/>
            <a:ext cx="3095625" cy="431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/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 de Operações - Definições</a:t>
            </a:r>
            <a:endParaRPr/>
          </a:p>
        </p:txBody>
      </p:sp>
      <p:sp>
        <p:nvSpPr>
          <p:cNvPr id="327" name="Google Shape;327;p32"/>
          <p:cNvSpPr txBox="1"/>
          <p:nvPr/>
        </p:nvSpPr>
        <p:spPr>
          <a:xfrm>
            <a:off x="0" y="1268412"/>
            <a:ext cx="914400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“É o padrão global de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decisões e ações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define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papel, os objetivos e as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atividades de produção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(manufatura e/ou serviços), de forma que estas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apoiem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contribuam para a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estratégia dos negócios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da corporação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(Slack)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ic Sans MS"/>
              <a:buNone/>
            </a:pP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“É o conjunto das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tarefas e decisões coordenadas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precisam ser tomadas para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atingir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exigências dos </a:t>
            </a:r>
            <a:r>
              <a:rPr lang="en-US" sz="2200" b="0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 competitivos</a:t>
            </a:r>
            <a:r>
              <a:rPr lang="en-US" sz="2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 empresa”  (Slack)</a:t>
            </a:r>
            <a:endParaRPr sz="2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5508625" y="4437062"/>
            <a:ext cx="3095625" cy="431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>
            <a:spLocks noGrp="1"/>
          </p:cNvSpPr>
          <p:nvPr>
            <p:ph type="title"/>
          </p:nvPr>
        </p:nvSpPr>
        <p:spPr>
          <a:xfrm>
            <a:off x="685800" y="-26987"/>
            <a:ext cx="77724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Estratégia de Operações</a:t>
            </a:r>
            <a:endParaRPr/>
          </a:p>
        </p:txBody>
      </p:sp>
      <p:sp>
        <p:nvSpPr>
          <p:cNvPr id="334" name="Google Shape;334;p33"/>
          <p:cNvSpPr txBox="1"/>
          <p:nvPr/>
        </p:nvSpPr>
        <p:spPr>
          <a:xfrm>
            <a:off x="288925" y="692150"/>
            <a:ext cx="88201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25" tIns="42850" rIns="84125" bIns="4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Ao pensar operações estrategicamente, algumas prioridades precisam ser determinadas para.....</a:t>
            </a:r>
            <a:endParaRPr/>
          </a:p>
        </p:txBody>
      </p:sp>
      <p:sp>
        <p:nvSpPr>
          <p:cNvPr id="335" name="Google Shape;335;p33"/>
          <p:cNvSpPr txBox="1"/>
          <p:nvPr/>
        </p:nvSpPr>
        <p:spPr>
          <a:xfrm>
            <a:off x="3511550" y="5195887"/>
            <a:ext cx="28860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33"/>
          <p:cNvGrpSpPr/>
          <p:nvPr/>
        </p:nvGrpSpPr>
        <p:grpSpPr>
          <a:xfrm>
            <a:off x="2297112" y="4504685"/>
            <a:ext cx="5246687" cy="1105540"/>
            <a:chOff x="1447" y="3090"/>
            <a:chExt cx="3305" cy="696"/>
          </a:xfrm>
        </p:grpSpPr>
        <p:sp>
          <p:nvSpPr>
            <p:cNvPr id="337" name="Google Shape;337;p33"/>
            <p:cNvSpPr txBox="1"/>
            <p:nvPr/>
          </p:nvSpPr>
          <p:spPr>
            <a:xfrm>
              <a:off x="1447" y="3485"/>
              <a:ext cx="3305" cy="301"/>
            </a:xfrm>
            <a:prstGeom prst="rect">
              <a:avLst/>
            </a:prstGeom>
            <a:solidFill>
              <a:srgbClr val="E5405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79001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1808" y="3516"/>
              <a:ext cx="2608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PRIORIDADES DE MELHORIA</a:t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 rot="-7800000" flipH="1">
              <a:off x="2622" y="3109"/>
              <a:ext cx="212" cy="346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 rot="7800000">
              <a:off x="3549" y="3110"/>
              <a:ext cx="212" cy="344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33"/>
          <p:cNvGrpSpPr/>
          <p:nvPr/>
        </p:nvGrpSpPr>
        <p:grpSpPr>
          <a:xfrm>
            <a:off x="2339975" y="5666200"/>
            <a:ext cx="5246687" cy="833024"/>
            <a:chOff x="1474" y="3614"/>
            <a:chExt cx="3305" cy="525"/>
          </a:xfrm>
        </p:grpSpPr>
        <p:sp>
          <p:nvSpPr>
            <p:cNvPr id="342" name="Google Shape;342;p33"/>
            <p:cNvSpPr txBox="1"/>
            <p:nvPr/>
          </p:nvSpPr>
          <p:spPr>
            <a:xfrm>
              <a:off x="1474" y="3838"/>
              <a:ext cx="3305" cy="301"/>
            </a:xfrm>
            <a:prstGeom prst="rect">
              <a:avLst/>
            </a:prstGeom>
            <a:solidFill>
              <a:srgbClr val="E5405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79001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3"/>
            <p:cNvSpPr txBox="1"/>
            <p:nvPr/>
          </p:nvSpPr>
          <p:spPr>
            <a:xfrm>
              <a:off x="2245" y="3874"/>
              <a:ext cx="1729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COMPETITIVIDADE</a:t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 rot="5160000">
              <a:off x="2991" y="3560"/>
              <a:ext cx="212" cy="344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33"/>
          <p:cNvGrpSpPr/>
          <p:nvPr/>
        </p:nvGrpSpPr>
        <p:grpSpPr>
          <a:xfrm>
            <a:off x="1570037" y="1477962"/>
            <a:ext cx="2185987" cy="1497012"/>
            <a:chOff x="997" y="1233"/>
            <a:chExt cx="1377" cy="943"/>
          </a:xfrm>
        </p:grpSpPr>
        <p:sp>
          <p:nvSpPr>
            <p:cNvPr id="346" name="Google Shape;346;p33"/>
            <p:cNvSpPr txBox="1"/>
            <p:nvPr/>
          </p:nvSpPr>
          <p:spPr>
            <a:xfrm>
              <a:off x="1009" y="1233"/>
              <a:ext cx="1229" cy="301"/>
            </a:xfrm>
            <a:prstGeom prst="rect">
              <a:avLst/>
            </a:prstGeom>
            <a:solidFill>
              <a:srgbClr val="618FF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00279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3"/>
            <p:cNvSpPr txBox="1"/>
            <p:nvPr/>
          </p:nvSpPr>
          <p:spPr>
            <a:xfrm>
              <a:off x="1217" y="1263"/>
              <a:ext cx="818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CLIENTES</a:t>
              </a:r>
              <a:endParaRPr/>
            </a:p>
          </p:txBody>
        </p:sp>
        <p:sp>
          <p:nvSpPr>
            <p:cNvPr id="348" name="Google Shape;348;p33"/>
            <p:cNvSpPr txBox="1"/>
            <p:nvPr/>
          </p:nvSpPr>
          <p:spPr>
            <a:xfrm>
              <a:off x="997" y="1776"/>
              <a:ext cx="1377" cy="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 que os clientes querem</a:t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 rot="-5400000" flipH="1">
              <a:off x="1518" y="1521"/>
              <a:ext cx="212" cy="344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33"/>
          <p:cNvGrpSpPr/>
          <p:nvPr/>
        </p:nvGrpSpPr>
        <p:grpSpPr>
          <a:xfrm>
            <a:off x="1393825" y="2949575"/>
            <a:ext cx="2898775" cy="1847850"/>
            <a:chOff x="886" y="2160"/>
            <a:chExt cx="1826" cy="1164"/>
          </a:xfrm>
        </p:grpSpPr>
        <p:sp>
          <p:nvSpPr>
            <p:cNvPr id="351" name="Google Shape;351;p33"/>
            <p:cNvSpPr txBox="1"/>
            <p:nvPr/>
          </p:nvSpPr>
          <p:spPr>
            <a:xfrm>
              <a:off x="1053" y="2558"/>
              <a:ext cx="1362" cy="301"/>
            </a:xfrm>
            <a:prstGeom prst="rect">
              <a:avLst/>
            </a:prstGeom>
            <a:solidFill>
              <a:srgbClr val="618FF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00279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3"/>
            <p:cNvSpPr txBox="1"/>
            <p:nvPr/>
          </p:nvSpPr>
          <p:spPr>
            <a:xfrm>
              <a:off x="1528" y="2350"/>
              <a:ext cx="213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3"/>
            <p:cNvSpPr txBox="1"/>
            <p:nvPr/>
          </p:nvSpPr>
          <p:spPr>
            <a:xfrm>
              <a:off x="1130" y="2588"/>
              <a:ext cx="1122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IMPORTÂNCIA</a:t>
              </a:r>
              <a:endParaRPr/>
            </a:p>
          </p:txBody>
        </p:sp>
        <p:sp>
          <p:nvSpPr>
            <p:cNvPr id="354" name="Google Shape;354;p33"/>
            <p:cNvSpPr txBox="1"/>
            <p:nvPr/>
          </p:nvSpPr>
          <p:spPr>
            <a:xfrm>
              <a:off x="886" y="2924"/>
              <a:ext cx="1826" cy="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do desempenho de cada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objetivo competitivo</a:t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rot="-5400000" flipH="1">
              <a:off x="1518" y="2094"/>
              <a:ext cx="212" cy="344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3"/>
          <p:cNvGrpSpPr/>
          <p:nvPr/>
        </p:nvGrpSpPr>
        <p:grpSpPr>
          <a:xfrm>
            <a:off x="5603875" y="1477962"/>
            <a:ext cx="2670175" cy="1497012"/>
            <a:chOff x="3538" y="1233"/>
            <a:chExt cx="1682" cy="943"/>
          </a:xfrm>
        </p:grpSpPr>
        <p:sp>
          <p:nvSpPr>
            <p:cNvPr id="357" name="Google Shape;357;p33"/>
            <p:cNvSpPr txBox="1"/>
            <p:nvPr/>
          </p:nvSpPr>
          <p:spPr>
            <a:xfrm>
              <a:off x="3659" y="1233"/>
              <a:ext cx="1361" cy="301"/>
            </a:xfrm>
            <a:prstGeom prst="rect">
              <a:avLst/>
            </a:prstGeom>
            <a:solidFill>
              <a:srgbClr val="618FF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00279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3"/>
            <p:cNvSpPr txBox="1"/>
            <p:nvPr/>
          </p:nvSpPr>
          <p:spPr>
            <a:xfrm>
              <a:off x="3647" y="1263"/>
              <a:ext cx="1330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CONCORRENTES</a:t>
              </a:r>
              <a:endParaRPr/>
            </a:p>
          </p:txBody>
        </p:sp>
        <p:sp>
          <p:nvSpPr>
            <p:cNvPr id="359" name="Google Shape;359;p33"/>
            <p:cNvSpPr txBox="1"/>
            <p:nvPr/>
          </p:nvSpPr>
          <p:spPr>
            <a:xfrm>
              <a:off x="3538" y="1776"/>
              <a:ext cx="1682" cy="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Desempenho relativo 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concorrência</a:t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 rot="-5400000" flipH="1">
              <a:off x="4256" y="1520"/>
              <a:ext cx="212" cy="346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33"/>
          <p:cNvGrpSpPr/>
          <p:nvPr/>
        </p:nvGrpSpPr>
        <p:grpSpPr>
          <a:xfrm>
            <a:off x="5795962" y="2949575"/>
            <a:ext cx="2160587" cy="1778000"/>
            <a:chOff x="3659" y="2160"/>
            <a:chExt cx="1361" cy="1120"/>
          </a:xfrm>
        </p:grpSpPr>
        <p:sp>
          <p:nvSpPr>
            <p:cNvPr id="362" name="Google Shape;362;p33"/>
            <p:cNvSpPr txBox="1"/>
            <p:nvPr/>
          </p:nvSpPr>
          <p:spPr>
            <a:xfrm>
              <a:off x="3659" y="2513"/>
              <a:ext cx="1361" cy="302"/>
            </a:xfrm>
            <a:prstGeom prst="rect">
              <a:avLst/>
            </a:prstGeom>
            <a:solidFill>
              <a:srgbClr val="618FF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00279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3"/>
            <p:cNvSpPr txBox="1"/>
            <p:nvPr/>
          </p:nvSpPr>
          <p:spPr>
            <a:xfrm>
              <a:off x="4177" y="2306"/>
              <a:ext cx="354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seu</a:t>
              </a:r>
              <a:endParaRPr/>
            </a:p>
          </p:txBody>
        </p:sp>
        <p:sp>
          <p:nvSpPr>
            <p:cNvPr id="364" name="Google Shape;364;p33"/>
            <p:cNvSpPr txBox="1"/>
            <p:nvPr/>
          </p:nvSpPr>
          <p:spPr>
            <a:xfrm>
              <a:off x="3780" y="2544"/>
              <a:ext cx="1130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DESEMPENHO</a:t>
              </a:r>
              <a:endParaRPr/>
            </a:p>
          </p:txBody>
        </p:sp>
        <p:sp>
          <p:nvSpPr>
            <p:cNvPr id="365" name="Google Shape;365;p33"/>
            <p:cNvSpPr txBox="1"/>
            <p:nvPr/>
          </p:nvSpPr>
          <p:spPr>
            <a:xfrm>
              <a:off x="3736" y="2880"/>
              <a:ext cx="1274" cy="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25" tIns="42850" rIns="84125" bIns="4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em cada objetivo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  competitivo</a:t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 rot="-5400000" flipH="1">
              <a:off x="4256" y="2093"/>
              <a:ext cx="212" cy="346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684212" y="2420937"/>
            <a:ext cx="77724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COMPETITIVIDADE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0" y="22860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48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ESTRATÉGIA 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Competitividade</a:t>
            </a: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body" idx="1"/>
          </p:nvPr>
        </p:nvSpPr>
        <p:spPr>
          <a:xfrm>
            <a:off x="250825" y="1341437"/>
            <a:ext cx="8893175" cy="17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Char char="•"/>
            </a:pPr>
            <a:r>
              <a:rPr lang="en-US" sz="4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 que significa ser competitivo?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Ser </a:t>
            </a:r>
            <a:r>
              <a:rPr lang="en-US" sz="3600" b="0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melhor do que a </a:t>
            </a:r>
            <a:r>
              <a:rPr lang="en-US" sz="3600" b="0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concorrência</a:t>
            </a:r>
            <a:r>
              <a:rPr lang="en-US" sz="3600" b="0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naquilo que o </a:t>
            </a:r>
            <a:r>
              <a:rPr lang="en-US" sz="3600" b="0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mercado</a:t>
            </a:r>
            <a:r>
              <a:rPr lang="en-US" sz="3600" b="0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valoriza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sng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/>
        </p:nvSpPr>
        <p:spPr>
          <a:xfrm>
            <a:off x="455612" y="254317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 OBJETIVOS DE DESEMPENHO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 PRODUÇÃO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685800" y="404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Cinco objetivos de desempenho</a:t>
            </a:r>
            <a:br>
              <a:rPr lang="en-US" sz="32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(ou </a:t>
            </a:r>
            <a:r>
              <a:rPr lang="en-US" sz="3200" b="0" i="1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Principais critérios competitivos </a:t>
            </a: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ou </a:t>
            </a:r>
            <a:r>
              <a:rPr lang="en-US" sz="3200" b="0" i="1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Fatores Críticos de Sucesso</a:t>
            </a: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grpSp>
        <p:nvGrpSpPr>
          <p:cNvPr id="388" name="Google Shape;388;p37"/>
          <p:cNvGrpSpPr/>
          <p:nvPr/>
        </p:nvGrpSpPr>
        <p:grpSpPr>
          <a:xfrm>
            <a:off x="4559300" y="2420937"/>
            <a:ext cx="2605087" cy="809625"/>
            <a:chOff x="2872" y="1525"/>
            <a:chExt cx="1641" cy="510"/>
          </a:xfrm>
        </p:grpSpPr>
        <p:sp>
          <p:nvSpPr>
            <p:cNvPr id="389" name="Google Shape;389;p37"/>
            <p:cNvSpPr txBox="1"/>
            <p:nvPr/>
          </p:nvSpPr>
          <p:spPr>
            <a:xfrm>
              <a:off x="3417" y="1615"/>
              <a:ext cx="109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ahoma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Rapidez</a:t>
              </a:r>
              <a:endParaRPr/>
            </a:p>
          </p:txBody>
        </p:sp>
        <p:pic>
          <p:nvPicPr>
            <p:cNvPr id="390" name="Google Shape;390;p37" descr="ANd9GcT0tU-HkOr2EwDCxoA0LHmjb4DdIEbsyth4Z4I4KZE4lhGs9h5vOQ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2" y="1525"/>
              <a:ext cx="510" cy="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37" descr="Z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7" descr="Z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37"/>
          <p:cNvGrpSpPr/>
          <p:nvPr/>
        </p:nvGrpSpPr>
        <p:grpSpPr>
          <a:xfrm>
            <a:off x="1042987" y="3860800"/>
            <a:ext cx="4273550" cy="1042987"/>
            <a:chOff x="596" y="2341"/>
            <a:chExt cx="2692" cy="657"/>
          </a:xfrm>
        </p:grpSpPr>
        <p:sp>
          <p:nvSpPr>
            <p:cNvPr id="394" name="Google Shape;394;p37"/>
            <p:cNvSpPr txBox="1"/>
            <p:nvPr/>
          </p:nvSpPr>
          <p:spPr>
            <a:xfrm>
              <a:off x="1412" y="2432"/>
              <a:ext cx="1876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ahoma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Confiabilidade</a:t>
              </a:r>
              <a:endParaRPr/>
            </a:p>
          </p:txBody>
        </p:sp>
        <p:pic>
          <p:nvPicPr>
            <p:cNvPr id="395" name="Google Shape;395;p37" descr="silly_number_3_orange_white_card-p1379605550207474537l0u_3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" y="2341"/>
              <a:ext cx="839" cy="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37"/>
          <p:cNvGrpSpPr/>
          <p:nvPr/>
        </p:nvGrpSpPr>
        <p:grpSpPr>
          <a:xfrm>
            <a:off x="2411412" y="5734050"/>
            <a:ext cx="2952750" cy="833437"/>
            <a:chOff x="1247" y="3657"/>
            <a:chExt cx="1860" cy="525"/>
          </a:xfrm>
        </p:grpSpPr>
        <p:sp>
          <p:nvSpPr>
            <p:cNvPr id="397" name="Google Shape;397;p37"/>
            <p:cNvSpPr txBox="1"/>
            <p:nvPr/>
          </p:nvSpPr>
          <p:spPr>
            <a:xfrm>
              <a:off x="1837" y="3748"/>
              <a:ext cx="1270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ahoma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Custo</a:t>
              </a:r>
              <a:endParaRPr/>
            </a:p>
          </p:txBody>
        </p:sp>
        <p:pic>
          <p:nvPicPr>
            <p:cNvPr id="398" name="Google Shape;398;p37" descr="ANd9GcRbvbYvfxHspt8IrD1s7MF2_t_vSJkTXgdm7e4wDZCJo9V0lfd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47" y="3657"/>
              <a:ext cx="557" cy="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37"/>
          <p:cNvGrpSpPr/>
          <p:nvPr/>
        </p:nvGrpSpPr>
        <p:grpSpPr>
          <a:xfrm>
            <a:off x="4932362" y="4941887"/>
            <a:ext cx="3889375" cy="766762"/>
            <a:chOff x="2925" y="3022"/>
            <a:chExt cx="2450" cy="483"/>
          </a:xfrm>
        </p:grpSpPr>
        <p:sp>
          <p:nvSpPr>
            <p:cNvPr id="400" name="Google Shape;400;p37"/>
            <p:cNvSpPr txBox="1"/>
            <p:nvPr/>
          </p:nvSpPr>
          <p:spPr>
            <a:xfrm>
              <a:off x="3515" y="3022"/>
              <a:ext cx="1860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ahoma"/>
                <a:buNone/>
              </a:pPr>
              <a:r>
                <a:rPr lang="en-US" sz="3600" b="1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Flexibilidade</a:t>
              </a:r>
              <a:endParaRPr/>
            </a:p>
          </p:txBody>
        </p:sp>
        <p:pic>
          <p:nvPicPr>
            <p:cNvPr id="401" name="Google Shape;401;p37" descr="ANd9GcQesegGj40xW7NP_JiirIRJIBQVfh0onHFY_lvlbvTApIfhLfp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25" y="3067"/>
              <a:ext cx="584" cy="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7"/>
          <p:cNvGrpSpPr/>
          <p:nvPr/>
        </p:nvGrpSpPr>
        <p:grpSpPr>
          <a:xfrm>
            <a:off x="684212" y="1989137"/>
            <a:ext cx="3168650" cy="863600"/>
            <a:chOff x="431" y="1253"/>
            <a:chExt cx="1996" cy="544"/>
          </a:xfrm>
        </p:grpSpPr>
        <p:sp>
          <p:nvSpPr>
            <p:cNvPr id="403" name="Google Shape;403;p37"/>
            <p:cNvSpPr txBox="1"/>
            <p:nvPr/>
          </p:nvSpPr>
          <p:spPr>
            <a:xfrm>
              <a:off x="930" y="1253"/>
              <a:ext cx="1497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Qualidade</a:t>
              </a:r>
              <a:endParaRPr/>
            </a:p>
          </p:txBody>
        </p:sp>
        <p:pic>
          <p:nvPicPr>
            <p:cNvPr id="404" name="Google Shape;404;p37" descr="ANd9GcRPlh9CsH9BtfcWywQB9w3AfToJm7vP3GLp8UjKzcb_PqtiurWK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1" y="1253"/>
              <a:ext cx="507" cy="5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Competitividade</a:t>
            </a:r>
            <a:endParaRPr/>
          </a:p>
        </p:txBody>
      </p:sp>
      <p:sp>
        <p:nvSpPr>
          <p:cNvPr id="410" name="Google Shape;410;p38"/>
          <p:cNvSpPr txBox="1">
            <a:spLocks noGrp="1"/>
          </p:cNvSpPr>
          <p:nvPr>
            <p:ph type="body" idx="1"/>
          </p:nvPr>
        </p:nvSpPr>
        <p:spPr>
          <a:xfrm>
            <a:off x="250825" y="1066800"/>
            <a:ext cx="8893175" cy="17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Principais critérios competitivos (ou Objetivos de desempenho ou Fatores Críticos de Sucesso):</a:t>
            </a:r>
            <a:endParaRPr/>
          </a:p>
        </p:txBody>
      </p:sp>
      <p:sp>
        <p:nvSpPr>
          <p:cNvPr id="411" name="Google Shape;411;p38"/>
          <p:cNvSpPr txBox="1"/>
          <p:nvPr/>
        </p:nvSpPr>
        <p:spPr>
          <a:xfrm>
            <a:off x="539750" y="2924175"/>
            <a:ext cx="381635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Produto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Custo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Velocidade de Entrega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Flexibilidade (volume, mix, entrega, produto)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sp>
        <p:nvSpPr>
          <p:cNvPr id="412" name="Google Shape;412;p38"/>
          <p:cNvSpPr txBox="1"/>
          <p:nvPr/>
        </p:nvSpPr>
        <p:spPr>
          <a:xfrm>
            <a:off x="4356100" y="2924175"/>
            <a:ext cx="426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Serviço</a:t>
            </a:r>
            <a:endParaRPr sz="20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Consistência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Atendimento/atmosfera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Velocidade de atendimento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Credibilidade/segurança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1835150" y="3429000"/>
            <a:ext cx="3097212" cy="2016125"/>
            <a:chOff x="1156" y="2160"/>
            <a:chExt cx="1951" cy="1270"/>
          </a:xfrm>
        </p:grpSpPr>
        <p:cxnSp>
          <p:nvCxnSpPr>
            <p:cNvPr id="414" name="Google Shape;414;p38"/>
            <p:cNvCxnSpPr/>
            <p:nvPr/>
          </p:nvCxnSpPr>
          <p:spPr>
            <a:xfrm rot="10800000" flipH="1">
              <a:off x="1156" y="2160"/>
              <a:ext cx="1951" cy="22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5" name="Google Shape;415;p38"/>
            <p:cNvCxnSpPr/>
            <p:nvPr/>
          </p:nvCxnSpPr>
          <p:spPr>
            <a:xfrm rot="10800000" flipH="1">
              <a:off x="1474" y="2387"/>
              <a:ext cx="1542" cy="13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6" name="Google Shape;416;p38"/>
            <p:cNvCxnSpPr/>
            <p:nvPr/>
          </p:nvCxnSpPr>
          <p:spPr>
            <a:xfrm>
              <a:off x="1474" y="2523"/>
              <a:ext cx="1587" cy="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7" name="Google Shape;417;p38"/>
            <p:cNvCxnSpPr/>
            <p:nvPr/>
          </p:nvCxnSpPr>
          <p:spPr>
            <a:xfrm>
              <a:off x="1474" y="2568"/>
              <a:ext cx="1587" cy="22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8" name="Google Shape;418;p38"/>
            <p:cNvCxnSpPr/>
            <p:nvPr/>
          </p:nvCxnSpPr>
          <p:spPr>
            <a:xfrm>
              <a:off x="2245" y="2795"/>
              <a:ext cx="816" cy="22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9" name="Google Shape;419;p38"/>
            <p:cNvCxnSpPr/>
            <p:nvPr/>
          </p:nvCxnSpPr>
          <p:spPr>
            <a:xfrm>
              <a:off x="1701" y="2931"/>
              <a:ext cx="1406" cy="31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20" name="Google Shape;420;p38"/>
            <p:cNvCxnSpPr/>
            <p:nvPr/>
          </p:nvCxnSpPr>
          <p:spPr>
            <a:xfrm>
              <a:off x="1973" y="3249"/>
              <a:ext cx="1088" cy="18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Objetivos e Subobjetivos de Operações</a:t>
            </a:r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000">
            <a:off x="1187450" y="855662"/>
            <a:ext cx="7216775" cy="6002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/>
        </p:nvSpPr>
        <p:spPr>
          <a:xfrm>
            <a:off x="7321550" y="0"/>
            <a:ext cx="18224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(Corrêa &amp; Corrêa, 2004)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>
            <a:spLocks noGrp="1"/>
          </p:cNvSpPr>
          <p:nvPr>
            <p:ph type="title"/>
          </p:nvPr>
        </p:nvSpPr>
        <p:spPr>
          <a:xfrm>
            <a:off x="1116012" y="0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</p:txBody>
      </p:sp>
      <p:sp>
        <p:nvSpPr>
          <p:cNvPr id="434" name="Google Shape;434;p40"/>
          <p:cNvSpPr txBox="1">
            <a:spLocks noGrp="1"/>
          </p:cNvSpPr>
          <p:nvPr>
            <p:ph type="body" idx="1"/>
          </p:nvPr>
        </p:nvSpPr>
        <p:spPr>
          <a:xfrm>
            <a:off x="900112" y="1844675"/>
            <a:ext cx="80597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Fazer bem suas tarefas;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uma das partes mais visíveis da operação;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"/>
          <p:cNvSpPr txBox="1"/>
          <p:nvPr/>
        </p:nvSpPr>
        <p:spPr>
          <a:xfrm>
            <a:off x="179387" y="908050"/>
            <a:ext cx="8713787" cy="4681537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684212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Pacientes recebem tratamento mais apropriado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tratamento é conduzido de maneira correta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pacientes são consultados e mantidos informados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cordiais,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1"/>
          <p:cNvSpPr txBox="1"/>
          <p:nvPr/>
        </p:nvSpPr>
        <p:spPr>
          <a:xfrm>
            <a:off x="684212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limpos e arrumados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silenciosos e na não emitem gases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poluentes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horário é rigoroso e atende as necessidades 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corteses, amigáveis e solícitos</a:t>
            </a:r>
            <a:endParaRPr/>
          </a:p>
        </p:txBody>
      </p:sp>
      <p:sp>
        <p:nvSpPr>
          <p:cNvPr id="442" name="Google Shape;442;p41"/>
          <p:cNvSpPr txBox="1"/>
          <p:nvPr/>
        </p:nvSpPr>
        <p:spPr>
          <a:xfrm>
            <a:off x="4645025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Todos os componentes são fabricados conforme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montagem atende às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é confiável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á atraente e sem defeitos</a:t>
            </a:r>
            <a:endParaRPr/>
          </a:p>
        </p:txBody>
      </p:sp>
      <p:sp>
        <p:nvSpPr>
          <p:cNvPr id="443" name="Google Shape;443;p41"/>
          <p:cNvSpPr txBox="1"/>
          <p:nvPr/>
        </p:nvSpPr>
        <p:spPr>
          <a:xfrm>
            <a:off x="4645025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produtos estão em boas condições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loja é limpa e organizada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decoração é adequada e atraente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1"/>
          <p:cNvSpPr txBox="1"/>
          <p:nvPr/>
        </p:nvSpPr>
        <p:spPr>
          <a:xfrm>
            <a:off x="2052637" y="5084762"/>
            <a:ext cx="5688012" cy="276225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2.5 – Qualidade significa coisas diferentes em operações diferentes</a:t>
            </a:r>
            <a:endParaRPr/>
          </a:p>
        </p:txBody>
      </p:sp>
      <p:sp>
        <p:nvSpPr>
          <p:cNvPr id="445" name="Google Shape;445;p41"/>
          <p:cNvSpPr txBox="1"/>
          <p:nvPr/>
        </p:nvSpPr>
        <p:spPr>
          <a:xfrm>
            <a:off x="3492500" y="1123950"/>
            <a:ext cx="2841625" cy="336550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Qualidade pode significar...</a:t>
            </a:r>
            <a:endParaRPr/>
          </a:p>
        </p:txBody>
      </p:sp>
      <p:sp>
        <p:nvSpPr>
          <p:cNvPr id="446" name="Google Shape;446;p41"/>
          <p:cNvSpPr txBox="1"/>
          <p:nvPr/>
        </p:nvSpPr>
        <p:spPr>
          <a:xfrm>
            <a:off x="684212" y="1989137"/>
            <a:ext cx="3851275" cy="107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4500562" y="3675062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649287" y="3716337"/>
            <a:ext cx="3851275" cy="107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1"/>
          <p:cNvSpPr txBox="1"/>
          <p:nvPr/>
        </p:nvSpPr>
        <p:spPr>
          <a:xfrm>
            <a:off x="4573587" y="1963737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/>
          <p:nvPr/>
        </p:nvSpPr>
        <p:spPr>
          <a:xfrm>
            <a:off x="179387" y="908050"/>
            <a:ext cx="8713787" cy="4681537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684212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Pacientes recebem tratamento mais apropriado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tratamento é conduzido de maneira correta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pacientes são consultados e mantidos informados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cordiais,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684212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limpos e arrumados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silenciosos e na não emitem gases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poluentes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horário é rigoroso e atende as necessidades 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corteses, amigáveis e solícitos</a:t>
            </a:r>
            <a:endParaRPr/>
          </a:p>
        </p:txBody>
      </p:sp>
      <p:sp>
        <p:nvSpPr>
          <p:cNvPr id="457" name="Google Shape;457;p42"/>
          <p:cNvSpPr txBox="1"/>
          <p:nvPr/>
        </p:nvSpPr>
        <p:spPr>
          <a:xfrm>
            <a:off x="4645025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Todos os componentes são fabricados conforme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montagem atende às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é confiável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á atraente e sem defeitos</a:t>
            </a:r>
            <a:endParaRPr/>
          </a:p>
        </p:txBody>
      </p:sp>
      <p:sp>
        <p:nvSpPr>
          <p:cNvPr id="458" name="Google Shape;458;p42"/>
          <p:cNvSpPr txBox="1"/>
          <p:nvPr/>
        </p:nvSpPr>
        <p:spPr>
          <a:xfrm>
            <a:off x="4645025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produtos estão em boas condições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loja é limpa e organizada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decoração é adequada e atraente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2052637" y="5084762"/>
            <a:ext cx="5688012" cy="276225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2.5 – Qualidade significa coisas diferentes em operações diferentes</a:t>
            </a:r>
            <a:endParaRPr/>
          </a:p>
        </p:txBody>
      </p:sp>
      <p:sp>
        <p:nvSpPr>
          <p:cNvPr id="460" name="Google Shape;460;p42"/>
          <p:cNvSpPr txBox="1"/>
          <p:nvPr/>
        </p:nvSpPr>
        <p:spPr>
          <a:xfrm>
            <a:off x="3492500" y="1123950"/>
            <a:ext cx="2841625" cy="336550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Qualidade pode significar...</a:t>
            </a:r>
            <a:endParaRPr/>
          </a:p>
        </p:txBody>
      </p:sp>
      <p:sp>
        <p:nvSpPr>
          <p:cNvPr id="461" name="Google Shape;461;p42"/>
          <p:cNvSpPr txBox="1"/>
          <p:nvPr/>
        </p:nvSpPr>
        <p:spPr>
          <a:xfrm>
            <a:off x="4500562" y="3675062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649287" y="3716337"/>
            <a:ext cx="3851275" cy="107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 txBox="1"/>
          <p:nvPr/>
        </p:nvSpPr>
        <p:spPr>
          <a:xfrm>
            <a:off x="4573587" y="1963737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 txBox="1"/>
          <p:nvPr/>
        </p:nvSpPr>
        <p:spPr>
          <a:xfrm>
            <a:off x="179387" y="908050"/>
            <a:ext cx="8713787" cy="4681537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684212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Pacientes recebem tratamento mais apropriado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tratamento é conduzido de maneira correta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pacientes são consultados e mantidos informados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cordiais,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684212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limpos e arrumados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silenciosos e na não emitem gases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poluentes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horário é rigoroso e atende as necessidades 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corteses, amigáveis e solícitos</a:t>
            </a:r>
            <a:endParaRPr/>
          </a:p>
        </p:txBody>
      </p:sp>
      <p:sp>
        <p:nvSpPr>
          <p:cNvPr id="471" name="Google Shape;471;p43"/>
          <p:cNvSpPr txBox="1"/>
          <p:nvPr/>
        </p:nvSpPr>
        <p:spPr>
          <a:xfrm>
            <a:off x="4645025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Todos os componentes são fabricados conforme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montagem atende às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é confiável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á atraente e sem defeitos</a:t>
            </a:r>
            <a:endParaRPr/>
          </a:p>
        </p:txBody>
      </p:sp>
      <p:sp>
        <p:nvSpPr>
          <p:cNvPr id="472" name="Google Shape;472;p43"/>
          <p:cNvSpPr txBox="1"/>
          <p:nvPr/>
        </p:nvSpPr>
        <p:spPr>
          <a:xfrm>
            <a:off x="4645025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produtos estão em boas condições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loja é limpa e organizada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decoração é adequada e atraente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2052637" y="5084762"/>
            <a:ext cx="5688012" cy="276225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2.5 – Qualidade significa coisas diferentes em operações diferentes</a:t>
            </a:r>
            <a:endParaRPr/>
          </a:p>
        </p:txBody>
      </p:sp>
      <p:sp>
        <p:nvSpPr>
          <p:cNvPr id="474" name="Google Shape;474;p43"/>
          <p:cNvSpPr txBox="1"/>
          <p:nvPr/>
        </p:nvSpPr>
        <p:spPr>
          <a:xfrm>
            <a:off x="3492500" y="1123950"/>
            <a:ext cx="2841625" cy="336550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Qualidade pode significar...</a:t>
            </a:r>
            <a:endParaRPr/>
          </a:p>
        </p:txBody>
      </p:sp>
      <p:sp>
        <p:nvSpPr>
          <p:cNvPr id="475" name="Google Shape;475;p43"/>
          <p:cNvSpPr txBox="1"/>
          <p:nvPr/>
        </p:nvSpPr>
        <p:spPr>
          <a:xfrm>
            <a:off x="4500562" y="3675062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649287" y="3716337"/>
            <a:ext cx="3851275" cy="1079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/>
          <p:nvPr/>
        </p:nvSpPr>
        <p:spPr>
          <a:xfrm>
            <a:off x="179387" y="908050"/>
            <a:ext cx="8713787" cy="4681537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4"/>
          <p:cNvSpPr txBox="1"/>
          <p:nvPr/>
        </p:nvSpPr>
        <p:spPr>
          <a:xfrm>
            <a:off x="684212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Pacientes recebem tratamento mais apropriado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tratamento é conduzido de maneira correta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pacientes são consultados e mantidos informados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cordiais,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4"/>
          <p:cNvSpPr txBox="1"/>
          <p:nvPr/>
        </p:nvSpPr>
        <p:spPr>
          <a:xfrm>
            <a:off x="684212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limpos e arrumados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silenciosos e não emitem gases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poluentes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horário atende as necessidades 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corteses, amigáveis e solícitos</a:t>
            </a:r>
            <a:endParaRPr/>
          </a:p>
        </p:txBody>
      </p:sp>
      <p:sp>
        <p:nvSpPr>
          <p:cNvPr id="484" name="Google Shape;484;p44"/>
          <p:cNvSpPr txBox="1"/>
          <p:nvPr/>
        </p:nvSpPr>
        <p:spPr>
          <a:xfrm>
            <a:off x="4645025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Todos os componentes são fabricados conforme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montagem atende às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é confiável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á atraente e sem defeitos</a:t>
            </a:r>
            <a:endParaRPr/>
          </a:p>
        </p:txBody>
      </p:sp>
      <p:sp>
        <p:nvSpPr>
          <p:cNvPr id="485" name="Google Shape;485;p44"/>
          <p:cNvSpPr txBox="1"/>
          <p:nvPr/>
        </p:nvSpPr>
        <p:spPr>
          <a:xfrm>
            <a:off x="4645025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produtos estão em boas condições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loja é limpa e organizada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decoração é adequada e atraente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4"/>
          <p:cNvSpPr txBox="1"/>
          <p:nvPr/>
        </p:nvSpPr>
        <p:spPr>
          <a:xfrm>
            <a:off x="2052637" y="5084762"/>
            <a:ext cx="5688012" cy="276225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2.5 – Qualidade significa coisas diferentes em operações diferentes</a:t>
            </a:r>
            <a:endParaRPr/>
          </a:p>
        </p:txBody>
      </p:sp>
      <p:sp>
        <p:nvSpPr>
          <p:cNvPr id="487" name="Google Shape;487;p44"/>
          <p:cNvSpPr txBox="1"/>
          <p:nvPr/>
        </p:nvSpPr>
        <p:spPr>
          <a:xfrm>
            <a:off x="3492500" y="1123950"/>
            <a:ext cx="2841625" cy="336550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Qualidade pode significar...</a:t>
            </a:r>
            <a:endParaRPr/>
          </a:p>
        </p:txBody>
      </p:sp>
      <p:sp>
        <p:nvSpPr>
          <p:cNvPr id="488" name="Google Shape;488;p44"/>
          <p:cNvSpPr txBox="1"/>
          <p:nvPr/>
        </p:nvSpPr>
        <p:spPr>
          <a:xfrm>
            <a:off x="4500562" y="3675062"/>
            <a:ext cx="3851275" cy="10810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/>
        </p:nvSpPr>
        <p:spPr>
          <a:xfrm>
            <a:off x="0" y="1052512"/>
            <a:ext cx="9144000" cy="435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⮲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Conjunto de </a:t>
            </a:r>
            <a:r>
              <a:rPr lang="en-US" sz="2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planos e políticas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através dos quais a empresa </a:t>
            </a:r>
            <a:r>
              <a:rPr lang="en-US" sz="2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procura adquirir vantagens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 relação a seus concorrentes (Skinner)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⮲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a arte de </a:t>
            </a:r>
            <a:r>
              <a:rPr lang="en-US" sz="2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combinar atividades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alcançar uma posição única e valorizada (José Sacramento)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⮲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Articular a estratégia significa </a:t>
            </a:r>
            <a:r>
              <a:rPr lang="en-US" sz="2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escolher tomar uma direção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 vez de outra (Slack).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⮲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Estratégia é uma força mediadora </a:t>
            </a:r>
            <a:r>
              <a:rPr lang="en-US" sz="22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entre a organização e o seu meio envolvente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um padrão no processo de tomada de decisões organizacionais para fazer face ao meio envolvente (Mintzberg).</a:t>
            </a:r>
            <a:endParaRPr/>
          </a:p>
          <a:p>
            <a:pPr marL="342900" marR="0" lvl="0" indent="-203200" algn="ctr" rtl="0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0" y="333375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250825" y="1495425"/>
            <a:ext cx="8713787" cy="128587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"/>
          <p:cNvSpPr txBox="1"/>
          <p:nvPr/>
        </p:nvSpPr>
        <p:spPr>
          <a:xfrm>
            <a:off x="179387" y="908050"/>
            <a:ext cx="8713787" cy="4681537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684212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Pacientes recebem tratamento mais apropriado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tratamento é conduzido de maneira correta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pacientes são consultados e mantidos informados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cordiais,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684212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limpos e arrumados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ônibus são silenciosos e na não emitem gases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poluentes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horário é rigoroso e atende as necessidades 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corteses, amigáveis e solícitos</a:t>
            </a:r>
            <a:endParaRPr/>
          </a:p>
        </p:txBody>
      </p:sp>
      <p:sp>
        <p:nvSpPr>
          <p:cNvPr id="496" name="Google Shape;496;p45"/>
          <p:cNvSpPr txBox="1"/>
          <p:nvPr/>
        </p:nvSpPr>
        <p:spPr>
          <a:xfrm>
            <a:off x="4645025" y="15573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Todos os componentes são fabricados conforme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montagem atende às especificações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é confiável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produto á atraente e sem defeitos</a:t>
            </a:r>
            <a:endParaRPr/>
          </a:p>
        </p:txBody>
      </p:sp>
      <p:sp>
        <p:nvSpPr>
          <p:cNvPr id="497" name="Google Shape;497;p45"/>
          <p:cNvSpPr txBox="1"/>
          <p:nvPr/>
        </p:nvSpPr>
        <p:spPr>
          <a:xfrm>
            <a:off x="4645025" y="3284537"/>
            <a:ext cx="3816350" cy="151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produtos estão em boas condições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loja é limpa e organizada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decoração é adequada e atraente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Os funcionários são corteses amigáveis e solícitos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5"/>
          <p:cNvSpPr txBox="1"/>
          <p:nvPr/>
        </p:nvSpPr>
        <p:spPr>
          <a:xfrm>
            <a:off x="2052637" y="5084762"/>
            <a:ext cx="5688012" cy="276225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2.5 – Qualidade significa coisas diferentes em operações diferentes</a:t>
            </a:r>
            <a:endParaRPr/>
          </a:p>
        </p:txBody>
      </p:sp>
      <p:sp>
        <p:nvSpPr>
          <p:cNvPr id="499" name="Google Shape;499;p45"/>
          <p:cNvSpPr txBox="1"/>
          <p:nvPr/>
        </p:nvSpPr>
        <p:spPr>
          <a:xfrm>
            <a:off x="3492500" y="1123950"/>
            <a:ext cx="2841625" cy="336550"/>
          </a:xfrm>
          <a:prstGeom prst="rect">
            <a:avLst/>
          </a:prstGeom>
          <a:solidFill>
            <a:srgbClr val="8D8D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Qualidade pode significar...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6" descr="ANd9GcSRaC293qCw2IAeJJiq8ZGGUyJXCpfilsEBjRWpQakLpGtBZS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2636837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6"/>
          <p:cNvSpPr txBox="1"/>
          <p:nvPr/>
        </p:nvSpPr>
        <p:spPr>
          <a:xfrm>
            <a:off x="2339975" y="1358900"/>
            <a:ext cx="47688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Jaguar recupera sua reputação (p. 71)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Rapidez</a:t>
            </a:r>
            <a:endParaRPr/>
          </a:p>
        </p:txBody>
      </p:sp>
      <p:sp>
        <p:nvSpPr>
          <p:cNvPr id="511" name="Google Shape;511;p47"/>
          <p:cNvSpPr txBox="1">
            <a:spLocks noGrp="1"/>
          </p:cNvSpPr>
          <p:nvPr>
            <p:ph type="body" idx="1"/>
          </p:nvPr>
        </p:nvSpPr>
        <p:spPr>
          <a:xfrm>
            <a:off x="900112" y="2017712"/>
            <a:ext cx="8054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Diminuir tempos</a:t>
            </a:r>
            <a:endParaRPr/>
          </a:p>
          <a:p>
            <a:pPr marL="342900" lvl="0" indent="-1651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/>
          <p:nvPr/>
        </p:nvSpPr>
        <p:spPr>
          <a:xfrm>
            <a:off x="323850" y="908050"/>
            <a:ext cx="8280400" cy="4537075"/>
          </a:xfrm>
          <a:prstGeom prst="rect">
            <a:avLst/>
          </a:prstGeom>
          <a:solidFill>
            <a:srgbClr val="8D8DA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8"/>
          <p:cNvSpPr txBox="1"/>
          <p:nvPr/>
        </p:nvSpPr>
        <p:spPr>
          <a:xfrm>
            <a:off x="539750" y="1412875"/>
            <a:ext cx="3671887" cy="1511300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tempo entre a solicitação de tratamento e sua</a:t>
            </a:r>
            <a:b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realização é mínimo.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tempo para o resultado dos exames, raios x, etc.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 mínimo.</a:t>
            </a:r>
            <a:endParaRPr/>
          </a:p>
        </p:txBody>
      </p:sp>
      <p:sp>
        <p:nvSpPr>
          <p:cNvPr id="518" name="Google Shape;518;p48"/>
          <p:cNvSpPr txBox="1"/>
          <p:nvPr/>
        </p:nvSpPr>
        <p:spPr>
          <a:xfrm>
            <a:off x="539750" y="3140075"/>
            <a:ext cx="3671887" cy="1511300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O Tempo total da jornada para o usuário atingir 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seu destino é mínimo.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8"/>
          <p:cNvSpPr txBox="1"/>
          <p:nvPr/>
        </p:nvSpPr>
        <p:spPr>
          <a:xfrm>
            <a:off x="4500562" y="1412875"/>
            <a:ext cx="3671887" cy="1511300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tempo entre o pedido de um carro específico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 um revendedor e sua entrega ao consumidor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 mínimo.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tempo de espera pela assistência técnica é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mínimo.</a:t>
            </a:r>
            <a:endParaRPr/>
          </a:p>
        </p:txBody>
      </p:sp>
      <p:sp>
        <p:nvSpPr>
          <p:cNvPr id="520" name="Google Shape;520;p48"/>
          <p:cNvSpPr txBox="1"/>
          <p:nvPr/>
        </p:nvSpPr>
        <p:spPr>
          <a:xfrm>
            <a:off x="4500562" y="3140075"/>
            <a:ext cx="3671887" cy="1511300"/>
          </a:xfrm>
          <a:prstGeom prst="rect">
            <a:avLst/>
          </a:prstGeom>
          <a:solidFill>
            <a:srgbClr val="FFEBC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tempo envolvido na transação total, desde 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chegada à loja, realização das compras e retorno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consumidor a sua casa é mínimo.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Imediata disponibilidade de bens.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1908175" y="4940300"/>
            <a:ext cx="5214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2.6 - Rapidez significa coisas diferentes em operações diferentes</a:t>
            </a:r>
            <a:endParaRPr/>
          </a:p>
        </p:txBody>
      </p:sp>
      <p:sp>
        <p:nvSpPr>
          <p:cNvPr id="522" name="Google Shape;522;p48"/>
          <p:cNvSpPr txBox="1"/>
          <p:nvPr/>
        </p:nvSpPr>
        <p:spPr>
          <a:xfrm>
            <a:off x="3203575" y="979487"/>
            <a:ext cx="26368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Rapidez pode significar...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9"/>
          <p:cNvSpPr txBox="1"/>
          <p:nvPr/>
        </p:nvSpPr>
        <p:spPr>
          <a:xfrm>
            <a:off x="1476375" y="1341437"/>
            <a:ext cx="6203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Quando rapidez é uma questão de vida ou morte (p. 73)</a:t>
            </a:r>
            <a:endParaRPr/>
          </a:p>
        </p:txBody>
      </p:sp>
      <p:pic>
        <p:nvPicPr>
          <p:cNvPr id="528" name="Google Shape;528;p49" descr="ANd9GcQ9cQaljl8CE83DJLGXT8zGDJyYKIt4Gih6N42d8fTjHHOi9JEs0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4583112"/>
            <a:ext cx="2790825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9" descr="ANd9GcTUya885PG5gX01ruAFdF5Xywfzu0_ujarQ4ok5Z11aKk0arBu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4368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7900" y="191611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7350" y="2049462"/>
            <a:ext cx="2886075" cy="158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49"/>
          <p:cNvCxnSpPr/>
          <p:nvPr/>
        </p:nvCxnSpPr>
        <p:spPr>
          <a:xfrm rot="10800000">
            <a:off x="1476375" y="4076700"/>
            <a:ext cx="590391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538" name="Google Shape;538;p50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772400" cy="38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Entregar os bens ou serviços ao cliente de acordo com o que foi prometido.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544" name="Google Shape;544;p51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Economizar dinheiro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Não é necessário consertar erros, logo não há perda de faturamento;</a:t>
            </a:r>
            <a:endParaRPr/>
          </a:p>
          <a:p>
            <a:pPr marL="742950" lvl="1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 estabilidade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Cada parte da operação pode se dedicar em melhorar suas atividades.</a:t>
            </a:r>
            <a:endParaRPr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2"/>
          <p:cNvSpPr txBox="1"/>
          <p:nvPr/>
        </p:nvSpPr>
        <p:spPr>
          <a:xfrm>
            <a:off x="323850" y="981075"/>
            <a:ext cx="8280400" cy="4537075"/>
          </a:xfrm>
          <a:prstGeom prst="rect">
            <a:avLst/>
          </a:prstGeom>
          <a:solidFill>
            <a:srgbClr val="8D8DA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2"/>
          <p:cNvSpPr txBox="1"/>
          <p:nvPr/>
        </p:nvSpPr>
        <p:spPr>
          <a:xfrm>
            <a:off x="539750" y="1485900"/>
            <a:ext cx="3743325" cy="1511300"/>
          </a:xfrm>
          <a:prstGeom prst="rect">
            <a:avLst/>
          </a:prstGeom>
          <a:solidFill>
            <a:srgbClr val="69697D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proporção de consultas canceladas é mínima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consultas são realizadas no horário programado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Os resultados dos exames, raios X etc. são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entregues como prometido</a:t>
            </a:r>
            <a:endParaRPr/>
          </a:p>
        </p:txBody>
      </p:sp>
      <p:sp>
        <p:nvSpPr>
          <p:cNvPr id="551" name="Google Shape;551;p52"/>
          <p:cNvSpPr txBox="1"/>
          <p:nvPr/>
        </p:nvSpPr>
        <p:spPr>
          <a:xfrm>
            <a:off x="539750" y="3213100"/>
            <a:ext cx="3671887" cy="1511300"/>
          </a:xfrm>
          <a:prstGeom prst="rect">
            <a:avLst/>
          </a:prstGeom>
          <a:solidFill>
            <a:srgbClr val="69697D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Cumpre o horário fixado em todos os pontos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trajeto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Mantém assentos disponíveis para os passageiros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2"/>
          <p:cNvSpPr txBox="1"/>
          <p:nvPr/>
        </p:nvSpPr>
        <p:spPr>
          <a:xfrm>
            <a:off x="4500562" y="1485900"/>
            <a:ext cx="3671887" cy="1511300"/>
          </a:xfrm>
          <a:prstGeom prst="rect">
            <a:avLst/>
          </a:prstGeom>
          <a:solidFill>
            <a:srgbClr val="69697D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Fábrica de automóveis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Entrega veículos aos revendedores no tempo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previsto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Entrega peças de reposição aos centros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serviços no tempo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2"/>
          <p:cNvSpPr txBox="1"/>
          <p:nvPr/>
        </p:nvSpPr>
        <p:spPr>
          <a:xfrm>
            <a:off x="4500562" y="3213100"/>
            <a:ext cx="3671887" cy="1511300"/>
          </a:xfrm>
          <a:prstGeom prst="rect">
            <a:avLst/>
          </a:prstGeom>
          <a:solidFill>
            <a:srgbClr val="69697D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Previsibilidade do horário de funcionamento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proporção de bens em falta é mínima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tempo de fila é mínimo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Disponibilidade de vagas no estacionamento</a:t>
            </a:r>
            <a:endParaRPr/>
          </a:p>
        </p:txBody>
      </p:sp>
      <p:sp>
        <p:nvSpPr>
          <p:cNvPr id="554" name="Google Shape;554;p52"/>
          <p:cNvSpPr txBox="1"/>
          <p:nvPr/>
        </p:nvSpPr>
        <p:spPr>
          <a:xfrm>
            <a:off x="1908175" y="5013325"/>
            <a:ext cx="5683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2.7 - Confiabilidade significa coisas diferentes em operações diferentes</a:t>
            </a:r>
            <a:endParaRPr/>
          </a:p>
        </p:txBody>
      </p:sp>
      <p:sp>
        <p:nvSpPr>
          <p:cNvPr id="555" name="Google Shape;555;p52"/>
          <p:cNvSpPr txBox="1"/>
          <p:nvPr/>
        </p:nvSpPr>
        <p:spPr>
          <a:xfrm>
            <a:off x="3275012" y="1004887"/>
            <a:ext cx="32591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Confiabilidade pode significar...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endParaRPr/>
          </a:p>
        </p:txBody>
      </p:sp>
      <p:sp>
        <p:nvSpPr>
          <p:cNvPr id="561" name="Google Shape;561;p53"/>
          <p:cNvSpPr txBox="1">
            <a:spLocks noGrp="1"/>
          </p:cNvSpPr>
          <p:nvPr>
            <p:ph type="body" idx="1"/>
          </p:nvPr>
        </p:nvSpPr>
        <p:spPr>
          <a:xfrm>
            <a:off x="900112" y="2017712"/>
            <a:ext cx="8054975" cy="443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</a:t>
            </a:r>
            <a:r>
              <a:rPr lang="en-US" sz="28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Capacidade de modificar a operação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 atender 4 tipo de exigências: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Produto (inovação de produto)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Exemplo: Novos tipos de tratamentos em um hospital;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Compostos (mix)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Exemplo: O setor de cirurgia de um hospital que deve ser flexível para trabalhar em diferentes casos;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endParaRPr/>
          </a:p>
        </p:txBody>
      </p:sp>
      <p:sp>
        <p:nvSpPr>
          <p:cNvPr id="567" name="Google Shape;567;p54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Exemplo: O hospital deve conseguir atender as variações de demanda da semana;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Exemplo: Deve estar pronto para fazer um parto antes do tempo previsto.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/>
        </p:nvSpPr>
        <p:spPr>
          <a:xfrm>
            <a:off x="0" y="22860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Estratégia Empresarial: Hierarquia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estratégias empresariais estão divididas por níveis hierárquicos</a:t>
            </a:r>
            <a:endParaRPr/>
          </a:p>
        </p:txBody>
      </p:sp>
      <p:grpSp>
        <p:nvGrpSpPr>
          <p:cNvPr id="97" name="Google Shape;97;p8"/>
          <p:cNvGrpSpPr/>
          <p:nvPr/>
        </p:nvGrpSpPr>
        <p:grpSpPr>
          <a:xfrm>
            <a:off x="38100" y="2420937"/>
            <a:ext cx="7197725" cy="4237037"/>
            <a:chOff x="672" y="1440"/>
            <a:chExt cx="4534" cy="2669"/>
          </a:xfrm>
        </p:grpSpPr>
        <p:grpSp>
          <p:nvGrpSpPr>
            <p:cNvPr id="98" name="Google Shape;98;p8"/>
            <p:cNvGrpSpPr/>
            <p:nvPr/>
          </p:nvGrpSpPr>
          <p:grpSpPr>
            <a:xfrm>
              <a:off x="672" y="1440"/>
              <a:ext cx="4512" cy="2640"/>
              <a:chOff x="672" y="1440"/>
              <a:chExt cx="4512" cy="2640"/>
            </a:xfrm>
          </p:grpSpPr>
          <p:sp>
            <p:nvSpPr>
              <p:cNvPr id="99" name="Google Shape;99;p8"/>
              <p:cNvSpPr txBox="1"/>
              <p:nvPr/>
            </p:nvSpPr>
            <p:spPr>
              <a:xfrm>
                <a:off x="672" y="1440"/>
                <a:ext cx="4512" cy="264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"/>
              <p:cNvSpPr txBox="1"/>
              <p:nvPr/>
            </p:nvSpPr>
            <p:spPr>
              <a:xfrm>
                <a:off x="2304" y="1584"/>
                <a:ext cx="1248" cy="486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lang="en-US" sz="22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Corporativa</a:t>
                </a:r>
                <a:endParaRPr/>
              </a:p>
            </p:txBody>
          </p:sp>
          <p:sp>
            <p:nvSpPr>
              <p:cNvPr id="101" name="Google Shape;101;p8"/>
              <p:cNvSpPr txBox="1"/>
              <p:nvPr/>
            </p:nvSpPr>
            <p:spPr>
              <a:xfrm>
                <a:off x="1296" y="2470"/>
                <a:ext cx="960" cy="410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Negócio A</a:t>
                </a:r>
                <a:endParaRPr/>
              </a:p>
            </p:txBody>
          </p:sp>
          <p:sp>
            <p:nvSpPr>
              <p:cNvPr id="102" name="Google Shape;102;p8"/>
              <p:cNvSpPr txBox="1"/>
              <p:nvPr/>
            </p:nvSpPr>
            <p:spPr>
              <a:xfrm>
                <a:off x="2448" y="2470"/>
                <a:ext cx="960" cy="410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Negócio B</a:t>
                </a:r>
                <a:endParaRPr/>
              </a:p>
            </p:txBody>
          </p:sp>
          <p:sp>
            <p:nvSpPr>
              <p:cNvPr id="103" name="Google Shape;103;p8"/>
              <p:cNvSpPr txBox="1"/>
              <p:nvPr/>
            </p:nvSpPr>
            <p:spPr>
              <a:xfrm>
                <a:off x="3744" y="2470"/>
                <a:ext cx="960" cy="410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Negócio C</a:t>
                </a:r>
                <a:endParaRPr/>
              </a:p>
            </p:txBody>
          </p:sp>
          <p:sp>
            <p:nvSpPr>
              <p:cNvPr id="104" name="Google Shape;104;p8"/>
              <p:cNvSpPr txBox="1"/>
              <p:nvPr/>
            </p:nvSpPr>
            <p:spPr>
              <a:xfrm>
                <a:off x="864" y="3408"/>
                <a:ext cx="960" cy="583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Marketing/ Vendas</a:t>
                </a:r>
                <a:endParaRPr/>
              </a:p>
            </p:txBody>
          </p:sp>
          <p:sp>
            <p:nvSpPr>
              <p:cNvPr id="105" name="Google Shape;105;p8"/>
              <p:cNvSpPr txBox="1"/>
              <p:nvPr/>
            </p:nvSpPr>
            <p:spPr>
              <a:xfrm>
                <a:off x="1920" y="3408"/>
                <a:ext cx="1056" cy="410"/>
              </a:xfrm>
              <a:prstGeom prst="rect">
                <a:avLst/>
              </a:prstGeom>
              <a:solidFill>
                <a:srgbClr val="FF9999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de Operações</a:t>
                </a:r>
                <a:endParaRPr/>
              </a:p>
            </p:txBody>
          </p:sp>
          <p:sp>
            <p:nvSpPr>
              <p:cNvPr id="106" name="Google Shape;106;p8"/>
              <p:cNvSpPr txBox="1"/>
              <p:nvPr/>
            </p:nvSpPr>
            <p:spPr>
              <a:xfrm>
                <a:off x="3072" y="3408"/>
                <a:ext cx="960" cy="410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de P&amp;D</a:t>
                </a:r>
                <a:endParaRPr/>
              </a:p>
            </p:txBody>
          </p:sp>
          <p:sp>
            <p:nvSpPr>
              <p:cNvPr id="107" name="Google Shape;107;p8"/>
              <p:cNvSpPr txBox="1"/>
              <p:nvPr/>
            </p:nvSpPr>
            <p:spPr>
              <a:xfrm>
                <a:off x="4128" y="3408"/>
                <a:ext cx="960" cy="410"/>
              </a:xfrm>
              <a:prstGeom prst="rect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Estratégia Finanças</a:t>
                </a:r>
                <a:endParaRPr/>
              </a:p>
            </p:txBody>
          </p:sp>
          <p:cxnSp>
            <p:nvCxnSpPr>
              <p:cNvPr id="108" name="Google Shape;108;p8"/>
              <p:cNvCxnSpPr/>
              <p:nvPr/>
            </p:nvCxnSpPr>
            <p:spPr>
              <a:xfrm rot="5400000">
                <a:off x="2152" y="1694"/>
                <a:ext cx="400" cy="115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09" name="Google Shape;109;p8"/>
              <p:cNvCxnSpPr/>
              <p:nvPr/>
            </p:nvCxnSpPr>
            <p:spPr>
              <a:xfrm rot="-5400000" flipH="1">
                <a:off x="3376" y="1622"/>
                <a:ext cx="400" cy="129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10" name="Google Shape;110;p8"/>
              <p:cNvCxnSpPr/>
              <p:nvPr/>
            </p:nvCxnSpPr>
            <p:spPr>
              <a:xfrm>
                <a:off x="2928" y="2070"/>
                <a:ext cx="0" cy="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11" name="Google Shape;111;p8"/>
              <p:cNvCxnSpPr/>
              <p:nvPr/>
            </p:nvCxnSpPr>
            <p:spPr>
              <a:xfrm rot="5400000">
                <a:off x="1872" y="2352"/>
                <a:ext cx="528" cy="158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12" name="Google Shape;112;p8"/>
              <p:cNvCxnSpPr/>
              <p:nvPr/>
            </p:nvCxnSpPr>
            <p:spPr>
              <a:xfrm rot="5400000">
                <a:off x="2424" y="2904"/>
                <a:ext cx="528" cy="48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13" name="Google Shape;113;p8"/>
              <p:cNvCxnSpPr/>
              <p:nvPr/>
            </p:nvCxnSpPr>
            <p:spPr>
              <a:xfrm rot="-5400000" flipH="1">
                <a:off x="2976" y="2832"/>
                <a:ext cx="528" cy="62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14" name="Google Shape;114;p8"/>
              <p:cNvCxnSpPr/>
              <p:nvPr/>
            </p:nvCxnSpPr>
            <p:spPr>
              <a:xfrm rot="-5400000" flipH="1">
                <a:off x="3504" y="2304"/>
                <a:ext cx="528" cy="168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  <p:sp>
          <p:nvSpPr>
            <p:cNvPr id="115" name="Google Shape;115;p8"/>
            <p:cNvSpPr txBox="1"/>
            <p:nvPr/>
          </p:nvSpPr>
          <p:spPr>
            <a:xfrm>
              <a:off x="3936" y="3936"/>
              <a:ext cx="1270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(Baseado em Wheelwright)</a:t>
              </a:r>
              <a:endParaRPr/>
            </a:p>
          </p:txBody>
        </p:sp>
      </p:grpSp>
      <p:sp>
        <p:nvSpPr>
          <p:cNvPr id="116" name="Google Shape;116;p8"/>
          <p:cNvSpPr/>
          <p:nvPr/>
        </p:nvSpPr>
        <p:spPr>
          <a:xfrm>
            <a:off x="7094537" y="2492375"/>
            <a:ext cx="2014537" cy="1081087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Estratégia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Corporativa</a:t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7092950" y="3860800"/>
            <a:ext cx="2014537" cy="1081087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Estratégia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De Negócio</a:t>
            </a: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7129462" y="5373687"/>
            <a:ext cx="2014537" cy="1081087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Estratégia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7B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9297B"/>
                </a:solidFill>
                <a:latin typeface="Arial"/>
                <a:ea typeface="Arial"/>
                <a:cs typeface="Arial"/>
                <a:sym typeface="Arial"/>
              </a:rPr>
              <a:t>Funcional</a:t>
            </a:r>
            <a:endParaRPr/>
          </a:p>
        </p:txBody>
      </p:sp>
      <p:sp>
        <p:nvSpPr>
          <p:cNvPr id="119" name="Google Shape;119;p8"/>
          <p:cNvSpPr txBox="1"/>
          <p:nvPr/>
        </p:nvSpPr>
        <p:spPr>
          <a:xfrm>
            <a:off x="6591300" y="4702175"/>
            <a:ext cx="2609850" cy="276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https://www.unilever.com.br/brands/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" name="Google Shape;572;p55"/>
          <p:cNvGraphicFramePr/>
          <p:nvPr/>
        </p:nvGraphicFramePr>
        <p:xfrm>
          <a:off x="2051050" y="2205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{CAACA6BE-5C81-400A-8B83-A05644A5AD79}</a:tableStyleId>
              </a:tblPr>
              <a:tblGrid>
                <a:gridCol w="48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BC2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EBC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FLEXIBILIDADE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Produto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Compostos (mix)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Entrega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3" name="Google Shape;573;p55"/>
          <p:cNvSpPr txBox="1"/>
          <p:nvPr/>
        </p:nvSpPr>
        <p:spPr>
          <a:xfrm>
            <a:off x="1476375" y="627062"/>
            <a:ext cx="64119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 EXIGÊNCIAS DE FLEXIBILIDADE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/>
          <p:nvPr/>
        </p:nvSpPr>
        <p:spPr>
          <a:xfrm>
            <a:off x="323850" y="620712"/>
            <a:ext cx="8135937" cy="5113337"/>
          </a:xfrm>
          <a:prstGeom prst="rect">
            <a:avLst/>
          </a:prstGeom>
          <a:solidFill>
            <a:srgbClr val="8D8DA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6"/>
          <p:cNvSpPr txBox="1"/>
          <p:nvPr/>
        </p:nvSpPr>
        <p:spPr>
          <a:xfrm>
            <a:off x="539750" y="1125537"/>
            <a:ext cx="3671887" cy="1871662"/>
          </a:xfrm>
          <a:prstGeom prst="rect">
            <a:avLst/>
          </a:prstGeom>
          <a:solidFill>
            <a:srgbClr val="7A7A9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produto/serviço - introdução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novos tipos de tratamentos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composto (mix) - ampla variedade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tratamentos disponíveis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Flexibilidade de volume - habilidade de se ajustar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 número de pacientes atendidos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entrega - habilidade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reprogramar/antecipar consultas/necessidades</a:t>
            </a:r>
            <a:endParaRPr/>
          </a:p>
        </p:txBody>
      </p:sp>
      <p:sp>
        <p:nvSpPr>
          <p:cNvPr id="580" name="Google Shape;580;p56"/>
          <p:cNvSpPr txBox="1"/>
          <p:nvPr/>
        </p:nvSpPr>
        <p:spPr>
          <a:xfrm>
            <a:off x="539750" y="3213100"/>
            <a:ext cx="3671887" cy="1871662"/>
          </a:xfrm>
          <a:prstGeom prst="rect">
            <a:avLst/>
          </a:prstGeom>
          <a:solidFill>
            <a:srgbClr val="7A7A9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Flexibilidade de produto/serviço - introdução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novas rotas ou excursões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Flexibilidade de composto (mix) - grande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número de locais servidos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Flexibilidade de volume - habilidade de se ajustar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 freqüência dos serviços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Flexibilidade de entrega - habilidade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reprogramar as viagens</a:t>
            </a:r>
            <a:endParaRPr/>
          </a:p>
        </p:txBody>
      </p:sp>
      <p:sp>
        <p:nvSpPr>
          <p:cNvPr id="581" name="Google Shape;581;p56"/>
          <p:cNvSpPr txBox="1"/>
          <p:nvPr/>
        </p:nvSpPr>
        <p:spPr>
          <a:xfrm>
            <a:off x="4500562" y="1125537"/>
            <a:ext cx="3671887" cy="1871662"/>
          </a:xfrm>
          <a:prstGeom prst="rect">
            <a:avLst/>
          </a:prstGeom>
          <a:solidFill>
            <a:srgbClr val="7A7A9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Fabrica de automóveis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produto/serviço - introdução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novos modelos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composta (mix) - ampla variedade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opções disponíveis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volume - habilidade de se ajustar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 número de veículos fabricados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entrega - habilidade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reprogramar as prioridades de produção</a:t>
            </a:r>
            <a:endParaRPr/>
          </a:p>
        </p:txBody>
      </p:sp>
      <p:sp>
        <p:nvSpPr>
          <p:cNvPr id="582" name="Google Shape;582;p56"/>
          <p:cNvSpPr txBox="1"/>
          <p:nvPr/>
        </p:nvSpPr>
        <p:spPr>
          <a:xfrm>
            <a:off x="4500562" y="3213100"/>
            <a:ext cx="3671887" cy="1871662"/>
          </a:xfrm>
          <a:prstGeom prst="rect">
            <a:avLst/>
          </a:prstGeom>
          <a:solidFill>
            <a:srgbClr val="7A7A9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produto/serviço - introdução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novos bens ou promoções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composto (mix) - ampla variedade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bens estocados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volume - habilidade de se ajustar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 número de consumidores atendidos</a:t>
            </a:r>
            <a:endParaRPr/>
          </a:p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Flexibilidade de entrega - habilidade de repor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estoque de itens em falta (ocasionalmente)</a:t>
            </a:r>
            <a:endParaRPr/>
          </a:p>
        </p:txBody>
      </p:sp>
      <p:sp>
        <p:nvSpPr>
          <p:cNvPr id="583" name="Google Shape;583;p56"/>
          <p:cNvSpPr txBox="1"/>
          <p:nvPr/>
        </p:nvSpPr>
        <p:spPr>
          <a:xfrm>
            <a:off x="1908175" y="5300662"/>
            <a:ext cx="55895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Fig. 2.8 – Flexibilidade significa coisas diferentes em operações diferentes</a:t>
            </a:r>
            <a:endParaRPr/>
          </a:p>
        </p:txBody>
      </p:sp>
      <p:sp>
        <p:nvSpPr>
          <p:cNvPr id="584" name="Google Shape;584;p56"/>
          <p:cNvSpPr txBox="1"/>
          <p:nvPr/>
        </p:nvSpPr>
        <p:spPr>
          <a:xfrm>
            <a:off x="3203575" y="692150"/>
            <a:ext cx="30908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 pode significar...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/>
          <p:nvPr/>
        </p:nvSpPr>
        <p:spPr>
          <a:xfrm>
            <a:off x="1368425" y="2835275"/>
            <a:ext cx="64071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Vários exemplos no livro texto:</a:t>
            </a:r>
            <a:endParaRPr/>
          </a:p>
        </p:txBody>
      </p:sp>
      <p:sp>
        <p:nvSpPr>
          <p:cNvPr id="590" name="Google Shape;590;p57"/>
          <p:cNvSpPr/>
          <p:nvPr/>
        </p:nvSpPr>
        <p:spPr>
          <a:xfrm>
            <a:off x="6227762" y="4005262"/>
            <a:ext cx="2232025" cy="431800"/>
          </a:xfrm>
          <a:prstGeom prst="rightArrow">
            <a:avLst>
              <a:gd name="adj1" fmla="val 1951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8"/>
          <p:cNvSpPr txBox="1"/>
          <p:nvPr/>
        </p:nvSpPr>
        <p:spPr>
          <a:xfrm>
            <a:off x="1547812" y="1341437"/>
            <a:ext cx="6483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Flexibilidade e confiabilidade na sala de jornalismo (p. 76)</a:t>
            </a:r>
            <a:endParaRPr/>
          </a:p>
        </p:txBody>
      </p:sp>
      <p:pic>
        <p:nvPicPr>
          <p:cNvPr id="596" name="Google Shape;596;p58" descr="ANd9GcRgzakgPxChaEEPHDleimmj7VG3Cixgky5zCez5JdKTvJYxGqp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2276475"/>
            <a:ext cx="27527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8"/>
          <p:cNvSpPr/>
          <p:nvPr/>
        </p:nvSpPr>
        <p:spPr>
          <a:xfrm>
            <a:off x="7451725" y="5876925"/>
            <a:ext cx="792162" cy="57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darken" extrusionOk="0"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none" extrusionOk="0">
                <a:moveTo>
                  <a:pt x="27265" y="37000"/>
                </a:moveTo>
                <a:lnTo>
                  <a:pt x="31675" y="37000"/>
                </a:lnTo>
                <a:lnTo>
                  <a:pt x="33039" y="38875"/>
                </a:lnTo>
                <a:lnTo>
                  <a:pt x="76231" y="38875"/>
                </a:lnTo>
                <a:lnTo>
                  <a:pt x="78823" y="42625"/>
                </a:lnTo>
                <a:lnTo>
                  <a:pt x="78823" y="46217"/>
                </a:lnTo>
                <a:lnTo>
                  <a:pt x="87052" y="46217"/>
                </a:lnTo>
                <a:lnTo>
                  <a:pt x="89689" y="42625"/>
                </a:lnTo>
                <a:lnTo>
                  <a:pt x="92735" y="42625"/>
                </a:lnTo>
                <a:lnTo>
                  <a:pt x="92735" y="75750"/>
                </a:lnTo>
                <a:lnTo>
                  <a:pt x="89689" y="75750"/>
                </a:lnTo>
                <a:lnTo>
                  <a:pt x="85870" y="70592"/>
                </a:lnTo>
                <a:lnTo>
                  <a:pt x="78823" y="70592"/>
                </a:lnTo>
                <a:lnTo>
                  <a:pt x="78823" y="79967"/>
                </a:lnTo>
                <a:lnTo>
                  <a:pt x="34312" y="79967"/>
                </a:lnTo>
                <a:lnTo>
                  <a:pt x="34312" y="52779"/>
                </a:lnTo>
                <a:lnTo>
                  <a:pt x="33039" y="52779"/>
                </a:lnTo>
                <a:lnTo>
                  <a:pt x="31675" y="54812"/>
                </a:lnTo>
                <a:lnTo>
                  <a:pt x="27265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9"/>
          <p:cNvSpPr txBox="1"/>
          <p:nvPr/>
        </p:nvSpPr>
        <p:spPr>
          <a:xfrm>
            <a:off x="2268537" y="836612"/>
            <a:ext cx="478155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 na Godiva Chocolalier (p. 78)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1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 economiza tempo</a:t>
            </a:r>
            <a:endParaRPr/>
          </a:p>
        </p:txBody>
      </p:sp>
      <p:pic>
        <p:nvPicPr>
          <p:cNvPr id="603" name="Google Shape;603;p59" descr="ANd9GcSVR_Nfs8RqAXJ4OHaDjMZkxdJqemLMhGwGZFhvK-HswHMhL_1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098675"/>
            <a:ext cx="176212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9" descr="ANd9GcRkxQfgj7socmRgnlYqfo8nW4pDe14B3NlmW3KGMi7zSyASL8LHU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3651250"/>
            <a:ext cx="2106612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9" descr="ANd9GcRunBAky2AnMRXl27g43fqDb1OWkW08_0R_bddLzV32WUlNW03p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3724275"/>
            <a:ext cx="2259012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9"/>
          <p:cNvSpPr/>
          <p:nvPr/>
        </p:nvSpPr>
        <p:spPr>
          <a:xfrm>
            <a:off x="7451725" y="5876925"/>
            <a:ext cx="792162" cy="57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darken" extrusionOk="0"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none" extrusionOk="0">
                <a:moveTo>
                  <a:pt x="27265" y="37000"/>
                </a:moveTo>
                <a:lnTo>
                  <a:pt x="31675" y="37000"/>
                </a:lnTo>
                <a:lnTo>
                  <a:pt x="33039" y="38875"/>
                </a:lnTo>
                <a:lnTo>
                  <a:pt x="76231" y="38875"/>
                </a:lnTo>
                <a:lnTo>
                  <a:pt x="78823" y="42625"/>
                </a:lnTo>
                <a:lnTo>
                  <a:pt x="78823" y="46217"/>
                </a:lnTo>
                <a:lnTo>
                  <a:pt x="87052" y="46217"/>
                </a:lnTo>
                <a:lnTo>
                  <a:pt x="89689" y="42625"/>
                </a:lnTo>
                <a:lnTo>
                  <a:pt x="92735" y="42625"/>
                </a:lnTo>
                <a:lnTo>
                  <a:pt x="92735" y="75750"/>
                </a:lnTo>
                <a:lnTo>
                  <a:pt x="89689" y="75750"/>
                </a:lnTo>
                <a:lnTo>
                  <a:pt x="85870" y="70592"/>
                </a:lnTo>
                <a:lnTo>
                  <a:pt x="78823" y="70592"/>
                </a:lnTo>
                <a:lnTo>
                  <a:pt x="78823" y="79967"/>
                </a:lnTo>
                <a:lnTo>
                  <a:pt x="34312" y="79967"/>
                </a:lnTo>
                <a:lnTo>
                  <a:pt x="34312" y="52779"/>
                </a:lnTo>
                <a:lnTo>
                  <a:pt x="33039" y="52779"/>
                </a:lnTo>
                <a:lnTo>
                  <a:pt x="31675" y="54812"/>
                </a:lnTo>
                <a:lnTo>
                  <a:pt x="27265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C2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rgbClr val="FFEBC2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</p:txBody>
      </p:sp>
      <p:sp>
        <p:nvSpPr>
          <p:cNvPr id="612" name="Google Shape;612;p60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Significa: Custos baixos e bons lucros;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Gasta-se dinheiro em: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Funcionários, instalações e materiais;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2"/>
          <p:cNvSpPr txBox="1"/>
          <p:nvPr/>
        </p:nvSpPr>
        <p:spPr>
          <a:xfrm>
            <a:off x="214312" y="214312"/>
            <a:ext cx="8786812" cy="614362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62"/>
          <p:cNvSpPr txBox="1"/>
          <p:nvPr/>
        </p:nvSpPr>
        <p:spPr>
          <a:xfrm>
            <a:off x="214312" y="6357937"/>
            <a:ext cx="871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2.9 - Custo significa coisas diferentes em operações  diferentes.</a:t>
            </a:r>
            <a:endParaRPr/>
          </a:p>
        </p:txBody>
      </p:sp>
      <p:sp>
        <p:nvSpPr>
          <p:cNvPr id="627" name="Google Shape;627;p62"/>
          <p:cNvSpPr txBox="1"/>
          <p:nvPr/>
        </p:nvSpPr>
        <p:spPr>
          <a:xfrm>
            <a:off x="214312" y="214312"/>
            <a:ext cx="871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Custo pode significar ...</a:t>
            </a:r>
            <a:endParaRPr/>
          </a:p>
        </p:txBody>
      </p:sp>
      <p:sp>
        <p:nvSpPr>
          <p:cNvPr id="628" name="Google Shape;628;p62"/>
          <p:cNvSpPr txBox="1"/>
          <p:nvPr/>
        </p:nvSpPr>
        <p:spPr>
          <a:xfrm>
            <a:off x="428625" y="571500"/>
            <a:ext cx="4071937" cy="2786062"/>
          </a:xfrm>
          <a:prstGeom prst="rect">
            <a:avLst/>
          </a:prstGeom>
          <a:solidFill>
            <a:srgbClr val="515160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62"/>
          <p:cNvSpPr txBox="1"/>
          <p:nvPr/>
        </p:nvSpPr>
        <p:spPr>
          <a:xfrm>
            <a:off x="4714875" y="571500"/>
            <a:ext cx="4071937" cy="2786062"/>
          </a:xfrm>
          <a:prstGeom prst="rect">
            <a:avLst/>
          </a:prstGeom>
          <a:solidFill>
            <a:srgbClr val="515160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2"/>
          <p:cNvSpPr txBox="1"/>
          <p:nvPr/>
        </p:nvSpPr>
        <p:spPr>
          <a:xfrm>
            <a:off x="2928937" y="1714500"/>
            <a:ext cx="135731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funcionários</a:t>
            </a:r>
            <a:endParaRPr/>
          </a:p>
        </p:txBody>
      </p:sp>
      <p:sp>
        <p:nvSpPr>
          <p:cNvPr id="631" name="Google Shape;631;p62"/>
          <p:cNvSpPr txBox="1"/>
          <p:nvPr/>
        </p:nvSpPr>
        <p:spPr>
          <a:xfrm>
            <a:off x="642937" y="2286000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Compra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e serviços</a:t>
            </a:r>
            <a:endParaRPr/>
          </a:p>
        </p:txBody>
      </p:sp>
      <p:sp>
        <p:nvSpPr>
          <p:cNvPr id="632" name="Google Shape;632;p62"/>
          <p:cNvSpPr txBox="1"/>
          <p:nvPr/>
        </p:nvSpPr>
        <p:spPr>
          <a:xfrm>
            <a:off x="500062" y="928687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tecnologias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instalações</a:t>
            </a:r>
            <a:endParaRPr/>
          </a:p>
        </p:txBody>
      </p:sp>
      <p:sp>
        <p:nvSpPr>
          <p:cNvPr id="633" name="Google Shape;633;p62"/>
          <p:cNvSpPr txBox="1"/>
          <p:nvPr/>
        </p:nvSpPr>
        <p:spPr>
          <a:xfrm>
            <a:off x="428625" y="571500"/>
            <a:ext cx="928687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</p:txBody>
      </p:sp>
      <p:sp>
        <p:nvSpPr>
          <p:cNvPr id="634" name="Google Shape;634;p62"/>
          <p:cNvSpPr txBox="1"/>
          <p:nvPr/>
        </p:nvSpPr>
        <p:spPr>
          <a:xfrm>
            <a:off x="4714875" y="571500"/>
            <a:ext cx="3571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Fábrica de automóveis</a:t>
            </a:r>
            <a:endParaRPr/>
          </a:p>
        </p:txBody>
      </p:sp>
      <p:pic>
        <p:nvPicPr>
          <p:cNvPr id="635" name="Google Shape;63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400000" flipH="1">
            <a:off x="6276975" y="1320800"/>
            <a:ext cx="957262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62"/>
          <p:cNvPicPr preferRelativeResize="0"/>
          <p:nvPr/>
        </p:nvPicPr>
        <p:blipFill rotWithShape="1">
          <a:blip r:embed="rId4">
            <a:alphaModFix/>
          </a:blip>
          <a:srcRect l="5051" t="6383" r="7071" b="6383"/>
          <a:stretch/>
        </p:blipFill>
        <p:spPr>
          <a:xfrm>
            <a:off x="1754188" y="1268413"/>
            <a:ext cx="1074737" cy="1012825"/>
          </a:xfrm>
          <a:prstGeom prst="rect">
            <a:avLst/>
          </a:prstGeom>
          <a:solidFill>
            <a:srgbClr val="0000F0"/>
          </a:solidFill>
          <a:ln>
            <a:noFill/>
          </a:ln>
        </p:spPr>
      </p:pic>
      <p:cxnSp>
        <p:nvCxnSpPr>
          <p:cNvPr id="637" name="Google Shape;637;p62"/>
          <p:cNvCxnSpPr/>
          <p:nvPr/>
        </p:nvCxnSpPr>
        <p:spPr>
          <a:xfrm rot="10800000">
            <a:off x="2714625" y="1928812"/>
            <a:ext cx="500062" cy="714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8" name="Google Shape;638;p62"/>
          <p:cNvCxnSpPr/>
          <p:nvPr/>
        </p:nvCxnSpPr>
        <p:spPr>
          <a:xfrm rot="-5400000">
            <a:off x="1821656" y="2178843"/>
            <a:ext cx="357187" cy="2857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9" name="Google Shape;639;p62"/>
          <p:cNvCxnSpPr/>
          <p:nvPr/>
        </p:nvCxnSpPr>
        <p:spPr>
          <a:xfrm rot="-5400000" flipH="1">
            <a:off x="1821656" y="1321593"/>
            <a:ext cx="428625" cy="3571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0" name="Google Shape;640;p62"/>
          <p:cNvSpPr txBox="1"/>
          <p:nvPr/>
        </p:nvSpPr>
        <p:spPr>
          <a:xfrm>
            <a:off x="4857750" y="1214437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Compra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e serviços</a:t>
            </a:r>
            <a:endParaRPr/>
          </a:p>
        </p:txBody>
      </p:sp>
      <p:sp>
        <p:nvSpPr>
          <p:cNvPr id="641" name="Google Shape;641;p62"/>
          <p:cNvSpPr txBox="1"/>
          <p:nvPr/>
        </p:nvSpPr>
        <p:spPr>
          <a:xfrm>
            <a:off x="5357812" y="2357437"/>
            <a:ext cx="135731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mão-de-obra</a:t>
            </a:r>
            <a:endParaRPr/>
          </a:p>
        </p:txBody>
      </p:sp>
      <p:sp>
        <p:nvSpPr>
          <p:cNvPr id="642" name="Google Shape;642;p62"/>
          <p:cNvSpPr txBox="1"/>
          <p:nvPr/>
        </p:nvSpPr>
        <p:spPr>
          <a:xfrm>
            <a:off x="7286625" y="1928812"/>
            <a:ext cx="135731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tecnologias e instalações</a:t>
            </a:r>
            <a:endParaRPr/>
          </a:p>
        </p:txBody>
      </p:sp>
      <p:cxnSp>
        <p:nvCxnSpPr>
          <p:cNvPr id="643" name="Google Shape;643;p62"/>
          <p:cNvCxnSpPr/>
          <p:nvPr/>
        </p:nvCxnSpPr>
        <p:spPr>
          <a:xfrm rot="-5400000">
            <a:off x="6322218" y="2178843"/>
            <a:ext cx="357187" cy="2857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4" name="Google Shape;644;p62"/>
          <p:cNvCxnSpPr/>
          <p:nvPr/>
        </p:nvCxnSpPr>
        <p:spPr>
          <a:xfrm>
            <a:off x="6072187" y="1500187"/>
            <a:ext cx="714375" cy="2143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5" name="Google Shape;645;p62"/>
          <p:cNvCxnSpPr/>
          <p:nvPr/>
        </p:nvCxnSpPr>
        <p:spPr>
          <a:xfrm rot="10800000">
            <a:off x="7072312" y="2000250"/>
            <a:ext cx="428625" cy="2143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6" name="Google Shape;646;p62"/>
          <p:cNvSpPr txBox="1"/>
          <p:nvPr/>
        </p:nvSpPr>
        <p:spPr>
          <a:xfrm>
            <a:off x="428625" y="3429000"/>
            <a:ext cx="4071937" cy="2786062"/>
          </a:xfrm>
          <a:prstGeom prst="rect">
            <a:avLst/>
          </a:prstGeom>
          <a:solidFill>
            <a:srgbClr val="515160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2"/>
          <p:cNvSpPr txBox="1"/>
          <p:nvPr/>
        </p:nvSpPr>
        <p:spPr>
          <a:xfrm>
            <a:off x="4714875" y="3429000"/>
            <a:ext cx="4071937" cy="2786062"/>
          </a:xfrm>
          <a:prstGeom prst="rect">
            <a:avLst/>
          </a:prstGeom>
          <a:solidFill>
            <a:srgbClr val="515160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40000">
            <a:off x="1928812" y="4376737"/>
            <a:ext cx="1057275" cy="9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2"/>
          <p:cNvSpPr txBox="1"/>
          <p:nvPr/>
        </p:nvSpPr>
        <p:spPr>
          <a:xfrm>
            <a:off x="1714500" y="3786187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tecnologias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instalações</a:t>
            </a:r>
            <a:endParaRPr/>
          </a:p>
        </p:txBody>
      </p:sp>
      <p:sp>
        <p:nvSpPr>
          <p:cNvPr id="650" name="Google Shape;650;p62"/>
          <p:cNvSpPr txBox="1"/>
          <p:nvPr/>
        </p:nvSpPr>
        <p:spPr>
          <a:xfrm>
            <a:off x="571500" y="4857750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Compra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e serviços</a:t>
            </a:r>
            <a:endParaRPr/>
          </a:p>
        </p:txBody>
      </p:sp>
      <p:sp>
        <p:nvSpPr>
          <p:cNvPr id="651" name="Google Shape;651;p62"/>
          <p:cNvSpPr txBox="1"/>
          <p:nvPr/>
        </p:nvSpPr>
        <p:spPr>
          <a:xfrm>
            <a:off x="3000375" y="4786312"/>
            <a:ext cx="135731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funcionários</a:t>
            </a:r>
            <a:endParaRPr/>
          </a:p>
        </p:txBody>
      </p:sp>
      <p:cxnSp>
        <p:nvCxnSpPr>
          <p:cNvPr id="652" name="Google Shape;652;p62"/>
          <p:cNvCxnSpPr/>
          <p:nvPr/>
        </p:nvCxnSpPr>
        <p:spPr>
          <a:xfrm rot="10800000" flipH="1">
            <a:off x="1785937" y="4857750"/>
            <a:ext cx="428625" cy="2143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3" name="Google Shape;653;p62"/>
          <p:cNvCxnSpPr/>
          <p:nvPr/>
        </p:nvCxnSpPr>
        <p:spPr>
          <a:xfrm rot="5400000">
            <a:off x="2320925" y="4465637"/>
            <a:ext cx="357187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4" name="Google Shape;654;p62"/>
          <p:cNvCxnSpPr/>
          <p:nvPr/>
        </p:nvCxnSpPr>
        <p:spPr>
          <a:xfrm rot="10800000">
            <a:off x="2786062" y="5000625"/>
            <a:ext cx="500062" cy="714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5" name="Google Shape;655;p62"/>
          <p:cNvSpPr txBox="1"/>
          <p:nvPr/>
        </p:nvSpPr>
        <p:spPr>
          <a:xfrm>
            <a:off x="428625" y="3429000"/>
            <a:ext cx="3571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Empresa de ônibus urbanos</a:t>
            </a:r>
            <a:endParaRPr/>
          </a:p>
        </p:txBody>
      </p:sp>
      <p:sp>
        <p:nvSpPr>
          <p:cNvPr id="656" name="Google Shape;656;p62"/>
          <p:cNvSpPr txBox="1"/>
          <p:nvPr/>
        </p:nvSpPr>
        <p:spPr>
          <a:xfrm>
            <a:off x="4714875" y="3429000"/>
            <a:ext cx="3571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Supermercado</a:t>
            </a:r>
            <a:endParaRPr/>
          </a:p>
        </p:txBody>
      </p:sp>
      <p:pic>
        <p:nvPicPr>
          <p:cNvPr id="657" name="Google Shape;657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425" y="4086225"/>
            <a:ext cx="1144587" cy="1128712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2"/>
          <p:cNvSpPr txBox="1"/>
          <p:nvPr/>
        </p:nvSpPr>
        <p:spPr>
          <a:xfrm>
            <a:off x="4716462" y="3860800"/>
            <a:ext cx="15716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Compra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e serviços</a:t>
            </a:r>
            <a:endParaRPr/>
          </a:p>
        </p:txBody>
      </p:sp>
      <p:sp>
        <p:nvSpPr>
          <p:cNvPr id="659" name="Google Shape;659;p62"/>
          <p:cNvSpPr txBox="1"/>
          <p:nvPr/>
        </p:nvSpPr>
        <p:spPr>
          <a:xfrm>
            <a:off x="7215187" y="4857750"/>
            <a:ext cx="150018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tecnologias e instalações</a:t>
            </a:r>
            <a:endParaRPr/>
          </a:p>
        </p:txBody>
      </p:sp>
      <p:sp>
        <p:nvSpPr>
          <p:cNvPr id="660" name="Google Shape;660;p62"/>
          <p:cNvSpPr txBox="1"/>
          <p:nvPr/>
        </p:nvSpPr>
        <p:spPr>
          <a:xfrm>
            <a:off x="5857875" y="5429250"/>
            <a:ext cx="135731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 de funcionários</a:t>
            </a:r>
            <a:endParaRPr/>
          </a:p>
        </p:txBody>
      </p:sp>
      <p:cxnSp>
        <p:nvCxnSpPr>
          <p:cNvPr id="661" name="Google Shape;661;p62"/>
          <p:cNvCxnSpPr/>
          <p:nvPr/>
        </p:nvCxnSpPr>
        <p:spPr>
          <a:xfrm>
            <a:off x="5724525" y="4437062"/>
            <a:ext cx="633412" cy="2778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2" name="Google Shape;662;p62"/>
          <p:cNvCxnSpPr/>
          <p:nvPr/>
        </p:nvCxnSpPr>
        <p:spPr>
          <a:xfrm>
            <a:off x="6858000" y="4929187"/>
            <a:ext cx="428625" cy="1079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3" name="Google Shape;663;p62"/>
          <p:cNvCxnSpPr/>
          <p:nvPr/>
        </p:nvCxnSpPr>
        <p:spPr>
          <a:xfrm rot="5400000">
            <a:off x="6229350" y="5227637"/>
            <a:ext cx="428625" cy="14287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Representação Polar da Importância dos objetivos de desempenho</a:t>
            </a:r>
            <a:r>
              <a:rPr lang="en-US" sz="40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669" name="Google Shape;669;p63"/>
          <p:cNvGrpSpPr/>
          <p:nvPr/>
        </p:nvGrpSpPr>
        <p:grpSpPr>
          <a:xfrm>
            <a:off x="2411412" y="2062162"/>
            <a:ext cx="3384550" cy="3240087"/>
            <a:chOff x="1519" y="1117"/>
            <a:chExt cx="2132" cy="2041"/>
          </a:xfrm>
        </p:grpSpPr>
        <p:cxnSp>
          <p:nvCxnSpPr>
            <p:cNvPr id="670" name="Google Shape;670;p63"/>
            <p:cNvCxnSpPr/>
            <p:nvPr/>
          </p:nvCxnSpPr>
          <p:spPr>
            <a:xfrm rot="10800000" flipH="1">
              <a:off x="2517" y="1706"/>
              <a:ext cx="1134" cy="454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1" name="Google Shape;671;p63"/>
            <p:cNvCxnSpPr/>
            <p:nvPr/>
          </p:nvCxnSpPr>
          <p:spPr>
            <a:xfrm>
              <a:off x="2517" y="2160"/>
              <a:ext cx="953" cy="953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2" name="Google Shape;672;p63"/>
            <p:cNvCxnSpPr/>
            <p:nvPr/>
          </p:nvCxnSpPr>
          <p:spPr>
            <a:xfrm rot="10800000">
              <a:off x="2517" y="1117"/>
              <a:ext cx="0" cy="1043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3" name="Google Shape;673;p63"/>
            <p:cNvCxnSpPr/>
            <p:nvPr/>
          </p:nvCxnSpPr>
          <p:spPr>
            <a:xfrm rot="10800000">
              <a:off x="1519" y="1893"/>
              <a:ext cx="998" cy="267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4" name="Google Shape;674;p63"/>
            <p:cNvCxnSpPr/>
            <p:nvPr/>
          </p:nvCxnSpPr>
          <p:spPr>
            <a:xfrm flipH="1">
              <a:off x="1837" y="2160"/>
              <a:ext cx="680" cy="998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75" name="Google Shape;675;p63"/>
          <p:cNvSpPr txBox="1"/>
          <p:nvPr/>
        </p:nvSpPr>
        <p:spPr>
          <a:xfrm>
            <a:off x="3635375" y="1766887"/>
            <a:ext cx="7921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</p:txBody>
      </p:sp>
      <p:sp>
        <p:nvSpPr>
          <p:cNvPr id="676" name="Google Shape;676;p63"/>
          <p:cNvSpPr txBox="1"/>
          <p:nvPr/>
        </p:nvSpPr>
        <p:spPr>
          <a:xfrm>
            <a:off x="1547812" y="514985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</p:txBody>
      </p:sp>
      <p:sp>
        <p:nvSpPr>
          <p:cNvPr id="677" name="Google Shape;677;p63"/>
          <p:cNvSpPr txBox="1"/>
          <p:nvPr/>
        </p:nvSpPr>
        <p:spPr>
          <a:xfrm>
            <a:off x="1258887" y="3062287"/>
            <a:ext cx="10810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Rapidez</a:t>
            </a:r>
            <a:endParaRPr/>
          </a:p>
        </p:txBody>
      </p:sp>
      <p:sp>
        <p:nvSpPr>
          <p:cNvPr id="678" name="Google Shape;678;p63"/>
          <p:cNvSpPr txBox="1"/>
          <p:nvPr/>
        </p:nvSpPr>
        <p:spPr>
          <a:xfrm>
            <a:off x="5867400" y="2774950"/>
            <a:ext cx="1657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679" name="Google Shape;679;p63"/>
          <p:cNvSpPr txBox="1"/>
          <p:nvPr/>
        </p:nvSpPr>
        <p:spPr>
          <a:xfrm>
            <a:off x="5651500" y="5229225"/>
            <a:ext cx="15843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endParaRPr/>
          </a:p>
        </p:txBody>
      </p:sp>
      <p:cxnSp>
        <p:nvCxnSpPr>
          <p:cNvPr id="680" name="Google Shape;680;p63"/>
          <p:cNvCxnSpPr/>
          <p:nvPr/>
        </p:nvCxnSpPr>
        <p:spPr>
          <a:xfrm>
            <a:off x="5435600" y="3140075"/>
            <a:ext cx="0" cy="2017712"/>
          </a:xfrm>
          <a:prstGeom prst="straightConnector1">
            <a:avLst/>
          </a:prstGeom>
          <a:noFill/>
          <a:ln w="9525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1" name="Google Shape;681;p63"/>
          <p:cNvCxnSpPr/>
          <p:nvPr/>
        </p:nvCxnSpPr>
        <p:spPr>
          <a:xfrm rot="10800000">
            <a:off x="3203575" y="4941887"/>
            <a:ext cx="2232025" cy="215900"/>
          </a:xfrm>
          <a:prstGeom prst="straightConnector1">
            <a:avLst/>
          </a:prstGeom>
          <a:noFill/>
          <a:ln w="9525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2" name="Google Shape;682;p63"/>
          <p:cNvCxnSpPr/>
          <p:nvPr/>
        </p:nvCxnSpPr>
        <p:spPr>
          <a:xfrm rot="10800000">
            <a:off x="2700337" y="3357562"/>
            <a:ext cx="503237" cy="1584325"/>
          </a:xfrm>
          <a:prstGeom prst="straightConnector1">
            <a:avLst/>
          </a:prstGeom>
          <a:noFill/>
          <a:ln w="9525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3" name="Google Shape;683;p63"/>
          <p:cNvCxnSpPr/>
          <p:nvPr/>
        </p:nvCxnSpPr>
        <p:spPr>
          <a:xfrm rot="10800000" flipH="1">
            <a:off x="2700337" y="3213100"/>
            <a:ext cx="1295400" cy="144462"/>
          </a:xfrm>
          <a:prstGeom prst="straightConnector1">
            <a:avLst/>
          </a:prstGeom>
          <a:noFill/>
          <a:ln w="9525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4" name="Google Shape;684;p63"/>
          <p:cNvCxnSpPr/>
          <p:nvPr/>
        </p:nvCxnSpPr>
        <p:spPr>
          <a:xfrm rot="10800000" flipH="1">
            <a:off x="3995737" y="3149600"/>
            <a:ext cx="1392237" cy="63500"/>
          </a:xfrm>
          <a:prstGeom prst="straightConnector1">
            <a:avLst/>
          </a:prstGeom>
          <a:noFill/>
          <a:ln w="9525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5" name="Google Shape;685;p63"/>
          <p:cNvCxnSpPr/>
          <p:nvPr/>
        </p:nvCxnSpPr>
        <p:spPr>
          <a:xfrm rot="10800000">
            <a:off x="3995737" y="2278062"/>
            <a:ext cx="1511300" cy="838200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6" name="Google Shape;686;p63"/>
          <p:cNvCxnSpPr/>
          <p:nvPr/>
        </p:nvCxnSpPr>
        <p:spPr>
          <a:xfrm rot="10800000" flipH="1">
            <a:off x="4548187" y="3125787"/>
            <a:ext cx="935037" cy="1073150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7" name="Google Shape;687;p63"/>
          <p:cNvCxnSpPr/>
          <p:nvPr/>
        </p:nvCxnSpPr>
        <p:spPr>
          <a:xfrm rot="10800000" flipH="1">
            <a:off x="3276600" y="4222750"/>
            <a:ext cx="1223962" cy="568325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8" name="Google Shape;688;p63"/>
          <p:cNvCxnSpPr/>
          <p:nvPr/>
        </p:nvCxnSpPr>
        <p:spPr>
          <a:xfrm rot="10800000" flipH="1">
            <a:off x="3275012" y="3573462"/>
            <a:ext cx="1587" cy="1217612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9" name="Google Shape;689;p63"/>
          <p:cNvCxnSpPr/>
          <p:nvPr/>
        </p:nvCxnSpPr>
        <p:spPr>
          <a:xfrm flipH="1">
            <a:off x="3276600" y="2278062"/>
            <a:ext cx="719137" cy="1295400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0" name="Google Shape;690;p63"/>
          <p:cNvCxnSpPr/>
          <p:nvPr/>
        </p:nvCxnSpPr>
        <p:spPr>
          <a:xfrm>
            <a:off x="6300787" y="6165850"/>
            <a:ext cx="431800" cy="0"/>
          </a:xfrm>
          <a:prstGeom prst="straightConnector1">
            <a:avLst/>
          </a:prstGeom>
          <a:noFill/>
          <a:ln w="57150" cap="flat" cmpd="sng">
            <a:solidFill>
              <a:srgbClr val="CC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1" name="Google Shape;691;p63"/>
          <p:cNvCxnSpPr/>
          <p:nvPr/>
        </p:nvCxnSpPr>
        <p:spPr>
          <a:xfrm>
            <a:off x="6300787" y="6381750"/>
            <a:ext cx="431800" cy="0"/>
          </a:xfrm>
          <a:prstGeom prst="straightConnector1">
            <a:avLst/>
          </a:prstGeom>
          <a:noFill/>
          <a:ln w="57150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92" name="Google Shape;692;p63"/>
          <p:cNvSpPr txBox="1"/>
          <p:nvPr/>
        </p:nvSpPr>
        <p:spPr>
          <a:xfrm>
            <a:off x="6877050" y="5932487"/>
            <a:ext cx="1944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Serviço de </a:t>
            </a:r>
            <a:r>
              <a:rPr lang="en-US" sz="1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Táxi</a:t>
            </a:r>
            <a:endParaRPr/>
          </a:p>
        </p:txBody>
      </p:sp>
      <p:sp>
        <p:nvSpPr>
          <p:cNvPr id="693" name="Google Shape;693;p63"/>
          <p:cNvSpPr txBox="1"/>
          <p:nvPr/>
        </p:nvSpPr>
        <p:spPr>
          <a:xfrm>
            <a:off x="6875462" y="6234112"/>
            <a:ext cx="1944687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Serviço de ônibus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/>
          <p:nvPr/>
        </p:nvSpPr>
        <p:spPr>
          <a:xfrm>
            <a:off x="4356100" y="3141662"/>
            <a:ext cx="2808287" cy="2519362"/>
          </a:xfrm>
          <a:prstGeom prst="rtTriangle">
            <a:avLst/>
          </a:prstGeom>
          <a:solidFill>
            <a:srgbClr val="29297B"/>
          </a:solidFill>
          <a:ln w="9525" cap="flat" cmpd="sng">
            <a:solidFill>
              <a:srgbClr val="2929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4"/>
          <p:cNvSpPr/>
          <p:nvPr/>
        </p:nvSpPr>
        <p:spPr>
          <a:xfrm>
            <a:off x="3708400" y="3284537"/>
            <a:ext cx="2808287" cy="2519362"/>
          </a:xfrm>
          <a:prstGeom prst="rtTriangle">
            <a:avLst/>
          </a:prstGeom>
          <a:solidFill>
            <a:srgbClr val="29297B"/>
          </a:solidFill>
          <a:ln w="9525" cap="flat" cmpd="sng">
            <a:solidFill>
              <a:srgbClr val="2929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4"/>
          <p:cNvSpPr/>
          <p:nvPr/>
        </p:nvSpPr>
        <p:spPr>
          <a:xfrm>
            <a:off x="611187" y="404812"/>
            <a:ext cx="7993062" cy="2160587"/>
          </a:xfrm>
          <a:prstGeom prst="ellipse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4"/>
          <p:cNvSpPr txBox="1">
            <a:spLocks noGrp="1"/>
          </p:cNvSpPr>
          <p:nvPr>
            <p:ph type="title"/>
          </p:nvPr>
        </p:nvSpPr>
        <p:spPr>
          <a:xfrm>
            <a:off x="611187" y="1628775"/>
            <a:ext cx="792162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400"/>
              <a:buFont typeface="Arial"/>
              <a:buNone/>
            </a:pPr>
            <a: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Operações: Objetivos Estratégicos</a:t>
            </a:r>
            <a:b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4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Externo </a:t>
            </a:r>
            <a:b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Interno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65"/>
          <p:cNvGrpSpPr/>
          <p:nvPr/>
        </p:nvGrpSpPr>
        <p:grpSpPr>
          <a:xfrm>
            <a:off x="533400" y="2065337"/>
            <a:ext cx="6751637" cy="3894137"/>
            <a:chOff x="336" y="1301"/>
            <a:chExt cx="4253" cy="2453"/>
          </a:xfrm>
        </p:grpSpPr>
        <p:sp>
          <p:nvSpPr>
            <p:cNvPr id="707" name="Google Shape;707;p65"/>
            <p:cNvSpPr/>
            <p:nvPr/>
          </p:nvSpPr>
          <p:spPr>
            <a:xfrm>
              <a:off x="1098" y="1732"/>
              <a:ext cx="3491" cy="202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5"/>
            <p:cNvSpPr/>
            <p:nvPr/>
          </p:nvSpPr>
          <p:spPr>
            <a:xfrm>
              <a:off x="1710" y="1999"/>
              <a:ext cx="2204" cy="1444"/>
            </a:xfrm>
            <a:prstGeom prst="ellipse">
              <a:avLst/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recursos</a:t>
              </a:r>
              <a:endParaRPr/>
            </a:p>
          </p:txBody>
        </p:sp>
        <p:sp>
          <p:nvSpPr>
            <p:cNvPr id="709" name="Google Shape;709;p65"/>
            <p:cNvSpPr txBox="1"/>
            <p:nvPr/>
          </p:nvSpPr>
          <p:spPr>
            <a:xfrm>
              <a:off x="336" y="1301"/>
              <a:ext cx="1527" cy="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desempenhos</a:t>
              </a:r>
              <a:endParaRPr/>
            </a:p>
          </p:txBody>
        </p:sp>
      </p:grpSp>
      <p:sp>
        <p:nvSpPr>
          <p:cNvPr id="710" name="Google Shape;710;p65"/>
          <p:cNvSpPr/>
          <p:nvPr/>
        </p:nvSpPr>
        <p:spPr>
          <a:xfrm>
            <a:off x="3825875" y="26939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5"/>
          <p:cNvSpPr/>
          <p:nvPr/>
        </p:nvSpPr>
        <p:spPr>
          <a:xfrm>
            <a:off x="5583237" y="3338512"/>
            <a:ext cx="142557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5"/>
          <p:cNvSpPr/>
          <p:nvPr/>
        </p:nvSpPr>
        <p:spPr>
          <a:xfrm>
            <a:off x="5348287" y="5162550"/>
            <a:ext cx="130492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5"/>
          <p:cNvSpPr/>
          <p:nvPr/>
        </p:nvSpPr>
        <p:spPr>
          <a:xfrm>
            <a:off x="2138362" y="50942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5"/>
          <p:cNvSpPr/>
          <p:nvPr/>
        </p:nvSpPr>
        <p:spPr>
          <a:xfrm>
            <a:off x="1727200" y="3394075"/>
            <a:ext cx="130492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5"/>
          <p:cNvSpPr txBox="1"/>
          <p:nvPr/>
        </p:nvSpPr>
        <p:spPr>
          <a:xfrm>
            <a:off x="4083050" y="2795587"/>
            <a:ext cx="663575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</p:txBody>
      </p:sp>
      <p:sp>
        <p:nvSpPr>
          <p:cNvPr id="716" name="Google Shape;716;p65"/>
          <p:cNvSpPr txBox="1"/>
          <p:nvPr/>
        </p:nvSpPr>
        <p:spPr>
          <a:xfrm>
            <a:off x="5635625" y="3441700"/>
            <a:ext cx="14335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717" name="Google Shape;717;p65"/>
          <p:cNvSpPr txBox="1"/>
          <p:nvPr/>
        </p:nvSpPr>
        <p:spPr>
          <a:xfrm>
            <a:off x="5429250" y="5264150"/>
            <a:ext cx="123983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FLEXIBLIDADE</a:t>
            </a:r>
            <a:endParaRPr/>
          </a:p>
        </p:txBody>
      </p:sp>
      <p:sp>
        <p:nvSpPr>
          <p:cNvPr id="718" name="Google Shape;718;p65"/>
          <p:cNvSpPr txBox="1"/>
          <p:nvPr/>
        </p:nvSpPr>
        <p:spPr>
          <a:xfrm>
            <a:off x="2232025" y="5195887"/>
            <a:ext cx="103505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</p:txBody>
      </p:sp>
      <p:sp>
        <p:nvSpPr>
          <p:cNvPr id="719" name="Google Shape;719;p65"/>
          <p:cNvSpPr txBox="1"/>
          <p:nvPr/>
        </p:nvSpPr>
        <p:spPr>
          <a:xfrm>
            <a:off x="1822450" y="3495675"/>
            <a:ext cx="11287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endParaRPr/>
          </a:p>
        </p:txBody>
      </p:sp>
      <p:grpSp>
        <p:nvGrpSpPr>
          <p:cNvPr id="720" name="Google Shape;720;p65"/>
          <p:cNvGrpSpPr/>
          <p:nvPr/>
        </p:nvGrpSpPr>
        <p:grpSpPr>
          <a:xfrm>
            <a:off x="914400" y="2141537"/>
            <a:ext cx="7750175" cy="4600575"/>
            <a:chOff x="576" y="950"/>
            <a:chExt cx="4882" cy="2898"/>
          </a:xfrm>
        </p:grpSpPr>
        <p:sp>
          <p:nvSpPr>
            <p:cNvPr id="721" name="Google Shape;721;p65"/>
            <p:cNvSpPr txBox="1"/>
            <p:nvPr/>
          </p:nvSpPr>
          <p:spPr>
            <a:xfrm>
              <a:off x="2340" y="950"/>
              <a:ext cx="1087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PREÇO BAIXO, ALTAS MARGENS OU AMBOS</a:t>
              </a:r>
              <a:endParaRPr/>
            </a:p>
          </p:txBody>
        </p:sp>
        <p:sp>
          <p:nvSpPr>
            <p:cNvPr id="722" name="Google Shape;722;p65"/>
            <p:cNvSpPr txBox="1"/>
            <p:nvPr/>
          </p:nvSpPr>
          <p:spPr>
            <a:xfrm>
              <a:off x="576" y="1442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LEAD-TIMES CURTOS</a:t>
              </a:r>
              <a:endParaRPr/>
            </a:p>
          </p:txBody>
        </p:sp>
        <p:sp>
          <p:nvSpPr>
            <p:cNvPr id="723" name="Google Shape;723;p65"/>
            <p:cNvSpPr txBox="1"/>
            <p:nvPr/>
          </p:nvSpPr>
          <p:spPr>
            <a:xfrm>
              <a:off x="4205" y="1356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ENTREGA CONFIÁVEL</a:t>
              </a:r>
              <a:endParaRPr/>
            </a:p>
          </p:txBody>
        </p:sp>
        <p:sp>
          <p:nvSpPr>
            <p:cNvPr id="724" name="Google Shape;724;p65"/>
            <p:cNvSpPr txBox="1"/>
            <p:nvPr/>
          </p:nvSpPr>
          <p:spPr>
            <a:xfrm>
              <a:off x="706" y="3170"/>
              <a:ext cx="733" cy="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PRODUTOS E SERVIÇOS LIVRES DE ERROS</a:t>
              </a:r>
              <a:endParaRPr/>
            </a:p>
          </p:txBody>
        </p:sp>
        <p:sp>
          <p:nvSpPr>
            <p:cNvPr id="725" name="Google Shape;725;p65"/>
            <p:cNvSpPr txBox="1"/>
            <p:nvPr/>
          </p:nvSpPr>
          <p:spPr>
            <a:xfrm>
              <a:off x="4033" y="3170"/>
              <a:ext cx="1425" cy="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NOVOS PRODUTOS E SERVIÇOS FREQUENTES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FAIXA LARGA DE PRODUTOS E SERVIÇOS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AJUSTES DE ENTREGA E VOLUMES</a:t>
              </a:r>
              <a:endParaRPr/>
            </a:p>
          </p:txBody>
        </p:sp>
        <p:cxnSp>
          <p:nvCxnSpPr>
            <p:cNvPr id="726" name="Google Shape;726;p65"/>
            <p:cNvCxnSpPr/>
            <p:nvPr/>
          </p:nvCxnSpPr>
          <p:spPr>
            <a:xfrm rot="10800000">
              <a:off x="1047" y="1671"/>
              <a:ext cx="181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27" name="Google Shape;727;p65"/>
            <p:cNvCxnSpPr/>
            <p:nvPr/>
          </p:nvCxnSpPr>
          <p:spPr>
            <a:xfrm rot="10800000" flipH="1">
              <a:off x="4338" y="1671"/>
              <a:ext cx="165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28" name="Google Shape;728;p65"/>
            <p:cNvCxnSpPr/>
            <p:nvPr/>
          </p:nvCxnSpPr>
          <p:spPr>
            <a:xfrm rot="10800000">
              <a:off x="2822" y="1152"/>
              <a:ext cx="0" cy="13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29" name="Google Shape;729;p65"/>
            <p:cNvCxnSpPr/>
            <p:nvPr/>
          </p:nvCxnSpPr>
          <p:spPr>
            <a:xfrm flipH="1">
              <a:off x="1263" y="3061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30" name="Google Shape;730;p65"/>
            <p:cNvCxnSpPr/>
            <p:nvPr/>
          </p:nvCxnSpPr>
          <p:spPr>
            <a:xfrm>
              <a:off x="4036" y="3147"/>
              <a:ext cx="165" cy="79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731" name="Google Shape;731;p65"/>
          <p:cNvGrpSpPr/>
          <p:nvPr/>
        </p:nvGrpSpPr>
        <p:grpSpPr>
          <a:xfrm>
            <a:off x="2895600" y="3230562"/>
            <a:ext cx="3087687" cy="1974850"/>
            <a:chOff x="1824" y="1636"/>
            <a:chExt cx="1945" cy="1244"/>
          </a:xfrm>
        </p:grpSpPr>
        <p:sp>
          <p:nvSpPr>
            <p:cNvPr id="732" name="Google Shape;732;p65"/>
            <p:cNvSpPr txBox="1"/>
            <p:nvPr/>
          </p:nvSpPr>
          <p:spPr>
            <a:xfrm>
              <a:off x="2350" y="1754"/>
              <a:ext cx="99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ALTA PRODUTIVIDADE TOTAL</a:t>
              </a:r>
              <a:endParaRPr/>
            </a:p>
          </p:txBody>
        </p:sp>
        <p:sp>
          <p:nvSpPr>
            <p:cNvPr id="733" name="Google Shape;733;p65"/>
            <p:cNvSpPr txBox="1"/>
            <p:nvPr/>
          </p:nvSpPr>
          <p:spPr>
            <a:xfrm>
              <a:off x="3039" y="2004"/>
              <a:ext cx="647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OPERAÇÕES CONFIÁVEIS</a:t>
              </a:r>
              <a:endParaRPr/>
            </a:p>
          </p:txBody>
        </p:sp>
        <p:sp>
          <p:nvSpPr>
            <p:cNvPr id="734" name="Google Shape;734;p65"/>
            <p:cNvSpPr txBox="1"/>
            <p:nvPr/>
          </p:nvSpPr>
          <p:spPr>
            <a:xfrm>
              <a:off x="2945" y="2548"/>
              <a:ext cx="74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HABILIDADE DE MUDAR</a:t>
              </a:r>
              <a:endParaRPr/>
            </a:p>
          </p:txBody>
        </p:sp>
        <p:sp>
          <p:nvSpPr>
            <p:cNvPr id="735" name="Google Shape;735;p65"/>
            <p:cNvSpPr txBox="1"/>
            <p:nvPr/>
          </p:nvSpPr>
          <p:spPr>
            <a:xfrm>
              <a:off x="2003" y="2513"/>
              <a:ext cx="775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PROCESSO LIVRE DE ERROS</a:t>
              </a:r>
              <a:endParaRPr/>
            </a:p>
          </p:txBody>
        </p:sp>
        <p:sp>
          <p:nvSpPr>
            <p:cNvPr id="736" name="Google Shape;736;p65"/>
            <p:cNvSpPr txBox="1"/>
            <p:nvPr/>
          </p:nvSpPr>
          <p:spPr>
            <a:xfrm>
              <a:off x="1986" y="1987"/>
              <a:ext cx="879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RÁPIDO ATRAVESSAMENTO</a:t>
              </a:r>
              <a:endParaRPr/>
            </a:p>
          </p:txBody>
        </p:sp>
        <p:cxnSp>
          <p:nvCxnSpPr>
            <p:cNvPr id="737" name="Google Shape;737;p65"/>
            <p:cNvCxnSpPr/>
            <p:nvPr/>
          </p:nvCxnSpPr>
          <p:spPr>
            <a:xfrm rot="10800000">
              <a:off x="1824" y="2016"/>
              <a:ext cx="181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38" name="Google Shape;738;p65"/>
            <p:cNvCxnSpPr/>
            <p:nvPr/>
          </p:nvCxnSpPr>
          <p:spPr>
            <a:xfrm rot="10800000" flipH="1">
              <a:off x="3604" y="2016"/>
              <a:ext cx="165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39" name="Google Shape;739;p65"/>
            <p:cNvCxnSpPr/>
            <p:nvPr/>
          </p:nvCxnSpPr>
          <p:spPr>
            <a:xfrm>
              <a:off x="2822" y="1636"/>
              <a:ext cx="0" cy="16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40" name="Google Shape;740;p65"/>
            <p:cNvCxnSpPr/>
            <p:nvPr/>
          </p:nvCxnSpPr>
          <p:spPr>
            <a:xfrm flipH="1">
              <a:off x="2040" y="2759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41" name="Google Shape;741;p65"/>
            <p:cNvCxnSpPr/>
            <p:nvPr/>
          </p:nvCxnSpPr>
          <p:spPr>
            <a:xfrm>
              <a:off x="3345" y="2802"/>
              <a:ext cx="164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</p:grpSp>
      <p:grpSp>
        <p:nvGrpSpPr>
          <p:cNvPr id="742" name="Google Shape;742;p65"/>
          <p:cNvGrpSpPr/>
          <p:nvPr/>
        </p:nvGrpSpPr>
        <p:grpSpPr>
          <a:xfrm>
            <a:off x="1042987" y="103187"/>
            <a:ext cx="7058025" cy="1241425"/>
            <a:chOff x="1842" y="3487"/>
            <a:chExt cx="1955" cy="641"/>
          </a:xfrm>
        </p:grpSpPr>
        <p:sp>
          <p:nvSpPr>
            <p:cNvPr id="743" name="Google Shape;743;p65"/>
            <p:cNvSpPr txBox="1"/>
            <p:nvPr/>
          </p:nvSpPr>
          <p:spPr>
            <a:xfrm>
              <a:off x="1842" y="3487"/>
              <a:ext cx="1955" cy="641"/>
            </a:xfrm>
            <a:prstGeom prst="rect">
              <a:avLst/>
            </a:prstGeom>
            <a:solidFill>
              <a:srgbClr val="E5405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79001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5"/>
            <p:cNvSpPr txBox="1"/>
            <p:nvPr/>
          </p:nvSpPr>
          <p:spPr>
            <a:xfrm>
              <a:off x="1867" y="3570"/>
              <a:ext cx="1890" cy="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2200"/>
                <a:buFont typeface="Arial"/>
                <a:buNone/>
              </a:pPr>
              <a:r>
                <a:rPr lang="en-US" sz="22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Importante: OBJETIVOS DE DESEMPENHO TÊM ASPECTOS INTERNOS E EXTERNOS</a:t>
              </a:r>
              <a:endParaRPr/>
            </a:p>
          </p:txBody>
        </p:sp>
      </p:grpSp>
      <p:sp>
        <p:nvSpPr>
          <p:cNvPr id="745" name="Google Shape;745;p65"/>
          <p:cNvSpPr txBox="1"/>
          <p:nvPr/>
        </p:nvSpPr>
        <p:spPr>
          <a:xfrm>
            <a:off x="914400" y="777875"/>
            <a:ext cx="69119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(Slack)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1692275" y="2276475"/>
            <a:ext cx="6119812" cy="2520950"/>
          </a:xfrm>
          <a:prstGeom prst="rightArrow">
            <a:avLst>
              <a:gd name="adj1" fmla="val 17153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Função Produção para competitividade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66"/>
          <p:cNvGrpSpPr/>
          <p:nvPr/>
        </p:nvGrpSpPr>
        <p:grpSpPr>
          <a:xfrm>
            <a:off x="533400" y="2065337"/>
            <a:ext cx="6751637" cy="3894137"/>
            <a:chOff x="336" y="1301"/>
            <a:chExt cx="4253" cy="2453"/>
          </a:xfrm>
        </p:grpSpPr>
        <p:sp>
          <p:nvSpPr>
            <p:cNvPr id="751" name="Google Shape;751;p66"/>
            <p:cNvSpPr/>
            <p:nvPr/>
          </p:nvSpPr>
          <p:spPr>
            <a:xfrm>
              <a:off x="1098" y="1732"/>
              <a:ext cx="3491" cy="202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6"/>
            <p:cNvSpPr/>
            <p:nvPr/>
          </p:nvSpPr>
          <p:spPr>
            <a:xfrm>
              <a:off x="1710" y="1999"/>
              <a:ext cx="2204" cy="1444"/>
            </a:xfrm>
            <a:prstGeom prst="ellipse">
              <a:avLst/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recursos</a:t>
              </a:r>
              <a:endParaRPr/>
            </a:p>
          </p:txBody>
        </p:sp>
        <p:sp>
          <p:nvSpPr>
            <p:cNvPr id="753" name="Google Shape;753;p66"/>
            <p:cNvSpPr txBox="1"/>
            <p:nvPr/>
          </p:nvSpPr>
          <p:spPr>
            <a:xfrm>
              <a:off x="336" y="1301"/>
              <a:ext cx="1527" cy="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desempenhos</a:t>
              </a:r>
              <a:endParaRPr/>
            </a:p>
          </p:txBody>
        </p:sp>
      </p:grpSp>
      <p:sp>
        <p:nvSpPr>
          <p:cNvPr id="754" name="Google Shape;754;p66"/>
          <p:cNvSpPr/>
          <p:nvPr/>
        </p:nvSpPr>
        <p:spPr>
          <a:xfrm>
            <a:off x="3825875" y="26939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6"/>
          <p:cNvSpPr/>
          <p:nvPr/>
        </p:nvSpPr>
        <p:spPr>
          <a:xfrm>
            <a:off x="5583237" y="3338512"/>
            <a:ext cx="142557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6"/>
          <p:cNvSpPr/>
          <p:nvPr/>
        </p:nvSpPr>
        <p:spPr>
          <a:xfrm>
            <a:off x="5348287" y="5162550"/>
            <a:ext cx="130492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6"/>
          <p:cNvSpPr/>
          <p:nvPr/>
        </p:nvSpPr>
        <p:spPr>
          <a:xfrm>
            <a:off x="2138362" y="50942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6"/>
          <p:cNvSpPr/>
          <p:nvPr/>
        </p:nvSpPr>
        <p:spPr>
          <a:xfrm>
            <a:off x="1727200" y="3394075"/>
            <a:ext cx="130492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6"/>
          <p:cNvSpPr txBox="1"/>
          <p:nvPr/>
        </p:nvSpPr>
        <p:spPr>
          <a:xfrm>
            <a:off x="4083050" y="2795587"/>
            <a:ext cx="663575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</p:txBody>
      </p:sp>
      <p:sp>
        <p:nvSpPr>
          <p:cNvPr id="760" name="Google Shape;760;p66"/>
          <p:cNvSpPr txBox="1"/>
          <p:nvPr/>
        </p:nvSpPr>
        <p:spPr>
          <a:xfrm>
            <a:off x="5635625" y="3441700"/>
            <a:ext cx="14335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761" name="Google Shape;761;p66"/>
          <p:cNvSpPr txBox="1"/>
          <p:nvPr/>
        </p:nvSpPr>
        <p:spPr>
          <a:xfrm>
            <a:off x="5429250" y="5264150"/>
            <a:ext cx="123983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FLEXIBLIDADE</a:t>
            </a:r>
            <a:endParaRPr/>
          </a:p>
        </p:txBody>
      </p:sp>
      <p:sp>
        <p:nvSpPr>
          <p:cNvPr id="762" name="Google Shape;762;p66"/>
          <p:cNvSpPr txBox="1"/>
          <p:nvPr/>
        </p:nvSpPr>
        <p:spPr>
          <a:xfrm>
            <a:off x="2232025" y="5195887"/>
            <a:ext cx="103505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</p:txBody>
      </p:sp>
      <p:sp>
        <p:nvSpPr>
          <p:cNvPr id="763" name="Google Shape;763;p66"/>
          <p:cNvSpPr txBox="1"/>
          <p:nvPr/>
        </p:nvSpPr>
        <p:spPr>
          <a:xfrm>
            <a:off x="1822450" y="3495675"/>
            <a:ext cx="11287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endParaRPr/>
          </a:p>
        </p:txBody>
      </p:sp>
      <p:grpSp>
        <p:nvGrpSpPr>
          <p:cNvPr id="764" name="Google Shape;764;p66"/>
          <p:cNvGrpSpPr/>
          <p:nvPr/>
        </p:nvGrpSpPr>
        <p:grpSpPr>
          <a:xfrm>
            <a:off x="914400" y="2141537"/>
            <a:ext cx="7750175" cy="4600575"/>
            <a:chOff x="576" y="950"/>
            <a:chExt cx="4882" cy="2898"/>
          </a:xfrm>
        </p:grpSpPr>
        <p:sp>
          <p:nvSpPr>
            <p:cNvPr id="765" name="Google Shape;765;p66"/>
            <p:cNvSpPr txBox="1"/>
            <p:nvPr/>
          </p:nvSpPr>
          <p:spPr>
            <a:xfrm>
              <a:off x="2340" y="950"/>
              <a:ext cx="1087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PREÇO BAIXO, ALTAS MARGENS OU AMBOS</a:t>
              </a:r>
              <a:endParaRPr/>
            </a:p>
          </p:txBody>
        </p:sp>
        <p:sp>
          <p:nvSpPr>
            <p:cNvPr id="766" name="Google Shape;766;p66"/>
            <p:cNvSpPr txBox="1"/>
            <p:nvPr/>
          </p:nvSpPr>
          <p:spPr>
            <a:xfrm>
              <a:off x="576" y="1442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LEAD-TIMES CURTOS</a:t>
              </a:r>
              <a:endParaRPr/>
            </a:p>
          </p:txBody>
        </p:sp>
        <p:sp>
          <p:nvSpPr>
            <p:cNvPr id="767" name="Google Shape;767;p66"/>
            <p:cNvSpPr txBox="1"/>
            <p:nvPr/>
          </p:nvSpPr>
          <p:spPr>
            <a:xfrm>
              <a:off x="4205" y="1356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ENTREGA CONFIÁVEL</a:t>
              </a:r>
              <a:endParaRPr/>
            </a:p>
          </p:txBody>
        </p:sp>
        <p:sp>
          <p:nvSpPr>
            <p:cNvPr id="768" name="Google Shape;768;p66"/>
            <p:cNvSpPr txBox="1"/>
            <p:nvPr/>
          </p:nvSpPr>
          <p:spPr>
            <a:xfrm>
              <a:off x="706" y="3170"/>
              <a:ext cx="733" cy="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PRODUTOS E SERVIÇOS LIVRES DE ERROS</a:t>
              </a:r>
              <a:endParaRPr/>
            </a:p>
          </p:txBody>
        </p:sp>
        <p:sp>
          <p:nvSpPr>
            <p:cNvPr id="769" name="Google Shape;769;p66"/>
            <p:cNvSpPr txBox="1"/>
            <p:nvPr/>
          </p:nvSpPr>
          <p:spPr>
            <a:xfrm>
              <a:off x="4033" y="3170"/>
              <a:ext cx="1425" cy="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NOVOS PRODUTOS E SERVIÇOS FREQUENTES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FAIXA LARGA DE PRODUTOS E SERVIÇOS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AJUSTES DE ENTREGA E VOLUMES</a:t>
              </a:r>
              <a:endParaRPr/>
            </a:p>
          </p:txBody>
        </p:sp>
        <p:cxnSp>
          <p:nvCxnSpPr>
            <p:cNvPr id="770" name="Google Shape;770;p66"/>
            <p:cNvCxnSpPr/>
            <p:nvPr/>
          </p:nvCxnSpPr>
          <p:spPr>
            <a:xfrm rot="10800000">
              <a:off x="1047" y="1671"/>
              <a:ext cx="181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71" name="Google Shape;771;p66"/>
            <p:cNvCxnSpPr/>
            <p:nvPr/>
          </p:nvCxnSpPr>
          <p:spPr>
            <a:xfrm rot="10800000" flipH="1">
              <a:off x="4338" y="1671"/>
              <a:ext cx="165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72" name="Google Shape;772;p66"/>
            <p:cNvCxnSpPr/>
            <p:nvPr/>
          </p:nvCxnSpPr>
          <p:spPr>
            <a:xfrm rot="10800000">
              <a:off x="2822" y="1152"/>
              <a:ext cx="0" cy="13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73" name="Google Shape;773;p66"/>
            <p:cNvCxnSpPr/>
            <p:nvPr/>
          </p:nvCxnSpPr>
          <p:spPr>
            <a:xfrm flipH="1">
              <a:off x="1263" y="3061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74" name="Google Shape;774;p66"/>
            <p:cNvCxnSpPr/>
            <p:nvPr/>
          </p:nvCxnSpPr>
          <p:spPr>
            <a:xfrm>
              <a:off x="4036" y="3147"/>
              <a:ext cx="165" cy="79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775" name="Google Shape;775;p66"/>
          <p:cNvGrpSpPr/>
          <p:nvPr/>
        </p:nvGrpSpPr>
        <p:grpSpPr>
          <a:xfrm>
            <a:off x="2895600" y="3230562"/>
            <a:ext cx="3087687" cy="1974850"/>
            <a:chOff x="1824" y="1636"/>
            <a:chExt cx="1945" cy="1244"/>
          </a:xfrm>
        </p:grpSpPr>
        <p:sp>
          <p:nvSpPr>
            <p:cNvPr id="776" name="Google Shape;776;p66"/>
            <p:cNvSpPr txBox="1"/>
            <p:nvPr/>
          </p:nvSpPr>
          <p:spPr>
            <a:xfrm>
              <a:off x="2350" y="1754"/>
              <a:ext cx="99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ALTA PRODUTIVIDADE TOTAL</a:t>
              </a:r>
              <a:endParaRPr/>
            </a:p>
          </p:txBody>
        </p:sp>
        <p:sp>
          <p:nvSpPr>
            <p:cNvPr id="777" name="Google Shape;777;p66"/>
            <p:cNvSpPr txBox="1"/>
            <p:nvPr/>
          </p:nvSpPr>
          <p:spPr>
            <a:xfrm>
              <a:off x="3039" y="2004"/>
              <a:ext cx="647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OPERAÇÕES CONFIÁVEIS</a:t>
              </a:r>
              <a:endParaRPr/>
            </a:p>
          </p:txBody>
        </p:sp>
        <p:sp>
          <p:nvSpPr>
            <p:cNvPr id="778" name="Google Shape;778;p66"/>
            <p:cNvSpPr txBox="1"/>
            <p:nvPr/>
          </p:nvSpPr>
          <p:spPr>
            <a:xfrm>
              <a:off x="2945" y="2548"/>
              <a:ext cx="74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HABILIDADE DE MUDAR</a:t>
              </a:r>
              <a:endParaRPr/>
            </a:p>
          </p:txBody>
        </p:sp>
        <p:sp>
          <p:nvSpPr>
            <p:cNvPr id="779" name="Google Shape;779;p66"/>
            <p:cNvSpPr txBox="1"/>
            <p:nvPr/>
          </p:nvSpPr>
          <p:spPr>
            <a:xfrm>
              <a:off x="2003" y="2513"/>
              <a:ext cx="775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PROCESSO LIVRE DE ERROS</a:t>
              </a:r>
              <a:endParaRPr/>
            </a:p>
          </p:txBody>
        </p:sp>
        <p:sp>
          <p:nvSpPr>
            <p:cNvPr id="780" name="Google Shape;780;p66"/>
            <p:cNvSpPr txBox="1"/>
            <p:nvPr/>
          </p:nvSpPr>
          <p:spPr>
            <a:xfrm>
              <a:off x="1986" y="1987"/>
              <a:ext cx="879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RÁPIDO ATRAVESSAMENTO</a:t>
              </a:r>
              <a:endParaRPr/>
            </a:p>
          </p:txBody>
        </p:sp>
        <p:cxnSp>
          <p:nvCxnSpPr>
            <p:cNvPr id="781" name="Google Shape;781;p66"/>
            <p:cNvCxnSpPr/>
            <p:nvPr/>
          </p:nvCxnSpPr>
          <p:spPr>
            <a:xfrm rot="10800000">
              <a:off x="1824" y="2016"/>
              <a:ext cx="181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82" name="Google Shape;782;p66"/>
            <p:cNvCxnSpPr/>
            <p:nvPr/>
          </p:nvCxnSpPr>
          <p:spPr>
            <a:xfrm rot="10800000" flipH="1">
              <a:off x="3604" y="2016"/>
              <a:ext cx="165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83" name="Google Shape;783;p66"/>
            <p:cNvCxnSpPr/>
            <p:nvPr/>
          </p:nvCxnSpPr>
          <p:spPr>
            <a:xfrm>
              <a:off x="2822" y="1636"/>
              <a:ext cx="0" cy="16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84" name="Google Shape;784;p66"/>
            <p:cNvCxnSpPr/>
            <p:nvPr/>
          </p:nvCxnSpPr>
          <p:spPr>
            <a:xfrm flipH="1">
              <a:off x="2040" y="2759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785" name="Google Shape;785;p66"/>
            <p:cNvCxnSpPr/>
            <p:nvPr/>
          </p:nvCxnSpPr>
          <p:spPr>
            <a:xfrm>
              <a:off x="3345" y="2802"/>
              <a:ext cx="164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</p:grpSp>
      <p:grpSp>
        <p:nvGrpSpPr>
          <p:cNvPr id="786" name="Google Shape;786;p66"/>
          <p:cNvGrpSpPr/>
          <p:nvPr/>
        </p:nvGrpSpPr>
        <p:grpSpPr>
          <a:xfrm>
            <a:off x="2767012" y="685800"/>
            <a:ext cx="3529012" cy="792162"/>
            <a:chOff x="1842" y="3487"/>
            <a:chExt cx="1955" cy="641"/>
          </a:xfrm>
        </p:grpSpPr>
        <p:sp>
          <p:nvSpPr>
            <p:cNvPr id="787" name="Google Shape;787;p66"/>
            <p:cNvSpPr txBox="1"/>
            <p:nvPr/>
          </p:nvSpPr>
          <p:spPr>
            <a:xfrm>
              <a:off x="1842" y="3487"/>
              <a:ext cx="1955" cy="641"/>
            </a:xfrm>
            <a:prstGeom prst="rect">
              <a:avLst/>
            </a:prstGeom>
            <a:solidFill>
              <a:srgbClr val="E5405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79001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6"/>
            <p:cNvSpPr txBox="1"/>
            <p:nvPr/>
          </p:nvSpPr>
          <p:spPr>
            <a:xfrm>
              <a:off x="1867" y="3570"/>
              <a:ext cx="1890" cy="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400"/>
                <a:buFont typeface="Arial"/>
                <a:buNone/>
              </a:pPr>
              <a:r>
                <a:rPr lang="en-US" sz="14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OBJETIVOS DE DESEMPENHO TÊM ASPECTOS INTERNOS E EXTERNOS</a:t>
              </a:r>
              <a:endParaRPr/>
            </a:p>
          </p:txBody>
        </p:sp>
      </p:grpSp>
      <p:sp>
        <p:nvSpPr>
          <p:cNvPr id="789" name="Google Shape;789;p66"/>
          <p:cNvSpPr txBox="1"/>
          <p:nvPr/>
        </p:nvSpPr>
        <p:spPr>
          <a:xfrm>
            <a:off x="1331912" y="3429000"/>
            <a:ext cx="5976937" cy="20161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Dentro de Operações, apenas os ligados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diretamente aos objetivos externos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desempenho são significativos?</a:t>
            </a:r>
            <a:endParaRPr/>
          </a:p>
        </p:txBody>
      </p:sp>
      <p:sp>
        <p:nvSpPr>
          <p:cNvPr id="790" name="Google Shape;790;p66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777240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Operações: Desempenhos Interno e Externo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67"/>
          <p:cNvGrpSpPr/>
          <p:nvPr/>
        </p:nvGrpSpPr>
        <p:grpSpPr>
          <a:xfrm>
            <a:off x="533400" y="2065337"/>
            <a:ext cx="6751637" cy="3894137"/>
            <a:chOff x="336" y="1301"/>
            <a:chExt cx="4253" cy="2453"/>
          </a:xfrm>
        </p:grpSpPr>
        <p:sp>
          <p:nvSpPr>
            <p:cNvPr id="796" name="Google Shape;796;p67"/>
            <p:cNvSpPr/>
            <p:nvPr/>
          </p:nvSpPr>
          <p:spPr>
            <a:xfrm>
              <a:off x="1098" y="1732"/>
              <a:ext cx="3491" cy="202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7"/>
            <p:cNvSpPr/>
            <p:nvPr/>
          </p:nvSpPr>
          <p:spPr>
            <a:xfrm>
              <a:off x="1710" y="1999"/>
              <a:ext cx="2204" cy="1444"/>
            </a:xfrm>
            <a:prstGeom prst="ellipse">
              <a:avLst/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recursos</a:t>
              </a:r>
              <a:endParaRPr/>
            </a:p>
          </p:txBody>
        </p:sp>
        <p:sp>
          <p:nvSpPr>
            <p:cNvPr id="798" name="Google Shape;798;p67"/>
            <p:cNvSpPr txBox="1"/>
            <p:nvPr/>
          </p:nvSpPr>
          <p:spPr>
            <a:xfrm>
              <a:off x="336" y="1301"/>
              <a:ext cx="1527" cy="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Mundo dos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desempenhos</a:t>
              </a:r>
              <a:endParaRPr/>
            </a:p>
          </p:txBody>
        </p:sp>
      </p:grpSp>
      <p:sp>
        <p:nvSpPr>
          <p:cNvPr id="799" name="Google Shape;799;p67"/>
          <p:cNvSpPr/>
          <p:nvPr/>
        </p:nvSpPr>
        <p:spPr>
          <a:xfrm>
            <a:off x="3825875" y="26939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7"/>
          <p:cNvSpPr/>
          <p:nvPr/>
        </p:nvSpPr>
        <p:spPr>
          <a:xfrm>
            <a:off x="5583237" y="3338512"/>
            <a:ext cx="142557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7"/>
          <p:cNvSpPr/>
          <p:nvPr/>
        </p:nvSpPr>
        <p:spPr>
          <a:xfrm>
            <a:off x="5348287" y="5162550"/>
            <a:ext cx="1304925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7"/>
          <p:cNvSpPr/>
          <p:nvPr/>
        </p:nvSpPr>
        <p:spPr>
          <a:xfrm>
            <a:off x="2138362" y="5094287"/>
            <a:ext cx="1303337" cy="425450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7"/>
          <p:cNvSpPr/>
          <p:nvPr/>
        </p:nvSpPr>
        <p:spPr>
          <a:xfrm>
            <a:off x="1727200" y="3394075"/>
            <a:ext cx="1304925" cy="425450"/>
          </a:xfrm>
          <a:prstGeom prst="ellipse">
            <a:avLst/>
          </a:prstGeom>
          <a:solidFill>
            <a:srgbClr val="FF33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618FFD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7"/>
          <p:cNvSpPr txBox="1"/>
          <p:nvPr/>
        </p:nvSpPr>
        <p:spPr>
          <a:xfrm>
            <a:off x="4083050" y="2795587"/>
            <a:ext cx="663575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</p:txBody>
      </p:sp>
      <p:sp>
        <p:nvSpPr>
          <p:cNvPr id="805" name="Google Shape;805;p67"/>
          <p:cNvSpPr txBox="1"/>
          <p:nvPr/>
        </p:nvSpPr>
        <p:spPr>
          <a:xfrm>
            <a:off x="5635625" y="3441700"/>
            <a:ext cx="14335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</p:txBody>
      </p:sp>
      <p:sp>
        <p:nvSpPr>
          <p:cNvPr id="806" name="Google Shape;806;p67"/>
          <p:cNvSpPr txBox="1"/>
          <p:nvPr/>
        </p:nvSpPr>
        <p:spPr>
          <a:xfrm>
            <a:off x="5429250" y="5264150"/>
            <a:ext cx="123983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FLEXIBLIDADE</a:t>
            </a:r>
            <a:endParaRPr/>
          </a:p>
        </p:txBody>
      </p:sp>
      <p:sp>
        <p:nvSpPr>
          <p:cNvPr id="807" name="Google Shape;807;p67"/>
          <p:cNvSpPr txBox="1"/>
          <p:nvPr/>
        </p:nvSpPr>
        <p:spPr>
          <a:xfrm>
            <a:off x="2232025" y="5195887"/>
            <a:ext cx="103505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</p:txBody>
      </p:sp>
      <p:sp>
        <p:nvSpPr>
          <p:cNvPr id="808" name="Google Shape;808;p67"/>
          <p:cNvSpPr txBox="1"/>
          <p:nvPr/>
        </p:nvSpPr>
        <p:spPr>
          <a:xfrm>
            <a:off x="1822450" y="3495675"/>
            <a:ext cx="11287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3325" rIns="65075" bIns="33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endParaRPr/>
          </a:p>
        </p:txBody>
      </p:sp>
      <p:grpSp>
        <p:nvGrpSpPr>
          <p:cNvPr id="809" name="Google Shape;809;p67"/>
          <p:cNvGrpSpPr/>
          <p:nvPr/>
        </p:nvGrpSpPr>
        <p:grpSpPr>
          <a:xfrm>
            <a:off x="914400" y="2141537"/>
            <a:ext cx="7750175" cy="4600575"/>
            <a:chOff x="576" y="950"/>
            <a:chExt cx="4882" cy="2898"/>
          </a:xfrm>
        </p:grpSpPr>
        <p:sp>
          <p:nvSpPr>
            <p:cNvPr id="810" name="Google Shape;810;p67"/>
            <p:cNvSpPr txBox="1"/>
            <p:nvPr/>
          </p:nvSpPr>
          <p:spPr>
            <a:xfrm>
              <a:off x="2340" y="950"/>
              <a:ext cx="1087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PREÇO BAIXO, ALTAS MARGENS OU AMBOS</a:t>
              </a:r>
              <a:endParaRPr/>
            </a:p>
          </p:txBody>
        </p:sp>
        <p:sp>
          <p:nvSpPr>
            <p:cNvPr id="811" name="Google Shape;811;p67"/>
            <p:cNvSpPr txBox="1"/>
            <p:nvPr/>
          </p:nvSpPr>
          <p:spPr>
            <a:xfrm>
              <a:off x="576" y="1442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LEAD-TIMES CURTOS</a:t>
              </a:r>
              <a:endParaRPr/>
            </a:p>
          </p:txBody>
        </p:sp>
        <p:sp>
          <p:nvSpPr>
            <p:cNvPr id="812" name="Google Shape;812;p67"/>
            <p:cNvSpPr txBox="1"/>
            <p:nvPr/>
          </p:nvSpPr>
          <p:spPr>
            <a:xfrm>
              <a:off x="4205" y="1356"/>
              <a:ext cx="734" cy="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ENTREGA CONFIÁVEL</a:t>
              </a:r>
              <a:endParaRPr/>
            </a:p>
          </p:txBody>
        </p:sp>
        <p:sp>
          <p:nvSpPr>
            <p:cNvPr id="813" name="Google Shape;813;p67"/>
            <p:cNvSpPr txBox="1"/>
            <p:nvPr/>
          </p:nvSpPr>
          <p:spPr>
            <a:xfrm>
              <a:off x="706" y="3170"/>
              <a:ext cx="733" cy="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PRODUTOS E SERVIÇOS LIVRES DE ERROS</a:t>
              </a:r>
              <a:endParaRPr/>
            </a:p>
          </p:txBody>
        </p:sp>
        <p:sp>
          <p:nvSpPr>
            <p:cNvPr id="814" name="Google Shape;814;p67"/>
            <p:cNvSpPr txBox="1"/>
            <p:nvPr/>
          </p:nvSpPr>
          <p:spPr>
            <a:xfrm>
              <a:off x="4033" y="3170"/>
              <a:ext cx="1425" cy="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NOVOS PRODUTOS E SERVIÇOS FREQUENTES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FAIXA LARGA DE PRODUTOS E SERVIÇOS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100"/>
                <a:buFont typeface="Arial"/>
                <a:buNone/>
              </a:pPr>
              <a:r>
                <a:rPr lang="en-US" sz="11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AJUSTES DE ENTREGA E VOLUMES</a:t>
              </a:r>
              <a:endParaRPr/>
            </a:p>
          </p:txBody>
        </p:sp>
        <p:cxnSp>
          <p:nvCxnSpPr>
            <p:cNvPr id="815" name="Google Shape;815;p67"/>
            <p:cNvCxnSpPr/>
            <p:nvPr/>
          </p:nvCxnSpPr>
          <p:spPr>
            <a:xfrm rot="10800000">
              <a:off x="1047" y="1671"/>
              <a:ext cx="181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16" name="Google Shape;816;p67"/>
            <p:cNvCxnSpPr/>
            <p:nvPr/>
          </p:nvCxnSpPr>
          <p:spPr>
            <a:xfrm rot="10800000" flipH="1">
              <a:off x="4338" y="1671"/>
              <a:ext cx="165" cy="9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17" name="Google Shape;817;p67"/>
            <p:cNvCxnSpPr/>
            <p:nvPr/>
          </p:nvCxnSpPr>
          <p:spPr>
            <a:xfrm rot="10800000">
              <a:off x="2822" y="1152"/>
              <a:ext cx="0" cy="13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18" name="Google Shape;818;p67"/>
            <p:cNvCxnSpPr/>
            <p:nvPr/>
          </p:nvCxnSpPr>
          <p:spPr>
            <a:xfrm flipH="1">
              <a:off x="1263" y="3061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19" name="Google Shape;819;p67"/>
            <p:cNvCxnSpPr/>
            <p:nvPr/>
          </p:nvCxnSpPr>
          <p:spPr>
            <a:xfrm>
              <a:off x="4036" y="3147"/>
              <a:ext cx="165" cy="79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820" name="Google Shape;820;p67"/>
          <p:cNvGrpSpPr/>
          <p:nvPr/>
        </p:nvGrpSpPr>
        <p:grpSpPr>
          <a:xfrm>
            <a:off x="2895600" y="3230562"/>
            <a:ext cx="3087687" cy="1974850"/>
            <a:chOff x="1824" y="1636"/>
            <a:chExt cx="1945" cy="1244"/>
          </a:xfrm>
        </p:grpSpPr>
        <p:sp>
          <p:nvSpPr>
            <p:cNvPr id="821" name="Google Shape;821;p67"/>
            <p:cNvSpPr txBox="1"/>
            <p:nvPr/>
          </p:nvSpPr>
          <p:spPr>
            <a:xfrm>
              <a:off x="2350" y="1754"/>
              <a:ext cx="99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ALTA PRODUTIVIDADE TOTAL</a:t>
              </a:r>
              <a:endParaRPr/>
            </a:p>
          </p:txBody>
        </p:sp>
        <p:sp>
          <p:nvSpPr>
            <p:cNvPr id="822" name="Google Shape;822;p67"/>
            <p:cNvSpPr txBox="1"/>
            <p:nvPr/>
          </p:nvSpPr>
          <p:spPr>
            <a:xfrm>
              <a:off x="3039" y="2004"/>
              <a:ext cx="647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OPERAÇÕES CONFIÁVEIS</a:t>
              </a:r>
              <a:endParaRPr/>
            </a:p>
          </p:txBody>
        </p:sp>
        <p:sp>
          <p:nvSpPr>
            <p:cNvPr id="823" name="Google Shape;823;p67"/>
            <p:cNvSpPr txBox="1"/>
            <p:nvPr/>
          </p:nvSpPr>
          <p:spPr>
            <a:xfrm>
              <a:off x="2945" y="2548"/>
              <a:ext cx="741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HABILIDADE DE MUDAR</a:t>
              </a:r>
              <a:endParaRPr/>
            </a:p>
          </p:txBody>
        </p:sp>
        <p:sp>
          <p:nvSpPr>
            <p:cNvPr id="824" name="Google Shape;824;p67"/>
            <p:cNvSpPr txBox="1"/>
            <p:nvPr/>
          </p:nvSpPr>
          <p:spPr>
            <a:xfrm>
              <a:off x="2003" y="2513"/>
              <a:ext cx="775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PROCESSO LIVRE DE ERROS</a:t>
              </a:r>
              <a:endParaRPr/>
            </a:p>
          </p:txBody>
        </p:sp>
        <p:sp>
          <p:nvSpPr>
            <p:cNvPr id="825" name="Google Shape;825;p67"/>
            <p:cNvSpPr txBox="1"/>
            <p:nvPr/>
          </p:nvSpPr>
          <p:spPr>
            <a:xfrm>
              <a:off x="1986" y="1987"/>
              <a:ext cx="879" cy="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000"/>
                <a:buFont typeface="Arial"/>
                <a:buNone/>
              </a:pPr>
              <a:r>
                <a:rPr lang="en-US" sz="10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RÁPIDO ATRAVESSAMENTO</a:t>
              </a:r>
              <a:endParaRPr/>
            </a:p>
          </p:txBody>
        </p:sp>
        <p:cxnSp>
          <p:nvCxnSpPr>
            <p:cNvPr id="826" name="Google Shape;826;p67"/>
            <p:cNvCxnSpPr/>
            <p:nvPr/>
          </p:nvCxnSpPr>
          <p:spPr>
            <a:xfrm rot="10800000">
              <a:off x="1824" y="2016"/>
              <a:ext cx="181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827" name="Google Shape;827;p67"/>
            <p:cNvCxnSpPr/>
            <p:nvPr/>
          </p:nvCxnSpPr>
          <p:spPr>
            <a:xfrm rot="10800000" flipH="1">
              <a:off x="3604" y="2016"/>
              <a:ext cx="165" cy="95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828" name="Google Shape;828;p67"/>
            <p:cNvCxnSpPr/>
            <p:nvPr/>
          </p:nvCxnSpPr>
          <p:spPr>
            <a:xfrm>
              <a:off x="2822" y="1636"/>
              <a:ext cx="0" cy="164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29" name="Google Shape;829;p67"/>
            <p:cNvCxnSpPr/>
            <p:nvPr/>
          </p:nvCxnSpPr>
          <p:spPr>
            <a:xfrm flipH="1">
              <a:off x="2040" y="2759"/>
              <a:ext cx="181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830" name="Google Shape;830;p67"/>
            <p:cNvCxnSpPr/>
            <p:nvPr/>
          </p:nvCxnSpPr>
          <p:spPr>
            <a:xfrm>
              <a:off x="3345" y="2802"/>
              <a:ext cx="164" cy="78"/>
            </a:xfrm>
            <a:prstGeom prst="straightConnector1">
              <a:avLst/>
            </a:prstGeom>
            <a:noFill/>
            <a:ln w="12700" cap="flat" cmpd="sng">
              <a:solidFill>
                <a:srgbClr val="CF0E3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</p:grpSp>
      <p:grpSp>
        <p:nvGrpSpPr>
          <p:cNvPr id="831" name="Google Shape;831;p67"/>
          <p:cNvGrpSpPr/>
          <p:nvPr/>
        </p:nvGrpSpPr>
        <p:grpSpPr>
          <a:xfrm>
            <a:off x="2771775" y="908050"/>
            <a:ext cx="3529012" cy="792162"/>
            <a:chOff x="1842" y="3487"/>
            <a:chExt cx="1955" cy="641"/>
          </a:xfrm>
        </p:grpSpPr>
        <p:sp>
          <p:nvSpPr>
            <p:cNvPr id="832" name="Google Shape;832;p67"/>
            <p:cNvSpPr txBox="1"/>
            <p:nvPr/>
          </p:nvSpPr>
          <p:spPr>
            <a:xfrm>
              <a:off x="1842" y="3487"/>
              <a:ext cx="1955" cy="641"/>
            </a:xfrm>
            <a:prstGeom prst="rect">
              <a:avLst/>
            </a:prstGeom>
            <a:solidFill>
              <a:srgbClr val="E5405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79001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7"/>
            <p:cNvSpPr txBox="1"/>
            <p:nvPr/>
          </p:nvSpPr>
          <p:spPr>
            <a:xfrm>
              <a:off x="1867" y="3570"/>
              <a:ext cx="1890" cy="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075" tIns="33325" rIns="65075" bIns="333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  <a:buSzPts val="1400"/>
                <a:buFont typeface="Arial"/>
                <a:buNone/>
              </a:pPr>
              <a:r>
                <a:rPr lang="en-US" sz="1400" b="1" i="1" u="none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rPr>
                <a:t>OBJETIVOS DE DESEMPENHO TÊM ASPECTOS INTERNOS E EXTERNOS</a:t>
              </a:r>
              <a:endParaRPr/>
            </a:p>
          </p:txBody>
        </p:sp>
      </p:grpSp>
      <p:grpSp>
        <p:nvGrpSpPr>
          <p:cNvPr id="834" name="Google Shape;834;p67"/>
          <p:cNvGrpSpPr/>
          <p:nvPr/>
        </p:nvGrpSpPr>
        <p:grpSpPr>
          <a:xfrm>
            <a:off x="2306293" y="2391008"/>
            <a:ext cx="4106269" cy="3927289"/>
            <a:chOff x="1453" y="1506"/>
            <a:chExt cx="2587" cy="2474"/>
          </a:xfrm>
        </p:grpSpPr>
        <p:sp>
          <p:nvSpPr>
            <p:cNvPr id="835" name="Google Shape;835;p67"/>
            <p:cNvSpPr/>
            <p:nvPr/>
          </p:nvSpPr>
          <p:spPr>
            <a:xfrm rot="1860000">
              <a:off x="1754" y="1922"/>
              <a:ext cx="1887" cy="16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264" y="7264"/>
                  </a:moveTo>
                  <a:lnTo>
                    <a:pt x="10124" y="7264"/>
                  </a:lnTo>
                  <a:lnTo>
                    <a:pt x="10124" y="2662"/>
                  </a:lnTo>
                  <a:lnTo>
                    <a:pt x="8100" y="2662"/>
                  </a:lnTo>
                  <a:lnTo>
                    <a:pt x="10800" y="0"/>
                  </a:lnTo>
                  <a:lnTo>
                    <a:pt x="13500" y="2662"/>
                  </a:lnTo>
                  <a:lnTo>
                    <a:pt x="11476" y="2662"/>
                  </a:lnTo>
                  <a:lnTo>
                    <a:pt x="11476" y="7264"/>
                  </a:lnTo>
                  <a:lnTo>
                    <a:pt x="14336" y="7264"/>
                  </a:lnTo>
                  <a:lnTo>
                    <a:pt x="14336" y="10124"/>
                  </a:lnTo>
                  <a:lnTo>
                    <a:pt x="18938" y="10124"/>
                  </a:lnTo>
                  <a:lnTo>
                    <a:pt x="18938" y="8100"/>
                  </a:lnTo>
                  <a:lnTo>
                    <a:pt x="21600" y="10800"/>
                  </a:lnTo>
                  <a:lnTo>
                    <a:pt x="18938" y="13500"/>
                  </a:lnTo>
                  <a:lnTo>
                    <a:pt x="18938" y="11476"/>
                  </a:lnTo>
                  <a:lnTo>
                    <a:pt x="14336" y="11476"/>
                  </a:lnTo>
                  <a:lnTo>
                    <a:pt x="14336" y="14336"/>
                  </a:lnTo>
                  <a:lnTo>
                    <a:pt x="11476" y="14336"/>
                  </a:lnTo>
                  <a:lnTo>
                    <a:pt x="11476" y="18938"/>
                  </a:lnTo>
                  <a:lnTo>
                    <a:pt x="13500" y="18938"/>
                  </a:lnTo>
                  <a:lnTo>
                    <a:pt x="10800" y="21600"/>
                  </a:lnTo>
                  <a:lnTo>
                    <a:pt x="8100" y="18938"/>
                  </a:lnTo>
                  <a:lnTo>
                    <a:pt x="10124" y="18938"/>
                  </a:lnTo>
                  <a:lnTo>
                    <a:pt x="10124" y="14336"/>
                  </a:lnTo>
                  <a:lnTo>
                    <a:pt x="7264" y="14336"/>
                  </a:lnTo>
                  <a:lnTo>
                    <a:pt x="7264" y="11476"/>
                  </a:lnTo>
                  <a:lnTo>
                    <a:pt x="2662" y="11476"/>
                  </a:lnTo>
                  <a:lnTo>
                    <a:pt x="2662" y="13500"/>
                  </a:lnTo>
                  <a:lnTo>
                    <a:pt x="0" y="10800"/>
                  </a:lnTo>
                  <a:lnTo>
                    <a:pt x="2662" y="8100"/>
                  </a:lnTo>
                  <a:lnTo>
                    <a:pt x="2662" y="10124"/>
                  </a:lnTo>
                  <a:lnTo>
                    <a:pt x="7264" y="10124"/>
                  </a:lnTo>
                  <a:lnTo>
                    <a:pt x="7264" y="726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7"/>
            <p:cNvSpPr/>
            <p:nvPr/>
          </p:nvSpPr>
          <p:spPr>
            <a:xfrm rot="180000">
              <a:off x="1831" y="1932"/>
              <a:ext cx="1887" cy="17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264" y="7264"/>
                  </a:moveTo>
                  <a:lnTo>
                    <a:pt x="10124" y="7264"/>
                  </a:lnTo>
                  <a:lnTo>
                    <a:pt x="10124" y="2662"/>
                  </a:lnTo>
                  <a:lnTo>
                    <a:pt x="8100" y="2662"/>
                  </a:lnTo>
                  <a:lnTo>
                    <a:pt x="10800" y="0"/>
                  </a:lnTo>
                  <a:lnTo>
                    <a:pt x="13500" y="2662"/>
                  </a:lnTo>
                  <a:lnTo>
                    <a:pt x="11476" y="2662"/>
                  </a:lnTo>
                  <a:lnTo>
                    <a:pt x="11476" y="7264"/>
                  </a:lnTo>
                  <a:lnTo>
                    <a:pt x="14336" y="7264"/>
                  </a:lnTo>
                  <a:lnTo>
                    <a:pt x="14336" y="10124"/>
                  </a:lnTo>
                  <a:lnTo>
                    <a:pt x="18938" y="10124"/>
                  </a:lnTo>
                  <a:lnTo>
                    <a:pt x="18938" y="8100"/>
                  </a:lnTo>
                  <a:lnTo>
                    <a:pt x="21600" y="10800"/>
                  </a:lnTo>
                  <a:lnTo>
                    <a:pt x="18938" y="13500"/>
                  </a:lnTo>
                  <a:lnTo>
                    <a:pt x="18938" y="11476"/>
                  </a:lnTo>
                  <a:lnTo>
                    <a:pt x="14336" y="11476"/>
                  </a:lnTo>
                  <a:lnTo>
                    <a:pt x="14336" y="14336"/>
                  </a:lnTo>
                  <a:lnTo>
                    <a:pt x="11476" y="14336"/>
                  </a:lnTo>
                  <a:lnTo>
                    <a:pt x="11476" y="18938"/>
                  </a:lnTo>
                  <a:lnTo>
                    <a:pt x="13500" y="18938"/>
                  </a:lnTo>
                  <a:lnTo>
                    <a:pt x="10800" y="21600"/>
                  </a:lnTo>
                  <a:lnTo>
                    <a:pt x="8100" y="18938"/>
                  </a:lnTo>
                  <a:lnTo>
                    <a:pt x="10124" y="18938"/>
                  </a:lnTo>
                  <a:lnTo>
                    <a:pt x="10124" y="14336"/>
                  </a:lnTo>
                  <a:lnTo>
                    <a:pt x="7264" y="14336"/>
                  </a:lnTo>
                  <a:lnTo>
                    <a:pt x="7264" y="11476"/>
                  </a:lnTo>
                  <a:lnTo>
                    <a:pt x="2662" y="11476"/>
                  </a:lnTo>
                  <a:lnTo>
                    <a:pt x="2662" y="13500"/>
                  </a:lnTo>
                  <a:lnTo>
                    <a:pt x="0" y="10800"/>
                  </a:lnTo>
                  <a:lnTo>
                    <a:pt x="2662" y="8100"/>
                  </a:lnTo>
                  <a:lnTo>
                    <a:pt x="2662" y="10124"/>
                  </a:lnTo>
                  <a:lnTo>
                    <a:pt x="7264" y="10124"/>
                  </a:lnTo>
                  <a:lnTo>
                    <a:pt x="7264" y="726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7"/>
            <p:cNvSpPr/>
            <p:nvPr/>
          </p:nvSpPr>
          <p:spPr>
            <a:xfrm rot="-300000">
              <a:off x="1760" y="1878"/>
              <a:ext cx="1887" cy="16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264" y="7264"/>
                  </a:moveTo>
                  <a:lnTo>
                    <a:pt x="10124" y="7264"/>
                  </a:lnTo>
                  <a:lnTo>
                    <a:pt x="10124" y="2662"/>
                  </a:lnTo>
                  <a:lnTo>
                    <a:pt x="8100" y="2662"/>
                  </a:lnTo>
                  <a:lnTo>
                    <a:pt x="10800" y="0"/>
                  </a:lnTo>
                  <a:lnTo>
                    <a:pt x="13500" y="2662"/>
                  </a:lnTo>
                  <a:lnTo>
                    <a:pt x="11476" y="2662"/>
                  </a:lnTo>
                  <a:lnTo>
                    <a:pt x="11476" y="7264"/>
                  </a:lnTo>
                  <a:lnTo>
                    <a:pt x="14336" y="7264"/>
                  </a:lnTo>
                  <a:lnTo>
                    <a:pt x="14336" y="10124"/>
                  </a:lnTo>
                  <a:lnTo>
                    <a:pt x="18938" y="10124"/>
                  </a:lnTo>
                  <a:lnTo>
                    <a:pt x="18938" y="8100"/>
                  </a:lnTo>
                  <a:lnTo>
                    <a:pt x="21600" y="10800"/>
                  </a:lnTo>
                  <a:lnTo>
                    <a:pt x="18938" y="13500"/>
                  </a:lnTo>
                  <a:lnTo>
                    <a:pt x="18938" y="11476"/>
                  </a:lnTo>
                  <a:lnTo>
                    <a:pt x="14336" y="11476"/>
                  </a:lnTo>
                  <a:lnTo>
                    <a:pt x="14336" y="14336"/>
                  </a:lnTo>
                  <a:lnTo>
                    <a:pt x="11476" y="14336"/>
                  </a:lnTo>
                  <a:lnTo>
                    <a:pt x="11476" y="18938"/>
                  </a:lnTo>
                  <a:lnTo>
                    <a:pt x="13500" y="18938"/>
                  </a:lnTo>
                  <a:lnTo>
                    <a:pt x="10800" y="21600"/>
                  </a:lnTo>
                  <a:lnTo>
                    <a:pt x="8100" y="18938"/>
                  </a:lnTo>
                  <a:lnTo>
                    <a:pt x="10124" y="18938"/>
                  </a:lnTo>
                  <a:lnTo>
                    <a:pt x="10124" y="14336"/>
                  </a:lnTo>
                  <a:lnTo>
                    <a:pt x="7264" y="14336"/>
                  </a:lnTo>
                  <a:lnTo>
                    <a:pt x="7264" y="11476"/>
                  </a:lnTo>
                  <a:lnTo>
                    <a:pt x="2662" y="11476"/>
                  </a:lnTo>
                  <a:lnTo>
                    <a:pt x="2662" y="13500"/>
                  </a:lnTo>
                  <a:lnTo>
                    <a:pt x="0" y="10800"/>
                  </a:lnTo>
                  <a:lnTo>
                    <a:pt x="2662" y="8100"/>
                  </a:lnTo>
                  <a:lnTo>
                    <a:pt x="2662" y="10124"/>
                  </a:lnTo>
                  <a:lnTo>
                    <a:pt x="7264" y="10124"/>
                  </a:lnTo>
                  <a:lnTo>
                    <a:pt x="7264" y="726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7"/>
            <p:cNvSpPr/>
            <p:nvPr/>
          </p:nvSpPr>
          <p:spPr>
            <a:xfrm rot="-2040000">
              <a:off x="1837" y="1888"/>
              <a:ext cx="1887" cy="17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264" y="7264"/>
                  </a:moveTo>
                  <a:lnTo>
                    <a:pt x="10124" y="7264"/>
                  </a:lnTo>
                  <a:lnTo>
                    <a:pt x="10124" y="2662"/>
                  </a:lnTo>
                  <a:lnTo>
                    <a:pt x="8100" y="2662"/>
                  </a:lnTo>
                  <a:lnTo>
                    <a:pt x="10800" y="0"/>
                  </a:lnTo>
                  <a:lnTo>
                    <a:pt x="13500" y="2662"/>
                  </a:lnTo>
                  <a:lnTo>
                    <a:pt x="11476" y="2662"/>
                  </a:lnTo>
                  <a:lnTo>
                    <a:pt x="11476" y="7264"/>
                  </a:lnTo>
                  <a:lnTo>
                    <a:pt x="14336" y="7264"/>
                  </a:lnTo>
                  <a:lnTo>
                    <a:pt x="14336" y="10124"/>
                  </a:lnTo>
                  <a:lnTo>
                    <a:pt x="18938" y="10124"/>
                  </a:lnTo>
                  <a:lnTo>
                    <a:pt x="18938" y="8100"/>
                  </a:lnTo>
                  <a:lnTo>
                    <a:pt x="21600" y="10800"/>
                  </a:lnTo>
                  <a:lnTo>
                    <a:pt x="18938" y="13500"/>
                  </a:lnTo>
                  <a:lnTo>
                    <a:pt x="18938" y="11476"/>
                  </a:lnTo>
                  <a:lnTo>
                    <a:pt x="14336" y="11476"/>
                  </a:lnTo>
                  <a:lnTo>
                    <a:pt x="14336" y="14336"/>
                  </a:lnTo>
                  <a:lnTo>
                    <a:pt x="11476" y="14336"/>
                  </a:lnTo>
                  <a:lnTo>
                    <a:pt x="11476" y="18938"/>
                  </a:lnTo>
                  <a:lnTo>
                    <a:pt x="13500" y="18938"/>
                  </a:lnTo>
                  <a:lnTo>
                    <a:pt x="10800" y="21600"/>
                  </a:lnTo>
                  <a:lnTo>
                    <a:pt x="8100" y="18938"/>
                  </a:lnTo>
                  <a:lnTo>
                    <a:pt x="10124" y="18938"/>
                  </a:lnTo>
                  <a:lnTo>
                    <a:pt x="10124" y="14336"/>
                  </a:lnTo>
                  <a:lnTo>
                    <a:pt x="7264" y="14336"/>
                  </a:lnTo>
                  <a:lnTo>
                    <a:pt x="7264" y="11476"/>
                  </a:lnTo>
                  <a:lnTo>
                    <a:pt x="2662" y="11476"/>
                  </a:lnTo>
                  <a:lnTo>
                    <a:pt x="2662" y="13500"/>
                  </a:lnTo>
                  <a:lnTo>
                    <a:pt x="0" y="10800"/>
                  </a:lnTo>
                  <a:lnTo>
                    <a:pt x="2662" y="8100"/>
                  </a:lnTo>
                  <a:lnTo>
                    <a:pt x="2662" y="10124"/>
                  </a:lnTo>
                  <a:lnTo>
                    <a:pt x="7264" y="10124"/>
                  </a:lnTo>
                  <a:lnTo>
                    <a:pt x="7264" y="726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67"/>
          <p:cNvGrpSpPr/>
          <p:nvPr/>
        </p:nvGrpSpPr>
        <p:grpSpPr>
          <a:xfrm>
            <a:off x="2411412" y="3173412"/>
            <a:ext cx="2952750" cy="2200275"/>
            <a:chOff x="2411413" y="3173413"/>
            <a:chExt cx="2952751" cy="2200275"/>
          </a:xfrm>
        </p:grpSpPr>
        <p:cxnSp>
          <p:nvCxnSpPr>
            <p:cNvPr id="840" name="Google Shape;840;p67"/>
            <p:cNvCxnSpPr/>
            <p:nvPr/>
          </p:nvCxnSpPr>
          <p:spPr>
            <a:xfrm>
              <a:off x="2411413" y="3933825"/>
              <a:ext cx="144463" cy="1150938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41" name="Google Shape;841;p67"/>
            <p:cNvCxnSpPr/>
            <p:nvPr/>
          </p:nvCxnSpPr>
          <p:spPr>
            <a:xfrm rot="10800000" flipH="1">
              <a:off x="3059113" y="3173413"/>
              <a:ext cx="1355724" cy="542925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42" name="Google Shape;842;p67"/>
            <p:cNvCxnSpPr/>
            <p:nvPr/>
          </p:nvCxnSpPr>
          <p:spPr>
            <a:xfrm>
              <a:off x="2771776" y="3860800"/>
              <a:ext cx="2592388" cy="1512888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843" name="Google Shape;843;p6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8"/>
          <p:cNvSpPr/>
          <p:nvPr/>
        </p:nvSpPr>
        <p:spPr>
          <a:xfrm>
            <a:off x="1447800" y="1524000"/>
            <a:ext cx="6540500" cy="4648200"/>
          </a:xfrm>
          <a:prstGeom prst="ellipse">
            <a:avLst/>
          </a:prstGeom>
          <a:solidFill>
            <a:srgbClr val="A2C1FE"/>
          </a:solidFill>
          <a:ln w="12700" cap="flat" cmpd="sng">
            <a:solidFill>
              <a:srgbClr val="A2C1F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8"/>
          <p:cNvSpPr/>
          <p:nvPr/>
        </p:nvSpPr>
        <p:spPr>
          <a:xfrm>
            <a:off x="3130550" y="1149350"/>
            <a:ext cx="3492500" cy="1206500"/>
          </a:xfrm>
          <a:prstGeom prst="roundRect">
            <a:avLst>
              <a:gd name="adj" fmla="val 2699"/>
            </a:avLst>
          </a:prstGeom>
          <a:solidFill>
            <a:srgbClr val="3399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0" name="Google Shape;850;p68"/>
          <p:cNvCxnSpPr/>
          <p:nvPr/>
        </p:nvCxnSpPr>
        <p:spPr>
          <a:xfrm>
            <a:off x="4800600" y="2374900"/>
            <a:ext cx="0" cy="3556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1" name="Google Shape;851;p68"/>
          <p:cNvCxnSpPr/>
          <p:nvPr/>
        </p:nvCxnSpPr>
        <p:spPr>
          <a:xfrm>
            <a:off x="2070100" y="2743200"/>
            <a:ext cx="53086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52" name="Google Shape;852;p68"/>
          <p:cNvSpPr txBox="1"/>
          <p:nvPr/>
        </p:nvSpPr>
        <p:spPr>
          <a:xfrm>
            <a:off x="3332162" y="1222375"/>
            <a:ext cx="2794000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Conteúdo de uma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Estratégia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Operações</a:t>
            </a:r>
            <a:endParaRPr/>
          </a:p>
        </p:txBody>
      </p:sp>
      <p:sp>
        <p:nvSpPr>
          <p:cNvPr id="853" name="Google Shape;853;p68"/>
          <p:cNvSpPr txBox="1"/>
          <p:nvPr/>
        </p:nvSpPr>
        <p:spPr>
          <a:xfrm>
            <a:off x="3048000" y="2743200"/>
            <a:ext cx="358775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>
                <a:solidFill>
                  <a:srgbClr val="081D58"/>
                </a:solidFill>
                <a:latin typeface="Arial"/>
                <a:ea typeface="Arial"/>
                <a:cs typeface="Arial"/>
                <a:sym typeface="Arial"/>
              </a:rPr>
              <a:t>Desenvolvimento da Estratégia de Operações   </a:t>
            </a:r>
            <a:endParaRPr/>
          </a:p>
        </p:txBody>
      </p:sp>
      <p:cxnSp>
        <p:nvCxnSpPr>
          <p:cNvPr id="854" name="Google Shape;854;p68"/>
          <p:cNvCxnSpPr/>
          <p:nvPr/>
        </p:nvCxnSpPr>
        <p:spPr>
          <a:xfrm rot="10800000">
            <a:off x="2057400" y="2730500"/>
            <a:ext cx="0" cy="254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5" name="Google Shape;855;p68"/>
          <p:cNvCxnSpPr/>
          <p:nvPr/>
        </p:nvCxnSpPr>
        <p:spPr>
          <a:xfrm>
            <a:off x="7391400" y="2755900"/>
            <a:ext cx="0" cy="2794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56" name="Google Shape;856;p68"/>
          <p:cNvSpPr/>
          <p:nvPr/>
        </p:nvSpPr>
        <p:spPr>
          <a:xfrm>
            <a:off x="1149350" y="2895600"/>
            <a:ext cx="1892300" cy="3187700"/>
          </a:xfrm>
          <a:prstGeom prst="roundRect">
            <a:avLst>
              <a:gd name="adj" fmla="val 2699"/>
            </a:avLst>
          </a:prstGeom>
          <a:solidFill>
            <a:srgbClr val="3399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8"/>
          <p:cNvSpPr txBox="1"/>
          <p:nvPr/>
        </p:nvSpPr>
        <p:spPr>
          <a:xfrm>
            <a:off x="1066800" y="3051175"/>
            <a:ext cx="2057400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das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Operações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(mundo dos desempenhos)</a:t>
            </a:r>
            <a:endParaRPr sz="2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8"/>
          <p:cNvSpPr txBox="1"/>
          <p:nvPr/>
        </p:nvSpPr>
        <p:spPr>
          <a:xfrm>
            <a:off x="1808162" y="3844925"/>
            <a:ext cx="649287" cy="209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</p:txBody>
      </p:sp>
      <p:sp>
        <p:nvSpPr>
          <p:cNvPr id="859" name="Google Shape;859;p68"/>
          <p:cNvSpPr/>
          <p:nvPr/>
        </p:nvSpPr>
        <p:spPr>
          <a:xfrm>
            <a:off x="6483350" y="2971800"/>
            <a:ext cx="1892300" cy="3263900"/>
          </a:xfrm>
          <a:prstGeom prst="roundRect">
            <a:avLst>
              <a:gd name="adj" fmla="val 2699"/>
            </a:avLst>
          </a:prstGeom>
          <a:solidFill>
            <a:srgbClr val="3399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68"/>
          <p:cNvSpPr txBox="1"/>
          <p:nvPr/>
        </p:nvSpPr>
        <p:spPr>
          <a:xfrm>
            <a:off x="6337300" y="3108325"/>
            <a:ext cx="2273300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Áreas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Decisão das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Operações (mundo dos recursos)</a:t>
            </a:r>
            <a:endParaRPr/>
          </a:p>
        </p:txBody>
      </p:sp>
      <p:sp>
        <p:nvSpPr>
          <p:cNvPr id="861" name="Google Shape;861;p68"/>
          <p:cNvSpPr txBox="1"/>
          <p:nvPr/>
        </p:nvSpPr>
        <p:spPr>
          <a:xfrm>
            <a:off x="7123112" y="4332287"/>
            <a:ext cx="649287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</a:t>
            </a:r>
            <a:endParaRPr/>
          </a:p>
        </p:txBody>
      </p:sp>
      <p:cxnSp>
        <p:nvCxnSpPr>
          <p:cNvPr id="862" name="Google Shape;862;p68"/>
          <p:cNvCxnSpPr/>
          <p:nvPr/>
        </p:nvCxnSpPr>
        <p:spPr>
          <a:xfrm>
            <a:off x="3467100" y="5143500"/>
            <a:ext cx="2438400" cy="3048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3" name="Google Shape;863;p68"/>
          <p:cNvCxnSpPr/>
          <p:nvPr/>
        </p:nvCxnSpPr>
        <p:spPr>
          <a:xfrm>
            <a:off x="3467100" y="4381500"/>
            <a:ext cx="2438400" cy="3048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4" name="Google Shape;864;p68"/>
          <p:cNvCxnSpPr/>
          <p:nvPr/>
        </p:nvCxnSpPr>
        <p:spPr>
          <a:xfrm rot="10800000" flipH="1">
            <a:off x="3467100" y="4762500"/>
            <a:ext cx="2438400" cy="12192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5" name="Google Shape;865;p68"/>
          <p:cNvCxnSpPr/>
          <p:nvPr/>
        </p:nvCxnSpPr>
        <p:spPr>
          <a:xfrm rot="10800000" flipH="1">
            <a:off x="3467100" y="4229100"/>
            <a:ext cx="2514600" cy="6858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6" name="Google Shape;866;p68"/>
          <p:cNvCxnSpPr/>
          <p:nvPr/>
        </p:nvCxnSpPr>
        <p:spPr>
          <a:xfrm>
            <a:off x="3467100" y="4991100"/>
            <a:ext cx="2438400" cy="1524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7" name="Google Shape;867;p68"/>
          <p:cNvCxnSpPr/>
          <p:nvPr/>
        </p:nvCxnSpPr>
        <p:spPr>
          <a:xfrm>
            <a:off x="3467100" y="5524500"/>
            <a:ext cx="2438400" cy="762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868" name="Google Shape;868;p68"/>
          <p:cNvCxnSpPr/>
          <p:nvPr/>
        </p:nvCxnSpPr>
        <p:spPr>
          <a:xfrm>
            <a:off x="3467100" y="5676900"/>
            <a:ext cx="2438400" cy="228600"/>
          </a:xfrm>
          <a:prstGeom prst="straightConnector1">
            <a:avLst/>
          </a:prstGeom>
          <a:noFill/>
          <a:ln w="76200" cap="flat" cmpd="sng">
            <a:solidFill>
              <a:srgbClr val="114FFB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69" name="Google Shape;869;p6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Estratégia de Operações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6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Os objetivos de desempenho são inter-relacionados</a:t>
            </a:r>
            <a:endParaRPr/>
          </a:p>
        </p:txBody>
      </p:sp>
      <p:sp>
        <p:nvSpPr>
          <p:cNvPr id="875" name="Google Shape;875;p69"/>
          <p:cNvSpPr txBox="1">
            <a:spLocks noGrp="1"/>
          </p:cNvSpPr>
          <p:nvPr>
            <p:ph type="body" idx="1"/>
          </p:nvPr>
        </p:nvSpPr>
        <p:spPr>
          <a:xfrm>
            <a:off x="900112" y="198913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Custo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é afetado pelos outros objetivos de desempenho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Rapidez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1"/>
          <p:cNvSpPr txBox="1"/>
          <p:nvPr/>
        </p:nvSpPr>
        <p:spPr>
          <a:xfrm>
            <a:off x="1547812" y="1341437"/>
            <a:ext cx="6483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Flexibilidade e confiabilidade na sala de jornalismo (p. 76)</a:t>
            </a:r>
            <a:endParaRPr/>
          </a:p>
        </p:txBody>
      </p:sp>
      <p:pic>
        <p:nvPicPr>
          <p:cNvPr id="922" name="Google Shape;922;p71" descr="ANd9GcRgzakgPxChaEEPHDleimmj7VG3Cixgky5zCez5JdKTvJYxGqp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2276475"/>
            <a:ext cx="27527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71"/>
          <p:cNvSpPr/>
          <p:nvPr/>
        </p:nvSpPr>
        <p:spPr>
          <a:xfrm>
            <a:off x="7451725" y="5876925"/>
            <a:ext cx="792162" cy="57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darken" extrusionOk="0">
                <a:moveTo>
                  <a:pt x="27265" y="37000"/>
                </a:moveTo>
                <a:lnTo>
                  <a:pt x="27265" y="54812"/>
                </a:lnTo>
                <a:lnTo>
                  <a:pt x="31675" y="54812"/>
                </a:lnTo>
                <a:lnTo>
                  <a:pt x="33039" y="52779"/>
                </a:lnTo>
                <a:lnTo>
                  <a:pt x="34312" y="52779"/>
                </a:lnTo>
                <a:lnTo>
                  <a:pt x="34312" y="79967"/>
                </a:lnTo>
                <a:lnTo>
                  <a:pt x="78823" y="79967"/>
                </a:lnTo>
                <a:lnTo>
                  <a:pt x="78823" y="70592"/>
                </a:lnTo>
                <a:lnTo>
                  <a:pt x="85870" y="70592"/>
                </a:lnTo>
                <a:lnTo>
                  <a:pt x="89689" y="75750"/>
                </a:lnTo>
                <a:lnTo>
                  <a:pt x="92735" y="75750"/>
                </a:lnTo>
                <a:lnTo>
                  <a:pt x="92735" y="42625"/>
                </a:lnTo>
                <a:lnTo>
                  <a:pt x="89689" y="42625"/>
                </a:lnTo>
                <a:lnTo>
                  <a:pt x="87052" y="46217"/>
                </a:lnTo>
                <a:lnTo>
                  <a:pt x="78823" y="46217"/>
                </a:lnTo>
                <a:lnTo>
                  <a:pt x="78823" y="42625"/>
                </a:lnTo>
                <a:lnTo>
                  <a:pt x="76231" y="38875"/>
                </a:lnTo>
                <a:lnTo>
                  <a:pt x="33039" y="38875"/>
                </a:lnTo>
                <a:lnTo>
                  <a:pt x="31675" y="37000"/>
                </a:lnTo>
                <a:close/>
              </a:path>
              <a:path w="120000" h="120000" fill="none" extrusionOk="0">
                <a:moveTo>
                  <a:pt x="27265" y="37000"/>
                </a:moveTo>
                <a:lnTo>
                  <a:pt x="31675" y="37000"/>
                </a:lnTo>
                <a:lnTo>
                  <a:pt x="33039" y="38875"/>
                </a:lnTo>
                <a:lnTo>
                  <a:pt x="76231" y="38875"/>
                </a:lnTo>
                <a:lnTo>
                  <a:pt x="78823" y="42625"/>
                </a:lnTo>
                <a:lnTo>
                  <a:pt x="78823" y="46217"/>
                </a:lnTo>
                <a:lnTo>
                  <a:pt x="87052" y="46217"/>
                </a:lnTo>
                <a:lnTo>
                  <a:pt x="89689" y="42625"/>
                </a:lnTo>
                <a:lnTo>
                  <a:pt x="92735" y="42625"/>
                </a:lnTo>
                <a:lnTo>
                  <a:pt x="92735" y="75750"/>
                </a:lnTo>
                <a:lnTo>
                  <a:pt x="89689" y="75750"/>
                </a:lnTo>
                <a:lnTo>
                  <a:pt x="85870" y="70592"/>
                </a:lnTo>
                <a:lnTo>
                  <a:pt x="78823" y="70592"/>
                </a:lnTo>
                <a:lnTo>
                  <a:pt x="78823" y="79967"/>
                </a:lnTo>
                <a:lnTo>
                  <a:pt x="34312" y="79967"/>
                </a:lnTo>
                <a:lnTo>
                  <a:pt x="34312" y="52779"/>
                </a:lnTo>
                <a:lnTo>
                  <a:pt x="33039" y="52779"/>
                </a:lnTo>
                <a:lnTo>
                  <a:pt x="31675" y="54812"/>
                </a:lnTo>
                <a:lnTo>
                  <a:pt x="27265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C6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2"/>
          <p:cNvSpPr txBox="1">
            <a:spLocks noGrp="1"/>
          </p:cNvSpPr>
          <p:nvPr>
            <p:ph type="title"/>
          </p:nvPr>
        </p:nvSpPr>
        <p:spPr>
          <a:xfrm>
            <a:off x="827087" y="2060575"/>
            <a:ext cx="813276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Como determinar qual a Importância dos objetivos de desempenho?</a:t>
            </a:r>
            <a:endParaRPr/>
          </a:p>
        </p:txBody>
      </p:sp>
      <p:sp>
        <p:nvSpPr>
          <p:cNvPr id="929" name="Google Shape;929;p72"/>
          <p:cNvSpPr txBox="1"/>
          <p:nvPr/>
        </p:nvSpPr>
        <p:spPr>
          <a:xfrm>
            <a:off x="971550" y="3933825"/>
            <a:ext cx="76311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Voltar para o que importa estrategicamente, o que é??</a:t>
            </a:r>
            <a:endParaRPr/>
          </a:p>
        </p:txBody>
      </p:sp>
      <p:sp>
        <p:nvSpPr>
          <p:cNvPr id="930" name="Google Shape;930;p72"/>
          <p:cNvSpPr txBox="1"/>
          <p:nvPr/>
        </p:nvSpPr>
        <p:spPr>
          <a:xfrm>
            <a:off x="2566987" y="5300662"/>
            <a:ext cx="465296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COMPETITIVIDADE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3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3276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Importância dos aspectos de desempenho</a:t>
            </a:r>
            <a:endParaRPr/>
          </a:p>
        </p:txBody>
      </p:sp>
      <p:pic>
        <p:nvPicPr>
          <p:cNvPr id="936" name="Google Shape;93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095375"/>
            <a:ext cx="6551612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954087"/>
            <a:ext cx="7705725" cy="55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7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4582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Importância dos aspectos de desempenho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Exercícios</a:t>
            </a:r>
            <a:endParaRPr/>
          </a:p>
        </p:txBody>
      </p:sp>
      <p:sp>
        <p:nvSpPr>
          <p:cNvPr id="948" name="Google Shape;948;p75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Slack – cap. 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Costco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Fedex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Quais foram as mudancas em relacao aos objetivos de desempenho que fizeram FEDEX alterar sua estratégia de operações?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voce estabeleceria a estrategia de operações da Costco? Para isso, identifique os objetivos de desempenho/critérios de competitividade; priorize esses criterios; avalie a demanda e a concorrência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a estratégia de operações das empresas FEDEX e Costco refletiram nas operações das mesmas?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6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56165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Cotsco</a:t>
            </a:r>
            <a:endParaRPr/>
          </a:p>
        </p:txBody>
      </p:sp>
      <p:sp>
        <p:nvSpPr>
          <p:cNvPr id="954" name="Google Shape;954;p76"/>
          <p:cNvSpPr txBox="1">
            <a:spLocks noGrp="1"/>
          </p:cNvSpPr>
          <p:nvPr>
            <p:ph type="body" idx="1"/>
          </p:nvPr>
        </p:nvSpPr>
        <p:spPr>
          <a:xfrm>
            <a:off x="179387" y="1268412"/>
            <a:ext cx="8713787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vende desde alimentos e produtos de higiene pessoal a granel, roupas, eletrônicos e anéis de diamante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todo o mundo, existem 94 milhões de pessoas que têm um cartão de sócio da Costco (anuidade de US$60 a US$120).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empresa diz que tem uma taxa de renovação de 90% nos EUA e no Canadá - "Eles têm uma base de adesão muito fiel“ (Patricia Hong, A.T. Kearney, 2019)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há um aspecto psicológico: como as taxas de filiação são um "custo irrecuperável", os consumidores tentam justificá-la mentalmente, o que resulta em compras mais frequentes e na compra de mais produtos em cada viagem, segundo Kusum Ailawadi, autor de 2017 estudar nas compras do clube.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https://www.cnbc.com/2019/05/22/hooked-how-costco-turns-customers-into-fanatics.html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e’ a loja: 1:46min: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https://www.youtube.com/watch?v=mP-MqDguyDI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55" name="Google Shape;955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425" y="260350"/>
            <a:ext cx="3057525" cy="86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179387" y="2133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Função Produção</a:t>
            </a:r>
            <a:r>
              <a:rPr lang="en-US" sz="4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br>
              <a:rPr lang="en-US" sz="4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6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Estrategia  ???</a:t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4500562" y="4221162"/>
            <a:ext cx="3671887" cy="19446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rgbClr val="00004D"/>
                </a:solidFill>
                <a:latin typeface="Arial"/>
                <a:ea typeface="Arial"/>
                <a:cs typeface="Arial"/>
                <a:sym typeface="Arial"/>
              </a:rPr>
              <a:t>Alguma relação?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7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Consumidor  X   Operações</a:t>
            </a:r>
            <a:endParaRPr/>
          </a:p>
        </p:txBody>
      </p:sp>
      <p:sp>
        <p:nvSpPr>
          <p:cNvPr id="961" name="Google Shape;961;p77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48665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consumidor define o que as operações deveriam considerar como prioritário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77"/>
          <p:cNvSpPr/>
          <p:nvPr/>
        </p:nvSpPr>
        <p:spPr>
          <a:xfrm>
            <a:off x="2987675" y="3140075"/>
            <a:ext cx="2160587" cy="9366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77"/>
          <p:cNvSpPr txBox="1"/>
          <p:nvPr/>
        </p:nvSpPr>
        <p:spPr>
          <a:xfrm>
            <a:off x="898525" y="5014912"/>
            <a:ext cx="287972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Necessidades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Preocupações</a:t>
            </a:r>
            <a:endParaRPr/>
          </a:p>
        </p:txBody>
      </p:sp>
      <p:sp>
        <p:nvSpPr>
          <p:cNvPr id="964" name="Google Shape;964;p77"/>
          <p:cNvSpPr txBox="1"/>
          <p:nvPr/>
        </p:nvSpPr>
        <p:spPr>
          <a:xfrm>
            <a:off x="5003800" y="5057775"/>
            <a:ext cx="287972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Necessidades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Preocupações</a:t>
            </a:r>
            <a:endParaRPr/>
          </a:p>
        </p:txBody>
      </p:sp>
      <p:sp>
        <p:nvSpPr>
          <p:cNvPr id="965" name="Google Shape;965;p77"/>
          <p:cNvSpPr/>
          <p:nvPr/>
        </p:nvSpPr>
        <p:spPr>
          <a:xfrm>
            <a:off x="3432175" y="5057775"/>
            <a:ext cx="1944687" cy="288925"/>
          </a:xfrm>
          <a:prstGeom prst="leftRightArrow">
            <a:avLst>
              <a:gd name="adj1" fmla="val 4161"/>
              <a:gd name="adj2" fmla="val 7240"/>
            </a:avLst>
          </a:prstGeom>
          <a:solidFill>
            <a:srgbClr val="FF33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7"/>
          <p:cNvSpPr/>
          <p:nvPr/>
        </p:nvSpPr>
        <p:spPr>
          <a:xfrm>
            <a:off x="3432175" y="5360987"/>
            <a:ext cx="1944687" cy="288925"/>
          </a:xfrm>
          <a:prstGeom prst="leftRightArrow">
            <a:avLst>
              <a:gd name="adj1" fmla="val 4161"/>
              <a:gd name="adj2" fmla="val 7240"/>
            </a:avLst>
          </a:prstGeom>
          <a:solidFill>
            <a:srgbClr val="FF33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77"/>
          <p:cNvSpPr/>
          <p:nvPr/>
        </p:nvSpPr>
        <p:spPr>
          <a:xfrm>
            <a:off x="3432175" y="5721350"/>
            <a:ext cx="1944687" cy="288925"/>
          </a:xfrm>
          <a:prstGeom prst="leftRightArrow">
            <a:avLst>
              <a:gd name="adj1" fmla="val 4161"/>
              <a:gd name="adj2" fmla="val 7240"/>
            </a:avLst>
          </a:prstGeom>
          <a:solidFill>
            <a:srgbClr val="FF33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8" name="Google Shape;96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912" y="2565400"/>
            <a:ext cx="1784350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2544762"/>
            <a:ext cx="1784350" cy="196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8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D21"/>
              </a:buClr>
              <a:buSzPts val="3000"/>
              <a:buFont typeface="Arial"/>
              <a:buNone/>
            </a:pPr>
            <a:r>
              <a:rPr lang="en-US" sz="3000" b="0" i="1" u="none">
                <a:solidFill>
                  <a:srgbClr val="E8FD21"/>
                </a:solidFill>
                <a:latin typeface="Arial"/>
                <a:ea typeface="Arial"/>
                <a:cs typeface="Arial"/>
                <a:sym typeface="Arial"/>
              </a:rPr>
              <a:t>Fatores Competitivos X Objetivos de Desempenho</a:t>
            </a:r>
            <a:endParaRPr/>
          </a:p>
        </p:txBody>
      </p:sp>
      <p:sp>
        <p:nvSpPr>
          <p:cNvPr id="975" name="Google Shape;975;p78"/>
          <p:cNvSpPr txBox="1">
            <a:spLocks noGrp="1"/>
          </p:cNvSpPr>
          <p:nvPr>
            <p:ph type="body" idx="1"/>
          </p:nvPr>
        </p:nvSpPr>
        <p:spPr>
          <a:xfrm>
            <a:off x="0" y="1628775"/>
            <a:ext cx="4427537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 os consumidores valorizam...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Preço Baixo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Alta qualidade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 Rápida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Entrega confiável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Produtos e serviços inovadores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Ampla variedade de produtos/serviços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Habilidade de alterar prazo e a quantidade de produtos/serviços</a:t>
            </a:r>
            <a:endParaRPr/>
          </a:p>
        </p:txBody>
      </p:sp>
      <p:sp>
        <p:nvSpPr>
          <p:cNvPr id="976" name="Google Shape;976;p78"/>
          <p:cNvSpPr txBox="1"/>
          <p:nvPr/>
        </p:nvSpPr>
        <p:spPr>
          <a:xfrm>
            <a:off x="4932362" y="1700212"/>
            <a:ext cx="34671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operação terá que se superar em...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Melhoria de Qualidade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Rapidez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Flexibilidade (produto)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Flexibilidade (mix)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Flexibilidade (Volume)</a:t>
            </a:r>
            <a:endParaRPr/>
          </a:p>
        </p:txBody>
      </p:sp>
      <p:cxnSp>
        <p:nvCxnSpPr>
          <p:cNvPr id="977" name="Google Shape;977;p78"/>
          <p:cNvCxnSpPr/>
          <p:nvPr/>
        </p:nvCxnSpPr>
        <p:spPr>
          <a:xfrm>
            <a:off x="2411412" y="2636837"/>
            <a:ext cx="2447925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78" name="Google Shape;978;p78"/>
          <p:cNvCxnSpPr/>
          <p:nvPr/>
        </p:nvCxnSpPr>
        <p:spPr>
          <a:xfrm>
            <a:off x="2555875" y="2997200"/>
            <a:ext cx="2447925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79" name="Google Shape;979;p78"/>
          <p:cNvCxnSpPr/>
          <p:nvPr/>
        </p:nvCxnSpPr>
        <p:spPr>
          <a:xfrm>
            <a:off x="2627312" y="3357562"/>
            <a:ext cx="2447925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0" name="Google Shape;980;p78"/>
          <p:cNvCxnSpPr/>
          <p:nvPr/>
        </p:nvCxnSpPr>
        <p:spPr>
          <a:xfrm>
            <a:off x="2916237" y="3789362"/>
            <a:ext cx="2159000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1" name="Google Shape;981;p78"/>
          <p:cNvCxnSpPr/>
          <p:nvPr/>
        </p:nvCxnSpPr>
        <p:spPr>
          <a:xfrm>
            <a:off x="2627312" y="4292600"/>
            <a:ext cx="2447925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2" name="Google Shape;982;p78"/>
          <p:cNvCxnSpPr/>
          <p:nvPr/>
        </p:nvCxnSpPr>
        <p:spPr>
          <a:xfrm>
            <a:off x="2843212" y="4941887"/>
            <a:ext cx="2159000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3" name="Google Shape;983;p78"/>
          <p:cNvCxnSpPr/>
          <p:nvPr/>
        </p:nvCxnSpPr>
        <p:spPr>
          <a:xfrm>
            <a:off x="2555875" y="5661025"/>
            <a:ext cx="2447925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984" name="Google Shape;98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Competitividade</a:t>
            </a:r>
            <a:endParaRPr/>
          </a:p>
        </p:txBody>
      </p:sp>
      <p:sp>
        <p:nvSpPr>
          <p:cNvPr id="990" name="Google Shape;990;p79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631112" cy="501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Metas e Objetivos para as operações são 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tradução das necessidades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dos consumidores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Envolve, 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por exemplo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decidir se preço é mais importante que tempo de entrega (</a:t>
            </a:r>
            <a:r>
              <a:rPr lang="en-US" sz="2000" b="0" i="0" u="sng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trade-off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Identificar essas necessidades 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não é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tarefa 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fácil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Uma maneira de fazer isso é através de critérios competitivos </a:t>
            </a:r>
            <a:r>
              <a:rPr lang="en-US" sz="2000" b="0" i="0" u="sng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ganhadores e qualificadores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79"/>
          <p:cNvSpPr txBox="1"/>
          <p:nvPr/>
        </p:nvSpPr>
        <p:spPr>
          <a:xfrm>
            <a:off x="3348037" y="4941887"/>
            <a:ext cx="216058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---&gt;  Capitulo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82"/>
          <p:cNvSpPr txBox="1">
            <a:spLocks noGrp="1"/>
          </p:cNvSpPr>
          <p:nvPr>
            <p:ph type="title"/>
          </p:nvPr>
        </p:nvSpPr>
        <p:spPr>
          <a:xfrm>
            <a:off x="684212" y="2349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Trabalha-se então com Priorização dos Critérios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8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Compromissos e Melhoria</a:t>
            </a:r>
            <a:endParaRPr/>
          </a:p>
        </p:txBody>
      </p:sp>
      <p:sp>
        <p:nvSpPr>
          <p:cNvPr id="1015" name="Google Shape;1015;p83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Administração de Operações trata da relação de compromissos entre critérios competitivos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Exs: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Compromisso entre oferecer ao cliente entrega rápida (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e  manter estoque dispendiosos (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Compromisso entre cara manutenção preventiva (custos) e disponibilidade confiável da capacidade produtiva (</a:t>
            </a:r>
            <a:r>
              <a:rPr lang="en-US" sz="20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confiabilidade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84"/>
          <p:cNvSpPr txBox="1"/>
          <p:nvPr/>
        </p:nvSpPr>
        <p:spPr>
          <a:xfrm>
            <a:off x="0" y="1196975"/>
            <a:ext cx="9144000" cy="56610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84"/>
          <p:cNvSpPr/>
          <p:nvPr/>
        </p:nvSpPr>
        <p:spPr>
          <a:xfrm>
            <a:off x="323850" y="1268412"/>
            <a:ext cx="4895850" cy="3455987"/>
          </a:xfrm>
          <a:prstGeom prst="ellipse">
            <a:avLst/>
          </a:prstGeom>
          <a:solidFill>
            <a:schemeClr val="accent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84"/>
          <p:cNvSpPr/>
          <p:nvPr/>
        </p:nvSpPr>
        <p:spPr>
          <a:xfrm>
            <a:off x="2124075" y="3500437"/>
            <a:ext cx="5543550" cy="3357562"/>
          </a:xfrm>
          <a:prstGeom prst="ellipse">
            <a:avLst/>
          </a:prstGeom>
          <a:solidFill>
            <a:srgbClr val="993366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84"/>
          <p:cNvSpPr/>
          <p:nvPr/>
        </p:nvSpPr>
        <p:spPr>
          <a:xfrm>
            <a:off x="4716462" y="1196975"/>
            <a:ext cx="4608512" cy="3527425"/>
          </a:xfrm>
          <a:prstGeom prst="ellipse">
            <a:avLst/>
          </a:prstGeom>
          <a:solidFill>
            <a:srgbClr val="008000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84"/>
          <p:cNvSpPr/>
          <p:nvPr/>
        </p:nvSpPr>
        <p:spPr>
          <a:xfrm>
            <a:off x="692150" y="1725612"/>
            <a:ext cx="7912100" cy="4489450"/>
          </a:xfrm>
          <a:prstGeom prst="ellipse">
            <a:avLst/>
          </a:prstGeom>
          <a:solidFill>
            <a:srgbClr val="618FF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4"/>
          <p:cNvSpPr/>
          <p:nvPr/>
        </p:nvSpPr>
        <p:spPr>
          <a:xfrm>
            <a:off x="1682750" y="2259012"/>
            <a:ext cx="5930900" cy="3346450"/>
          </a:xfrm>
          <a:prstGeom prst="ellipse">
            <a:avLst/>
          </a:prstGeom>
          <a:solidFill>
            <a:srgbClr val="FCFEB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84"/>
          <p:cNvSpPr txBox="1"/>
          <p:nvPr/>
        </p:nvSpPr>
        <p:spPr>
          <a:xfrm>
            <a:off x="685800" y="59356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4"/>
          <p:cNvSpPr txBox="1"/>
          <p:nvPr/>
        </p:nvSpPr>
        <p:spPr>
          <a:xfrm>
            <a:off x="3124200" y="59356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84"/>
          <p:cNvGrpSpPr/>
          <p:nvPr/>
        </p:nvGrpSpPr>
        <p:grpSpPr>
          <a:xfrm>
            <a:off x="3359150" y="1268412"/>
            <a:ext cx="1511300" cy="901700"/>
            <a:chOff x="2116" y="676"/>
            <a:chExt cx="952" cy="568"/>
          </a:xfrm>
        </p:grpSpPr>
        <p:sp>
          <p:nvSpPr>
            <p:cNvPr id="1030" name="Google Shape;1030;p84"/>
            <p:cNvSpPr/>
            <p:nvPr/>
          </p:nvSpPr>
          <p:spPr>
            <a:xfrm>
              <a:off x="2116" y="676"/>
              <a:ext cx="952" cy="568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4"/>
            <p:cNvSpPr txBox="1"/>
            <p:nvPr/>
          </p:nvSpPr>
          <p:spPr>
            <a:xfrm>
              <a:off x="2243" y="770"/>
              <a:ext cx="794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Integração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vertical</a:t>
              </a:r>
              <a:endParaRPr/>
            </a:p>
          </p:txBody>
        </p:sp>
      </p:grpSp>
      <p:grpSp>
        <p:nvGrpSpPr>
          <p:cNvPr id="1032" name="Google Shape;1032;p84"/>
          <p:cNvGrpSpPr/>
          <p:nvPr/>
        </p:nvGrpSpPr>
        <p:grpSpPr>
          <a:xfrm>
            <a:off x="5410200" y="1490662"/>
            <a:ext cx="1511300" cy="901700"/>
            <a:chOff x="3408" y="816"/>
            <a:chExt cx="952" cy="568"/>
          </a:xfrm>
        </p:grpSpPr>
        <p:sp>
          <p:nvSpPr>
            <p:cNvPr id="1033" name="Google Shape;1033;p84"/>
            <p:cNvSpPr/>
            <p:nvPr/>
          </p:nvSpPr>
          <p:spPr>
            <a:xfrm>
              <a:off x="3408" y="816"/>
              <a:ext cx="952" cy="568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4"/>
            <p:cNvSpPr txBox="1"/>
            <p:nvPr/>
          </p:nvSpPr>
          <p:spPr>
            <a:xfrm>
              <a:off x="3487" y="910"/>
              <a:ext cx="794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Processo/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tecnologia</a:t>
              </a:r>
              <a:endParaRPr/>
            </a:p>
          </p:txBody>
        </p:sp>
      </p:grpSp>
      <p:grpSp>
        <p:nvGrpSpPr>
          <p:cNvPr id="1035" name="Google Shape;1035;p84"/>
          <p:cNvGrpSpPr/>
          <p:nvPr/>
        </p:nvGrpSpPr>
        <p:grpSpPr>
          <a:xfrm>
            <a:off x="7086600" y="2481262"/>
            <a:ext cx="1589087" cy="901700"/>
            <a:chOff x="4464" y="1440"/>
            <a:chExt cx="1001" cy="568"/>
          </a:xfrm>
        </p:grpSpPr>
        <p:sp>
          <p:nvSpPr>
            <p:cNvPr id="1036" name="Google Shape;1036;p84"/>
            <p:cNvSpPr/>
            <p:nvPr/>
          </p:nvSpPr>
          <p:spPr>
            <a:xfrm>
              <a:off x="4464" y="1440"/>
              <a:ext cx="1001" cy="568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4"/>
            <p:cNvSpPr txBox="1"/>
            <p:nvPr/>
          </p:nvSpPr>
          <p:spPr>
            <a:xfrm>
              <a:off x="4512" y="1632"/>
              <a:ext cx="882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Capacidade</a:t>
              </a:r>
              <a:endParaRPr/>
            </a:p>
          </p:txBody>
        </p:sp>
      </p:grpSp>
      <p:grpSp>
        <p:nvGrpSpPr>
          <p:cNvPr id="1038" name="Google Shape;1038;p84"/>
          <p:cNvGrpSpPr/>
          <p:nvPr/>
        </p:nvGrpSpPr>
        <p:grpSpPr>
          <a:xfrm>
            <a:off x="7391400" y="3852862"/>
            <a:ext cx="1436687" cy="901700"/>
            <a:chOff x="4656" y="2304"/>
            <a:chExt cx="905" cy="568"/>
          </a:xfrm>
        </p:grpSpPr>
        <p:sp>
          <p:nvSpPr>
            <p:cNvPr id="1039" name="Google Shape;1039;p84"/>
            <p:cNvSpPr/>
            <p:nvPr/>
          </p:nvSpPr>
          <p:spPr>
            <a:xfrm>
              <a:off x="4656" y="2304"/>
              <a:ext cx="905" cy="568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4"/>
            <p:cNvSpPr txBox="1"/>
            <p:nvPr/>
          </p:nvSpPr>
          <p:spPr>
            <a:xfrm>
              <a:off x="4784" y="2398"/>
              <a:ext cx="682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Força de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trabalho</a:t>
              </a:r>
              <a:endParaRPr/>
            </a:p>
          </p:txBody>
        </p:sp>
      </p:grpSp>
      <p:grpSp>
        <p:nvGrpSpPr>
          <p:cNvPr id="1041" name="Google Shape;1041;p84"/>
          <p:cNvGrpSpPr/>
          <p:nvPr/>
        </p:nvGrpSpPr>
        <p:grpSpPr>
          <a:xfrm>
            <a:off x="6629400" y="4843462"/>
            <a:ext cx="1358900" cy="901700"/>
            <a:chOff x="4176" y="3120"/>
            <a:chExt cx="856" cy="568"/>
          </a:xfrm>
        </p:grpSpPr>
        <p:sp>
          <p:nvSpPr>
            <p:cNvPr id="1042" name="Google Shape;1042;p84"/>
            <p:cNvSpPr/>
            <p:nvPr/>
          </p:nvSpPr>
          <p:spPr>
            <a:xfrm>
              <a:off x="4176" y="3120"/>
              <a:ext cx="856" cy="568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4"/>
            <p:cNvSpPr txBox="1"/>
            <p:nvPr/>
          </p:nvSpPr>
          <p:spPr>
            <a:xfrm>
              <a:off x="4224" y="3216"/>
              <a:ext cx="778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Gestão de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Qualidade</a:t>
              </a:r>
              <a:endParaRPr/>
            </a:p>
          </p:txBody>
        </p:sp>
      </p:grpSp>
      <p:grpSp>
        <p:nvGrpSpPr>
          <p:cNvPr id="1044" name="Google Shape;1044;p84"/>
          <p:cNvGrpSpPr/>
          <p:nvPr/>
        </p:nvGrpSpPr>
        <p:grpSpPr>
          <a:xfrm>
            <a:off x="4724400" y="5376862"/>
            <a:ext cx="1538287" cy="979487"/>
            <a:chOff x="2976" y="3504"/>
            <a:chExt cx="969" cy="617"/>
          </a:xfrm>
        </p:grpSpPr>
        <p:sp>
          <p:nvSpPr>
            <p:cNvPr id="1045" name="Google Shape;1045;p84"/>
            <p:cNvSpPr/>
            <p:nvPr/>
          </p:nvSpPr>
          <p:spPr>
            <a:xfrm>
              <a:off x="2992" y="3504"/>
              <a:ext cx="953" cy="617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4"/>
            <p:cNvSpPr txBox="1"/>
            <p:nvPr/>
          </p:nvSpPr>
          <p:spPr>
            <a:xfrm>
              <a:off x="2976" y="3695"/>
              <a:ext cx="930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Organização</a:t>
              </a:r>
              <a:endParaRPr/>
            </a:p>
          </p:txBody>
        </p:sp>
      </p:grpSp>
      <p:grpSp>
        <p:nvGrpSpPr>
          <p:cNvPr id="1047" name="Google Shape;1047;p84"/>
          <p:cNvGrpSpPr/>
          <p:nvPr/>
        </p:nvGrpSpPr>
        <p:grpSpPr>
          <a:xfrm>
            <a:off x="2362200" y="5376862"/>
            <a:ext cx="1589087" cy="903287"/>
            <a:chOff x="1488" y="3456"/>
            <a:chExt cx="1001" cy="569"/>
          </a:xfrm>
        </p:grpSpPr>
        <p:sp>
          <p:nvSpPr>
            <p:cNvPr id="1048" name="Google Shape;1048;p84"/>
            <p:cNvSpPr/>
            <p:nvPr/>
          </p:nvSpPr>
          <p:spPr>
            <a:xfrm>
              <a:off x="1488" y="3456"/>
              <a:ext cx="1001" cy="569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4"/>
            <p:cNvSpPr txBox="1"/>
            <p:nvPr/>
          </p:nvSpPr>
          <p:spPr>
            <a:xfrm>
              <a:off x="1584" y="3648"/>
              <a:ext cx="842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Instalações</a:t>
              </a:r>
              <a:endParaRPr/>
            </a:p>
          </p:txBody>
        </p:sp>
      </p:grpSp>
      <p:grpSp>
        <p:nvGrpSpPr>
          <p:cNvPr id="1050" name="Google Shape;1050;p84"/>
          <p:cNvGrpSpPr/>
          <p:nvPr/>
        </p:nvGrpSpPr>
        <p:grpSpPr>
          <a:xfrm>
            <a:off x="685800" y="4310062"/>
            <a:ext cx="1828800" cy="1055687"/>
            <a:chOff x="432" y="2784"/>
            <a:chExt cx="1152" cy="665"/>
          </a:xfrm>
        </p:grpSpPr>
        <p:sp>
          <p:nvSpPr>
            <p:cNvPr id="1051" name="Google Shape;1051;p84"/>
            <p:cNvSpPr/>
            <p:nvPr/>
          </p:nvSpPr>
          <p:spPr>
            <a:xfrm>
              <a:off x="432" y="2784"/>
              <a:ext cx="1152" cy="665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4"/>
            <p:cNvSpPr txBox="1"/>
            <p:nvPr/>
          </p:nvSpPr>
          <p:spPr>
            <a:xfrm>
              <a:off x="432" y="2928"/>
              <a:ext cx="1122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Gestão de fluxo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materiais</a:t>
              </a:r>
              <a:endParaRPr/>
            </a:p>
          </p:txBody>
        </p:sp>
      </p:grpSp>
      <p:grpSp>
        <p:nvGrpSpPr>
          <p:cNvPr id="1053" name="Google Shape;1053;p84"/>
          <p:cNvGrpSpPr/>
          <p:nvPr/>
        </p:nvGrpSpPr>
        <p:grpSpPr>
          <a:xfrm>
            <a:off x="304800" y="3167062"/>
            <a:ext cx="1587500" cy="977900"/>
            <a:chOff x="192" y="1872"/>
            <a:chExt cx="1000" cy="616"/>
          </a:xfrm>
        </p:grpSpPr>
        <p:sp>
          <p:nvSpPr>
            <p:cNvPr id="1054" name="Google Shape;1054;p84"/>
            <p:cNvSpPr/>
            <p:nvPr/>
          </p:nvSpPr>
          <p:spPr>
            <a:xfrm>
              <a:off x="192" y="1872"/>
              <a:ext cx="1000" cy="616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4"/>
            <p:cNvSpPr txBox="1"/>
            <p:nvPr/>
          </p:nvSpPr>
          <p:spPr>
            <a:xfrm>
              <a:off x="233" y="1966"/>
              <a:ext cx="946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Medidas de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desempenho</a:t>
              </a:r>
              <a:endParaRPr/>
            </a:p>
          </p:txBody>
        </p:sp>
      </p:grpSp>
      <p:sp>
        <p:nvSpPr>
          <p:cNvPr id="1056" name="Google Shape;1056;p84"/>
          <p:cNvSpPr txBox="1"/>
          <p:nvPr/>
        </p:nvSpPr>
        <p:spPr>
          <a:xfrm>
            <a:off x="3048000" y="2633662"/>
            <a:ext cx="3294062" cy="252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81D58"/>
                </a:solidFill>
                <a:latin typeface="Arial"/>
                <a:ea typeface="Arial"/>
                <a:cs typeface="Arial"/>
                <a:sym typeface="Arial"/>
              </a:rPr>
              <a:t>Áreas de decisões operacionais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81D58"/>
                </a:solidFill>
                <a:latin typeface="Arial"/>
                <a:ea typeface="Arial"/>
                <a:cs typeface="Arial"/>
                <a:sym typeface="Arial"/>
              </a:rPr>
              <a:t>afins (mundo dos recursos)</a:t>
            </a:r>
            <a:endParaRPr/>
          </a:p>
        </p:txBody>
      </p:sp>
      <p:grpSp>
        <p:nvGrpSpPr>
          <p:cNvPr id="1057" name="Google Shape;1057;p84"/>
          <p:cNvGrpSpPr/>
          <p:nvPr/>
        </p:nvGrpSpPr>
        <p:grpSpPr>
          <a:xfrm>
            <a:off x="1382712" y="1719262"/>
            <a:ext cx="1511300" cy="1054100"/>
            <a:chOff x="871" y="960"/>
            <a:chExt cx="952" cy="664"/>
          </a:xfrm>
        </p:grpSpPr>
        <p:sp>
          <p:nvSpPr>
            <p:cNvPr id="1058" name="Google Shape;1058;p84"/>
            <p:cNvSpPr/>
            <p:nvPr/>
          </p:nvSpPr>
          <p:spPr>
            <a:xfrm>
              <a:off x="871" y="960"/>
              <a:ext cx="952" cy="664"/>
            </a:xfrm>
            <a:prstGeom prst="ellipse">
              <a:avLst/>
            </a:prstGeom>
            <a:solidFill>
              <a:srgbClr val="3399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4"/>
            <p:cNvSpPr txBox="1"/>
            <p:nvPr/>
          </p:nvSpPr>
          <p:spPr>
            <a:xfrm>
              <a:off x="960" y="1008"/>
              <a:ext cx="778" cy="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Gestão de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novos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produtos</a:t>
              </a:r>
              <a:endParaRPr/>
            </a:p>
          </p:txBody>
        </p:sp>
      </p:grpSp>
      <p:sp>
        <p:nvSpPr>
          <p:cNvPr id="1060" name="Google Shape;1060;p8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Áreas de decisão estratégicas</a:t>
            </a:r>
            <a:endParaRPr/>
          </a:p>
        </p:txBody>
      </p:sp>
      <p:sp>
        <p:nvSpPr>
          <p:cNvPr id="1061" name="Google Shape;1061;p84"/>
          <p:cNvSpPr txBox="1"/>
          <p:nvPr/>
        </p:nvSpPr>
        <p:spPr>
          <a:xfrm>
            <a:off x="0" y="1628775"/>
            <a:ext cx="11747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endParaRPr/>
          </a:p>
        </p:txBody>
      </p:sp>
      <p:sp>
        <p:nvSpPr>
          <p:cNvPr id="1062" name="Google Shape;1062;p84"/>
          <p:cNvSpPr txBox="1"/>
          <p:nvPr/>
        </p:nvSpPr>
        <p:spPr>
          <a:xfrm>
            <a:off x="6026150" y="1268412"/>
            <a:ext cx="31178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Desenvolvimento e Organização</a:t>
            </a:r>
            <a:endParaRPr/>
          </a:p>
        </p:txBody>
      </p:sp>
      <p:sp>
        <p:nvSpPr>
          <p:cNvPr id="1063" name="Google Shape;1063;p84"/>
          <p:cNvSpPr txBox="1"/>
          <p:nvPr/>
        </p:nvSpPr>
        <p:spPr>
          <a:xfrm>
            <a:off x="3851275" y="6548437"/>
            <a:ext cx="24495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Rede de Suprimentos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8" name="Google Shape;1068;p85"/>
          <p:cNvCxnSpPr/>
          <p:nvPr/>
        </p:nvCxnSpPr>
        <p:spPr>
          <a:xfrm>
            <a:off x="42227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69" name="Google Shape;1069;p85"/>
          <p:cNvSpPr txBox="1"/>
          <p:nvPr/>
        </p:nvSpPr>
        <p:spPr>
          <a:xfrm>
            <a:off x="1181100" y="1908175"/>
            <a:ext cx="3035300" cy="2882900"/>
          </a:xfrm>
          <a:prstGeom prst="rect">
            <a:avLst/>
          </a:prstGeom>
          <a:solidFill>
            <a:srgbClr val="A2C1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0" name="Google Shape;1070;p85"/>
          <p:cNvCxnSpPr/>
          <p:nvPr/>
        </p:nvCxnSpPr>
        <p:spPr>
          <a:xfrm>
            <a:off x="21653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1" name="Google Shape;1071;p85"/>
          <p:cNvCxnSpPr/>
          <p:nvPr/>
        </p:nvCxnSpPr>
        <p:spPr>
          <a:xfrm>
            <a:off x="1181100" y="2225675"/>
            <a:ext cx="30353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72" name="Google Shape;1072;p85"/>
          <p:cNvSpPr txBox="1"/>
          <p:nvPr/>
        </p:nvSpPr>
        <p:spPr>
          <a:xfrm>
            <a:off x="1306512" y="1893887"/>
            <a:ext cx="71278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critério</a:t>
            </a:r>
            <a:endParaRPr/>
          </a:p>
        </p:txBody>
      </p:sp>
      <p:cxnSp>
        <p:nvCxnSpPr>
          <p:cNvPr id="1073" name="Google Shape;1073;p85"/>
          <p:cNvCxnSpPr/>
          <p:nvPr/>
        </p:nvCxnSpPr>
        <p:spPr>
          <a:xfrm>
            <a:off x="23939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4" name="Google Shape;1074;p85"/>
          <p:cNvCxnSpPr/>
          <p:nvPr/>
        </p:nvCxnSpPr>
        <p:spPr>
          <a:xfrm>
            <a:off x="26225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5" name="Google Shape;1075;p85"/>
          <p:cNvCxnSpPr/>
          <p:nvPr/>
        </p:nvCxnSpPr>
        <p:spPr>
          <a:xfrm>
            <a:off x="28511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6" name="Google Shape;1076;p85"/>
          <p:cNvCxnSpPr/>
          <p:nvPr/>
        </p:nvCxnSpPr>
        <p:spPr>
          <a:xfrm>
            <a:off x="30797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7" name="Google Shape;1077;p85"/>
          <p:cNvCxnSpPr/>
          <p:nvPr/>
        </p:nvCxnSpPr>
        <p:spPr>
          <a:xfrm>
            <a:off x="33083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8" name="Google Shape;1078;p85"/>
          <p:cNvCxnSpPr/>
          <p:nvPr/>
        </p:nvCxnSpPr>
        <p:spPr>
          <a:xfrm>
            <a:off x="35369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9" name="Google Shape;1079;p85"/>
          <p:cNvCxnSpPr/>
          <p:nvPr/>
        </p:nvCxnSpPr>
        <p:spPr>
          <a:xfrm>
            <a:off x="37655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80" name="Google Shape;1080;p85"/>
          <p:cNvCxnSpPr/>
          <p:nvPr/>
        </p:nvCxnSpPr>
        <p:spPr>
          <a:xfrm>
            <a:off x="39941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81" name="Google Shape;1081;p85"/>
          <p:cNvSpPr txBox="1"/>
          <p:nvPr/>
        </p:nvSpPr>
        <p:spPr>
          <a:xfrm>
            <a:off x="21447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82" name="Google Shape;1082;p85"/>
          <p:cNvSpPr txBox="1"/>
          <p:nvPr/>
        </p:nvSpPr>
        <p:spPr>
          <a:xfrm>
            <a:off x="23733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83" name="Google Shape;1083;p85"/>
          <p:cNvSpPr txBox="1"/>
          <p:nvPr/>
        </p:nvSpPr>
        <p:spPr>
          <a:xfrm>
            <a:off x="26019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84" name="Google Shape;1084;p85"/>
          <p:cNvSpPr txBox="1"/>
          <p:nvPr/>
        </p:nvSpPr>
        <p:spPr>
          <a:xfrm>
            <a:off x="30591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85" name="Google Shape;1085;p85"/>
          <p:cNvSpPr txBox="1"/>
          <p:nvPr/>
        </p:nvSpPr>
        <p:spPr>
          <a:xfrm>
            <a:off x="28305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86" name="Google Shape;1086;p85"/>
          <p:cNvSpPr txBox="1"/>
          <p:nvPr/>
        </p:nvSpPr>
        <p:spPr>
          <a:xfrm>
            <a:off x="32877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87" name="Google Shape;1087;p85"/>
          <p:cNvSpPr txBox="1"/>
          <p:nvPr/>
        </p:nvSpPr>
        <p:spPr>
          <a:xfrm>
            <a:off x="35163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088" name="Google Shape;1088;p85"/>
          <p:cNvSpPr txBox="1"/>
          <p:nvPr/>
        </p:nvSpPr>
        <p:spPr>
          <a:xfrm>
            <a:off x="37449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089" name="Google Shape;1089;p85"/>
          <p:cNvSpPr txBox="1"/>
          <p:nvPr/>
        </p:nvSpPr>
        <p:spPr>
          <a:xfrm>
            <a:off x="39735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090" name="Google Shape;1090;p85"/>
          <p:cNvSpPr txBox="1"/>
          <p:nvPr/>
        </p:nvSpPr>
        <p:spPr>
          <a:xfrm>
            <a:off x="1235075" y="2208212"/>
            <a:ext cx="71755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85"/>
          <p:cNvSpPr txBox="1"/>
          <p:nvPr/>
        </p:nvSpPr>
        <p:spPr>
          <a:xfrm>
            <a:off x="1154112" y="2195512"/>
            <a:ext cx="10287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85"/>
          <p:cNvSpPr/>
          <p:nvPr/>
        </p:nvSpPr>
        <p:spPr>
          <a:xfrm>
            <a:off x="2241550" y="2336800"/>
            <a:ext cx="1449387" cy="1955800"/>
          </a:xfrm>
          <a:custGeom>
            <a:avLst/>
            <a:gdLst/>
            <a:ahLst/>
            <a:cxnLst/>
            <a:rect l="l" t="t" r="r" b="b"/>
            <a:pathLst>
              <a:path w="913" h="1232" extrusionOk="0">
                <a:moveTo>
                  <a:pt x="0" y="0"/>
                </a:moveTo>
                <a:lnTo>
                  <a:pt x="480" y="137"/>
                </a:lnTo>
                <a:lnTo>
                  <a:pt x="768" y="228"/>
                </a:lnTo>
                <a:lnTo>
                  <a:pt x="576" y="365"/>
                </a:lnTo>
                <a:lnTo>
                  <a:pt x="432" y="502"/>
                </a:lnTo>
                <a:lnTo>
                  <a:pt x="288" y="638"/>
                </a:lnTo>
                <a:lnTo>
                  <a:pt x="912" y="775"/>
                </a:lnTo>
                <a:lnTo>
                  <a:pt x="912" y="912"/>
                </a:lnTo>
                <a:lnTo>
                  <a:pt x="288" y="1049"/>
                </a:lnTo>
                <a:lnTo>
                  <a:pt x="288" y="1231"/>
                </a:lnTo>
              </a:path>
            </a:pathLst>
          </a:custGeom>
          <a:noFill/>
          <a:ln w="38100" cap="rnd" cmpd="sng">
            <a:solidFill>
              <a:srgbClr val="FC0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85"/>
          <p:cNvSpPr txBox="1"/>
          <p:nvPr/>
        </p:nvSpPr>
        <p:spPr>
          <a:xfrm>
            <a:off x="5600700" y="1908175"/>
            <a:ext cx="3035300" cy="2882900"/>
          </a:xfrm>
          <a:prstGeom prst="rect">
            <a:avLst/>
          </a:prstGeom>
          <a:solidFill>
            <a:srgbClr val="A2C1F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4" name="Google Shape;1094;p85"/>
          <p:cNvCxnSpPr/>
          <p:nvPr/>
        </p:nvCxnSpPr>
        <p:spPr>
          <a:xfrm>
            <a:off x="65849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5" name="Google Shape;1095;p85"/>
          <p:cNvCxnSpPr/>
          <p:nvPr/>
        </p:nvCxnSpPr>
        <p:spPr>
          <a:xfrm>
            <a:off x="5600700" y="2225675"/>
            <a:ext cx="30353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96" name="Google Shape;1096;p85"/>
          <p:cNvSpPr txBox="1"/>
          <p:nvPr/>
        </p:nvSpPr>
        <p:spPr>
          <a:xfrm>
            <a:off x="5726112" y="1893887"/>
            <a:ext cx="71278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critério</a:t>
            </a:r>
            <a:endParaRPr/>
          </a:p>
        </p:txBody>
      </p:sp>
      <p:cxnSp>
        <p:nvCxnSpPr>
          <p:cNvPr id="1097" name="Google Shape;1097;p85"/>
          <p:cNvCxnSpPr/>
          <p:nvPr/>
        </p:nvCxnSpPr>
        <p:spPr>
          <a:xfrm>
            <a:off x="68135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8" name="Google Shape;1098;p85"/>
          <p:cNvCxnSpPr/>
          <p:nvPr/>
        </p:nvCxnSpPr>
        <p:spPr>
          <a:xfrm>
            <a:off x="70421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9" name="Google Shape;1099;p85"/>
          <p:cNvCxnSpPr/>
          <p:nvPr/>
        </p:nvCxnSpPr>
        <p:spPr>
          <a:xfrm>
            <a:off x="72707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0" name="Google Shape;1100;p85"/>
          <p:cNvCxnSpPr/>
          <p:nvPr/>
        </p:nvCxnSpPr>
        <p:spPr>
          <a:xfrm>
            <a:off x="74993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1" name="Google Shape;1101;p85"/>
          <p:cNvCxnSpPr/>
          <p:nvPr/>
        </p:nvCxnSpPr>
        <p:spPr>
          <a:xfrm>
            <a:off x="77279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2" name="Google Shape;1102;p85"/>
          <p:cNvCxnSpPr/>
          <p:nvPr/>
        </p:nvCxnSpPr>
        <p:spPr>
          <a:xfrm>
            <a:off x="79565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3" name="Google Shape;1103;p85"/>
          <p:cNvCxnSpPr/>
          <p:nvPr/>
        </p:nvCxnSpPr>
        <p:spPr>
          <a:xfrm>
            <a:off x="81851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4" name="Google Shape;1104;p85"/>
          <p:cNvCxnSpPr/>
          <p:nvPr/>
        </p:nvCxnSpPr>
        <p:spPr>
          <a:xfrm>
            <a:off x="84137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5" name="Google Shape;1105;p85"/>
          <p:cNvCxnSpPr/>
          <p:nvPr/>
        </p:nvCxnSpPr>
        <p:spPr>
          <a:xfrm>
            <a:off x="8642350" y="1908175"/>
            <a:ext cx="0" cy="2882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06" name="Google Shape;1106;p85"/>
          <p:cNvSpPr txBox="1"/>
          <p:nvPr/>
        </p:nvSpPr>
        <p:spPr>
          <a:xfrm>
            <a:off x="65643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07" name="Google Shape;1107;p85"/>
          <p:cNvSpPr txBox="1"/>
          <p:nvPr/>
        </p:nvSpPr>
        <p:spPr>
          <a:xfrm>
            <a:off x="67929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08" name="Google Shape;1108;p85"/>
          <p:cNvSpPr txBox="1"/>
          <p:nvPr/>
        </p:nvSpPr>
        <p:spPr>
          <a:xfrm>
            <a:off x="70215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09" name="Google Shape;1109;p85"/>
          <p:cNvSpPr txBox="1"/>
          <p:nvPr/>
        </p:nvSpPr>
        <p:spPr>
          <a:xfrm>
            <a:off x="74787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110" name="Google Shape;1110;p85"/>
          <p:cNvSpPr txBox="1"/>
          <p:nvPr/>
        </p:nvSpPr>
        <p:spPr>
          <a:xfrm>
            <a:off x="72501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11" name="Google Shape;1111;p85"/>
          <p:cNvSpPr txBox="1"/>
          <p:nvPr/>
        </p:nvSpPr>
        <p:spPr>
          <a:xfrm>
            <a:off x="77073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112" name="Google Shape;1112;p85"/>
          <p:cNvSpPr txBox="1"/>
          <p:nvPr/>
        </p:nvSpPr>
        <p:spPr>
          <a:xfrm>
            <a:off x="79359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113" name="Google Shape;1113;p85"/>
          <p:cNvSpPr txBox="1"/>
          <p:nvPr/>
        </p:nvSpPr>
        <p:spPr>
          <a:xfrm>
            <a:off x="81645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114" name="Google Shape;1114;p85"/>
          <p:cNvSpPr txBox="1"/>
          <p:nvPr/>
        </p:nvSpPr>
        <p:spPr>
          <a:xfrm>
            <a:off x="8393112" y="1925637"/>
            <a:ext cx="293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115" name="Google Shape;1115;p85"/>
          <p:cNvSpPr txBox="1"/>
          <p:nvPr/>
        </p:nvSpPr>
        <p:spPr>
          <a:xfrm>
            <a:off x="5654675" y="2208212"/>
            <a:ext cx="71755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85"/>
          <p:cNvSpPr txBox="1"/>
          <p:nvPr/>
        </p:nvSpPr>
        <p:spPr>
          <a:xfrm>
            <a:off x="5573712" y="2195512"/>
            <a:ext cx="10287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-------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1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85"/>
          <p:cNvSpPr/>
          <p:nvPr/>
        </p:nvSpPr>
        <p:spPr>
          <a:xfrm>
            <a:off x="6889750" y="2282825"/>
            <a:ext cx="1449387" cy="2211387"/>
          </a:xfrm>
          <a:custGeom>
            <a:avLst/>
            <a:gdLst/>
            <a:ahLst/>
            <a:cxnLst/>
            <a:rect l="l" t="t" r="r" b="b"/>
            <a:pathLst>
              <a:path w="913" h="1393" extrusionOk="0">
                <a:moveTo>
                  <a:pt x="624" y="0"/>
                </a:moveTo>
                <a:lnTo>
                  <a:pt x="144" y="192"/>
                </a:lnTo>
                <a:lnTo>
                  <a:pt x="144" y="288"/>
                </a:lnTo>
                <a:lnTo>
                  <a:pt x="336" y="432"/>
                </a:lnTo>
                <a:lnTo>
                  <a:pt x="336" y="576"/>
                </a:lnTo>
                <a:lnTo>
                  <a:pt x="576" y="720"/>
                </a:lnTo>
                <a:lnTo>
                  <a:pt x="912" y="816"/>
                </a:lnTo>
                <a:lnTo>
                  <a:pt x="912" y="1056"/>
                </a:lnTo>
                <a:lnTo>
                  <a:pt x="480" y="1152"/>
                </a:lnTo>
                <a:lnTo>
                  <a:pt x="0" y="1296"/>
                </a:lnTo>
                <a:lnTo>
                  <a:pt x="0" y="1392"/>
                </a:ln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85"/>
          <p:cNvGrpSpPr/>
          <p:nvPr/>
        </p:nvGrpSpPr>
        <p:grpSpPr>
          <a:xfrm>
            <a:off x="4265612" y="2822575"/>
            <a:ext cx="1247775" cy="1130300"/>
            <a:chOff x="2475" y="1540"/>
            <a:chExt cx="786" cy="712"/>
          </a:xfrm>
        </p:grpSpPr>
        <p:grpSp>
          <p:nvGrpSpPr>
            <p:cNvPr id="1119" name="Google Shape;1119;p85"/>
            <p:cNvGrpSpPr/>
            <p:nvPr/>
          </p:nvGrpSpPr>
          <p:grpSpPr>
            <a:xfrm>
              <a:off x="2500" y="1540"/>
              <a:ext cx="760" cy="712"/>
              <a:chOff x="2500" y="1540"/>
              <a:chExt cx="760" cy="712"/>
            </a:xfrm>
          </p:grpSpPr>
          <p:sp>
            <p:nvSpPr>
              <p:cNvPr id="1120" name="Google Shape;1120;p85"/>
              <p:cNvSpPr/>
              <p:nvPr/>
            </p:nvSpPr>
            <p:spPr>
              <a:xfrm>
                <a:off x="2756" y="1540"/>
                <a:ext cx="504" cy="712"/>
              </a:xfrm>
              <a:prstGeom prst="rightArrow">
                <a:avLst>
                  <a:gd name="adj1" fmla="val 10799"/>
                  <a:gd name="adj2" fmla="val 50000"/>
                </a:avLst>
              </a:prstGeom>
              <a:solidFill>
                <a:srgbClr val="FFCC00"/>
              </a:solidFill>
              <a:ln w="127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85"/>
              <p:cNvSpPr/>
              <p:nvPr/>
            </p:nvSpPr>
            <p:spPr>
              <a:xfrm flipH="1">
                <a:off x="2500" y="1540"/>
                <a:ext cx="504" cy="712"/>
              </a:xfrm>
              <a:prstGeom prst="rightArrow">
                <a:avLst>
                  <a:gd name="adj1" fmla="val 10799"/>
                  <a:gd name="adj2" fmla="val 50000"/>
                </a:avLst>
              </a:prstGeom>
              <a:solidFill>
                <a:srgbClr val="FFCC00"/>
              </a:solidFill>
              <a:ln w="127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2" name="Google Shape;1122;p85"/>
            <p:cNvSpPr txBox="1"/>
            <p:nvPr/>
          </p:nvSpPr>
          <p:spPr>
            <a:xfrm>
              <a:off x="2475" y="1758"/>
              <a:ext cx="786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diferença?</a:t>
              </a:r>
              <a:endParaRPr/>
            </a:p>
          </p:txBody>
        </p:sp>
      </p:grpSp>
      <p:grpSp>
        <p:nvGrpSpPr>
          <p:cNvPr id="1123" name="Google Shape;1123;p85"/>
          <p:cNvGrpSpPr/>
          <p:nvPr/>
        </p:nvGrpSpPr>
        <p:grpSpPr>
          <a:xfrm>
            <a:off x="4305300" y="5260975"/>
            <a:ext cx="1206500" cy="1130300"/>
            <a:chOff x="2500" y="3076"/>
            <a:chExt cx="760" cy="712"/>
          </a:xfrm>
        </p:grpSpPr>
        <p:grpSp>
          <p:nvGrpSpPr>
            <p:cNvPr id="1124" name="Google Shape;1124;p85"/>
            <p:cNvGrpSpPr/>
            <p:nvPr/>
          </p:nvGrpSpPr>
          <p:grpSpPr>
            <a:xfrm>
              <a:off x="2500" y="3076"/>
              <a:ext cx="760" cy="712"/>
              <a:chOff x="2500" y="3076"/>
              <a:chExt cx="760" cy="712"/>
            </a:xfrm>
          </p:grpSpPr>
          <p:sp>
            <p:nvSpPr>
              <p:cNvPr id="1125" name="Google Shape;1125;p85"/>
              <p:cNvSpPr/>
              <p:nvPr/>
            </p:nvSpPr>
            <p:spPr>
              <a:xfrm>
                <a:off x="2756" y="3076"/>
                <a:ext cx="504" cy="712"/>
              </a:xfrm>
              <a:prstGeom prst="rightArrow">
                <a:avLst>
                  <a:gd name="adj1" fmla="val 10799"/>
                  <a:gd name="adj2" fmla="val 50000"/>
                </a:avLst>
              </a:prstGeom>
              <a:solidFill>
                <a:srgbClr val="FFCC00"/>
              </a:solidFill>
              <a:ln w="127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85"/>
              <p:cNvSpPr/>
              <p:nvPr/>
            </p:nvSpPr>
            <p:spPr>
              <a:xfrm flipH="1">
                <a:off x="2500" y="3076"/>
                <a:ext cx="504" cy="712"/>
              </a:xfrm>
              <a:prstGeom prst="rightArrow">
                <a:avLst>
                  <a:gd name="adj1" fmla="val 10799"/>
                  <a:gd name="adj2" fmla="val 50000"/>
                </a:avLst>
              </a:prstGeom>
              <a:solidFill>
                <a:srgbClr val="FFCC00"/>
              </a:solidFill>
              <a:ln w="127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7" name="Google Shape;1127;p85"/>
            <p:cNvSpPr txBox="1"/>
            <p:nvPr/>
          </p:nvSpPr>
          <p:spPr>
            <a:xfrm>
              <a:off x="2523" y="3294"/>
              <a:ext cx="730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conflito??</a:t>
              </a:r>
              <a:endParaRPr/>
            </a:p>
          </p:txBody>
        </p:sp>
      </p:grpSp>
      <p:grpSp>
        <p:nvGrpSpPr>
          <p:cNvPr id="1128" name="Google Shape;1128;p85"/>
          <p:cNvGrpSpPr/>
          <p:nvPr/>
        </p:nvGrpSpPr>
        <p:grpSpPr>
          <a:xfrm>
            <a:off x="5600700" y="4498975"/>
            <a:ext cx="3041650" cy="2386012"/>
            <a:chOff x="3316" y="2596"/>
            <a:chExt cx="1916" cy="1503"/>
          </a:xfrm>
        </p:grpSpPr>
        <p:sp>
          <p:nvSpPr>
            <p:cNvPr id="1129" name="Google Shape;1129;p85"/>
            <p:cNvSpPr txBox="1"/>
            <p:nvPr/>
          </p:nvSpPr>
          <p:spPr>
            <a:xfrm>
              <a:off x="3316" y="2836"/>
              <a:ext cx="1912" cy="1112"/>
            </a:xfrm>
            <a:prstGeom prst="rect">
              <a:avLst/>
            </a:prstGeom>
            <a:solidFill>
              <a:srgbClr val="FCFEB9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0" name="Google Shape;1130;p85"/>
            <p:cNvCxnSpPr/>
            <p:nvPr/>
          </p:nvCxnSpPr>
          <p:spPr>
            <a:xfrm>
              <a:off x="3936" y="2836"/>
              <a:ext cx="0" cy="1112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31" name="Google Shape;1131;p85"/>
            <p:cNvCxnSpPr/>
            <p:nvPr/>
          </p:nvCxnSpPr>
          <p:spPr>
            <a:xfrm>
              <a:off x="3316" y="3096"/>
              <a:ext cx="1912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32" name="Google Shape;1132;p85"/>
            <p:cNvSpPr txBox="1"/>
            <p:nvPr/>
          </p:nvSpPr>
          <p:spPr>
            <a:xfrm>
              <a:off x="3398" y="2830"/>
              <a:ext cx="452" cy="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3" name="Google Shape;1133;p85"/>
            <p:cNvCxnSpPr/>
            <p:nvPr/>
          </p:nvCxnSpPr>
          <p:spPr>
            <a:xfrm>
              <a:off x="5232" y="2836"/>
              <a:ext cx="0" cy="1112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34" name="Google Shape;1134;p85"/>
            <p:cNvSpPr txBox="1"/>
            <p:nvPr/>
          </p:nvSpPr>
          <p:spPr>
            <a:xfrm>
              <a:off x="4019" y="2837"/>
              <a:ext cx="1039" cy="1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5"/>
            <p:cNvSpPr txBox="1"/>
            <p:nvPr/>
          </p:nvSpPr>
          <p:spPr>
            <a:xfrm>
              <a:off x="3395" y="2792"/>
              <a:ext cx="499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área de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decisão</a:t>
              </a:r>
              <a:endParaRPr/>
            </a:p>
          </p:txBody>
        </p:sp>
        <p:sp>
          <p:nvSpPr>
            <p:cNvPr id="1136" name="Google Shape;1136;p85"/>
            <p:cNvSpPr txBox="1"/>
            <p:nvPr/>
          </p:nvSpPr>
          <p:spPr>
            <a:xfrm>
              <a:off x="3971" y="2756"/>
              <a:ext cx="1045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característica ideal</a:t>
              </a:r>
              <a:endParaRPr/>
            </a:p>
          </p:txBody>
        </p:sp>
        <p:sp>
          <p:nvSpPr>
            <p:cNvPr id="1137" name="Google Shape;1137;p85"/>
            <p:cNvSpPr txBox="1"/>
            <p:nvPr/>
          </p:nvSpPr>
          <p:spPr>
            <a:xfrm>
              <a:off x="3395" y="2837"/>
              <a:ext cx="373" cy="1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5"/>
            <p:cNvSpPr/>
            <p:nvPr/>
          </p:nvSpPr>
          <p:spPr>
            <a:xfrm rot="-5400000" flipH="1">
              <a:off x="4276" y="2452"/>
              <a:ext cx="280" cy="568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081D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9" name="Google Shape;1139;p85"/>
          <p:cNvSpPr txBox="1"/>
          <p:nvPr/>
        </p:nvSpPr>
        <p:spPr>
          <a:xfrm>
            <a:off x="2678112" y="1665287"/>
            <a:ext cx="10969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endParaRPr/>
          </a:p>
        </p:txBody>
      </p:sp>
      <p:sp>
        <p:nvSpPr>
          <p:cNvPr id="1140" name="Google Shape;1140;p85"/>
          <p:cNvSpPr txBox="1"/>
          <p:nvPr/>
        </p:nvSpPr>
        <p:spPr>
          <a:xfrm>
            <a:off x="7097712" y="1665287"/>
            <a:ext cx="10969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endParaRPr/>
          </a:p>
        </p:txBody>
      </p:sp>
      <p:grpSp>
        <p:nvGrpSpPr>
          <p:cNvPr id="1141" name="Google Shape;1141;p85"/>
          <p:cNvGrpSpPr/>
          <p:nvPr/>
        </p:nvGrpSpPr>
        <p:grpSpPr>
          <a:xfrm>
            <a:off x="1181100" y="4575175"/>
            <a:ext cx="3041650" cy="2309812"/>
            <a:chOff x="532" y="2644"/>
            <a:chExt cx="1916" cy="1455"/>
          </a:xfrm>
        </p:grpSpPr>
        <p:sp>
          <p:nvSpPr>
            <p:cNvPr id="1142" name="Google Shape;1142;p85"/>
            <p:cNvSpPr txBox="1"/>
            <p:nvPr/>
          </p:nvSpPr>
          <p:spPr>
            <a:xfrm>
              <a:off x="532" y="2836"/>
              <a:ext cx="1912" cy="1112"/>
            </a:xfrm>
            <a:prstGeom prst="rect">
              <a:avLst/>
            </a:prstGeom>
            <a:solidFill>
              <a:srgbClr val="FCFEB9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3" name="Google Shape;1143;p85"/>
            <p:cNvCxnSpPr/>
            <p:nvPr/>
          </p:nvCxnSpPr>
          <p:spPr>
            <a:xfrm>
              <a:off x="1152" y="2836"/>
              <a:ext cx="0" cy="1112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44" name="Google Shape;1144;p85"/>
            <p:cNvCxnSpPr/>
            <p:nvPr/>
          </p:nvCxnSpPr>
          <p:spPr>
            <a:xfrm>
              <a:off x="532" y="3096"/>
              <a:ext cx="1912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45" name="Google Shape;1145;p85"/>
            <p:cNvCxnSpPr/>
            <p:nvPr/>
          </p:nvCxnSpPr>
          <p:spPr>
            <a:xfrm>
              <a:off x="2448" y="2836"/>
              <a:ext cx="0" cy="1112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46" name="Google Shape;1146;p85"/>
            <p:cNvSpPr txBox="1"/>
            <p:nvPr/>
          </p:nvSpPr>
          <p:spPr>
            <a:xfrm>
              <a:off x="1235" y="2837"/>
              <a:ext cx="1039" cy="1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-------------------------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5"/>
            <p:cNvSpPr txBox="1"/>
            <p:nvPr/>
          </p:nvSpPr>
          <p:spPr>
            <a:xfrm>
              <a:off x="611" y="2792"/>
              <a:ext cx="499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área de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decisão</a:t>
              </a:r>
              <a:endParaRPr/>
            </a:p>
          </p:txBody>
        </p:sp>
        <p:sp>
          <p:nvSpPr>
            <p:cNvPr id="1148" name="Google Shape;1148;p85"/>
            <p:cNvSpPr txBox="1"/>
            <p:nvPr/>
          </p:nvSpPr>
          <p:spPr>
            <a:xfrm>
              <a:off x="1187" y="2756"/>
              <a:ext cx="1045" cy="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característica ideal</a:t>
              </a:r>
              <a:endParaRPr/>
            </a:p>
          </p:txBody>
        </p:sp>
        <p:sp>
          <p:nvSpPr>
            <p:cNvPr id="1149" name="Google Shape;1149;p85"/>
            <p:cNvSpPr txBox="1"/>
            <p:nvPr/>
          </p:nvSpPr>
          <p:spPr>
            <a:xfrm>
              <a:off x="611" y="2837"/>
              <a:ext cx="373" cy="1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en-US" sz="1400" b="0" i="1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-------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5"/>
            <p:cNvSpPr/>
            <p:nvPr/>
          </p:nvSpPr>
          <p:spPr>
            <a:xfrm rot="-5400000" flipH="1">
              <a:off x="1492" y="2500"/>
              <a:ext cx="280" cy="568"/>
            </a:xfrm>
            <a:prstGeom prst="rightArrow">
              <a:avLst>
                <a:gd name="adj1" fmla="val 10799"/>
                <a:gd name="adj2" fmla="val 50000"/>
              </a:avLst>
            </a:prstGeom>
            <a:solidFill>
              <a:srgbClr val="FC012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1" name="Google Shape;1151;p8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Foco e Segmentação</a:t>
            </a:r>
            <a:endParaRPr/>
          </a:p>
        </p:txBody>
      </p:sp>
      <p:sp>
        <p:nvSpPr>
          <p:cNvPr id="1152" name="Google Shape;1152;p85"/>
          <p:cNvSpPr txBox="1"/>
          <p:nvPr/>
        </p:nvSpPr>
        <p:spPr>
          <a:xfrm rot="-5460000">
            <a:off x="-192881" y="3228181"/>
            <a:ext cx="2366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Mundo dos desempenhos</a:t>
            </a:r>
            <a:endParaRPr/>
          </a:p>
        </p:txBody>
      </p:sp>
      <p:sp>
        <p:nvSpPr>
          <p:cNvPr id="1153" name="Google Shape;1153;p85"/>
          <p:cNvSpPr txBox="1"/>
          <p:nvPr/>
        </p:nvSpPr>
        <p:spPr>
          <a:xfrm rot="-5460000">
            <a:off x="27781" y="5599906"/>
            <a:ext cx="19256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Mundo dos recursos</a:t>
            </a:r>
            <a:endParaRPr/>
          </a:p>
        </p:txBody>
      </p:sp>
      <p:sp>
        <p:nvSpPr>
          <p:cNvPr id="1154" name="Google Shape;1154;p85"/>
          <p:cNvSpPr txBox="1"/>
          <p:nvPr/>
        </p:nvSpPr>
        <p:spPr>
          <a:xfrm>
            <a:off x="2195512" y="981075"/>
            <a:ext cx="1149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Negócio I</a:t>
            </a:r>
            <a:endParaRPr/>
          </a:p>
        </p:txBody>
      </p:sp>
      <p:sp>
        <p:nvSpPr>
          <p:cNvPr id="1155" name="Google Shape;1155;p85"/>
          <p:cNvSpPr txBox="1"/>
          <p:nvPr/>
        </p:nvSpPr>
        <p:spPr>
          <a:xfrm>
            <a:off x="6372225" y="1052512"/>
            <a:ext cx="12128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Negócio II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86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uma empresa tem diferentes </a:t>
            </a:r>
            <a:r>
              <a:rPr lang="en-US" sz="24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produtos, que competem de diferentes maneiras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 função de operações deve considerar isso e subdividir-se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 segmentação da função em subsistemas focalizados em necessidades específicas do mercado é chamada “</a:t>
            </a:r>
            <a:r>
              <a:rPr lang="en-US" sz="2400" b="0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fábrica dentro da fábrica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8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Caso GOL</a:t>
            </a:r>
            <a:endParaRPr/>
          </a:p>
        </p:txBody>
      </p:sp>
      <p:sp>
        <p:nvSpPr>
          <p:cNvPr id="1166" name="Google Shape;1166;p87"/>
          <p:cNvSpPr txBox="1">
            <a:spLocks noGrp="1"/>
          </p:cNvSpPr>
          <p:nvPr>
            <p:ph type="body" idx="1"/>
          </p:nvPr>
        </p:nvSpPr>
        <p:spPr>
          <a:xfrm>
            <a:off x="0" y="1773237"/>
            <a:ext cx="9144000" cy="483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Quais são as </a:t>
            </a: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prioridades competitivas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competências da estratégia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operações da Gol?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Quais são as decisões sobre </a:t>
            </a: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cadeia de valor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 a Gol utiliza para desenvolver as competências e atingir as prioridades competitivas?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Você acha que a Gol tem mantido esse modelo até os dias atuais? A TAM tem conseguido imitar esse modelo? - Obs: consulte materiais adicionais para pensar nesta questão</a:t>
            </a:r>
            <a:endParaRPr/>
          </a:p>
        </p:txBody>
      </p:sp>
      <p:pic>
        <p:nvPicPr>
          <p:cNvPr id="1167" name="Google Shape;116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149225"/>
            <a:ext cx="18288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827087" y="27813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Será que Gestão de Operações pode fazer qualquer negócio “acontecer” ou “quebrar”?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/>
        </p:nvSpPr>
        <p:spPr>
          <a:xfrm>
            <a:off x="179387" y="1125537"/>
            <a:ext cx="8820150" cy="19383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Função Produção   x   Estrategia  ???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323850" y="1125537"/>
            <a:ext cx="77041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lang="en-US" sz="2600" b="0" i="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Pepsico afirma que houve falha no caso Toddynho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sng">
              <a:solidFill>
                <a:srgbClr val="FFFF00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476375" y="1955800"/>
            <a:ext cx="74168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PepsiCo diz que falha fez detergente ser envasado no lugar de Toddynho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sp>
        <p:nvSpPr>
          <p:cNvPr id="144" name="Google Shape;144;p16" descr="Resultado de imagem para toddynho soda caustica"/>
          <p:cNvSpPr txBox="1"/>
          <p:nvPr/>
        </p:nvSpPr>
        <p:spPr>
          <a:xfrm>
            <a:off x="45386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6" descr="Resultado de imagem para toddynho soda causti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662" y="2814637"/>
            <a:ext cx="3614737" cy="3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80000">
            <a:off x="260350" y="3452812"/>
            <a:ext cx="5967412" cy="301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3774</Words>
  <Application>Microsoft Office PowerPoint</Application>
  <PresentationFormat>Apresentação na tela (4:3)</PresentationFormat>
  <Paragraphs>829</Paragraphs>
  <Slides>78</Slides>
  <Notes>78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7" baseType="lpstr">
      <vt:lpstr>Calibri</vt:lpstr>
      <vt:lpstr>Arial</vt:lpstr>
      <vt:lpstr>Comic Sans MS</vt:lpstr>
      <vt:lpstr>Noto Sans Symbols</vt:lpstr>
      <vt:lpstr>Times New Roman</vt:lpstr>
      <vt:lpstr>Tahoma</vt:lpstr>
      <vt:lpstr>Pulso</vt:lpstr>
      <vt:lpstr>1_Pulso</vt:lpstr>
      <vt:lpstr>Bitmap Image</vt:lpstr>
      <vt:lpstr>Networking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Função Produção  x  Estrategia  ???</vt:lpstr>
      <vt:lpstr>Será que Gestão de Operações pode fazer qualquer negócio “acontecer” ou “quebrar”?</vt:lpstr>
      <vt:lpstr>Função Produção   x   Estrategia  ???</vt:lpstr>
      <vt:lpstr>Apresentação do PowerPoint</vt:lpstr>
      <vt:lpstr>Papel da Função Produção</vt:lpstr>
      <vt:lpstr>Implementadora da estratégia empresarial</vt:lpstr>
      <vt:lpstr>Apoio para a estratégia empresarial</vt:lpstr>
      <vt:lpstr>Impulsionadora da estratégia empresarial</vt:lpstr>
      <vt:lpstr>Impulsionadora da estratégia empresarial</vt:lpstr>
      <vt:lpstr>Impulsionadora da estratégia empresarial</vt:lpstr>
      <vt:lpstr>Apresentação do PowerPoint</vt:lpstr>
      <vt:lpstr>Apresentação do PowerPoint</vt:lpstr>
      <vt:lpstr>Observações importantes</vt:lpstr>
      <vt:lpstr>Considerações relevantes: Papel estratégico das operações</vt:lpstr>
      <vt:lpstr>PORTANTO:  As operacoes são extremamente relevantes para a estratégia  da organização</vt:lpstr>
      <vt:lpstr>Estratégia  de  Operações</vt:lpstr>
      <vt:lpstr>Estratégia de Operações</vt:lpstr>
      <vt:lpstr>Apresentação do PowerPoint</vt:lpstr>
      <vt:lpstr>Apresentação do PowerPoint</vt:lpstr>
      <vt:lpstr>Apresentação do PowerPoint</vt:lpstr>
      <vt:lpstr>Apresentação do PowerPoint</vt:lpstr>
      <vt:lpstr>Estratégia de Operações</vt:lpstr>
      <vt:lpstr>COMPETITIVIDADE</vt:lpstr>
      <vt:lpstr>Competitividade</vt:lpstr>
      <vt:lpstr>Apresentação do PowerPoint</vt:lpstr>
      <vt:lpstr>Cinco objetivos de desempenho (ou Principais critérios competitivos ou Fatores Críticos de Sucesso) </vt:lpstr>
      <vt:lpstr>Competitividade</vt:lpstr>
      <vt:lpstr>Objetivos e Subobjetivos de Operações</vt:lpstr>
      <vt:lpstr>Qualidade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Rapidez</vt:lpstr>
      <vt:lpstr>Apresentação do PowerPoint</vt:lpstr>
      <vt:lpstr>Apresentação do PowerPoint</vt:lpstr>
      <vt:lpstr>Confiabilidade</vt:lpstr>
      <vt:lpstr>Confiabilidade</vt:lpstr>
      <vt:lpstr>Apresentação do PowerPoint</vt:lpstr>
      <vt:lpstr>Flexibilidade</vt:lpstr>
      <vt:lpstr>Flexibilidade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Custo</vt:lpstr>
      <vt:lpstr>Apresentação do PowerPoint</vt:lpstr>
      <vt:lpstr>Representação Polar da Importância dos objetivos de desempenho </vt:lpstr>
      <vt:lpstr>Operações: Objetivos Estratégicos     Externo   x  Interno</vt:lpstr>
      <vt:lpstr>Apresentação do PowerPoint</vt:lpstr>
      <vt:lpstr>Operações: Desempenhos Interno e Externo</vt:lpstr>
      <vt:lpstr>Apresentação do PowerPoint</vt:lpstr>
      <vt:lpstr>Estratégia de Operações</vt:lpstr>
      <vt:lpstr>Os objetivos de desempenho são inter-relacionados</vt:lpstr>
      <vt:lpstr>Apresentação do PowerPoint</vt:lpstr>
      <vt:lpstr>Como determinar qual a Importância dos objetivos de desempenho?</vt:lpstr>
      <vt:lpstr>Importância dos aspectos de desempenho</vt:lpstr>
      <vt:lpstr>Importância dos aspectos de desempenho</vt:lpstr>
      <vt:lpstr>Exercícios</vt:lpstr>
      <vt:lpstr>Cotsco</vt:lpstr>
      <vt:lpstr>Consumidor  X   Operações</vt:lpstr>
      <vt:lpstr>Fatores Competitivos X Objetivos de Desempenho</vt:lpstr>
      <vt:lpstr>Competitividade</vt:lpstr>
      <vt:lpstr>Trabalha-se então com Priorização dos Critérios</vt:lpstr>
      <vt:lpstr>Compromissos e Melhoria</vt:lpstr>
      <vt:lpstr>Áreas de decisão estratégicas</vt:lpstr>
      <vt:lpstr>Foco e Segmentação</vt:lpstr>
      <vt:lpstr>Apresentação do PowerPoint</vt:lpstr>
      <vt:lpstr>Caso GOL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</dc:title>
  <dc:creator>Henrique Corrêa</dc:creator>
  <cp:lastModifiedBy>Simone Vasconcelos Ribeiro Galina</cp:lastModifiedBy>
  <cp:revision>1</cp:revision>
  <dcterms:created xsi:type="dcterms:W3CDTF">1998-09-17T18:09:57Z</dcterms:created>
  <dcterms:modified xsi:type="dcterms:W3CDTF">2023-08-23T12:45:27Z</dcterms:modified>
</cp:coreProperties>
</file>