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70" r:id="rId6"/>
    <p:sldId id="271" r:id="rId7"/>
    <p:sldId id="266" r:id="rId8"/>
    <p:sldId id="260" r:id="rId9"/>
    <p:sldId id="261" r:id="rId10"/>
    <p:sldId id="272" r:id="rId11"/>
    <p:sldId id="267" r:id="rId12"/>
    <p:sldId id="257" r:id="rId13"/>
    <p:sldId id="262" r:id="rId14"/>
    <p:sldId id="258" r:id="rId15"/>
    <p:sldId id="26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" initials="" lastIdx="3" clrIdx="0"/>
  <p:cmAuthor id="1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F4641-F946-4A07-93C4-93BA18EAFDD3}" v="8" dt="2022-08-18T15:00:5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0"/>
  </p:normalViewPr>
  <p:slideViewPr>
    <p:cSldViewPr>
      <p:cViewPr varScale="1">
        <p:scale>
          <a:sx n="86" d="100"/>
          <a:sy n="86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cchaves@gmail.com" userId="cfcc7b82204f88a9" providerId="LiveId" clId="{6FBF4641-F946-4A07-93C4-93BA18EAFDD3}"/>
    <pc:docChg chg="undo redo custSel addSld modSld">
      <pc:chgData name="phcchaves@gmail.com" userId="cfcc7b82204f88a9" providerId="LiveId" clId="{6FBF4641-F946-4A07-93C4-93BA18EAFDD3}" dt="2022-08-18T15:01:36.495" v="84" actId="20577"/>
      <pc:docMkLst>
        <pc:docMk/>
      </pc:docMkLst>
      <pc:sldChg chg="addSp modSp">
        <pc:chgData name="phcchaves@gmail.com" userId="cfcc7b82204f88a9" providerId="LiveId" clId="{6FBF4641-F946-4A07-93C4-93BA18EAFDD3}" dt="2022-08-18T15:00:52.606" v="59"/>
        <pc:sldMkLst>
          <pc:docMk/>
          <pc:sldMk cId="2211061706" sldId="257"/>
        </pc:sldMkLst>
        <pc:picChg chg="add mod">
          <ac:chgData name="phcchaves@gmail.com" userId="cfcc7b82204f88a9" providerId="LiveId" clId="{6FBF4641-F946-4A07-93C4-93BA18EAFDD3}" dt="2022-08-18T15:00:52.606" v="59"/>
          <ac:picMkLst>
            <pc:docMk/>
            <pc:sldMk cId="2211061706" sldId="257"/>
            <ac:picMk id="4" creationId="{874CB08B-BA85-1400-974A-F922814B0B1E}"/>
          </ac:picMkLst>
        </pc:picChg>
      </pc:sldChg>
      <pc:sldChg chg="addSp modSp">
        <pc:chgData name="phcchaves@gmail.com" userId="cfcc7b82204f88a9" providerId="LiveId" clId="{6FBF4641-F946-4A07-93C4-93BA18EAFDD3}" dt="2022-08-18T15:00:56.477" v="61"/>
        <pc:sldMkLst>
          <pc:docMk/>
          <pc:sldMk cId="23886451" sldId="258"/>
        </pc:sldMkLst>
        <pc:picChg chg="add mod">
          <ac:chgData name="phcchaves@gmail.com" userId="cfcc7b82204f88a9" providerId="LiveId" clId="{6FBF4641-F946-4A07-93C4-93BA18EAFDD3}" dt="2022-08-18T15:00:56.477" v="61"/>
          <ac:picMkLst>
            <pc:docMk/>
            <pc:sldMk cId="23886451" sldId="258"/>
            <ac:picMk id="4" creationId="{F6E2C67B-E2D9-F7A4-8754-827109A56507}"/>
          </ac:picMkLst>
        </pc:picChg>
      </pc:sldChg>
      <pc:sldChg chg="addSp modSp">
        <pc:chgData name="phcchaves@gmail.com" userId="cfcc7b82204f88a9" providerId="LiveId" clId="{6FBF4641-F946-4A07-93C4-93BA18EAFDD3}" dt="2022-08-18T15:00:54.599" v="60"/>
        <pc:sldMkLst>
          <pc:docMk/>
          <pc:sldMk cId="3032527358" sldId="262"/>
        </pc:sldMkLst>
        <pc:picChg chg="add mod">
          <ac:chgData name="phcchaves@gmail.com" userId="cfcc7b82204f88a9" providerId="LiveId" clId="{6FBF4641-F946-4A07-93C4-93BA18EAFDD3}" dt="2022-08-18T15:00:54.599" v="60"/>
          <ac:picMkLst>
            <pc:docMk/>
            <pc:sldMk cId="3032527358" sldId="262"/>
            <ac:picMk id="4" creationId="{EEBD0B27-906C-9F48-3B90-E0AF1D2AC0CD}"/>
          </ac:picMkLst>
        </pc:picChg>
      </pc:sldChg>
      <pc:sldChg chg="addSp modSp">
        <pc:chgData name="phcchaves@gmail.com" userId="cfcc7b82204f88a9" providerId="LiveId" clId="{6FBF4641-F946-4A07-93C4-93BA18EAFDD3}" dt="2022-08-18T15:00:58.013" v="62"/>
        <pc:sldMkLst>
          <pc:docMk/>
          <pc:sldMk cId="416704070" sldId="263"/>
        </pc:sldMkLst>
        <pc:picChg chg="add mod">
          <ac:chgData name="phcchaves@gmail.com" userId="cfcc7b82204f88a9" providerId="LiveId" clId="{6FBF4641-F946-4A07-93C4-93BA18EAFDD3}" dt="2022-08-18T15:00:58.013" v="62"/>
          <ac:picMkLst>
            <pc:docMk/>
            <pc:sldMk cId="416704070" sldId="263"/>
            <ac:picMk id="4" creationId="{E75F4CEE-4C3A-A546-3AA7-72503B38E8A0}"/>
          </ac:picMkLst>
        </pc:picChg>
      </pc:sldChg>
      <pc:sldChg chg="modSp mod">
        <pc:chgData name="phcchaves@gmail.com" userId="cfcc7b82204f88a9" providerId="LiveId" clId="{6FBF4641-F946-4A07-93C4-93BA18EAFDD3}" dt="2022-08-18T15:00:28.662" v="53" actId="1076"/>
        <pc:sldMkLst>
          <pc:docMk/>
          <pc:sldMk cId="2130228038" sldId="266"/>
        </pc:sldMkLst>
        <pc:picChg chg="mod">
          <ac:chgData name="phcchaves@gmail.com" userId="cfcc7b82204f88a9" providerId="LiveId" clId="{6FBF4641-F946-4A07-93C4-93BA18EAFDD3}" dt="2022-08-18T15:00:28.662" v="53" actId="1076"/>
          <ac:picMkLst>
            <pc:docMk/>
            <pc:sldMk cId="2130228038" sldId="266"/>
            <ac:picMk id="7" creationId="{00000000-0000-0000-0000-000000000000}"/>
          </ac:picMkLst>
        </pc:picChg>
      </pc:sldChg>
      <pc:sldChg chg="delSp modSp mod">
        <pc:chgData name="phcchaves@gmail.com" userId="cfcc7b82204f88a9" providerId="LiveId" clId="{6FBF4641-F946-4A07-93C4-93BA18EAFDD3}" dt="2022-08-18T14:54:20.117" v="1" actId="478"/>
        <pc:sldMkLst>
          <pc:docMk/>
          <pc:sldMk cId="1492244499" sldId="268"/>
        </pc:sldMkLst>
        <pc:spChg chg="del mod">
          <ac:chgData name="phcchaves@gmail.com" userId="cfcc7b82204f88a9" providerId="LiveId" clId="{6FBF4641-F946-4A07-93C4-93BA18EAFDD3}" dt="2022-08-18T14:54:20.117" v="1" actId="478"/>
          <ac:spMkLst>
            <pc:docMk/>
            <pc:sldMk cId="1492244499" sldId="268"/>
            <ac:spMk id="8" creationId="{6023DB58-8E9C-D495-E5D6-91005E7AA450}"/>
          </ac:spMkLst>
        </pc:spChg>
      </pc:sldChg>
      <pc:sldChg chg="modSp mod">
        <pc:chgData name="phcchaves@gmail.com" userId="cfcc7b82204f88a9" providerId="LiveId" clId="{6FBF4641-F946-4A07-93C4-93BA18EAFDD3}" dt="2022-08-18T15:01:36.495" v="84" actId="20577"/>
        <pc:sldMkLst>
          <pc:docMk/>
          <pc:sldMk cId="1097020032" sldId="269"/>
        </pc:sldMkLst>
        <pc:spChg chg="mod">
          <ac:chgData name="phcchaves@gmail.com" userId="cfcc7b82204f88a9" providerId="LiveId" clId="{6FBF4641-F946-4A07-93C4-93BA18EAFDD3}" dt="2022-08-18T15:01:36.495" v="84" actId="20577"/>
          <ac:spMkLst>
            <pc:docMk/>
            <pc:sldMk cId="1097020032" sldId="269"/>
            <ac:spMk id="19" creationId="{9D84B0EF-2B9B-767E-F44B-84FC6FBD5EE8}"/>
          </ac:spMkLst>
        </pc:spChg>
      </pc:sldChg>
      <pc:sldChg chg="addSp modSp">
        <pc:chgData name="phcchaves@gmail.com" userId="cfcc7b82204f88a9" providerId="LiveId" clId="{6FBF4641-F946-4A07-93C4-93BA18EAFDD3}" dt="2022-08-18T15:00:39.123" v="57"/>
        <pc:sldMkLst>
          <pc:docMk/>
          <pc:sldMk cId="1755583183" sldId="270"/>
        </pc:sldMkLst>
        <pc:picChg chg="add mod">
          <ac:chgData name="phcchaves@gmail.com" userId="cfcc7b82204f88a9" providerId="LiveId" clId="{6FBF4641-F946-4A07-93C4-93BA18EAFDD3}" dt="2022-08-18T15:00:39.123" v="57"/>
          <ac:picMkLst>
            <pc:docMk/>
            <pc:sldMk cId="1755583183" sldId="270"/>
            <ac:picMk id="27" creationId="{B0BBCA42-356B-CBE3-24D0-F38701DB2BC4}"/>
          </ac:picMkLst>
        </pc:picChg>
      </pc:sldChg>
      <pc:sldChg chg="addSp modSp mod">
        <pc:chgData name="phcchaves@gmail.com" userId="cfcc7b82204f88a9" providerId="LiveId" clId="{6FBF4641-F946-4A07-93C4-93BA18EAFDD3}" dt="2022-08-18T15:00:36.807" v="56" actId="1035"/>
        <pc:sldMkLst>
          <pc:docMk/>
          <pc:sldMk cId="3887522243" sldId="271"/>
        </pc:sldMkLst>
        <pc:picChg chg="add mod">
          <ac:chgData name="phcchaves@gmail.com" userId="cfcc7b82204f88a9" providerId="LiveId" clId="{6FBF4641-F946-4A07-93C4-93BA18EAFDD3}" dt="2022-08-18T15:00:36.807" v="56" actId="1035"/>
          <ac:picMkLst>
            <pc:docMk/>
            <pc:sldMk cId="3887522243" sldId="271"/>
            <ac:picMk id="6" creationId="{C20CB519-225F-841A-A146-8786766594DB}"/>
          </ac:picMkLst>
        </pc:picChg>
      </pc:sldChg>
      <pc:sldChg chg="addSp delSp modSp new mod">
        <pc:chgData name="phcchaves@gmail.com" userId="cfcc7b82204f88a9" providerId="LiveId" clId="{6FBF4641-F946-4A07-93C4-93BA18EAFDD3}" dt="2022-08-18T15:00:50.624" v="58"/>
        <pc:sldMkLst>
          <pc:docMk/>
          <pc:sldMk cId="2707123540" sldId="272"/>
        </pc:sldMkLst>
        <pc:spChg chg="del mod">
          <ac:chgData name="phcchaves@gmail.com" userId="cfcc7b82204f88a9" providerId="LiveId" clId="{6FBF4641-F946-4A07-93C4-93BA18EAFDD3}" dt="2022-08-18T14:58:18.711" v="7" actId="478"/>
          <ac:spMkLst>
            <pc:docMk/>
            <pc:sldMk cId="2707123540" sldId="272"/>
            <ac:spMk id="2" creationId="{2D90BD65-5B63-FA0D-8C98-F786134F141F}"/>
          </ac:spMkLst>
        </pc:spChg>
        <pc:spChg chg="add mod">
          <ac:chgData name="phcchaves@gmail.com" userId="cfcc7b82204f88a9" providerId="LiveId" clId="{6FBF4641-F946-4A07-93C4-93BA18EAFDD3}" dt="2022-08-18T14:58:31.071" v="13" actId="20577"/>
          <ac:spMkLst>
            <pc:docMk/>
            <pc:sldMk cId="2707123540" sldId="272"/>
            <ac:spMk id="5" creationId="{EA733CD3-C646-570A-F457-C025D7111C29}"/>
          </ac:spMkLst>
        </pc:spChg>
        <pc:spChg chg="add del mod">
          <ac:chgData name="phcchaves@gmail.com" userId="cfcc7b82204f88a9" providerId="LiveId" clId="{6FBF4641-F946-4A07-93C4-93BA18EAFDD3}" dt="2022-08-18T14:58:57.585" v="17" actId="22"/>
          <ac:spMkLst>
            <pc:docMk/>
            <pc:sldMk cId="2707123540" sldId="272"/>
            <ac:spMk id="7" creationId="{1991A370-10E7-9F2E-DD98-D5A15DC87DC4}"/>
          </ac:spMkLst>
        </pc:spChg>
        <pc:spChg chg="add del">
          <ac:chgData name="phcchaves@gmail.com" userId="cfcc7b82204f88a9" providerId="LiveId" clId="{6FBF4641-F946-4A07-93C4-93BA18EAFDD3}" dt="2022-08-18T14:59:02.669" v="21" actId="22"/>
          <ac:spMkLst>
            <pc:docMk/>
            <pc:sldMk cId="2707123540" sldId="272"/>
            <ac:spMk id="9" creationId="{332F5B90-CF8A-EEBF-6249-F0DD3A37B70E}"/>
          </ac:spMkLst>
        </pc:spChg>
        <pc:spChg chg="add mod">
          <ac:chgData name="phcchaves@gmail.com" userId="cfcc7b82204f88a9" providerId="LiveId" clId="{6FBF4641-F946-4A07-93C4-93BA18EAFDD3}" dt="2022-08-18T14:59:43.860" v="52" actId="1076"/>
          <ac:spMkLst>
            <pc:docMk/>
            <pc:sldMk cId="2707123540" sldId="272"/>
            <ac:spMk id="11" creationId="{33557ADE-EE38-D737-333B-EC803CB7A387}"/>
          </ac:spMkLst>
        </pc:spChg>
        <pc:picChg chg="add mod">
          <ac:chgData name="phcchaves@gmail.com" userId="cfcc7b82204f88a9" providerId="LiveId" clId="{6FBF4641-F946-4A07-93C4-93BA18EAFDD3}" dt="2022-08-18T14:57:51.226" v="5" actId="1076"/>
          <ac:picMkLst>
            <pc:docMk/>
            <pc:sldMk cId="2707123540" sldId="272"/>
            <ac:picMk id="4" creationId="{870F0DAC-AA19-91F1-3CA5-125BBD3D0020}"/>
          </ac:picMkLst>
        </pc:picChg>
        <pc:picChg chg="add mod">
          <ac:chgData name="phcchaves@gmail.com" userId="cfcc7b82204f88a9" providerId="LiveId" clId="{6FBF4641-F946-4A07-93C4-93BA18EAFDD3}" dt="2022-08-18T15:00:50.624" v="58"/>
          <ac:picMkLst>
            <pc:docMk/>
            <pc:sldMk cId="2707123540" sldId="272"/>
            <ac:picMk id="12" creationId="{7D1B5C01-EAA4-00F3-081B-F7ACD3FD9B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fcc7b82204f88a9/Documentos/rev%20bibliografica%20inovacao%20radical%20e%20incertez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fcc7b82204f88a9/Documentos/rev%20bibliografica%20inovacao%20radical%20e%20incertez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>
                <a:solidFill>
                  <a:schemeClr val="tx1"/>
                </a:solidFill>
              </a:rPr>
              <a:t>N° de lojas no mundo - 2013 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10202320"/>
        <c:axId val="1710198992"/>
      </c:barChart>
      <c:catAx>
        <c:axId val="171020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0198992"/>
        <c:crosses val="autoZero"/>
        <c:auto val="1"/>
        <c:lblAlgn val="ctr"/>
        <c:lblOffset val="100"/>
        <c:noMultiLvlLbl val="0"/>
      </c:catAx>
      <c:valAx>
        <c:axId val="171019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020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>
                <a:solidFill>
                  <a:schemeClr val="tx1"/>
                </a:solidFill>
              </a:rPr>
              <a:t>N° de lojas no mundo - 2013 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Planilha3!$E$3:$N$3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Planilha3!$E$4:$N$4</c:f>
              <c:numCache>
                <c:formatCode>General</c:formatCode>
                <c:ptCount val="10"/>
                <c:pt idx="0">
                  <c:v>345</c:v>
                </c:pt>
                <c:pt idx="1">
                  <c:v>361</c:v>
                </c:pt>
                <c:pt idx="2">
                  <c:v>375</c:v>
                </c:pt>
                <c:pt idx="3">
                  <c:v>389</c:v>
                </c:pt>
                <c:pt idx="4">
                  <c:v>403</c:v>
                </c:pt>
                <c:pt idx="5">
                  <c:v>422</c:v>
                </c:pt>
                <c:pt idx="6">
                  <c:v>433</c:v>
                </c:pt>
                <c:pt idx="7">
                  <c:v>445</c:v>
                </c:pt>
                <c:pt idx="8">
                  <c:v>458</c:v>
                </c:pt>
                <c:pt idx="9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5-4013-B954-75C15E62ED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10202320"/>
        <c:axId val="1710198992"/>
      </c:barChart>
      <c:catAx>
        <c:axId val="171020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0198992"/>
        <c:crosses val="autoZero"/>
        <c:auto val="1"/>
        <c:lblAlgn val="ctr"/>
        <c:lblOffset val="100"/>
        <c:noMultiLvlLbl val="0"/>
      </c:catAx>
      <c:valAx>
        <c:axId val="171019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020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6T16:17:00.865" idx="1">
    <p:pos x="17" y="178"/>
    <p:text>https://www.infomoney.com.br/consumo/este-grafico-mostra-as-100-marcas-mais-valiosas-do-mundo-em-2020/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11T12:09:29.336" idx="3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3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8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90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72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53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03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84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49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2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79628-46D2-477F-AE14-D5B5837646B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0E52-94DA-4495-B2A8-CDD79EDFD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3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kea.com/us/en/customer-service/catalogues/" TargetMode="External"/><Relationship Id="rId3" Type="http://schemas.openxmlformats.org/officeDocument/2006/relationships/hyperlink" Target="https://food52.com/blog/24420-ikea-2020-catalogue-launch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eoLa4hYrhe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thespruce.com/request-a-free-ikea-catalog-1357738" TargetMode="External"/><Relationship Id="rId4" Type="http://schemas.openxmlformats.org/officeDocument/2006/relationships/hyperlink" Target="https://www.thespruce.com/7-best-trends-in-the-2021-ikea-catalog-508320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ea.com/us/en/p/odger-chair-white-beige-60359996/" TargetMode="External"/><Relationship Id="rId2" Type="http://schemas.openxmlformats.org/officeDocument/2006/relationships/hyperlink" Target="https://www.youtube.com/watch?v=A7-HifapmZc&amp;t=9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O4IMWcm14" TargetMode="External"/><Relationship Id="rId2" Type="http://schemas.openxmlformats.org/officeDocument/2006/relationships/hyperlink" Target="https://www.youtube.com/watch?v=eoLa4hYrhe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-imkEarvU" TargetMode="External"/><Relationship Id="rId2" Type="http://schemas.openxmlformats.org/officeDocument/2006/relationships/hyperlink" Target="https://www.youtube.com/watch?v=B_Le-lVAaSY&amp;index=3&amp;list=PLjI4rjNupaK9JiezOsAxgEpWJVbiyCm2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5_znFPj5Lis&amp;list=PLjI4rjNupaK9JiezOsAxgEpWJVbiyCm2L&amp;index=3&amp;t=0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lights.ikea.com/2018/facts-and-figures/home/This_is_IKEA_Oct_2017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0425"/>
            <a:ext cx="6715587" cy="24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0F0DAC-AA19-91F1-3CA5-125BBD3D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" y="980728"/>
            <a:ext cx="8960272" cy="52931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A733CD3-C646-570A-F457-C025D711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7620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FRANQUIAS 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557ADE-EE38-D737-333B-EC803CB7A387}"/>
              </a:ext>
            </a:extLst>
          </p:cNvPr>
          <p:cNvSpPr txBox="1"/>
          <p:nvPr/>
        </p:nvSpPr>
        <p:spPr>
          <a:xfrm>
            <a:off x="5127" y="6542603"/>
            <a:ext cx="8809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Acesso em Agosto/2022 - https://www.ikea.com/pt/pt/this-is-ikea/about-us/uma-marca-varias-empresas-pub07af8e71</a:t>
            </a:r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id="{7D1B5C01-EAA4-00F3-081B-F7ACD3FD9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87302"/>
            <a:ext cx="85072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“</a:t>
            </a:r>
            <a:r>
              <a:rPr lang="en-US" sz="2000" i="1" dirty="0"/>
              <a:t>Design</a:t>
            </a:r>
            <a:r>
              <a:rPr lang="en-US" sz="2000" dirty="0"/>
              <a:t>” (</a:t>
            </a:r>
            <a:r>
              <a:rPr lang="en-US" sz="2000" dirty="0" err="1"/>
              <a:t>beleza</a:t>
            </a:r>
            <a:r>
              <a:rPr lang="en-US" sz="2000" dirty="0"/>
              <a:t>, com </a:t>
            </a:r>
            <a:r>
              <a:rPr lang="en-US" sz="2000" dirty="0" err="1"/>
              <a:t>preço</a:t>
            </a:r>
            <a:r>
              <a:rPr lang="en-US" sz="2000" dirty="0"/>
              <a:t> </a:t>
            </a:r>
            <a:r>
              <a:rPr lang="en-US" sz="2000" dirty="0" err="1"/>
              <a:t>baixo</a:t>
            </a:r>
            <a:r>
              <a:rPr lang="en-US" sz="2000" dirty="0"/>
              <a:t>, packaging, </a:t>
            </a:r>
            <a:r>
              <a:rPr lang="en-US" sz="2000" dirty="0" err="1"/>
              <a:t>facilidade</a:t>
            </a:r>
            <a:r>
              <a:rPr lang="en-US" sz="2000" dirty="0"/>
              <a:t> de </a:t>
            </a:r>
            <a:r>
              <a:rPr lang="en-US" sz="2000" dirty="0" err="1"/>
              <a:t>montar</a:t>
            </a:r>
            <a:r>
              <a:rPr lang="en-US" sz="2000" dirty="0"/>
              <a:t>)</a:t>
            </a:r>
            <a:endParaRPr lang="pt-BR" sz="2000" dirty="0"/>
          </a:p>
          <a:p>
            <a:r>
              <a:rPr lang="pt-BR" sz="2000" dirty="0"/>
              <a:t>Lançamento anual design (2019/2020)</a:t>
            </a:r>
            <a:endParaRPr lang="pt-BR" sz="2000" dirty="0">
              <a:hlinkClick r:id="rId2"/>
            </a:endParaRPr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https://food52.com/blog/24420-ikea-2020-catalogue-launch</a:t>
            </a:r>
            <a:endParaRPr lang="pt-BR" sz="2000" dirty="0"/>
          </a:p>
          <a:p>
            <a:r>
              <a:rPr lang="pt-BR" sz="2000" dirty="0"/>
              <a:t>Lançamento anual design (2020/2021)</a:t>
            </a:r>
            <a:endParaRPr lang="pt-BR" sz="2000" dirty="0">
              <a:hlinkClick r:id="rId2"/>
            </a:endParaRPr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https://www.thespruce.com/7-best-trends-in-the-2021-ikea-catalog-5083209</a:t>
            </a:r>
            <a:r>
              <a:rPr lang="pt-BR" sz="2000" dirty="0"/>
              <a:t> </a:t>
            </a:r>
            <a:r>
              <a:rPr lang="pt-BR" sz="2400" dirty="0"/>
              <a:t>Lançamento anual design  (2021/2022)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How to Request a Free IKEA Catalog for 2022 (thespruce.com)</a:t>
            </a:r>
            <a:endParaRPr lang="en-US" sz="16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pt-BR" sz="1800" b="1" i="0" dirty="0" err="1">
                <a:effectLst/>
                <a:latin typeface="Noto IKEA"/>
              </a:rPr>
              <a:t>Looking</a:t>
            </a:r>
            <a:r>
              <a:rPr lang="pt-BR" sz="1800" b="1" i="0" dirty="0">
                <a:effectLst/>
                <a:latin typeface="Noto IKEA"/>
              </a:rPr>
              <a:t> for </a:t>
            </a:r>
            <a:r>
              <a:rPr lang="pt-BR" sz="1800" b="1" i="0" dirty="0" err="1">
                <a:effectLst/>
                <a:latin typeface="Noto IKEA"/>
              </a:rPr>
              <a:t>the</a:t>
            </a:r>
            <a:r>
              <a:rPr lang="pt-BR" sz="1800" b="1" i="0" dirty="0">
                <a:effectLst/>
                <a:latin typeface="Noto IKEA"/>
              </a:rPr>
              <a:t> IKEA </a:t>
            </a:r>
            <a:r>
              <a:rPr lang="pt-BR" sz="1800" b="1" i="0" dirty="0" err="1">
                <a:effectLst/>
                <a:latin typeface="Noto IKEA"/>
              </a:rPr>
              <a:t>catalog</a:t>
            </a:r>
            <a:r>
              <a:rPr lang="pt-BR" sz="1800" b="1" i="0" dirty="0">
                <a:effectLst/>
                <a:latin typeface="Noto IKEA"/>
              </a:rPr>
              <a:t>?</a:t>
            </a:r>
          </a:p>
          <a:p>
            <a:pPr marL="0" indent="0" algn="ctr">
              <a:buNone/>
            </a:pP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After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70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years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of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success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,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we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have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turned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the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page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and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said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goodbye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to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the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IKEA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catalog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.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But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don't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worry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.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Throughout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the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year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,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we'll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be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bringing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your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inspiring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content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,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together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with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our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product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range,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on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our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website, in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our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stores </a:t>
            </a:r>
            <a:r>
              <a:rPr lang="pt-BR" sz="1800" b="0" i="0" dirty="0" err="1">
                <a:solidFill>
                  <a:srgbClr val="484848"/>
                </a:solidFill>
                <a:effectLst/>
                <a:latin typeface="Noto IKEA"/>
              </a:rPr>
              <a:t>and</a:t>
            </a:r>
            <a:r>
              <a:rPr lang="pt-BR" sz="1800" b="0" i="0" dirty="0">
                <a:solidFill>
                  <a:srgbClr val="484848"/>
                </a:solidFill>
                <a:effectLst/>
                <a:latin typeface="Noto IKEA"/>
              </a:rPr>
              <a:t> social networks.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>
              <a:buNone/>
            </a:pPr>
            <a:r>
              <a:rPr lang="pt-BR" sz="1400" dirty="0"/>
              <a:t>Acesso em Agosto/2023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5BCD68-73CF-B455-D07F-F6125314BC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11" y="0"/>
            <a:ext cx="1521589" cy="67968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D1B2EDD-AC5A-C778-403B-E8CDD2B5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7620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DADOS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6BAF57-057D-453B-B654-8E46FE177446}"/>
              </a:ext>
            </a:extLst>
          </p:cNvPr>
          <p:cNvSpPr/>
          <p:nvPr/>
        </p:nvSpPr>
        <p:spPr>
          <a:xfrm>
            <a:off x="395535" y="4221088"/>
            <a:ext cx="8507287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B092E6-A9DB-B777-78BE-BBEB63EC3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657" y="5748920"/>
            <a:ext cx="2489200" cy="9144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68AD16A-C3E8-A2A7-1AB5-92A89F8E22A3}"/>
              </a:ext>
            </a:extLst>
          </p:cNvPr>
          <p:cNvCxnSpPr>
            <a:cxnSpLocks/>
          </p:cNvCxnSpPr>
          <p:nvPr/>
        </p:nvCxnSpPr>
        <p:spPr>
          <a:xfrm flipV="1">
            <a:off x="5944425" y="6218965"/>
            <a:ext cx="606529" cy="17520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0149F1-F670-6295-A0FF-433E2BDFFD44}"/>
              </a:ext>
            </a:extLst>
          </p:cNvPr>
          <p:cNvSpPr txBox="1"/>
          <p:nvPr/>
        </p:nvSpPr>
        <p:spPr>
          <a:xfrm>
            <a:off x="3779912" y="6394173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hlinkClick r:id="rId8"/>
              </a:rPr>
              <a:t>https://</a:t>
            </a:r>
            <a:r>
              <a:rPr lang="pt-BR" sz="1400" dirty="0" err="1">
                <a:hlinkClick r:id="rId8"/>
              </a:rPr>
              <a:t>www.ikea.com</a:t>
            </a:r>
            <a:r>
              <a:rPr lang="pt-BR" sz="1400" dirty="0">
                <a:hlinkClick r:id="rId8"/>
              </a:rPr>
              <a:t>/</a:t>
            </a:r>
            <a:r>
              <a:rPr lang="pt-BR" sz="1400" dirty="0" err="1">
                <a:hlinkClick r:id="rId8"/>
              </a:rPr>
              <a:t>us</a:t>
            </a:r>
            <a:r>
              <a:rPr lang="pt-BR" sz="1400" dirty="0">
                <a:hlinkClick r:id="rId8"/>
              </a:rPr>
              <a:t>/</a:t>
            </a:r>
            <a:r>
              <a:rPr lang="pt-BR" sz="1400" dirty="0" err="1">
                <a:hlinkClick r:id="rId8"/>
              </a:rPr>
              <a:t>en</a:t>
            </a:r>
            <a:r>
              <a:rPr lang="pt-BR" sz="1400" dirty="0">
                <a:hlinkClick r:id="rId8"/>
              </a:rPr>
              <a:t>/</a:t>
            </a:r>
            <a:r>
              <a:rPr lang="pt-BR" sz="1400" dirty="0" err="1">
                <a:hlinkClick r:id="rId8"/>
              </a:rPr>
              <a:t>customer-service</a:t>
            </a:r>
            <a:r>
              <a:rPr lang="pt-BR" sz="1400" dirty="0">
                <a:hlinkClick r:id="rId8"/>
              </a:rPr>
              <a:t>/catalogues/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031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904656"/>
          </a:xfrm>
        </p:spPr>
        <p:txBody>
          <a:bodyPr>
            <a:normAutofit/>
          </a:bodyPr>
          <a:lstStyle/>
          <a:p>
            <a:r>
              <a:rPr lang="en-US" dirty="0" err="1"/>
              <a:t>Projeto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–&gt; </a:t>
            </a:r>
            <a:r>
              <a:rPr lang="en-US" dirty="0" err="1"/>
              <a:t>fabricação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https://www.youtube.com/watch?v=A7-HifapmZc&amp;t=97s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https://www.ikea.com/us/en/p/odger-chair-white-beige-60359996/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pt-BR" sz="1400" dirty="0"/>
              <a:t>Acesso em Agosto/2023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4CB08B-BA85-1400-974A-F922814B0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Shopping Experience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2400" dirty="0"/>
              <a:t>Mostra padronização das lojas – “Ikea Experience”</a:t>
            </a:r>
          </a:p>
          <a:p>
            <a:endParaRPr lang="pt-BR" sz="2400" dirty="0">
              <a:hlinkClick r:id="rId2"/>
            </a:endParaRP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https://www.youtube.com/watch?v=eoLa4hYrhe0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“Ikea Shopping Experience”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(1) Welcome to the IKEA shopping experience - YouTube</a:t>
            </a:r>
            <a:endParaRPr lang="en-US" sz="2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Acesso em Agosto/2023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BD0B27-906C-9F48-3B90-E0AF1D2AC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Lojas Realmente padronizadas?</a:t>
            </a:r>
          </a:p>
          <a:p>
            <a:pPr marL="0" indent="0">
              <a:buNone/>
            </a:pPr>
            <a:r>
              <a:rPr lang="pt-BR" dirty="0" err="1"/>
              <a:t>Video</a:t>
            </a:r>
            <a:r>
              <a:rPr lang="pt-BR" dirty="0"/>
              <a:t> na China: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https://www.youtube.com/watch?v=B_Le-lVAaSY&amp;index=3&amp;list=PLjI4rjNupaK9JiezOsAxgEpWJVbiyCm2L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	</a:t>
            </a:r>
            <a:endParaRPr lang="pt-BR" dirty="0"/>
          </a:p>
          <a:p>
            <a:r>
              <a:rPr lang="pt-BR" dirty="0"/>
              <a:t>Fabrica </a:t>
            </a:r>
            <a:r>
              <a:rPr lang="mr-IN" dirty="0"/>
              <a:t>–</a:t>
            </a:r>
            <a:r>
              <a:rPr lang="pt-BR" dirty="0"/>
              <a:t> fornecedores </a:t>
            </a:r>
            <a:r>
              <a:rPr lang="mr-IN" dirty="0"/>
              <a:t>–</a:t>
            </a:r>
            <a:r>
              <a:rPr lang="pt-BR" dirty="0"/>
              <a:t> Design </a:t>
            </a:r>
            <a:r>
              <a:rPr lang="mr-IN" dirty="0"/>
              <a:t>de produtos e packing:</a:t>
            </a:r>
            <a:endParaRPr lang="pt-BR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(1) The IKEA Design Process for the FJÄLLBERGET C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hair – YouTube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pt-BR" sz="1400" dirty="0"/>
              <a:t>Acesso em Agosto/2022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E2C67B-E2D9-F7A4-8754-827109A56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507288" cy="4392488"/>
          </a:xfrm>
        </p:spPr>
        <p:txBody>
          <a:bodyPr>
            <a:normAutofit/>
          </a:bodyPr>
          <a:lstStyle/>
          <a:p>
            <a:r>
              <a:rPr lang="pt-BR" dirty="0"/>
              <a:t>Realidade virtual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https://www.youtube.com/watch?v=5_znFPj5Lis&amp;list=PLjI4rjNupaK9JiezOsAxgEpWJVbiyCm2L&amp;index=3&amp;t=0s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400" dirty="0"/>
              <a:t>Acesso em Agosto/2022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5F4CEE-4C3A-A546-3AA7-72503B38E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ED956-3A07-7648-9C81-FA593ACA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UMA DAS MARCAS MAIS VALIOSA DO MUNDO – RELATÓRIO INFOMONEY 2020</a:t>
            </a:r>
            <a:br>
              <a:rPr lang="pt-BR" sz="2400" dirty="0"/>
            </a:br>
            <a:r>
              <a:rPr lang="pt-BR" sz="2400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DF5102-8346-1F40-A77D-3ECA1E1E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" y="938217"/>
            <a:ext cx="9144000" cy="5634182"/>
          </a:xfrm>
          <a:prstGeom prst="rect">
            <a:avLst/>
          </a:prstGeom>
        </p:spPr>
      </p:pic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73D58C3A-B695-DE43-90E4-8F3C6EFDF029}"/>
              </a:ext>
            </a:extLst>
          </p:cNvPr>
          <p:cNvSpPr/>
          <p:nvPr/>
        </p:nvSpPr>
        <p:spPr>
          <a:xfrm rot="17804541">
            <a:off x="4148520" y="3810520"/>
            <a:ext cx="669993" cy="270571"/>
          </a:xfrm>
          <a:prstGeom prst="rightArrow">
            <a:avLst>
              <a:gd name="adj1" fmla="val 50000"/>
              <a:gd name="adj2" fmla="val 8624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B9CCD2-D4D3-DE0B-59B2-596BD3D3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292"/>
            <a:ext cx="9144000" cy="48736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0B82A7-D811-A82C-CF6A-276A9961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" y="332656"/>
            <a:ext cx="2608405" cy="8323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E7E9340-1EA2-D674-5AFB-B63C04F66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402" y="571371"/>
            <a:ext cx="5547841" cy="32006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2A21924E-A987-B9D3-9F87-0A6256B5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1187145"/>
            <a:ext cx="1973412" cy="413754"/>
          </a:xfrm>
        </p:spPr>
        <p:txBody>
          <a:bodyPr>
            <a:noAutofit/>
          </a:bodyPr>
          <a:lstStyle/>
          <a:p>
            <a:r>
              <a:rPr lang="pt-BR" sz="2400" dirty="0"/>
              <a:t>91- IKEA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5DC31B4-B58D-6E90-663B-A675EBA1C95A}"/>
              </a:ext>
            </a:extLst>
          </p:cNvPr>
          <p:cNvSpPr txBox="1">
            <a:spLocks/>
          </p:cNvSpPr>
          <p:nvPr/>
        </p:nvSpPr>
        <p:spPr>
          <a:xfrm>
            <a:off x="2915816" y="571371"/>
            <a:ext cx="5976664" cy="413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TOP 100 MARCAS MAIS VALIOSAS DO MUNDO</a:t>
            </a:r>
          </a:p>
        </p:txBody>
      </p:sp>
    </p:spTree>
    <p:extLst>
      <p:ext uri="{BB962C8B-B14F-4D97-AF65-F5344CB8AC3E}">
        <p14:creationId xmlns:p14="http://schemas.microsoft.com/office/powerpoint/2010/main" val="14922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76801C4-A5D2-CE6E-092F-0B92CE47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4008467" cy="54868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FB038F2-9865-657C-FE6A-750C1D0F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66614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TOP 20 VAREJO 2022- VALOR DA MARCA $(US) MILHÕES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C24120-98A6-9831-D86A-3F4E75C1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82482"/>
            <a:ext cx="991118" cy="7158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362565-D20C-6552-94E3-EF905F07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18" y="1700808"/>
            <a:ext cx="1737511" cy="2956816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5981AA9-8DAB-42FE-1A44-BE8A5C4ACF68}"/>
              </a:ext>
            </a:extLst>
          </p:cNvPr>
          <p:cNvSpPr/>
          <p:nvPr/>
        </p:nvSpPr>
        <p:spPr>
          <a:xfrm>
            <a:off x="6379175" y="1860277"/>
            <a:ext cx="369185" cy="1268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89EDF1-D872-F553-4675-A1DFF6F2A91D}"/>
              </a:ext>
            </a:extLst>
          </p:cNvPr>
          <p:cNvSpPr txBox="1"/>
          <p:nvPr/>
        </p:nvSpPr>
        <p:spPr>
          <a:xfrm>
            <a:off x="6647114" y="1707648"/>
            <a:ext cx="23870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FORTALECIMENTO DE CREDENCIAS DE RESPONSABILIDADE EM SEUS MERCADOS:</a:t>
            </a:r>
          </a:p>
          <a:p>
            <a:pPr algn="ctr"/>
            <a:endParaRPr lang="pt-BR" sz="1200" dirty="0"/>
          </a:p>
          <a:p>
            <a:pPr algn="ctr"/>
            <a:r>
              <a:rPr lang="pt-BR" sz="1200" dirty="0"/>
              <a:t>A Ikea exemplifica os benefícios de uma reviravolta de responsabilidade bem-sucedida. Como parte de sua ambiciosa economia circular, a marca colocou em primeiro plano ouso de materiais renováveis e recicláveis como bambu, ervas marinhas e vidro soprado à mão - ao mesmo tempo que simplifica seu programa para fornecer peças de reposições de ferramentas de reparo que podem prolongar avida útil de seus produtos, aumentando sua reputação de qualidade e valor.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6FD5211-3440-E50A-036D-8FFBE885F409}"/>
              </a:ext>
            </a:extLst>
          </p:cNvPr>
          <p:cNvSpPr txBox="1"/>
          <p:nvPr/>
        </p:nvSpPr>
        <p:spPr>
          <a:xfrm>
            <a:off x="264003" y="6470153"/>
            <a:ext cx="5670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https://www.kantar.com/Campaigns/BrandZ/Global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D84B0EF-2B9B-767E-F44B-84FC6FBD5EE8}"/>
              </a:ext>
            </a:extLst>
          </p:cNvPr>
          <p:cNvSpPr txBox="1">
            <a:spLocks/>
          </p:cNvSpPr>
          <p:nvPr/>
        </p:nvSpPr>
        <p:spPr>
          <a:xfrm>
            <a:off x="6714558" y="1220098"/>
            <a:ext cx="2177922" cy="46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/>
              <a:t>ESTRATÉGIA: AUMENTO DE INVESTIMENTO EM CSR</a:t>
            </a:r>
          </a:p>
        </p:txBody>
      </p:sp>
    </p:spTree>
    <p:extLst>
      <p:ext uri="{BB962C8B-B14F-4D97-AF65-F5344CB8AC3E}">
        <p14:creationId xmlns:p14="http://schemas.microsoft.com/office/powerpoint/2010/main" val="109702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269D7DB-C1FE-FA63-8528-036BE24F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445" b="76701"/>
          <a:stretch/>
        </p:blipFill>
        <p:spPr>
          <a:xfrm>
            <a:off x="420376" y="723711"/>
            <a:ext cx="652098" cy="6083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6AC914-37AF-42C2-8362-4E85B100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9" t="22996"/>
          <a:stretch/>
        </p:blipFill>
        <p:spPr>
          <a:xfrm>
            <a:off x="959826" y="1505673"/>
            <a:ext cx="2966051" cy="23037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A3C3A20-AC0F-8840-1BF8-874A15C72A84}"/>
              </a:ext>
            </a:extLst>
          </p:cNvPr>
          <p:cNvSpPr txBox="1">
            <a:spLocks/>
          </p:cNvSpPr>
          <p:nvPr/>
        </p:nvSpPr>
        <p:spPr>
          <a:xfrm>
            <a:off x="1072244" y="723711"/>
            <a:ext cx="2741216" cy="773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Vendas no varejo atingiram 41,9 bilhões de euros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6056549-EBD5-0093-C789-E079E5D3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55" y="776379"/>
            <a:ext cx="575973" cy="50301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3152237-B24E-1F70-B3F7-11037ED2C91B}"/>
              </a:ext>
            </a:extLst>
          </p:cNvPr>
          <p:cNvSpPr txBox="1">
            <a:spLocks/>
          </p:cNvSpPr>
          <p:nvPr/>
        </p:nvSpPr>
        <p:spPr>
          <a:xfrm>
            <a:off x="5724128" y="720928"/>
            <a:ext cx="2741216" cy="773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Vendas online cresceram em 73%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CBDCE0-9A4B-335E-A15D-D15D52F7A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1" b="6179"/>
          <a:stretch/>
        </p:blipFill>
        <p:spPr>
          <a:xfrm>
            <a:off x="5586041" y="1470274"/>
            <a:ext cx="2741495" cy="214787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B5526F0-94D5-1736-70EF-3548253E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37117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RELATÓRIO 2021 – CRESCIMENTO IKEA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A13317D-6F15-3D89-F106-F9635E661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6" y="4078032"/>
            <a:ext cx="556308" cy="502964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7413A6D-E515-6B8A-9152-2C80C9C90161}"/>
              </a:ext>
            </a:extLst>
          </p:cNvPr>
          <p:cNvSpPr txBox="1">
            <a:spLocks/>
          </p:cNvSpPr>
          <p:nvPr/>
        </p:nvSpPr>
        <p:spPr>
          <a:xfrm>
            <a:off x="1033151" y="3985729"/>
            <a:ext cx="2741216" cy="773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Aumento n° funcionários 225.000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FF912A6-1D60-E7EA-9C96-530523104F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1"/>
          <a:stretch/>
        </p:blipFill>
        <p:spPr>
          <a:xfrm>
            <a:off x="766156" y="4603742"/>
            <a:ext cx="3047304" cy="191815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34B969B-FDB8-B2F2-B4ED-D11983867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513" y="4599068"/>
            <a:ext cx="3381800" cy="188463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322FDE67-394C-850A-B171-4F3798F71F3A}"/>
              </a:ext>
            </a:extLst>
          </p:cNvPr>
          <p:cNvSpPr txBox="1">
            <a:spLocks/>
          </p:cNvSpPr>
          <p:nvPr/>
        </p:nvSpPr>
        <p:spPr>
          <a:xfrm>
            <a:off x="5908469" y="3935428"/>
            <a:ext cx="2741216" cy="773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Aumento do n° de lojas físicas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F9039FB-6373-6C43-8821-BB892AE7E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542" y="4095054"/>
            <a:ext cx="613463" cy="544877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15A4534-CFDD-247A-194B-1DC397D1E75B}"/>
              </a:ext>
            </a:extLst>
          </p:cNvPr>
          <p:cNvSpPr txBox="1"/>
          <p:nvPr/>
        </p:nvSpPr>
        <p:spPr>
          <a:xfrm>
            <a:off x="242259" y="6567429"/>
            <a:ext cx="5238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https://about.ikea.com/en/about-us/year-in-review</a:t>
            </a:r>
          </a:p>
        </p:txBody>
      </p:sp>
      <p:pic>
        <p:nvPicPr>
          <p:cNvPr id="27" name="Imagem 3">
            <a:extLst>
              <a:ext uri="{FF2B5EF4-FFF2-40B4-BE49-F238E27FC236}">
                <a16:creationId xmlns:a16="http://schemas.microsoft.com/office/drawing/2014/main" id="{B0BBCA42-356B-CBE3-24D0-F38701DB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EEFC8C4-4E8B-1267-CF53-EE0A3F250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279320"/>
              </p:ext>
            </p:extLst>
          </p:nvPr>
        </p:nvGraphicFramePr>
        <p:xfrm>
          <a:off x="899592" y="1052736"/>
          <a:ext cx="7344816" cy="52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0857A7B-7BFA-C510-9BA6-616F0939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37117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ABERTURA DE LOJAS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EFC8C4-4E8B-1267-CF53-EE0A3F250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942676"/>
              </p:ext>
            </p:extLst>
          </p:nvPr>
        </p:nvGraphicFramePr>
        <p:xfrm>
          <a:off x="683568" y="1216530"/>
          <a:ext cx="7776864" cy="51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3">
            <a:extLst>
              <a:ext uri="{FF2B5EF4-FFF2-40B4-BE49-F238E27FC236}">
                <a16:creationId xmlns:a16="http://schemas.microsoft.com/office/drawing/2014/main" id="{C20CB519-225F-841A-A146-878676659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04" y="-27384"/>
            <a:ext cx="1521589" cy="6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2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508AF8-668C-654B-9E61-5A9F3EE4797C}"/>
              </a:ext>
            </a:extLst>
          </p:cNvPr>
          <p:cNvSpPr txBox="1"/>
          <p:nvPr/>
        </p:nvSpPr>
        <p:spPr>
          <a:xfrm>
            <a:off x="395536" y="155175"/>
            <a:ext cx="680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IKEA stores </a:t>
            </a:r>
            <a:r>
              <a:rPr lang="pt-BR" b="1" dirty="0" err="1"/>
              <a:t>worldwide</a:t>
            </a:r>
            <a:r>
              <a:rPr lang="pt-BR" b="1" dirty="0"/>
              <a:t>  - acesso </a:t>
            </a:r>
            <a:r>
              <a:rPr lang="pt-BR" b="1" dirty="0" err="1"/>
              <a:t>Ago</a:t>
            </a:r>
            <a:r>
              <a:rPr lang="pt-BR" b="1" dirty="0"/>
              <a:t>/2022 -</a:t>
            </a:r>
            <a:r>
              <a:rPr lang="pt-BR" sz="1200" dirty="0"/>
              <a:t> https://about.ikea.com/en/about-us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88FD15-8888-399E-E3D2-967AC417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5"/>
          <a:stretch/>
        </p:blipFill>
        <p:spPr>
          <a:xfrm>
            <a:off x="926117" y="846099"/>
            <a:ext cx="7291766" cy="51658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9C808C-85DD-DB28-5506-E0A8289ED1B8}"/>
              </a:ext>
            </a:extLst>
          </p:cNvPr>
          <p:cNvSpPr txBox="1"/>
          <p:nvPr/>
        </p:nvSpPr>
        <p:spPr>
          <a:xfrm>
            <a:off x="934669" y="5157192"/>
            <a:ext cx="4446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rgbClr val="0070C0"/>
                </a:solidFill>
                <a:highlight>
                  <a:srgbClr val="FFFF00"/>
                </a:highlight>
              </a:rPr>
              <a:t>Santiago, Chile – aberta em out/2022</a:t>
            </a:r>
          </a:p>
        </p:txBody>
      </p:sp>
    </p:spTree>
    <p:extLst>
      <p:ext uri="{BB962C8B-B14F-4D97-AF65-F5344CB8AC3E}">
        <p14:creationId xmlns:p14="http://schemas.microsoft.com/office/powerpoint/2010/main" val="21302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6752"/>
            <a:ext cx="6096000" cy="5448300"/>
          </a:xfrm>
          <a:prstGeom prst="rect">
            <a:avLst/>
          </a:prstGeom>
        </p:spPr>
      </p:pic>
      <p:pic>
        <p:nvPicPr>
          <p:cNvPr id="6" name="Imagem 3">
            <a:extLst>
              <a:ext uri="{FF2B5EF4-FFF2-40B4-BE49-F238E27FC236}">
                <a16:creationId xmlns:a16="http://schemas.microsoft.com/office/drawing/2014/main" id="{1E26A0F6-3AAA-AF7F-2BD8-029BAD4C8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26A748A-439B-8565-91CC-D0612300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37117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ORGANOGRAMA</a:t>
            </a:r>
          </a:p>
        </p:txBody>
      </p:sp>
    </p:spTree>
    <p:extLst>
      <p:ext uri="{BB962C8B-B14F-4D97-AF65-F5344CB8AC3E}">
        <p14:creationId xmlns:p14="http://schemas.microsoft.com/office/powerpoint/2010/main" val="12232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galina.FEA-RP\Downloads\image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888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6237312"/>
            <a:ext cx="6948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3"/>
              </a:rPr>
              <a:t>Acesso agosto, 2019: http://highlights.ikea.com/2018/facts-and-figures/home/This_is_IKEA_Oct_2017.pdf</a:t>
            </a:r>
            <a:endParaRPr lang="pt-BR" sz="1200" dirty="0"/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3761D681-8AEC-F76E-ED5D-56431310C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6" y="-29497"/>
            <a:ext cx="1521589" cy="6796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A208586-3690-C6C4-058D-794DE77A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9" y="7620"/>
            <a:ext cx="8568952" cy="648929"/>
          </a:xfrm>
        </p:spPr>
        <p:txBody>
          <a:bodyPr>
            <a:normAutofit/>
          </a:bodyPr>
          <a:lstStyle/>
          <a:p>
            <a:r>
              <a:rPr lang="pt-BR" sz="2400" dirty="0"/>
              <a:t>FRANQUIAS</a:t>
            </a:r>
          </a:p>
        </p:txBody>
      </p:sp>
    </p:spTree>
    <p:extLst>
      <p:ext uri="{BB962C8B-B14F-4D97-AF65-F5344CB8AC3E}">
        <p14:creationId xmlns:p14="http://schemas.microsoft.com/office/powerpoint/2010/main" val="831210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621</Words>
  <Application>Microsoft Macintosh PowerPoint</Application>
  <PresentationFormat>Apresentação na tela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Noto IKEA</vt:lpstr>
      <vt:lpstr>Tema do Office</vt:lpstr>
      <vt:lpstr>Apresentação do PowerPoint</vt:lpstr>
      <vt:lpstr>UMA DAS MARCAS MAIS VALIOSA DO MUNDO – RELATÓRIO INFOMONEY 2020  </vt:lpstr>
      <vt:lpstr>91- IKEA</vt:lpstr>
      <vt:lpstr>TOP 20 VAREJO 2022- VALOR DA MARCA $(US) MILHÕES</vt:lpstr>
      <vt:lpstr>RELATÓRIO 2021 – CRESCIMENTO IKEA</vt:lpstr>
      <vt:lpstr>ABERTURA DE LOJAS</vt:lpstr>
      <vt:lpstr>Apresentação do PowerPoint</vt:lpstr>
      <vt:lpstr>ORGANOGRAMA</vt:lpstr>
      <vt:lpstr>FRANQUIAS</vt:lpstr>
      <vt:lpstr>FRANQUIAS 2022</vt:lpstr>
      <vt:lpstr>DADOS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Luisa Vendruscolo</dc:creator>
  <cp:lastModifiedBy>Simone Galina</cp:lastModifiedBy>
  <cp:revision>49</cp:revision>
  <dcterms:created xsi:type="dcterms:W3CDTF">2018-07-30T03:54:15Z</dcterms:created>
  <dcterms:modified xsi:type="dcterms:W3CDTF">2023-08-10T21:27:58Z</dcterms:modified>
</cp:coreProperties>
</file>