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87" r:id="rId2"/>
    <p:sldId id="862" r:id="rId3"/>
    <p:sldId id="269" r:id="rId4"/>
    <p:sldId id="266" r:id="rId5"/>
    <p:sldId id="268" r:id="rId6"/>
    <p:sldId id="293" r:id="rId7"/>
    <p:sldId id="267" r:id="rId8"/>
    <p:sldId id="270" r:id="rId9"/>
    <p:sldId id="275" r:id="rId10"/>
    <p:sldId id="285" r:id="rId11"/>
    <p:sldId id="294" r:id="rId12"/>
    <p:sldId id="286" r:id="rId13"/>
    <p:sldId id="290" r:id="rId14"/>
    <p:sldId id="292" r:id="rId15"/>
    <p:sldId id="861" r:id="rId16"/>
    <p:sldId id="289" r:id="rId17"/>
    <p:sldId id="291" r:id="rId18"/>
  </p:sldIdLst>
  <p:sldSz cx="6858000" cy="9144000" type="screen4x3"/>
  <p:notesSz cx="6888163" cy="9623425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843" autoAdjust="0"/>
    <p:restoredTop sz="94673"/>
  </p:normalViewPr>
  <p:slideViewPr>
    <p:cSldViewPr>
      <p:cViewPr varScale="1">
        <p:scale>
          <a:sx n="47" d="100"/>
          <a:sy n="47" d="100"/>
        </p:scale>
        <p:origin x="1080" y="4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96D53B62-C066-518F-F877-8F7356E416D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D57AEFFA-3BE5-9FC6-9FDB-92D6821E0B8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02075" y="0"/>
            <a:ext cx="29845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577D4F83-6B3A-76BB-74AA-CB1B6C8A279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90738" y="722313"/>
            <a:ext cx="2706687" cy="3608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AE07CCA3-279C-EE1A-3486-D00752D06D9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570413"/>
            <a:ext cx="5510213" cy="433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id="{7812B12D-2485-8011-EB16-013C8C07884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0825"/>
            <a:ext cx="29845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3FAB39D2-5E95-89B7-AB6B-2CD7B6534F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075" y="9140825"/>
            <a:ext cx="29845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924148E-537C-954D-93CD-2536310B105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>
            <a:extLst>
              <a:ext uri="{FF2B5EF4-FFF2-40B4-BE49-F238E27FC236}">
                <a16:creationId xmlns:a16="http://schemas.microsoft.com/office/drawing/2014/main" id="{10C6FA54-E07A-66DE-88B6-501CD20F58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BDBDE87-7FAB-4A44-91DF-6103E5127996}" type="slidenum">
              <a:rPr lang="pt-BR" altLang="pt-BR" smtClean="0"/>
              <a:pPr>
                <a:spcBef>
                  <a:spcPct val="0"/>
                </a:spcBef>
              </a:pPr>
              <a:t>1</a:t>
            </a:fld>
            <a:endParaRPr lang="pt-BR" altLang="pt-BR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B85308D4-0308-F1C7-72DF-68C84A3AC6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E3997757-DA9C-6EAC-178D-6E3B0E70EB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>
            <a:extLst>
              <a:ext uri="{FF2B5EF4-FFF2-40B4-BE49-F238E27FC236}">
                <a16:creationId xmlns:a16="http://schemas.microsoft.com/office/drawing/2014/main" id="{43C60BE4-89BD-73E8-737A-DA99885FB7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05EBAF8-57AD-E240-90AC-6B9A7E0A0994}" type="slidenum">
              <a:rPr lang="pt-BR" altLang="pt-BR" smtClean="0"/>
              <a:pPr>
                <a:spcBef>
                  <a:spcPct val="0"/>
                </a:spcBef>
              </a:pPr>
              <a:t>12</a:t>
            </a:fld>
            <a:endParaRPr lang="pt-BR" altLang="pt-BR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297ABF10-184C-FD99-484B-760EB8F8A7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5A644AD7-E5C2-485B-23F9-17F46049AF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>
            <a:extLst>
              <a:ext uri="{FF2B5EF4-FFF2-40B4-BE49-F238E27FC236}">
                <a16:creationId xmlns:a16="http://schemas.microsoft.com/office/drawing/2014/main" id="{ABA2FE81-0ACD-62C8-CBF0-87F05AE2BC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7887C49-600A-6A4E-8D10-5FE4517EF5AA}" type="slidenum">
              <a:rPr lang="pt-BR" altLang="pt-BR" smtClean="0"/>
              <a:pPr>
                <a:spcBef>
                  <a:spcPct val="0"/>
                </a:spcBef>
              </a:pPr>
              <a:t>13</a:t>
            </a:fld>
            <a:endParaRPr lang="pt-BR" altLang="pt-BR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A375258D-5186-5547-8BCC-0540EDFA3C0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3FFB19B6-AEC9-EBB8-F77A-C6F9F9525B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>
            <a:extLst>
              <a:ext uri="{FF2B5EF4-FFF2-40B4-BE49-F238E27FC236}">
                <a16:creationId xmlns:a16="http://schemas.microsoft.com/office/drawing/2014/main" id="{95201E5F-BB22-B564-9A0B-D3EC136500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01A57C5-E9F4-3D4D-8900-72BF1FFDC68F}" type="slidenum">
              <a:rPr lang="pt-BR" altLang="pt-BR" smtClean="0"/>
              <a:pPr>
                <a:spcBef>
                  <a:spcPct val="0"/>
                </a:spcBef>
              </a:pPr>
              <a:t>14</a:t>
            </a:fld>
            <a:endParaRPr lang="pt-BR" altLang="pt-BR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2B7A5A72-0369-8916-271D-70971C194E2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7CEFCFE2-2A8C-D279-EE9C-A53DA13455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Espaço Reservado para Imagem de Slide 1">
            <a:extLst>
              <a:ext uri="{FF2B5EF4-FFF2-40B4-BE49-F238E27FC236}">
                <a16:creationId xmlns:a16="http://schemas.microsoft.com/office/drawing/2014/main" id="{033D99C2-652B-4F78-2963-739490EA80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6" name="Espaço Reservado para Anotações 2">
            <a:extLst>
              <a:ext uri="{FF2B5EF4-FFF2-40B4-BE49-F238E27FC236}">
                <a16:creationId xmlns:a16="http://schemas.microsoft.com/office/drawing/2014/main" id="{564169C0-DD6F-DD5C-7A59-F474AFBF21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41987" name="Espaço Reservado para Número de Slide 3">
            <a:extLst>
              <a:ext uri="{FF2B5EF4-FFF2-40B4-BE49-F238E27FC236}">
                <a16:creationId xmlns:a16="http://schemas.microsoft.com/office/drawing/2014/main" id="{22E1AE0A-9553-7420-09FC-4B2AAB353BB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DD53A3D-FFB8-B34F-9D15-51FFC8DB5CE2}" type="slidenum">
              <a:rPr lang="pt-BR" altLang="pt-B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pt-BR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>
            <a:extLst>
              <a:ext uri="{FF2B5EF4-FFF2-40B4-BE49-F238E27FC236}">
                <a16:creationId xmlns:a16="http://schemas.microsoft.com/office/drawing/2014/main" id="{D6A14689-04DB-C049-5AFD-BD358ADA8F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64EF5AC-9DAF-6C45-9C4C-EE5F2D459BCB}" type="slidenum">
              <a:rPr lang="pt-BR" altLang="pt-BR" smtClean="0"/>
              <a:pPr>
                <a:spcBef>
                  <a:spcPct val="0"/>
                </a:spcBef>
              </a:pPr>
              <a:t>16</a:t>
            </a:fld>
            <a:endParaRPr lang="pt-BR" altLang="pt-BR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5E06D3C8-0EA9-F765-0574-CBF4A254A5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C13E6195-B9F4-8920-6E1A-ADFF1165F2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>
            <a:extLst>
              <a:ext uri="{FF2B5EF4-FFF2-40B4-BE49-F238E27FC236}">
                <a16:creationId xmlns:a16="http://schemas.microsoft.com/office/drawing/2014/main" id="{7954E82D-CA14-D24A-713A-B2FAF23FDE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14ADDD3-DDD4-D842-B418-87FCA341C51A}" type="slidenum">
              <a:rPr lang="pt-BR" altLang="pt-BR" smtClean="0"/>
              <a:pPr>
                <a:spcBef>
                  <a:spcPct val="0"/>
                </a:spcBef>
              </a:pPr>
              <a:t>17</a:t>
            </a:fld>
            <a:endParaRPr lang="pt-BR" altLang="pt-BR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21FBFA96-266C-3C8F-4277-CB6884CA68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59956DAC-AF46-3957-B8C4-5DAB0D77CE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>
            <a:extLst>
              <a:ext uri="{FF2B5EF4-FFF2-40B4-BE49-F238E27FC236}">
                <a16:creationId xmlns:a16="http://schemas.microsoft.com/office/drawing/2014/main" id="{4FB1DBD8-1A90-CE68-E032-8F0F1DF6C0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7A7E020-D634-F94B-98C4-424F068C712A}" type="slidenum">
              <a:rPr lang="pt-BR" altLang="pt-BR" smtClean="0"/>
              <a:pPr>
                <a:spcBef>
                  <a:spcPct val="0"/>
                </a:spcBef>
              </a:pPr>
              <a:t>3</a:t>
            </a:fld>
            <a:endParaRPr lang="pt-BR" altLang="pt-BR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EC7B73B4-583E-DBD7-5F94-28492071B7D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9EE25CCF-4BCD-8E0E-779D-2AA76334DE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>
            <a:extLst>
              <a:ext uri="{FF2B5EF4-FFF2-40B4-BE49-F238E27FC236}">
                <a16:creationId xmlns:a16="http://schemas.microsoft.com/office/drawing/2014/main" id="{8F3B0396-8F9D-710C-F7D9-8AE42A481A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1A719E1-99A6-874A-8702-146CD2A3B8E6}" type="slidenum">
              <a:rPr lang="pt-BR" altLang="pt-BR" smtClean="0"/>
              <a:pPr>
                <a:spcBef>
                  <a:spcPct val="0"/>
                </a:spcBef>
              </a:pPr>
              <a:t>4</a:t>
            </a:fld>
            <a:endParaRPr lang="pt-BR" altLang="pt-BR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03ADE61D-AFBA-478D-7650-1CDB2CA715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ED34BC56-7328-D7C2-3129-FECDE7568F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>
            <a:extLst>
              <a:ext uri="{FF2B5EF4-FFF2-40B4-BE49-F238E27FC236}">
                <a16:creationId xmlns:a16="http://schemas.microsoft.com/office/drawing/2014/main" id="{2CD1AAB5-8B08-2DCB-2098-8F43D8B5B9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70233CB-8380-CB40-B692-1424505B3012}" type="slidenum">
              <a:rPr lang="pt-BR" altLang="pt-BR" smtClean="0"/>
              <a:pPr>
                <a:spcBef>
                  <a:spcPct val="0"/>
                </a:spcBef>
              </a:pPr>
              <a:t>5</a:t>
            </a:fld>
            <a:endParaRPr lang="pt-BR" altLang="pt-BR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34B93420-C2D4-DF53-56FA-D60B684AB8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C12FD79D-6D22-0A85-1C6D-E6F824DC2C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altLang="pt-BR"/>
              <a:t>Tratados, pactos e convenções podem ser vistos como:</a:t>
            </a:r>
          </a:p>
          <a:p>
            <a:r>
              <a:rPr lang="pt-BR" altLang="pt-BR"/>
              <a:t>- Códigos juridicamente vinculantes entre nações</a:t>
            </a:r>
          </a:p>
          <a:p>
            <a:r>
              <a:rPr lang="pt-BR" altLang="pt-BR"/>
              <a:t>- Repertórios emancipatórios para a  produção  de ações políticas, sociais e científicas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>
            <a:extLst>
              <a:ext uri="{FF2B5EF4-FFF2-40B4-BE49-F238E27FC236}">
                <a16:creationId xmlns:a16="http://schemas.microsoft.com/office/drawing/2014/main" id="{CD220B28-A9A1-976E-40D2-D3D4607C72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156DDE7-DD78-7F48-9FCC-C599829FFAF4}" type="slidenum">
              <a:rPr lang="pt-BR" altLang="pt-BR" smtClean="0"/>
              <a:pPr>
                <a:spcBef>
                  <a:spcPct val="0"/>
                </a:spcBef>
              </a:pPr>
              <a:t>7</a:t>
            </a:fld>
            <a:endParaRPr lang="pt-BR" altLang="pt-BR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A872A4B2-FABD-8FD7-14C4-522F851A0A8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A4D752D2-7512-A702-2E36-5C918C2329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>
            <a:extLst>
              <a:ext uri="{FF2B5EF4-FFF2-40B4-BE49-F238E27FC236}">
                <a16:creationId xmlns:a16="http://schemas.microsoft.com/office/drawing/2014/main" id="{5FC4B16A-859F-5E94-F188-F1B0F65827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80384A1-FD81-9C47-9E08-F5E1BD289C9A}" type="slidenum">
              <a:rPr lang="pt-BR" altLang="pt-BR" smtClean="0"/>
              <a:pPr>
                <a:spcBef>
                  <a:spcPct val="0"/>
                </a:spcBef>
              </a:pPr>
              <a:t>8</a:t>
            </a:fld>
            <a:endParaRPr lang="pt-BR" altLang="pt-BR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1AFD4444-47AC-437D-63AE-9B080987E6A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8853004E-61D4-5312-09C4-7FD23652B9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>
            <a:extLst>
              <a:ext uri="{FF2B5EF4-FFF2-40B4-BE49-F238E27FC236}">
                <a16:creationId xmlns:a16="http://schemas.microsoft.com/office/drawing/2014/main" id="{B1B8A79F-BD2B-C630-323C-5E9F9756FF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79F9A86-12A1-6246-A9EB-35905D646120}" type="slidenum">
              <a:rPr lang="pt-BR" altLang="pt-BR" smtClean="0"/>
              <a:pPr>
                <a:spcBef>
                  <a:spcPct val="0"/>
                </a:spcBef>
              </a:pPr>
              <a:t>9</a:t>
            </a:fld>
            <a:endParaRPr lang="pt-BR" altLang="pt-BR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27E2C4A8-AB01-BE1F-BFA0-14BC77DA8CF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3312C96F-84A2-923C-54DB-4EEA34DFB2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>
            <a:extLst>
              <a:ext uri="{FF2B5EF4-FFF2-40B4-BE49-F238E27FC236}">
                <a16:creationId xmlns:a16="http://schemas.microsoft.com/office/drawing/2014/main" id="{E766B8FE-F63B-C7F7-CC12-1F6EBC7729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B248C92-38F8-874D-BAF5-4E7AFB586880}" type="slidenum">
              <a:rPr lang="pt-BR" altLang="pt-BR" smtClean="0"/>
              <a:pPr>
                <a:spcBef>
                  <a:spcPct val="0"/>
                </a:spcBef>
              </a:pPr>
              <a:t>10</a:t>
            </a:fld>
            <a:endParaRPr lang="pt-BR" altLang="pt-BR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BE97CA80-2FD8-E42A-7AD2-06E99F6B534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1EF08CEF-05BD-815D-B79E-ABED53190F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Espaço Reservado para Imagem de Slide 1">
            <a:extLst>
              <a:ext uri="{FF2B5EF4-FFF2-40B4-BE49-F238E27FC236}">
                <a16:creationId xmlns:a16="http://schemas.microsoft.com/office/drawing/2014/main" id="{A2AB2DD1-73CB-A177-6EC9-FD7C7F2E93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4" name="Espaço Reservado para Anotações 2">
            <a:extLst>
              <a:ext uri="{FF2B5EF4-FFF2-40B4-BE49-F238E27FC236}">
                <a16:creationId xmlns:a16="http://schemas.microsoft.com/office/drawing/2014/main" id="{1ED6E3FE-F0B8-612C-710A-91C5A3EDC0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altLang="pt-BR" b="1"/>
              <a:t>CARACTERIZAÇÃO DO DIREITO À SAÚDE</a:t>
            </a:r>
          </a:p>
          <a:p>
            <a:r>
              <a:rPr lang="pt-BR" altLang="pt-BR"/>
              <a:t>O direito à saúde também está presente tanto na Declaração Universal dos Direitos Humanos (</a:t>
            </a:r>
            <a:r>
              <a:rPr lang="pt-BR" altLang="pt-BR" b="1" baseline="30000"/>
              <a:t>6</a:t>
            </a:r>
            <a:r>
              <a:rPr lang="pt-BR" altLang="pt-BR"/>
              <a:t>) quanto no PIDESC, que reconhece o “direito de toda pessoa de desfrutar o mais elevado nível possível de saúde física e mental” (7, Art. 12).No Comentário Geral nº 14, elaborado pela ONU, esse direito é descrito como contemplando aspectos biológicos individuais, condições socioeconômicas e recursos disponíveis em cada Estado-parte (</a:t>
            </a:r>
            <a:r>
              <a:rPr lang="pt-BR" altLang="pt-BR" b="1" baseline="30000"/>
              <a:t>9</a:t>
            </a:r>
            <a:r>
              <a:rPr lang="pt-BR" altLang="pt-BR"/>
              <a:t>). O direito à saúde é abordado como direito de usufruir das instituições, bens, serviços e condições necessários para sua realização. São apresentados quatro elementos essenciais e inter-relacionados para sua concretização: disponibilidade, acessibilidade, aceitabilidade e qualidade.A disponibilidade se concretiza quando os serviços de saúde pública e de cuidado em saúde, programas e bens de saúde, existem em quantidade suficiente dentro do Estado-parte. O item acessibilidade, por sua vez, apresenta quatro dimensões. A primeira se refere à não discriminação de qualquer natureza no acesso aos recursos existentes. A segunda é a acessibilidade física, especialmente para vulneráveis e marginalizados. A terceira é a acessibilidade econômica, ou seja, quando exigido, o pagamento pelos serviços de saúde deve ser viável para todos. A quarta dimensão trata do direito ao acesso a informações de saúde. O elemento de aceitabilidade se concretiza quando os serviços de saúde são ética e culturalmente apropriados. Isso inclui respeito e atenção especial a grupos minoritários, necessidades dos cidadãos nos diferentes ciclos de vida e sensibilidade às questões de gênero. Finalmente, a qualidade também implica serviços de saúde culturalmente apropriados e embasados cientificamente, além da disponibilidade de profissionais de saúde qualificados e dos equipamentos necessários ao cuidado (</a:t>
            </a:r>
            <a:r>
              <a:rPr lang="pt-BR" altLang="pt-BR" b="1" baseline="30000"/>
              <a:t>9</a:t>
            </a:r>
            <a:r>
              <a:rPr lang="pt-BR" altLang="pt-BR"/>
              <a:t>).</a:t>
            </a:r>
          </a:p>
          <a:p>
            <a:endParaRPr lang="pt-BR" altLang="pt-BR"/>
          </a:p>
        </p:txBody>
      </p:sp>
      <p:sp>
        <p:nvSpPr>
          <p:cNvPr id="33795" name="Espaço Reservado para Número de Slide 3">
            <a:extLst>
              <a:ext uri="{FF2B5EF4-FFF2-40B4-BE49-F238E27FC236}">
                <a16:creationId xmlns:a16="http://schemas.microsoft.com/office/drawing/2014/main" id="{35208D60-C836-60F7-CC0E-A2179ED7D5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2EF8F12-3DA0-3E42-B916-529DECC573B5}" type="slidenum">
              <a:rPr lang="pt-BR" altLang="pt-BR" sz="1200" smtClean="0"/>
              <a:pPr/>
              <a:t>11</a:t>
            </a:fld>
            <a:endParaRPr lang="pt-BR" altLang="pt-BR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B0FAED0-2734-8B23-6606-90CAD3AFE31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0338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5EA3AF2-8B9C-C2A7-8E94-0CA7BD790D3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17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886325" y="812800"/>
            <a:ext cx="1457325" cy="73152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14350" y="812800"/>
            <a:ext cx="4219575" cy="73152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1737CA8-83CA-0848-530B-12B74DDA092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6246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90573C4-F0CB-7C2F-B521-CBA10739D38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3396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9AFC465-4F78-1D10-2F1C-4359EFC0C52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3852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1435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50520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22AB602-5E88-AB97-22DE-1D21ECE4450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7679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1A57CA9-0D79-FC33-D226-C4D1B7A6333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7972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C2DC857-5A74-C53A-BCA4-7A07A571D0B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6448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20B5BB9D-99C6-5F63-BFDF-219C76C559C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3894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1D5A1A9-3419-E6BD-D432-33647C2DAE1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0765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4D2EC5D-62BF-C30E-7D3C-46C6818C1FA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5335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0142D44-EC0A-ADD6-A0B9-A76DD5727C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12800"/>
            <a:ext cx="58293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Saúde da Criança no contexto das políticas públicas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C119206-5901-3004-A0BA-2FB0176BD2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641600"/>
            <a:ext cx="58293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2"/>
            <a:endParaRPr lang="pt-BR" altLang="pt-BR"/>
          </a:p>
          <a:p>
            <a:pPr lvl="2"/>
            <a:endParaRPr lang="pt-BR" altLang="pt-BR"/>
          </a:p>
          <a:p>
            <a:pPr lvl="2"/>
            <a:endParaRPr lang="pt-BR" alt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7558EB4-0B2F-C1BB-B270-15EA43206B0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pt-B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202A211F-12C9-09A1-C1BD-B1C6191BB0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4288" y="1501775"/>
            <a:ext cx="71008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t-BR" sz="3000" b="1" i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Saúde e Direitos da Criança</a:t>
            </a:r>
          </a:p>
        </p:txBody>
      </p:sp>
      <p:sp>
        <p:nvSpPr>
          <p:cNvPr id="14338" name="Line 25">
            <a:extLst>
              <a:ext uri="{FF2B5EF4-FFF2-40B4-BE49-F238E27FC236}">
                <a16:creationId xmlns:a16="http://schemas.microsoft.com/office/drawing/2014/main" id="{F6163348-1D2B-E892-7518-8BCBD3F9BA1A}"/>
              </a:ext>
            </a:extLst>
          </p:cNvPr>
          <p:cNvSpPr>
            <a:spLocks noChangeShapeType="1"/>
          </p:cNvSpPr>
          <p:nvPr/>
        </p:nvSpPr>
        <p:spPr bwMode="auto">
          <a:xfrm>
            <a:off x="150813" y="1258888"/>
            <a:ext cx="662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" name="Text Box 49">
            <a:extLst>
              <a:ext uri="{FF2B5EF4-FFF2-40B4-BE49-F238E27FC236}">
                <a16:creationId xmlns:a16="http://schemas.microsoft.com/office/drawing/2014/main" id="{12D9D704-A3FA-47A1-C618-0588CDD88F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3" y="6594475"/>
            <a:ext cx="674687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t-BR" sz="2200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Ivan França Junior</a:t>
            </a:r>
          </a:p>
          <a:p>
            <a:pPr algn="ctr" eaLnBrk="1" hangingPunct="1">
              <a:defRPr/>
            </a:pPr>
            <a:endParaRPr lang="pt-BR" sz="2200" b="1" dirty="0"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pt-BR" sz="2200" b="1" i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FSP/USP</a:t>
            </a:r>
            <a:br>
              <a:rPr lang="pt-BR" sz="2200" b="1" i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</a:br>
            <a:r>
              <a:rPr lang="pt-BR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2022</a:t>
            </a:r>
          </a:p>
        </p:txBody>
      </p:sp>
      <p:sp>
        <p:nvSpPr>
          <p:cNvPr id="14340" name="Line 50">
            <a:extLst>
              <a:ext uri="{FF2B5EF4-FFF2-40B4-BE49-F238E27FC236}">
                <a16:creationId xmlns:a16="http://schemas.microsoft.com/office/drawing/2014/main" id="{F0ECB65B-BC1F-26A2-98D6-090B5D6B944B}"/>
              </a:ext>
            </a:extLst>
          </p:cNvPr>
          <p:cNvSpPr>
            <a:spLocks noChangeShapeType="1"/>
          </p:cNvSpPr>
          <p:nvPr/>
        </p:nvSpPr>
        <p:spPr bwMode="auto">
          <a:xfrm>
            <a:off x="96838" y="2268538"/>
            <a:ext cx="662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A549444D-5F99-492A-F9A8-C1A196B3E9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5038" y="6289675"/>
            <a:ext cx="3532187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pt-BR" sz="2000" dirty="0"/>
              <a:t>   </a:t>
            </a:r>
            <a:r>
              <a:rPr lang="pt-BR" sz="2000" b="1" i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qualidade em saúde pública</a:t>
            </a:r>
            <a:br>
              <a:rPr lang="pt-BR" sz="2000" b="1" i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t-BR" sz="18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(eficácia, efetividade e eficiência) </a:t>
            </a:r>
            <a:r>
              <a:rPr lang="pt-BR" sz="1800" dirty="0"/>
              <a:t> </a:t>
            </a:r>
          </a:p>
        </p:txBody>
      </p:sp>
      <p:sp>
        <p:nvSpPr>
          <p:cNvPr id="100355" name="Line 3">
            <a:extLst>
              <a:ext uri="{FF2B5EF4-FFF2-40B4-BE49-F238E27FC236}">
                <a16:creationId xmlns:a16="http://schemas.microsoft.com/office/drawing/2014/main" id="{04779F6C-0EDA-EC67-F6BB-F75B695AF0CB}"/>
              </a:ext>
            </a:extLst>
          </p:cNvPr>
          <p:cNvSpPr>
            <a:spLocks noChangeShapeType="1"/>
          </p:cNvSpPr>
          <p:nvPr/>
        </p:nvSpPr>
        <p:spPr bwMode="auto">
          <a:xfrm>
            <a:off x="2116138" y="1955800"/>
            <a:ext cx="0" cy="3675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0356" name="Line 4">
            <a:extLst>
              <a:ext uri="{FF2B5EF4-FFF2-40B4-BE49-F238E27FC236}">
                <a16:creationId xmlns:a16="http://schemas.microsoft.com/office/drawing/2014/main" id="{E22677E2-9203-8B06-933A-1C73CBB6BC9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43338" y="2259013"/>
            <a:ext cx="0" cy="3343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0357" name="Line 5">
            <a:extLst>
              <a:ext uri="{FF2B5EF4-FFF2-40B4-BE49-F238E27FC236}">
                <a16:creationId xmlns:a16="http://schemas.microsoft.com/office/drawing/2014/main" id="{2017C4FE-918D-9362-6945-47E0F909C310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3950494" y="3790157"/>
            <a:ext cx="0" cy="3675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0358" name="Line 6">
            <a:extLst>
              <a:ext uri="{FF2B5EF4-FFF2-40B4-BE49-F238E27FC236}">
                <a16:creationId xmlns:a16="http://schemas.microsoft.com/office/drawing/2014/main" id="{5FE680F5-C76E-BDE4-0C60-577EA094AE37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3784601" y="2227262"/>
            <a:ext cx="0" cy="3343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0359" name="Text Box 7">
            <a:extLst>
              <a:ext uri="{FF2B5EF4-FFF2-40B4-BE49-F238E27FC236}">
                <a16:creationId xmlns:a16="http://schemas.microsoft.com/office/drawing/2014/main" id="{885520EF-7D34-BC83-11B6-7AD9C23D53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3425" y="2814638"/>
            <a:ext cx="4222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pt-BR" sz="26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</a:p>
        </p:txBody>
      </p:sp>
      <p:sp>
        <p:nvSpPr>
          <p:cNvPr id="100360" name="Text Box 8">
            <a:extLst>
              <a:ext uri="{FF2B5EF4-FFF2-40B4-BE49-F238E27FC236}">
                <a16:creationId xmlns:a16="http://schemas.microsoft.com/office/drawing/2014/main" id="{E32CDB2B-0BF5-BA21-386C-3821FA81B6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9388" y="2822575"/>
            <a:ext cx="4222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pt-BR" sz="26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</a:p>
        </p:txBody>
      </p:sp>
      <p:sp>
        <p:nvSpPr>
          <p:cNvPr id="100361" name="Text Box 9">
            <a:extLst>
              <a:ext uri="{FF2B5EF4-FFF2-40B4-BE49-F238E27FC236}">
                <a16:creationId xmlns:a16="http://schemas.microsoft.com/office/drawing/2014/main" id="{01453F97-E52F-8579-1206-A5BAA7FE11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3838" y="4497388"/>
            <a:ext cx="4222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pt-BR" sz="26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</a:p>
        </p:txBody>
      </p:sp>
      <p:sp>
        <p:nvSpPr>
          <p:cNvPr id="100362" name="Text Box 10">
            <a:extLst>
              <a:ext uri="{FF2B5EF4-FFF2-40B4-BE49-F238E27FC236}">
                <a16:creationId xmlns:a16="http://schemas.microsoft.com/office/drawing/2014/main" id="{E09388FB-423A-3D4D-03E2-F693C452C2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9613" y="4508500"/>
            <a:ext cx="4048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pt-BR" sz="26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</a:p>
        </p:txBody>
      </p:sp>
      <p:sp>
        <p:nvSpPr>
          <p:cNvPr id="100363" name="Text Box 11">
            <a:extLst>
              <a:ext uri="{FF2B5EF4-FFF2-40B4-BE49-F238E27FC236}">
                <a16:creationId xmlns:a16="http://schemas.microsoft.com/office/drawing/2014/main" id="{2183D4D7-A50E-659A-A427-B40D6F9D0E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7663" y="564832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/>
              <a:t>1</a:t>
            </a:r>
          </a:p>
        </p:txBody>
      </p:sp>
      <p:sp>
        <p:nvSpPr>
          <p:cNvPr id="100364" name="Text Box 12">
            <a:extLst>
              <a:ext uri="{FF2B5EF4-FFF2-40B4-BE49-F238E27FC236}">
                <a16:creationId xmlns:a16="http://schemas.microsoft.com/office/drawing/2014/main" id="{CF5C8123-C4EF-0734-8156-D558338891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9875" y="202723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/>
              <a:t>2</a:t>
            </a:r>
          </a:p>
        </p:txBody>
      </p:sp>
      <p:sp>
        <p:nvSpPr>
          <p:cNvPr id="100365" name="Text Box 13">
            <a:extLst>
              <a:ext uri="{FF2B5EF4-FFF2-40B4-BE49-F238E27FC236}">
                <a16:creationId xmlns:a16="http://schemas.microsoft.com/office/drawing/2014/main" id="{A10FFEAE-5124-74C2-3BB2-A7F6D07D5F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0038" y="202723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/>
              <a:t>3</a:t>
            </a:r>
          </a:p>
        </p:txBody>
      </p:sp>
      <p:sp>
        <p:nvSpPr>
          <p:cNvPr id="100366" name="Text Box 14">
            <a:extLst>
              <a:ext uri="{FF2B5EF4-FFF2-40B4-BE49-F238E27FC236}">
                <a16:creationId xmlns:a16="http://schemas.microsoft.com/office/drawing/2014/main" id="{D8F738E7-7D20-A6EF-A993-59DFA34088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4338" y="569912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/>
              <a:t>0</a:t>
            </a:r>
          </a:p>
        </p:txBody>
      </p:sp>
      <p:sp>
        <p:nvSpPr>
          <p:cNvPr id="100367" name="Oval 15">
            <a:extLst>
              <a:ext uri="{FF2B5EF4-FFF2-40B4-BE49-F238E27FC236}">
                <a16:creationId xmlns:a16="http://schemas.microsoft.com/office/drawing/2014/main" id="{2D6CA9B1-C52B-C927-CDFB-594A327B75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0325" y="2243138"/>
            <a:ext cx="144463" cy="144462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100368" name="Oval 16">
            <a:extLst>
              <a:ext uri="{FF2B5EF4-FFF2-40B4-BE49-F238E27FC236}">
                <a16:creationId xmlns:a16="http://schemas.microsoft.com/office/drawing/2014/main" id="{318E647A-3120-0F7B-EB6F-6FF11AA77F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9100" y="5554663"/>
            <a:ext cx="144463" cy="144462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100369" name="Oval 17">
            <a:extLst>
              <a:ext uri="{FF2B5EF4-FFF2-40B4-BE49-F238E27FC236}">
                <a16:creationId xmlns:a16="http://schemas.microsoft.com/office/drawing/2014/main" id="{BB1CCF4E-0CF1-8EA3-886D-0BABC0CE2F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3113" y="5556250"/>
            <a:ext cx="144462" cy="1444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100370" name="Oval 18">
            <a:extLst>
              <a:ext uri="{FF2B5EF4-FFF2-40B4-BE49-F238E27FC236}">
                <a16:creationId xmlns:a16="http://schemas.microsoft.com/office/drawing/2014/main" id="{3079D440-2AA8-6719-EDA6-62FA9318C0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4700" y="2243138"/>
            <a:ext cx="144463" cy="144462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100371" name="Text Box 19">
            <a:extLst>
              <a:ext uri="{FF2B5EF4-FFF2-40B4-BE49-F238E27FC236}">
                <a16:creationId xmlns:a16="http://schemas.microsoft.com/office/drawing/2014/main" id="{CE4115BD-6D57-C710-5DF8-C8D7F6F245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1763" y="6083300"/>
            <a:ext cx="9540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excelente</a:t>
            </a:r>
          </a:p>
        </p:txBody>
      </p:sp>
      <p:sp>
        <p:nvSpPr>
          <p:cNvPr id="100372" name="Text Box 20">
            <a:extLst>
              <a:ext uri="{FF2B5EF4-FFF2-40B4-BE49-F238E27FC236}">
                <a16:creationId xmlns:a16="http://schemas.microsoft.com/office/drawing/2014/main" id="{EF397B1D-1FF3-1800-6181-74046C7D2F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8438" y="6083300"/>
            <a:ext cx="647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pobre</a:t>
            </a:r>
          </a:p>
        </p:txBody>
      </p:sp>
      <p:sp>
        <p:nvSpPr>
          <p:cNvPr id="100373" name="Text Box 21">
            <a:extLst>
              <a:ext uri="{FF2B5EF4-FFF2-40B4-BE49-F238E27FC236}">
                <a16:creationId xmlns:a16="http://schemas.microsoft.com/office/drawing/2014/main" id="{E3E0C82B-4EA3-E7CB-BA7E-A54DFD07E6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8075" y="1835150"/>
            <a:ext cx="9540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excelente</a:t>
            </a:r>
          </a:p>
        </p:txBody>
      </p:sp>
      <p:sp>
        <p:nvSpPr>
          <p:cNvPr id="100374" name="Rectangle 22">
            <a:extLst>
              <a:ext uri="{FF2B5EF4-FFF2-40B4-BE49-F238E27FC236}">
                <a16:creationId xmlns:a16="http://schemas.microsoft.com/office/drawing/2014/main" id="{B682C95B-B612-578C-65B9-73848A03E42D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-1085850" y="3494088"/>
            <a:ext cx="393382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pt-BR" sz="2000" dirty="0"/>
              <a:t> </a:t>
            </a:r>
            <a:r>
              <a:rPr lang="pt-BR" sz="2000" b="1" i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qualidade em direitos humanos </a:t>
            </a:r>
            <a:br>
              <a:rPr lang="pt-BR" sz="2000" b="1" i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t-BR" sz="18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(3 As e 1 </a:t>
            </a:r>
            <a:r>
              <a:rPr lang="pt-BR" sz="1800" b="1" dirty="0" err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r>
              <a:rPr lang="pt-BR" sz="18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r>
              <a:rPr lang="pt-BR" sz="2000" dirty="0"/>
              <a:t> </a:t>
            </a:r>
          </a:p>
        </p:txBody>
      </p:sp>
      <p:sp>
        <p:nvSpPr>
          <p:cNvPr id="100375" name="Text Box 23">
            <a:extLst>
              <a:ext uri="{FF2B5EF4-FFF2-40B4-BE49-F238E27FC236}">
                <a16:creationId xmlns:a16="http://schemas.microsoft.com/office/drawing/2014/main" id="{A1951A54-1AB6-7AAD-0BD5-0005F35AAE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9363" y="8659813"/>
            <a:ext cx="30099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400"/>
              <a:t>Fonte: Mann, Tarantola e Gruskin 1998</a:t>
            </a:r>
          </a:p>
        </p:txBody>
      </p:sp>
      <p:sp>
        <p:nvSpPr>
          <p:cNvPr id="100376" name="Text Box 24">
            <a:extLst>
              <a:ext uri="{FF2B5EF4-FFF2-40B4-BE49-F238E27FC236}">
                <a16:creationId xmlns:a16="http://schemas.microsoft.com/office/drawing/2014/main" id="{8B2F5F74-DE34-F96B-2104-2E3B0268C0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9363" y="7423150"/>
            <a:ext cx="2636837" cy="10779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pt-BR" sz="16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pt-BR" sz="1600"/>
              <a:t>: melhor caso</a:t>
            </a:r>
          </a:p>
          <a:p>
            <a:pPr eaLnBrk="1" hangingPunct="1">
              <a:defRPr/>
            </a:pPr>
            <a:r>
              <a:rPr lang="pt-BR" sz="16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pt-BR" sz="1600"/>
              <a:t>: melhorar direitos humanos</a:t>
            </a:r>
          </a:p>
          <a:p>
            <a:pPr eaLnBrk="1" hangingPunct="1">
              <a:defRPr/>
            </a:pPr>
            <a:r>
              <a:rPr lang="pt-BR" sz="16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pt-BR" sz="1600"/>
              <a:t>: melhorar saúde pública</a:t>
            </a:r>
          </a:p>
          <a:p>
            <a:pPr eaLnBrk="1" hangingPunct="1">
              <a:defRPr/>
            </a:pPr>
            <a:r>
              <a:rPr lang="pt-BR" sz="16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  <a:r>
              <a:rPr lang="pt-BR" sz="1600"/>
              <a:t>: pior caso</a:t>
            </a:r>
          </a:p>
        </p:txBody>
      </p:sp>
      <p:sp>
        <p:nvSpPr>
          <p:cNvPr id="100377" name="Text Box 25">
            <a:extLst>
              <a:ext uri="{FF2B5EF4-FFF2-40B4-BE49-F238E27FC236}">
                <a16:creationId xmlns:a16="http://schemas.microsoft.com/office/drawing/2014/main" id="{36F88456-72A2-EA6E-6FB1-B2A7697415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275" y="7423150"/>
            <a:ext cx="2225675" cy="10779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pt-BR" sz="16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r>
              <a:rPr lang="pt-BR" sz="1600"/>
              <a:t>: qualidade pobre</a:t>
            </a:r>
          </a:p>
          <a:p>
            <a:pPr eaLnBrk="1" hangingPunct="1">
              <a:defRPr/>
            </a:pPr>
            <a:r>
              <a:rPr lang="pt-BR" sz="16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pt-BR" sz="1600"/>
              <a:t>: qualidade ideal SP</a:t>
            </a:r>
          </a:p>
          <a:p>
            <a:pPr eaLnBrk="1" hangingPunct="1">
              <a:defRPr/>
            </a:pPr>
            <a:r>
              <a:rPr lang="pt-BR" sz="16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pt-BR" sz="1600"/>
              <a:t>: qualidade ideal DH</a:t>
            </a:r>
          </a:p>
          <a:p>
            <a:pPr eaLnBrk="1" hangingPunct="1">
              <a:defRPr/>
            </a:pPr>
            <a:r>
              <a:rPr lang="pt-BR" sz="16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pt-BR" sz="1600"/>
              <a:t>: qualidade ideal ambas</a:t>
            </a:r>
          </a:p>
        </p:txBody>
      </p:sp>
      <p:sp>
        <p:nvSpPr>
          <p:cNvPr id="100378" name="Rectangle 26">
            <a:extLst>
              <a:ext uri="{FF2B5EF4-FFF2-40B4-BE49-F238E27FC236}">
                <a16:creationId xmlns:a16="http://schemas.microsoft.com/office/drawing/2014/main" id="{F50D66D8-B8FF-7AFD-145A-466B4C8537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1438" y="539750"/>
            <a:ext cx="71008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t-BR" sz="30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Saúde Pública e Direitos humanos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0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00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00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0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00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003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00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003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00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00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00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00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00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1003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00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00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100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100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1003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100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1003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100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1003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100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100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1003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1003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500"/>
                                        <p:tgtEl>
                                          <p:spTgt spid="100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5" dur="500"/>
                                        <p:tgtEl>
                                          <p:spTgt spid="100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500"/>
                                        <p:tgtEl>
                                          <p:spTgt spid="1003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3" dur="500"/>
                                        <p:tgtEl>
                                          <p:spTgt spid="10037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500"/>
                                        <p:tgtEl>
                                          <p:spTgt spid="1003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1003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1003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1003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0" dur="500"/>
                                        <p:tgtEl>
                                          <p:spTgt spid="10037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3" dur="500"/>
                                        <p:tgtEl>
                                          <p:spTgt spid="1003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6" dur="500"/>
                                        <p:tgtEl>
                                          <p:spTgt spid="1003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9" dur="500"/>
                                        <p:tgtEl>
                                          <p:spTgt spid="1003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2" dur="500"/>
                                        <p:tgtEl>
                                          <p:spTgt spid="1003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  <p:bldP spid="100359" grpId="0"/>
      <p:bldP spid="100360" grpId="0"/>
      <p:bldP spid="100361" grpId="0"/>
      <p:bldP spid="100362" grpId="0"/>
      <p:bldP spid="100363" grpId="0"/>
      <p:bldP spid="100363" grpId="1"/>
      <p:bldP spid="100364" grpId="0"/>
      <p:bldP spid="100365" grpId="0"/>
      <p:bldP spid="100366" grpId="0"/>
      <p:bldP spid="100367" grpId="0" animBg="1"/>
      <p:bldP spid="100368" grpId="0" animBg="1"/>
      <p:bldP spid="100369" grpId="0" animBg="1"/>
      <p:bldP spid="100370" grpId="0" animBg="1"/>
      <p:bldP spid="100371" grpId="0"/>
      <p:bldP spid="100372" grpId="0"/>
      <p:bldP spid="100373" grpId="0"/>
      <p:bldP spid="100374" grpId="0"/>
      <p:bldP spid="100375" grpId="0"/>
      <p:bldP spid="100376" grpId="0" uiExpand="1" build="allAtOnce" animBg="1"/>
      <p:bldP spid="100377" grpId="0" uiExpand="1" build="allAtOnce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ítulo 1">
            <a:extLst>
              <a:ext uri="{FF2B5EF4-FFF2-40B4-BE49-F238E27FC236}">
                <a16:creationId xmlns:a16="http://schemas.microsoft.com/office/drawing/2014/main" id="{1F8854E9-C28F-B0A6-8C60-E9CE2DAF07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04813" y="403225"/>
            <a:ext cx="6083300" cy="1524000"/>
          </a:xfrm>
        </p:spPr>
        <p:txBody>
          <a:bodyPr/>
          <a:lstStyle/>
          <a:p>
            <a:r>
              <a:rPr lang="pt-BR" altLang="pt-BR"/>
              <a:t>Como avaliar uma política na ótica da Saúde e Direitos Humanos?</a:t>
            </a:r>
          </a:p>
        </p:txBody>
      </p:sp>
      <p:sp>
        <p:nvSpPr>
          <p:cNvPr id="32770" name="CaixaDeTexto 6">
            <a:extLst>
              <a:ext uri="{FF2B5EF4-FFF2-40B4-BE49-F238E27FC236}">
                <a16:creationId xmlns:a16="http://schemas.microsoft.com/office/drawing/2014/main" id="{84794D57-A416-3E06-2C88-6928A068DD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588" y="2479675"/>
            <a:ext cx="3470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400" b="1" i="1"/>
              <a:t>O caso do direito à saúde</a:t>
            </a:r>
          </a:p>
        </p:txBody>
      </p:sp>
      <p:sp>
        <p:nvSpPr>
          <p:cNvPr id="32771" name="CaixaDeTexto 7">
            <a:extLst>
              <a:ext uri="{FF2B5EF4-FFF2-40B4-BE49-F238E27FC236}">
                <a16:creationId xmlns:a16="http://schemas.microsoft.com/office/drawing/2014/main" id="{AA2FAD35-800A-3E95-7AB4-D891A7B862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813" y="3349625"/>
            <a:ext cx="6054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400">
                <a:solidFill>
                  <a:srgbClr val="FFC000"/>
                </a:solidFill>
              </a:rPr>
              <a:t>Há quatro elementos para avaliar sua efetivação</a:t>
            </a:r>
          </a:p>
        </p:txBody>
      </p:sp>
      <p:sp>
        <p:nvSpPr>
          <p:cNvPr id="32772" name="Retângulo 8">
            <a:extLst>
              <a:ext uri="{FF2B5EF4-FFF2-40B4-BE49-F238E27FC236}">
                <a16:creationId xmlns:a16="http://schemas.microsoft.com/office/drawing/2014/main" id="{1D48EF4C-A9BE-9B76-35A5-6A0AA1935C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5" y="4376738"/>
            <a:ext cx="3429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400">
                <a:solidFill>
                  <a:srgbClr val="FFC000"/>
                </a:solidFill>
              </a:rPr>
              <a:t>Disponibilidade</a:t>
            </a:r>
            <a:endParaRPr lang="pt-BR" altLang="pt-BR" sz="2400"/>
          </a:p>
        </p:txBody>
      </p:sp>
      <p:sp>
        <p:nvSpPr>
          <p:cNvPr id="32773" name="Retângulo 9">
            <a:extLst>
              <a:ext uri="{FF2B5EF4-FFF2-40B4-BE49-F238E27FC236}">
                <a16:creationId xmlns:a16="http://schemas.microsoft.com/office/drawing/2014/main" id="{942DBD1F-4FEC-37AA-39C4-DBD5A84800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588" y="5243513"/>
            <a:ext cx="3429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400">
                <a:solidFill>
                  <a:srgbClr val="FFC000"/>
                </a:solidFill>
              </a:rPr>
              <a:t>Acessibilidade</a:t>
            </a:r>
            <a:endParaRPr lang="pt-BR" altLang="pt-BR" sz="2400"/>
          </a:p>
        </p:txBody>
      </p:sp>
      <p:sp>
        <p:nvSpPr>
          <p:cNvPr id="32774" name="Retângulo 10">
            <a:extLst>
              <a:ext uri="{FF2B5EF4-FFF2-40B4-BE49-F238E27FC236}">
                <a16:creationId xmlns:a16="http://schemas.microsoft.com/office/drawing/2014/main" id="{9F74B7B7-CB1C-EED6-0C40-4C8D2D253B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575" y="6270625"/>
            <a:ext cx="3429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400">
                <a:solidFill>
                  <a:srgbClr val="FFC000"/>
                </a:solidFill>
              </a:rPr>
              <a:t>Aceitabilidade </a:t>
            </a:r>
            <a:endParaRPr lang="pt-BR" altLang="pt-BR" sz="2400"/>
          </a:p>
        </p:txBody>
      </p:sp>
      <p:sp>
        <p:nvSpPr>
          <p:cNvPr id="32775" name="Retângulo 11">
            <a:extLst>
              <a:ext uri="{FF2B5EF4-FFF2-40B4-BE49-F238E27FC236}">
                <a16:creationId xmlns:a16="http://schemas.microsoft.com/office/drawing/2014/main" id="{F0D130CE-02AF-319A-80EC-320BFEABBF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575" y="7207250"/>
            <a:ext cx="3429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400">
                <a:solidFill>
                  <a:srgbClr val="FFC000"/>
                </a:solidFill>
              </a:rPr>
              <a:t>Qualidade </a:t>
            </a:r>
            <a:endParaRPr lang="pt-BR" altLang="pt-BR" sz="2400"/>
          </a:p>
        </p:txBody>
      </p:sp>
      <p:sp>
        <p:nvSpPr>
          <p:cNvPr id="32776" name="CaixaDeTexto 12">
            <a:extLst>
              <a:ext uri="{FF2B5EF4-FFF2-40B4-BE49-F238E27FC236}">
                <a16:creationId xmlns:a16="http://schemas.microsoft.com/office/drawing/2014/main" id="{42269C0B-C15A-3E0F-0B31-C462277E7E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7775" y="8316913"/>
            <a:ext cx="26717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200"/>
              <a:t>Fonte: Botelho e Franca-Junior, 2018 </a:t>
            </a:r>
            <a:br>
              <a:rPr lang="pt-BR" altLang="pt-BR" sz="1200"/>
            </a:br>
            <a:r>
              <a:rPr lang="pt-BR" altLang="pt-BR" sz="1200"/>
              <a:t>https://doi.org/10.26633/RPSP.2018.159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Rectangle 4">
            <a:extLst>
              <a:ext uri="{FF2B5EF4-FFF2-40B4-BE49-F238E27FC236}">
                <a16:creationId xmlns:a16="http://schemas.microsoft.com/office/drawing/2014/main" id="{5535BC69-ADF1-0A9A-6F8B-3B9B37F91C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825" y="3660775"/>
            <a:ext cx="6669088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buFont typeface="Wingdings" pitchFamily="2" charset="2"/>
              <a:buNone/>
              <a:defRPr/>
            </a:pPr>
            <a:br>
              <a:rPr lang="en-US" sz="34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endParaRPr lang="en-US" sz="3400" b="1" i="1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04453" name="Text Box 5">
            <a:extLst>
              <a:ext uri="{FF2B5EF4-FFF2-40B4-BE49-F238E27FC236}">
                <a16:creationId xmlns:a16="http://schemas.microsoft.com/office/drawing/2014/main" id="{783751CF-9F26-D444-72CE-7C70D160B6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0425" y="2579688"/>
            <a:ext cx="4181475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pt-BR" sz="22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Direitos humanos vêm sendo:</a:t>
            </a:r>
          </a:p>
          <a:p>
            <a:pPr algn="ctr" eaLnBrk="1" hangingPunct="1">
              <a:defRPr/>
            </a:pPr>
            <a:endParaRPr lang="pt-BR" sz="2200" b="1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04454" name="Text Box 6">
            <a:extLst>
              <a:ext uri="{FF2B5EF4-FFF2-40B4-BE49-F238E27FC236}">
                <a16:creationId xmlns:a16="http://schemas.microsoft.com/office/drawing/2014/main" id="{9996C7E2-2244-FEBF-42C2-A5962B6C1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3575" y="3211513"/>
            <a:ext cx="16573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pt-BR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 - históricos</a:t>
            </a:r>
          </a:p>
        </p:txBody>
      </p:sp>
      <p:sp>
        <p:nvSpPr>
          <p:cNvPr id="104455" name="Text Box 7">
            <a:extLst>
              <a:ext uri="{FF2B5EF4-FFF2-40B4-BE49-F238E27FC236}">
                <a16:creationId xmlns:a16="http://schemas.microsoft.com/office/drawing/2014/main" id="{3EC5557E-19B6-9818-3936-350782795A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4763" y="3748088"/>
            <a:ext cx="3694112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pt-BR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 - dependentes da </a:t>
            </a:r>
            <a:br>
              <a:rPr lang="pt-BR" b="1" i="1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t-BR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vontade política</a:t>
            </a:r>
          </a:p>
        </p:txBody>
      </p:sp>
      <p:sp>
        <p:nvSpPr>
          <p:cNvPr id="104456" name="Text Box 8">
            <a:extLst>
              <a:ext uri="{FF2B5EF4-FFF2-40B4-BE49-F238E27FC236}">
                <a16:creationId xmlns:a16="http://schemas.microsoft.com/office/drawing/2014/main" id="{E64D0C7B-1FCC-FF04-7B50-07997ED0B2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6113" y="4524375"/>
            <a:ext cx="22653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pt-BR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 - intersubjetivos</a:t>
            </a:r>
          </a:p>
        </p:txBody>
      </p:sp>
      <p:sp>
        <p:nvSpPr>
          <p:cNvPr id="104457" name="Text Box 9">
            <a:extLst>
              <a:ext uri="{FF2B5EF4-FFF2-40B4-BE49-F238E27FC236}">
                <a16:creationId xmlns:a16="http://schemas.microsoft.com/office/drawing/2014/main" id="{97D8A3C9-A6B0-6B43-F341-3AD82BCB88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150" y="5075238"/>
            <a:ext cx="241776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pt-BR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 - interconectados</a:t>
            </a:r>
          </a:p>
        </p:txBody>
      </p:sp>
      <p:sp>
        <p:nvSpPr>
          <p:cNvPr id="104458" name="Text Box 10">
            <a:extLst>
              <a:ext uri="{FF2B5EF4-FFF2-40B4-BE49-F238E27FC236}">
                <a16:creationId xmlns:a16="http://schemas.microsoft.com/office/drawing/2014/main" id="{CED770D2-E16C-380C-B5BF-2798F2F8D5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800" y="6354763"/>
            <a:ext cx="4849813" cy="1096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pt-BR" sz="22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Direitos humanos podem </a:t>
            </a:r>
            <a:br>
              <a:rPr lang="pt-BR" sz="22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pt-BR" sz="22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                      ser emancipatórios</a:t>
            </a:r>
          </a:p>
          <a:p>
            <a:pPr algn="ctr" eaLnBrk="1" hangingPunct="1">
              <a:defRPr/>
            </a:pPr>
            <a:endParaRPr lang="pt-BR" sz="2200" b="1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1" name="Rectangle 48">
            <a:extLst>
              <a:ext uri="{FF2B5EF4-FFF2-40B4-BE49-F238E27FC236}">
                <a16:creationId xmlns:a16="http://schemas.microsoft.com/office/drawing/2014/main" id="{F9998DFF-D9B5-37C4-8B51-E6162472C5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1438" y="755650"/>
            <a:ext cx="71008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t-BR" sz="3000" b="1" i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Saúde Pública e Direitos humanos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4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4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4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4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4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4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3" grpId="0"/>
      <p:bldP spid="104454" grpId="0"/>
      <p:bldP spid="104455" grpId="0"/>
      <p:bldP spid="104456" grpId="0"/>
      <p:bldP spid="104457" grpId="0"/>
      <p:bldP spid="10445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38" name="Text Box 46">
            <a:extLst>
              <a:ext uri="{FF2B5EF4-FFF2-40B4-BE49-F238E27FC236}">
                <a16:creationId xmlns:a16="http://schemas.microsoft.com/office/drawing/2014/main" id="{21414D6C-A778-7BF0-68B7-63C7EB5A7A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350" y="1301750"/>
            <a:ext cx="6518275" cy="812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75000"/>
              </a:lnSpc>
              <a:spcBef>
                <a:spcPct val="0"/>
              </a:spcBef>
              <a:buFontTx/>
              <a:buNone/>
            </a:pPr>
            <a:br>
              <a:rPr lang="pt-BR" altLang="pt-BR" sz="2400"/>
            </a:br>
            <a:r>
              <a:rPr lang="pt-BR" altLang="pt-BR" sz="2400" b="1" i="1"/>
              <a:t>     </a:t>
            </a:r>
          </a:p>
          <a:p>
            <a:pPr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pt-BR" altLang="pt-BR" sz="2400"/>
              <a:t> </a:t>
            </a:r>
            <a:br>
              <a:rPr lang="pt-BR" altLang="pt-BR" sz="2400"/>
            </a:br>
            <a:r>
              <a:rPr lang="pt-BR" altLang="pt-BR" sz="2400"/>
              <a:t>     - Antecedentes históricos</a:t>
            </a:r>
          </a:p>
          <a:p>
            <a:pPr>
              <a:lnSpc>
                <a:spcPct val="75000"/>
              </a:lnSpc>
              <a:spcBef>
                <a:spcPct val="0"/>
              </a:spcBef>
              <a:buFontTx/>
              <a:buNone/>
            </a:pPr>
            <a:endParaRPr lang="pt-BR" altLang="pt-BR" sz="2400"/>
          </a:p>
          <a:p>
            <a:pPr>
              <a:lnSpc>
                <a:spcPct val="75000"/>
              </a:lnSpc>
              <a:spcBef>
                <a:spcPct val="0"/>
              </a:spcBef>
              <a:buFontTx/>
              <a:buNone/>
            </a:pPr>
            <a:br>
              <a:rPr lang="pt-BR" altLang="pt-BR" sz="2400"/>
            </a:br>
            <a:r>
              <a:rPr lang="pt-BR" altLang="pt-BR" sz="2400"/>
              <a:t>     - Direitos de 3ª geração</a:t>
            </a:r>
            <a:br>
              <a:rPr lang="pt-BR" altLang="pt-BR" sz="2400"/>
            </a:br>
            <a:endParaRPr lang="pt-BR" altLang="pt-BR" sz="2400"/>
          </a:p>
          <a:p>
            <a:pPr>
              <a:lnSpc>
                <a:spcPct val="75000"/>
              </a:lnSpc>
              <a:spcBef>
                <a:spcPct val="0"/>
              </a:spcBef>
              <a:buFontTx/>
              <a:buNone/>
            </a:pPr>
            <a:br>
              <a:rPr lang="pt-BR" altLang="pt-BR" sz="2400"/>
            </a:br>
            <a:r>
              <a:rPr lang="pt-BR" altLang="pt-BR" sz="2400"/>
              <a:t>     - </a:t>
            </a:r>
            <a:r>
              <a:rPr lang="pt-BR" altLang="pt-BR" sz="2400">
                <a:solidFill>
                  <a:srgbClr val="FF0000"/>
                </a:solidFill>
              </a:rPr>
              <a:t>1923</a:t>
            </a:r>
            <a:r>
              <a:rPr lang="pt-BR" altLang="pt-BR" sz="2400"/>
              <a:t> International Union for Child Welfare</a:t>
            </a:r>
            <a:br>
              <a:rPr lang="pt-BR" altLang="pt-BR" sz="2400"/>
            </a:br>
            <a:endParaRPr lang="pt-BR" altLang="pt-BR" sz="2400"/>
          </a:p>
          <a:p>
            <a:pPr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pt-BR" altLang="pt-BR" sz="2400"/>
              <a:t>"1. a criança tem o direito de se desenvolver de </a:t>
            </a:r>
            <a:br>
              <a:rPr lang="pt-BR" altLang="pt-BR" sz="2400"/>
            </a:br>
            <a:r>
              <a:rPr lang="pt-BR" altLang="pt-BR" sz="2400"/>
              <a:t>maneira normal, material e espiritualmente; </a:t>
            </a:r>
            <a:br>
              <a:rPr lang="pt-BR" altLang="pt-BR" sz="2400"/>
            </a:br>
            <a:endParaRPr lang="pt-BR" altLang="pt-BR" sz="2400"/>
          </a:p>
          <a:p>
            <a:pPr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pt-BR" altLang="pt-BR" sz="2400"/>
              <a:t>2. a criança que tem fome deve ser alimentada; </a:t>
            </a:r>
            <a:br>
              <a:rPr lang="pt-BR" altLang="pt-BR" sz="2400"/>
            </a:br>
            <a:r>
              <a:rPr lang="pt-BR" altLang="pt-BR" sz="2400"/>
              <a:t>a criança doente deve ser tratada; a criança </a:t>
            </a:r>
            <a:br>
              <a:rPr lang="pt-BR" altLang="pt-BR" sz="2400"/>
            </a:br>
            <a:r>
              <a:rPr lang="pt-BR" altLang="pt-BR" sz="2400"/>
              <a:t>retardada deve ser encorajada; o órfão e o </a:t>
            </a:r>
            <a:br>
              <a:rPr lang="pt-BR" altLang="pt-BR" sz="2400"/>
            </a:br>
            <a:r>
              <a:rPr lang="pt-BR" altLang="pt-BR" sz="2400"/>
              <a:t>abandonado devem ser abrigados e protegidos; </a:t>
            </a:r>
            <a:br>
              <a:rPr lang="pt-BR" altLang="pt-BR" sz="2400"/>
            </a:br>
            <a:br>
              <a:rPr lang="pt-BR" altLang="pt-BR" sz="2400"/>
            </a:br>
            <a:r>
              <a:rPr lang="pt-BR" altLang="pt-BR" sz="2400"/>
              <a:t>3. a criança deve ser preparada para ganhar sua </a:t>
            </a:r>
            <a:br>
              <a:rPr lang="pt-BR" altLang="pt-BR" sz="2400"/>
            </a:br>
            <a:r>
              <a:rPr lang="pt-BR" altLang="pt-BR" sz="2400"/>
              <a:t>vida e deve ser protegida contra todo tipo de </a:t>
            </a:r>
            <a:br>
              <a:rPr lang="pt-BR" altLang="pt-BR" sz="2400"/>
            </a:br>
            <a:r>
              <a:rPr lang="pt-BR" altLang="pt-BR" sz="2400"/>
              <a:t>exploração; </a:t>
            </a:r>
            <a:br>
              <a:rPr lang="pt-BR" altLang="pt-BR" sz="2400"/>
            </a:br>
            <a:br>
              <a:rPr lang="pt-BR" altLang="pt-BR" sz="2400"/>
            </a:br>
            <a:r>
              <a:rPr lang="pt-BR" altLang="pt-BR" sz="2400"/>
              <a:t>4. a criança deve ser educada dentro do sentimento </a:t>
            </a:r>
            <a:br>
              <a:rPr lang="pt-BR" altLang="pt-BR" sz="2400"/>
            </a:br>
            <a:r>
              <a:rPr lang="pt-BR" altLang="pt-BR" sz="2400"/>
              <a:t>de que suas melhores qualidades devem ser postas </a:t>
            </a:r>
            <a:br>
              <a:rPr lang="pt-BR" altLang="pt-BR" sz="2400"/>
            </a:br>
            <a:r>
              <a:rPr lang="pt-BR" altLang="pt-BR" sz="2400"/>
              <a:t>a serviço de seus irmãos". </a:t>
            </a:r>
          </a:p>
          <a:p>
            <a:pPr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pt-BR" altLang="pt-BR" sz="2400"/>
              <a:t> </a:t>
            </a:r>
          </a:p>
          <a:p>
            <a:pPr>
              <a:lnSpc>
                <a:spcPct val="75000"/>
              </a:lnSpc>
              <a:spcBef>
                <a:spcPct val="0"/>
              </a:spcBef>
              <a:buFontTx/>
              <a:buNone/>
            </a:pPr>
            <a:endParaRPr lang="pt-BR" altLang="pt-BR" sz="2400"/>
          </a:p>
          <a:p>
            <a:pPr>
              <a:lnSpc>
                <a:spcPct val="75000"/>
              </a:lnSpc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5" name="Rectangle 48">
            <a:extLst>
              <a:ext uri="{FF2B5EF4-FFF2-40B4-BE49-F238E27FC236}">
                <a16:creationId xmlns:a16="http://schemas.microsoft.com/office/drawing/2014/main" id="{651AF4FF-CCF2-5E4C-ACB6-A60ABA338C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1438" y="755650"/>
            <a:ext cx="71008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t-BR" sz="3000" b="1" i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História dos Direitos da Criança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9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9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38" name="Text Box 46">
            <a:extLst>
              <a:ext uri="{FF2B5EF4-FFF2-40B4-BE49-F238E27FC236}">
                <a16:creationId xmlns:a16="http://schemas.microsoft.com/office/drawing/2014/main" id="{5C9D8704-B15B-6B04-F8E8-F1D44F590A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435225"/>
            <a:ext cx="6219825" cy="563562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75000"/>
              </a:lnSpc>
              <a:spcBef>
                <a:spcPct val="0"/>
              </a:spcBef>
              <a:buFontTx/>
              <a:buNone/>
              <a:defRPr/>
            </a:pPr>
            <a:br>
              <a:rPr lang="pt-BR" altLang="pt-BR" sz="2400" dirty="0"/>
            </a:br>
            <a:r>
              <a:rPr lang="pt-BR" altLang="pt-BR" sz="2400" b="1" i="1" dirty="0"/>
              <a:t>     Trajetória dos direitos da criança</a:t>
            </a:r>
          </a:p>
          <a:p>
            <a:pPr>
              <a:lnSpc>
                <a:spcPct val="75000"/>
              </a:lnSpc>
              <a:spcBef>
                <a:spcPct val="0"/>
              </a:spcBef>
              <a:buFontTx/>
              <a:buNone/>
              <a:defRPr/>
            </a:pPr>
            <a:r>
              <a:rPr lang="pt-BR" altLang="pt-BR" sz="2400" dirty="0"/>
              <a:t> </a:t>
            </a:r>
            <a:br>
              <a:rPr lang="pt-BR" altLang="pt-BR" sz="2400" dirty="0"/>
            </a:br>
            <a:r>
              <a:rPr lang="pt-BR" altLang="pt-BR" sz="2400" dirty="0"/>
              <a:t>     - </a:t>
            </a:r>
            <a:r>
              <a:rPr lang="pt-BR" altLang="pt-BR" sz="2400" dirty="0">
                <a:solidFill>
                  <a:srgbClr val="FF0000"/>
                </a:solidFill>
              </a:rPr>
              <a:t>1946</a:t>
            </a:r>
            <a:r>
              <a:rPr lang="pt-BR" altLang="pt-BR" sz="2400" dirty="0"/>
              <a:t> Criação do UNICEF</a:t>
            </a:r>
          </a:p>
          <a:p>
            <a:pPr>
              <a:lnSpc>
                <a:spcPct val="75000"/>
              </a:lnSpc>
              <a:spcBef>
                <a:spcPct val="0"/>
              </a:spcBef>
              <a:buFontTx/>
              <a:buNone/>
              <a:defRPr/>
            </a:pPr>
            <a:endParaRPr lang="pt-BR" altLang="pt-BR" sz="2400" dirty="0"/>
          </a:p>
          <a:p>
            <a:pPr>
              <a:lnSpc>
                <a:spcPct val="75000"/>
              </a:lnSpc>
              <a:spcBef>
                <a:spcPct val="0"/>
              </a:spcBef>
              <a:buFontTx/>
              <a:buNone/>
              <a:defRPr/>
            </a:pPr>
            <a:br>
              <a:rPr lang="pt-BR" altLang="pt-BR" sz="2400" dirty="0"/>
            </a:br>
            <a:r>
              <a:rPr lang="pt-BR" altLang="pt-BR" sz="2400" dirty="0"/>
              <a:t>     - </a:t>
            </a:r>
            <a:r>
              <a:rPr lang="pt-BR" altLang="pt-BR" sz="2400" dirty="0">
                <a:solidFill>
                  <a:srgbClr val="FF0000"/>
                </a:solidFill>
              </a:rPr>
              <a:t>1953</a:t>
            </a:r>
            <a:r>
              <a:rPr lang="pt-BR" altLang="pt-BR" sz="2400" dirty="0"/>
              <a:t> UNICEF como órgão permanente</a:t>
            </a:r>
            <a:br>
              <a:rPr lang="pt-BR" altLang="pt-BR" sz="2400" dirty="0"/>
            </a:br>
            <a:endParaRPr lang="pt-BR" altLang="pt-BR" sz="2400" dirty="0"/>
          </a:p>
          <a:p>
            <a:pPr>
              <a:lnSpc>
                <a:spcPct val="75000"/>
              </a:lnSpc>
              <a:spcBef>
                <a:spcPct val="0"/>
              </a:spcBef>
              <a:buFontTx/>
              <a:buNone/>
              <a:defRPr/>
            </a:pPr>
            <a:br>
              <a:rPr lang="pt-BR" altLang="pt-BR" sz="2400" dirty="0"/>
            </a:br>
            <a:r>
              <a:rPr lang="pt-BR" altLang="pt-BR" sz="2400" dirty="0"/>
              <a:t>     - </a:t>
            </a:r>
            <a:r>
              <a:rPr lang="pt-BR" altLang="pt-BR" sz="2400" dirty="0">
                <a:solidFill>
                  <a:srgbClr val="FF0000"/>
                </a:solidFill>
              </a:rPr>
              <a:t>1959</a:t>
            </a:r>
            <a:r>
              <a:rPr lang="pt-BR" altLang="pt-BR" sz="2400" dirty="0"/>
              <a:t> Declaração Universal dos Direitos da </a:t>
            </a:r>
            <a:br>
              <a:rPr lang="pt-BR" altLang="pt-BR" sz="2400" dirty="0"/>
            </a:br>
            <a:r>
              <a:rPr lang="pt-BR" altLang="pt-BR" sz="2400" dirty="0"/>
              <a:t>                                                            Criança</a:t>
            </a:r>
          </a:p>
          <a:p>
            <a:pPr>
              <a:lnSpc>
                <a:spcPct val="75000"/>
              </a:lnSpc>
              <a:spcBef>
                <a:spcPct val="0"/>
              </a:spcBef>
              <a:buFontTx/>
              <a:buNone/>
              <a:defRPr/>
            </a:pPr>
            <a:br>
              <a:rPr lang="pt-BR" altLang="pt-BR" sz="2400" dirty="0"/>
            </a:br>
            <a:r>
              <a:rPr lang="pt-BR" altLang="pt-BR" sz="2400" dirty="0"/>
              <a:t>     - </a:t>
            </a:r>
            <a:r>
              <a:rPr lang="pt-BR" altLang="pt-BR" sz="2400" dirty="0">
                <a:solidFill>
                  <a:srgbClr val="FF0000"/>
                </a:solidFill>
              </a:rPr>
              <a:t>1989</a:t>
            </a:r>
            <a:r>
              <a:rPr lang="pt-BR" altLang="pt-BR" sz="2400" dirty="0"/>
              <a:t> Convenção sobre os Direitos da </a:t>
            </a:r>
            <a:br>
              <a:rPr lang="pt-BR" altLang="pt-BR" sz="2400" dirty="0"/>
            </a:br>
            <a:r>
              <a:rPr lang="pt-BR" altLang="pt-BR" sz="2400" dirty="0"/>
              <a:t>                                                      Criança - ONU</a:t>
            </a:r>
            <a:br>
              <a:rPr lang="pt-BR" altLang="pt-BR" sz="2400" dirty="0"/>
            </a:br>
            <a:endParaRPr lang="pt-BR" altLang="pt-BR" sz="2400" dirty="0"/>
          </a:p>
          <a:p>
            <a:pPr>
              <a:lnSpc>
                <a:spcPct val="75000"/>
              </a:lnSpc>
              <a:spcBef>
                <a:spcPct val="0"/>
              </a:spcBef>
              <a:buFontTx/>
              <a:buNone/>
              <a:defRPr/>
            </a:pPr>
            <a:endParaRPr lang="pt-BR" altLang="pt-BR" sz="2400" dirty="0"/>
          </a:p>
          <a:p>
            <a:pPr marL="342900" indent="-342900" algn="ctr">
              <a:lnSpc>
                <a:spcPct val="75000"/>
              </a:lnSpc>
              <a:spcBef>
                <a:spcPct val="0"/>
              </a:spcBef>
              <a:defRPr/>
            </a:pPr>
            <a:r>
              <a:rPr lang="pt-BR" altLang="pt-BR" sz="2400" dirty="0"/>
              <a:t>Prioridade absoluta</a:t>
            </a:r>
          </a:p>
          <a:p>
            <a:pPr marL="342900" indent="-342900" algn="ctr">
              <a:lnSpc>
                <a:spcPct val="75000"/>
              </a:lnSpc>
              <a:spcBef>
                <a:spcPct val="0"/>
              </a:spcBef>
              <a:defRPr/>
            </a:pPr>
            <a:r>
              <a:rPr lang="pt-BR" altLang="pt-BR" sz="2400" dirty="0"/>
              <a:t>Sujeito de direito</a:t>
            </a:r>
          </a:p>
          <a:p>
            <a:pPr>
              <a:lnSpc>
                <a:spcPct val="75000"/>
              </a:lnSpc>
              <a:spcBef>
                <a:spcPct val="0"/>
              </a:spcBef>
              <a:buFontTx/>
              <a:buNone/>
              <a:defRPr/>
            </a:pPr>
            <a:r>
              <a:rPr lang="pt-BR" altLang="pt-BR" sz="2400" dirty="0"/>
              <a:t>  </a:t>
            </a:r>
          </a:p>
          <a:p>
            <a:pPr>
              <a:lnSpc>
                <a:spcPct val="75000"/>
              </a:lnSpc>
              <a:spcBef>
                <a:spcPct val="0"/>
              </a:spcBef>
              <a:defRPr/>
            </a:pPr>
            <a:endParaRPr lang="pt-BR" altLang="pt-BR" sz="2400" dirty="0"/>
          </a:p>
        </p:txBody>
      </p:sp>
      <p:sp>
        <p:nvSpPr>
          <p:cNvPr id="5" name="Rectangle 48">
            <a:extLst>
              <a:ext uri="{FF2B5EF4-FFF2-40B4-BE49-F238E27FC236}">
                <a16:creationId xmlns:a16="http://schemas.microsoft.com/office/drawing/2014/main" id="{E911BC7B-6501-5FCC-DC0B-3E50330C3F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1438" y="755650"/>
            <a:ext cx="71008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t-BR" sz="3000" b="1" i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História dos Direitos da Criança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9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9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594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594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594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594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1" name="Grupo 6">
            <a:extLst>
              <a:ext uri="{FF2B5EF4-FFF2-40B4-BE49-F238E27FC236}">
                <a16:creationId xmlns:a16="http://schemas.microsoft.com/office/drawing/2014/main" id="{A2C467DA-30FA-A229-61DC-05640C7F3258}"/>
              </a:ext>
            </a:extLst>
          </p:cNvPr>
          <p:cNvGrpSpPr>
            <a:grpSpLocks/>
          </p:cNvGrpSpPr>
          <p:nvPr/>
        </p:nvGrpSpPr>
        <p:grpSpPr bwMode="auto">
          <a:xfrm>
            <a:off x="35768" y="2483768"/>
            <a:ext cx="6858000" cy="5156200"/>
            <a:chOff x="-32" y="0"/>
            <a:chExt cx="9144064" cy="6874218"/>
          </a:xfrm>
        </p:grpSpPr>
        <p:sp>
          <p:nvSpPr>
            <p:cNvPr id="4" name="Retângulo 3">
              <a:extLst>
                <a:ext uri="{FF2B5EF4-FFF2-40B4-BE49-F238E27FC236}">
                  <a16:creationId xmlns:a16="http://schemas.microsoft.com/office/drawing/2014/main" id="{BA7E9056-E6DE-3085-421C-FF67FDC194DE}"/>
                </a:ext>
              </a:extLst>
            </p:cNvPr>
            <p:cNvSpPr/>
            <p:nvPr/>
          </p:nvSpPr>
          <p:spPr>
            <a:xfrm>
              <a:off x="-32" y="0"/>
              <a:ext cx="4430215" cy="6872102"/>
            </a:xfrm>
            <a:prstGeom prst="rect">
              <a:avLst/>
            </a:prstGeom>
            <a:gradFill flip="none" rotWithShape="1">
              <a:gsLst>
                <a:gs pos="0">
                  <a:srgbClr val="051AE5">
                    <a:shade val="30000"/>
                    <a:satMod val="115000"/>
                  </a:srgbClr>
                </a:gs>
                <a:gs pos="50000">
                  <a:srgbClr val="051AE5">
                    <a:shade val="67500"/>
                    <a:satMod val="115000"/>
                  </a:srgbClr>
                </a:gs>
                <a:gs pos="100000">
                  <a:srgbClr val="051AE5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800"/>
            </a:p>
          </p:txBody>
        </p:sp>
        <p:sp>
          <p:nvSpPr>
            <p:cNvPr id="5" name="Retângulo 4">
              <a:extLst>
                <a:ext uri="{FF2B5EF4-FFF2-40B4-BE49-F238E27FC236}">
                  <a16:creationId xmlns:a16="http://schemas.microsoft.com/office/drawing/2014/main" id="{81CA32BA-A832-1491-3D72-4C13B8DDBD4D}"/>
                </a:ext>
              </a:extLst>
            </p:cNvPr>
            <p:cNvSpPr/>
            <p:nvPr/>
          </p:nvSpPr>
          <p:spPr>
            <a:xfrm>
              <a:off x="4430183" y="0"/>
              <a:ext cx="4713849" cy="6874218"/>
            </a:xfrm>
            <a:prstGeom prst="rect">
              <a:avLst/>
            </a:prstGeom>
            <a:gradFill flip="none" rotWithShape="1">
              <a:gsLst>
                <a:gs pos="0">
                  <a:srgbClr val="051AE5">
                    <a:shade val="30000"/>
                    <a:satMod val="115000"/>
                  </a:srgbClr>
                </a:gs>
                <a:gs pos="50000">
                  <a:srgbClr val="051AE5">
                    <a:shade val="67500"/>
                    <a:satMod val="115000"/>
                  </a:srgbClr>
                </a:gs>
                <a:gs pos="100000">
                  <a:srgbClr val="051AE5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800"/>
            </a:p>
          </p:txBody>
        </p:sp>
      </p:grpSp>
      <p:sp>
        <p:nvSpPr>
          <p:cNvPr id="40964" name="CaixaDeTexto 7">
            <a:extLst>
              <a:ext uri="{FF2B5EF4-FFF2-40B4-BE49-F238E27FC236}">
                <a16:creationId xmlns:a16="http://schemas.microsoft.com/office/drawing/2014/main" id="{33664381-897C-5906-9D52-67BFC1A686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5911850"/>
            <a:ext cx="4232275" cy="1131888"/>
          </a:xfrm>
          <a:prstGeom prst="rect">
            <a:avLst/>
          </a:prstGeom>
          <a:solidFill>
            <a:srgbClr val="1D12FA"/>
          </a:solidFill>
          <a:ln w="28575">
            <a:solidFill>
              <a:srgbClr val="0099FF"/>
            </a:solidFill>
            <a:miter lim="800000"/>
            <a:headEnd/>
            <a:tailEnd/>
          </a:ln>
          <a:effectLst>
            <a:outerShdw dist="25400" dir="5400000" algn="ctr" rotWithShape="0">
              <a:schemeClr val="tx1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</a:pPr>
            <a:r>
              <a:rPr lang="pt-BR" altLang="pt-BR" sz="2400" b="1" dirty="0">
                <a:solidFill>
                  <a:srgbClr val="FFFF66"/>
                </a:solidFill>
                <a:latin typeface="Arial" panose="020B0604020202020204" pitchFamily="34" charset="0"/>
              </a:rPr>
              <a:t> ... Sempre no melhor interesse da criança.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A14A1049-275F-4749-A0AF-7C85D5CB7B0C}"/>
              </a:ext>
            </a:extLst>
          </p:cNvPr>
          <p:cNvSpPr txBox="1"/>
          <p:nvPr/>
        </p:nvSpPr>
        <p:spPr>
          <a:xfrm>
            <a:off x="836712" y="3394623"/>
            <a:ext cx="5616624" cy="2551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direito de ter suas necessidades básicas satisfeitas ;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 direito de ser protegida de qualquer forma de exploração e discriminação;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 direito de influenciar suas próprias condições, expressando seus pontos de vista e tendo-os respeitados.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E83D1524-7D93-454B-9644-3B0BEE814396}"/>
              </a:ext>
            </a:extLst>
          </p:cNvPr>
          <p:cNvSpPr txBox="1"/>
          <p:nvPr/>
        </p:nvSpPr>
        <p:spPr>
          <a:xfrm>
            <a:off x="332656" y="1178500"/>
            <a:ext cx="631935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1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Convenção dos direitos da criança (ONU , 1990)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38" name="Text Box 46">
            <a:extLst>
              <a:ext uri="{FF2B5EF4-FFF2-40B4-BE49-F238E27FC236}">
                <a16:creationId xmlns:a16="http://schemas.microsoft.com/office/drawing/2014/main" id="{213A29B8-4781-120A-ED4A-DC9D3D3A69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275" y="2484438"/>
            <a:ext cx="6786563" cy="591185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75000"/>
              </a:lnSpc>
              <a:spcBef>
                <a:spcPct val="0"/>
              </a:spcBef>
              <a:buFontTx/>
              <a:buNone/>
              <a:defRPr/>
            </a:pPr>
            <a:br>
              <a:rPr lang="pt-BR" altLang="pt-BR" sz="2400" dirty="0"/>
            </a:br>
            <a:r>
              <a:rPr lang="pt-BR" altLang="pt-BR" sz="2400" b="1" i="1" dirty="0"/>
              <a:t>     Trajetória dos direitos da criança no Brasil</a:t>
            </a:r>
          </a:p>
          <a:p>
            <a:pPr>
              <a:lnSpc>
                <a:spcPct val="75000"/>
              </a:lnSpc>
              <a:spcBef>
                <a:spcPct val="0"/>
              </a:spcBef>
              <a:buFontTx/>
              <a:buNone/>
              <a:defRPr/>
            </a:pPr>
            <a:r>
              <a:rPr lang="pt-BR" altLang="pt-BR" sz="2400" dirty="0"/>
              <a:t> </a:t>
            </a:r>
            <a:br>
              <a:rPr lang="pt-BR" altLang="pt-BR" sz="2400" dirty="0"/>
            </a:br>
            <a:r>
              <a:rPr lang="pt-BR" altLang="pt-BR" sz="2400" dirty="0"/>
              <a:t>     - </a:t>
            </a:r>
            <a:r>
              <a:rPr lang="pt-BR" altLang="pt-BR" sz="2400" dirty="0">
                <a:solidFill>
                  <a:srgbClr val="FF0000"/>
                </a:solidFill>
              </a:rPr>
              <a:t>1987</a:t>
            </a:r>
            <a:r>
              <a:rPr lang="pt-BR" altLang="pt-BR" sz="2400" dirty="0"/>
              <a:t> É criada a Comissão Nacional da Criança </a:t>
            </a:r>
            <a:br>
              <a:rPr lang="pt-BR" altLang="pt-BR" sz="2400" dirty="0"/>
            </a:br>
            <a:r>
              <a:rPr lang="pt-BR" altLang="pt-BR" sz="2400" dirty="0"/>
              <a:t>                                             e a Constituição</a:t>
            </a:r>
          </a:p>
          <a:p>
            <a:pPr>
              <a:lnSpc>
                <a:spcPct val="75000"/>
              </a:lnSpc>
              <a:spcBef>
                <a:spcPct val="0"/>
              </a:spcBef>
              <a:buFontTx/>
              <a:buNone/>
              <a:defRPr/>
            </a:pPr>
            <a:endParaRPr lang="pt-BR" altLang="pt-BR" sz="2400" dirty="0"/>
          </a:p>
          <a:p>
            <a:pPr>
              <a:lnSpc>
                <a:spcPct val="75000"/>
              </a:lnSpc>
              <a:spcBef>
                <a:spcPct val="0"/>
              </a:spcBef>
              <a:buFontTx/>
              <a:buNone/>
              <a:defRPr/>
            </a:pPr>
            <a:br>
              <a:rPr lang="pt-BR" altLang="pt-BR" sz="2400" dirty="0"/>
            </a:br>
            <a:r>
              <a:rPr lang="pt-BR" altLang="pt-BR" sz="2400" dirty="0"/>
              <a:t>     - </a:t>
            </a:r>
            <a:r>
              <a:rPr lang="pt-BR" altLang="pt-BR" sz="2400" dirty="0">
                <a:solidFill>
                  <a:srgbClr val="FF0000"/>
                </a:solidFill>
              </a:rPr>
              <a:t>1988</a:t>
            </a:r>
            <a:r>
              <a:rPr lang="pt-BR" altLang="pt-BR" sz="2400" dirty="0"/>
              <a:t> A Constituição redefine a infância</a:t>
            </a:r>
          </a:p>
          <a:p>
            <a:pPr>
              <a:lnSpc>
                <a:spcPct val="75000"/>
              </a:lnSpc>
              <a:spcBef>
                <a:spcPct val="0"/>
              </a:spcBef>
              <a:buFontTx/>
              <a:buNone/>
              <a:defRPr/>
            </a:pPr>
            <a:endParaRPr lang="pt-BR" altLang="pt-BR" sz="2400" dirty="0"/>
          </a:p>
          <a:p>
            <a:pPr marL="342900" indent="-342900">
              <a:lnSpc>
                <a:spcPct val="75000"/>
              </a:lnSpc>
              <a:spcBef>
                <a:spcPct val="0"/>
              </a:spcBef>
              <a:defRPr/>
            </a:pPr>
            <a:r>
              <a:rPr lang="pt-BR" altLang="pt-BR" sz="2400" dirty="0"/>
              <a:t>Artigos 227 a 229</a:t>
            </a:r>
          </a:p>
          <a:p>
            <a:pPr marL="342900" indent="-342900">
              <a:lnSpc>
                <a:spcPct val="75000"/>
              </a:lnSpc>
              <a:spcBef>
                <a:spcPct val="0"/>
              </a:spcBef>
              <a:defRPr/>
            </a:pPr>
            <a:endParaRPr lang="pt-BR" altLang="pt-BR" sz="2400" dirty="0"/>
          </a:p>
          <a:p>
            <a:pPr>
              <a:lnSpc>
                <a:spcPct val="75000"/>
              </a:lnSpc>
              <a:spcBef>
                <a:spcPct val="0"/>
              </a:spcBef>
              <a:buFontTx/>
              <a:buNone/>
              <a:defRPr/>
            </a:pPr>
            <a:r>
              <a:rPr lang="pt-BR" altLang="pt-BR" sz="2400" i="1" dirty="0"/>
              <a:t>É dever da família, da sociedade e do Estado </a:t>
            </a:r>
            <a:br>
              <a:rPr lang="pt-BR" altLang="pt-BR" sz="2400" i="1" dirty="0"/>
            </a:br>
            <a:r>
              <a:rPr lang="pt-BR" altLang="pt-BR" sz="2400" i="1" dirty="0"/>
              <a:t>assegurar à criança e ao adolescente, com absoluta </a:t>
            </a:r>
            <a:br>
              <a:rPr lang="pt-BR" altLang="pt-BR" sz="2400" i="1" dirty="0"/>
            </a:br>
            <a:r>
              <a:rPr lang="pt-BR" altLang="pt-BR" sz="2400" i="1" dirty="0"/>
              <a:t>prioridade, o direito à vida, à saúde, à alimentação, </a:t>
            </a:r>
            <a:br>
              <a:rPr lang="pt-BR" altLang="pt-BR" sz="2400" i="1" dirty="0"/>
            </a:br>
            <a:r>
              <a:rPr lang="pt-BR" altLang="pt-BR" sz="2400" i="1" dirty="0"/>
              <a:t>à educação, ao lazer, à profissionalização, à cultura, </a:t>
            </a:r>
            <a:br>
              <a:rPr lang="pt-BR" altLang="pt-BR" sz="2400" i="1" dirty="0"/>
            </a:br>
            <a:r>
              <a:rPr lang="pt-BR" altLang="pt-BR" sz="2400" i="1" dirty="0"/>
              <a:t>à dignidade, ao respeito, à liberdade e à convivência </a:t>
            </a:r>
            <a:br>
              <a:rPr lang="pt-BR" altLang="pt-BR" sz="2400" i="1" dirty="0"/>
            </a:br>
            <a:r>
              <a:rPr lang="pt-BR" altLang="pt-BR" sz="2400" i="1" dirty="0"/>
              <a:t>familiar e comunitária, além de colocá-los a salvo </a:t>
            </a:r>
            <a:br>
              <a:rPr lang="pt-BR" altLang="pt-BR" sz="2400" i="1" dirty="0"/>
            </a:br>
            <a:r>
              <a:rPr lang="pt-BR" altLang="pt-BR" sz="2400" i="1" dirty="0"/>
              <a:t>de toda forma de negligência, discriminação, </a:t>
            </a:r>
            <a:br>
              <a:rPr lang="pt-BR" altLang="pt-BR" sz="2400" i="1" dirty="0"/>
            </a:br>
            <a:r>
              <a:rPr lang="pt-BR" altLang="pt-BR" sz="2400" i="1" dirty="0"/>
              <a:t>exploração, violência, crueldade e opressão.</a:t>
            </a:r>
            <a:br>
              <a:rPr lang="pt-BR" altLang="pt-BR" sz="2400" i="1" dirty="0"/>
            </a:br>
            <a:r>
              <a:rPr lang="pt-BR" altLang="pt-BR" sz="2400" i="1" dirty="0"/>
              <a:t>  </a:t>
            </a:r>
          </a:p>
          <a:p>
            <a:pPr>
              <a:lnSpc>
                <a:spcPct val="75000"/>
              </a:lnSpc>
              <a:spcBef>
                <a:spcPct val="0"/>
              </a:spcBef>
              <a:defRPr/>
            </a:pPr>
            <a:endParaRPr lang="pt-BR" altLang="pt-BR" sz="2400" dirty="0"/>
          </a:p>
        </p:txBody>
      </p:sp>
      <p:sp>
        <p:nvSpPr>
          <p:cNvPr id="5" name="Rectangle 48">
            <a:extLst>
              <a:ext uri="{FF2B5EF4-FFF2-40B4-BE49-F238E27FC236}">
                <a16:creationId xmlns:a16="http://schemas.microsoft.com/office/drawing/2014/main" id="{AC8DE08D-B560-A4C3-1398-0F467312E9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1438" y="755650"/>
            <a:ext cx="71008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t-BR" sz="3000" b="1" i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História dos Direitos da Criança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9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9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594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38" name="Text Box 46">
            <a:extLst>
              <a:ext uri="{FF2B5EF4-FFF2-40B4-BE49-F238E27FC236}">
                <a16:creationId xmlns:a16="http://schemas.microsoft.com/office/drawing/2014/main" id="{C873BADB-1A5A-4E29-202D-1C42F18D83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435225"/>
            <a:ext cx="6027738" cy="5357813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75000"/>
              </a:lnSpc>
              <a:spcBef>
                <a:spcPct val="0"/>
              </a:spcBef>
              <a:buFontTx/>
              <a:buNone/>
              <a:defRPr/>
            </a:pPr>
            <a:br>
              <a:rPr lang="pt-BR" altLang="pt-BR" sz="2400" dirty="0"/>
            </a:br>
            <a:r>
              <a:rPr lang="pt-BR" altLang="pt-BR" sz="2400" b="1" i="1" dirty="0"/>
              <a:t>     Trajetória dos direitos da criança no Brasil</a:t>
            </a:r>
          </a:p>
          <a:p>
            <a:pPr>
              <a:lnSpc>
                <a:spcPct val="75000"/>
              </a:lnSpc>
              <a:spcBef>
                <a:spcPct val="0"/>
              </a:spcBef>
              <a:buFontTx/>
              <a:buNone/>
              <a:defRPr/>
            </a:pPr>
            <a:r>
              <a:rPr lang="pt-BR" altLang="pt-BR" sz="2400" dirty="0"/>
              <a:t> </a:t>
            </a:r>
            <a:br>
              <a:rPr lang="pt-BR" altLang="pt-BR" sz="2400" dirty="0"/>
            </a:br>
            <a:r>
              <a:rPr lang="pt-BR" altLang="pt-BR" sz="2400" dirty="0"/>
              <a:t>     - </a:t>
            </a:r>
            <a:r>
              <a:rPr lang="pt-BR" altLang="pt-BR" sz="2400" dirty="0">
                <a:solidFill>
                  <a:srgbClr val="FF0000"/>
                </a:solidFill>
              </a:rPr>
              <a:t>1989</a:t>
            </a:r>
            <a:r>
              <a:rPr lang="pt-BR" altLang="pt-BR" sz="2400" dirty="0"/>
              <a:t> Brasil ratifica CDC - ONU</a:t>
            </a:r>
          </a:p>
          <a:p>
            <a:pPr>
              <a:lnSpc>
                <a:spcPct val="75000"/>
              </a:lnSpc>
              <a:spcBef>
                <a:spcPct val="0"/>
              </a:spcBef>
              <a:buFontTx/>
              <a:buNone/>
              <a:defRPr/>
            </a:pPr>
            <a:endParaRPr lang="pt-BR" altLang="pt-BR" sz="2400" dirty="0"/>
          </a:p>
          <a:p>
            <a:pPr>
              <a:lnSpc>
                <a:spcPct val="75000"/>
              </a:lnSpc>
              <a:spcBef>
                <a:spcPct val="0"/>
              </a:spcBef>
              <a:buFontTx/>
              <a:buNone/>
              <a:defRPr/>
            </a:pPr>
            <a:br>
              <a:rPr lang="pt-BR" altLang="pt-BR" sz="2400" dirty="0"/>
            </a:br>
            <a:r>
              <a:rPr lang="pt-BR" altLang="pt-BR" sz="2400" dirty="0"/>
              <a:t>     - </a:t>
            </a:r>
            <a:r>
              <a:rPr lang="pt-BR" altLang="pt-BR" sz="2400" dirty="0">
                <a:solidFill>
                  <a:srgbClr val="FF0000"/>
                </a:solidFill>
              </a:rPr>
              <a:t>1990</a:t>
            </a:r>
            <a:r>
              <a:rPr lang="pt-BR" altLang="pt-BR" sz="2400" dirty="0"/>
              <a:t> ECA é promulgado</a:t>
            </a:r>
          </a:p>
          <a:p>
            <a:pPr>
              <a:lnSpc>
                <a:spcPct val="75000"/>
              </a:lnSpc>
              <a:spcBef>
                <a:spcPct val="0"/>
              </a:spcBef>
              <a:buFontTx/>
              <a:buNone/>
              <a:defRPr/>
            </a:pPr>
            <a:endParaRPr lang="pt-BR" altLang="pt-BR" sz="2400" dirty="0"/>
          </a:p>
          <a:p>
            <a:pPr marL="342900" indent="-342900">
              <a:lnSpc>
                <a:spcPct val="75000"/>
              </a:lnSpc>
              <a:spcBef>
                <a:spcPct val="0"/>
              </a:spcBef>
              <a:defRPr/>
            </a:pPr>
            <a:r>
              <a:rPr lang="pt-BR" altLang="pt-BR" sz="2400" dirty="0"/>
              <a:t> Revogação Código de Menores de  1979</a:t>
            </a:r>
          </a:p>
          <a:p>
            <a:pPr marL="342900" indent="-342900">
              <a:lnSpc>
                <a:spcPct val="75000"/>
              </a:lnSpc>
              <a:spcBef>
                <a:spcPct val="0"/>
              </a:spcBef>
              <a:defRPr/>
            </a:pPr>
            <a:r>
              <a:rPr lang="pt-BR" altLang="pt-BR" sz="2400" dirty="0"/>
              <a:t> Extinção da FUNABEM</a:t>
            </a:r>
            <a:br>
              <a:rPr lang="pt-BR" altLang="pt-BR" sz="2400" dirty="0"/>
            </a:br>
            <a:endParaRPr lang="pt-BR" altLang="pt-BR" sz="2400" dirty="0"/>
          </a:p>
          <a:p>
            <a:pPr>
              <a:lnSpc>
                <a:spcPct val="75000"/>
              </a:lnSpc>
              <a:spcBef>
                <a:spcPct val="0"/>
              </a:spcBef>
              <a:buFontTx/>
              <a:buNone/>
              <a:defRPr/>
            </a:pPr>
            <a:br>
              <a:rPr lang="pt-BR" altLang="pt-BR" sz="2400" dirty="0"/>
            </a:br>
            <a:r>
              <a:rPr lang="pt-BR" altLang="pt-BR" sz="2400" dirty="0"/>
              <a:t>     - </a:t>
            </a:r>
            <a:r>
              <a:rPr lang="pt-BR" altLang="pt-BR" sz="2400" dirty="0">
                <a:solidFill>
                  <a:srgbClr val="FF0000"/>
                </a:solidFill>
              </a:rPr>
              <a:t>1991</a:t>
            </a:r>
            <a:r>
              <a:rPr lang="pt-BR" altLang="pt-BR" sz="2400" dirty="0"/>
              <a:t> Lei 8.242 estabelece o CONANDA</a:t>
            </a:r>
          </a:p>
          <a:p>
            <a:pPr>
              <a:lnSpc>
                <a:spcPct val="75000"/>
              </a:lnSpc>
              <a:spcBef>
                <a:spcPct val="0"/>
              </a:spcBef>
              <a:buFontTx/>
              <a:buNone/>
              <a:defRPr/>
            </a:pPr>
            <a:endParaRPr lang="pt-BR" altLang="pt-BR" sz="2400" dirty="0"/>
          </a:p>
          <a:p>
            <a:pPr>
              <a:lnSpc>
                <a:spcPct val="75000"/>
              </a:lnSpc>
              <a:spcBef>
                <a:spcPct val="0"/>
              </a:spcBef>
              <a:buFontTx/>
              <a:buNone/>
              <a:defRPr/>
            </a:pPr>
            <a:endParaRPr lang="pt-BR" altLang="pt-BR" sz="2400" dirty="0"/>
          </a:p>
          <a:p>
            <a:pPr>
              <a:lnSpc>
                <a:spcPct val="75000"/>
              </a:lnSpc>
              <a:spcBef>
                <a:spcPct val="0"/>
              </a:spcBef>
              <a:buFontTx/>
              <a:buNone/>
              <a:defRPr/>
            </a:pPr>
            <a:r>
              <a:rPr lang="pt-BR" altLang="pt-BR" sz="2400" dirty="0"/>
              <a:t>     - </a:t>
            </a:r>
            <a:r>
              <a:rPr lang="pt-BR" altLang="pt-BR" sz="2400" dirty="0">
                <a:solidFill>
                  <a:srgbClr val="FF0000"/>
                </a:solidFill>
              </a:rPr>
              <a:t>1993</a:t>
            </a:r>
            <a:r>
              <a:rPr lang="pt-BR" altLang="pt-BR" sz="2400" dirty="0"/>
              <a:t> Lei 8.642 estabelece o PRONAICA</a:t>
            </a:r>
            <a:br>
              <a:rPr lang="pt-BR" altLang="pt-BR" sz="2400" dirty="0"/>
            </a:br>
            <a:r>
              <a:rPr lang="pt-BR" altLang="pt-BR" sz="2400" dirty="0"/>
              <a:t> </a:t>
            </a:r>
            <a:br>
              <a:rPr lang="pt-BR" altLang="pt-BR" sz="2400" dirty="0"/>
            </a:br>
            <a:r>
              <a:rPr lang="pt-BR" altLang="pt-BR" sz="2400" dirty="0"/>
              <a:t>  </a:t>
            </a:r>
          </a:p>
          <a:p>
            <a:pPr>
              <a:lnSpc>
                <a:spcPct val="75000"/>
              </a:lnSpc>
              <a:spcBef>
                <a:spcPct val="0"/>
              </a:spcBef>
              <a:defRPr/>
            </a:pPr>
            <a:endParaRPr lang="pt-BR" altLang="pt-BR" sz="2400" dirty="0"/>
          </a:p>
        </p:txBody>
      </p:sp>
      <p:sp>
        <p:nvSpPr>
          <p:cNvPr id="5" name="Rectangle 48">
            <a:extLst>
              <a:ext uri="{FF2B5EF4-FFF2-40B4-BE49-F238E27FC236}">
                <a16:creationId xmlns:a16="http://schemas.microsoft.com/office/drawing/2014/main" id="{2683FB3E-391A-D3E5-0D66-06F3E99388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1438" y="755650"/>
            <a:ext cx="71008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t-BR" sz="3000" b="1" i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História dos Direitos da Criança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9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9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5943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2">
            <a:extLst>
              <a:ext uri="{FF2B5EF4-FFF2-40B4-BE49-F238E27FC236}">
                <a16:creationId xmlns:a16="http://schemas.microsoft.com/office/drawing/2014/main" id="{4C4AC536-2435-D9A4-8477-7A4522877CB7}"/>
              </a:ext>
            </a:extLst>
          </p:cNvPr>
          <p:cNvSpPr txBox="1">
            <a:spLocks/>
          </p:cNvSpPr>
          <p:nvPr/>
        </p:nvSpPr>
        <p:spPr>
          <a:xfrm>
            <a:off x="168275" y="2536825"/>
            <a:ext cx="6264275" cy="20161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pt-BR" sz="2500" b="1" kern="0"/>
              <a:t>‘A essência da saúde pública é a prevenção do sofrimento evitável e a criação e promoção de um mundo em que </a:t>
            </a:r>
            <a:r>
              <a:rPr lang="pt-BR" sz="2500" b="1" i="1" kern="0"/>
              <a:t>todos</a:t>
            </a:r>
            <a:r>
              <a:rPr lang="pt-BR" sz="2500" b="1" kern="0"/>
              <a:t> possam verdadeiramente prosperar. </a:t>
            </a:r>
            <a:endParaRPr lang="pt-BR" sz="1200" kern="0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9230BEC3-CFB4-A916-357B-DCC7EEA1F7AA}"/>
              </a:ext>
            </a:extLst>
          </p:cNvPr>
          <p:cNvSpPr/>
          <p:nvPr/>
        </p:nvSpPr>
        <p:spPr>
          <a:xfrm>
            <a:off x="38100" y="468313"/>
            <a:ext cx="6524625" cy="10160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3000" b="1" kern="0">
                <a:solidFill>
                  <a:srgbClr val="FFC000"/>
                </a:solidFill>
              </a:rPr>
              <a:t>Porque associar Saúde Pública </a:t>
            </a:r>
            <a:br>
              <a:rPr lang="pt-BR" sz="3000" b="1" kern="0">
                <a:solidFill>
                  <a:srgbClr val="FFC000"/>
                </a:solidFill>
              </a:rPr>
            </a:br>
            <a:r>
              <a:rPr lang="pt-BR" sz="3000" b="1" kern="0">
                <a:solidFill>
                  <a:srgbClr val="FFC000"/>
                </a:solidFill>
              </a:rPr>
              <a:t>com Direitos Humanos?</a:t>
            </a:r>
            <a:endParaRPr lang="pt-BR" sz="3000" kern="0">
              <a:solidFill>
                <a:srgbClr val="FFC000"/>
              </a:solidFill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AA66E9D8-2D3F-A1AE-81AE-F52AE19DC5FA}"/>
              </a:ext>
            </a:extLst>
          </p:cNvPr>
          <p:cNvSpPr/>
          <p:nvPr/>
        </p:nvSpPr>
        <p:spPr>
          <a:xfrm>
            <a:off x="192088" y="4356100"/>
            <a:ext cx="6665912" cy="323165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pt-BR" sz="2500" b="1" kern="0">
                <a:latin typeface="+mn-lt"/>
              </a:rPr>
              <a:t>Assim, por definição, a saúde pública deve ser dedicada à prevenção das desigualdades na saúde - desigualdades injustas e evitáveis nas taxas de doença e de morte entre grupos sociais".</a:t>
            </a:r>
          </a:p>
          <a:p>
            <a:pPr>
              <a:defRPr/>
            </a:pPr>
            <a:r>
              <a:rPr lang="pt-BR" sz="2500" b="1" kern="0">
                <a:latin typeface="+mn-lt"/>
              </a:rPr>
              <a:t>                                                                                   </a:t>
            </a:r>
            <a:r>
              <a:rPr lang="pt-BR" sz="1800" b="1" kern="0">
                <a:latin typeface="+mn-lt"/>
              </a:rPr>
              <a:t>Nancy Krieger, Ph.D.                                                                                         Professor of Social Epidemiology                                                    Harvard T.H. Chan School of Public Health</a:t>
            </a:r>
          </a:p>
        </p:txBody>
      </p:sp>
    </p:spTree>
    <p:extLst>
      <p:ext uri="{BB962C8B-B14F-4D97-AF65-F5344CB8AC3E}">
        <p14:creationId xmlns:p14="http://schemas.microsoft.com/office/powerpoint/2010/main" val="595893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9">
            <a:extLst>
              <a:ext uri="{FF2B5EF4-FFF2-40B4-BE49-F238E27FC236}">
                <a16:creationId xmlns:a16="http://schemas.microsoft.com/office/drawing/2014/main" id="{CFD6D321-52A4-C127-244C-432443E60C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057400"/>
            <a:ext cx="5680075" cy="508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75000"/>
              </a:lnSpc>
              <a:spcBef>
                <a:spcPct val="0"/>
              </a:spcBef>
            </a:pPr>
            <a:endParaRPr lang="pt-BR" altLang="pt-BR" sz="2400"/>
          </a:p>
          <a:p>
            <a:pPr>
              <a:lnSpc>
                <a:spcPct val="75000"/>
              </a:lnSpc>
              <a:spcBef>
                <a:spcPct val="0"/>
              </a:spcBef>
            </a:pPr>
            <a:endParaRPr lang="pt-BR" altLang="pt-BR" sz="2400"/>
          </a:p>
          <a:p>
            <a:pPr>
              <a:lnSpc>
                <a:spcPct val="75000"/>
              </a:lnSpc>
              <a:spcBef>
                <a:spcPct val="0"/>
              </a:spcBef>
            </a:pPr>
            <a:r>
              <a:rPr lang="pt-BR" altLang="pt-BR" sz="2400"/>
              <a:t>  Emergência dos DH no campo da saúde</a:t>
            </a:r>
          </a:p>
          <a:p>
            <a:pPr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pt-BR" altLang="pt-BR" sz="2400"/>
              <a:t>  </a:t>
            </a:r>
            <a:br>
              <a:rPr lang="pt-BR" altLang="pt-BR" sz="2400"/>
            </a:br>
            <a:br>
              <a:rPr lang="pt-BR" altLang="pt-BR" sz="2400"/>
            </a:br>
            <a:r>
              <a:rPr lang="pt-BR" altLang="pt-BR" sz="2400"/>
              <a:t>     Movimento de mulheres</a:t>
            </a:r>
          </a:p>
          <a:p>
            <a:pPr>
              <a:lnSpc>
                <a:spcPct val="75000"/>
              </a:lnSpc>
              <a:spcBef>
                <a:spcPct val="0"/>
              </a:spcBef>
              <a:buFontTx/>
              <a:buNone/>
            </a:pPr>
            <a:endParaRPr lang="pt-BR" altLang="pt-BR" sz="2400"/>
          </a:p>
          <a:p>
            <a:pPr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pt-BR" altLang="pt-BR" sz="2400"/>
              <a:t> </a:t>
            </a:r>
            <a:br>
              <a:rPr lang="pt-BR" altLang="pt-BR" sz="2400"/>
            </a:br>
            <a:r>
              <a:rPr lang="pt-BR" altLang="pt-BR" sz="2400"/>
              <a:t>    Luta anti-manicomial</a:t>
            </a:r>
          </a:p>
          <a:p>
            <a:pPr>
              <a:lnSpc>
                <a:spcPct val="75000"/>
              </a:lnSpc>
              <a:spcBef>
                <a:spcPct val="0"/>
              </a:spcBef>
              <a:buFontTx/>
              <a:buNone/>
            </a:pPr>
            <a:br>
              <a:rPr lang="pt-BR" altLang="pt-BR" sz="2400"/>
            </a:br>
            <a:endParaRPr lang="pt-BR" altLang="pt-BR" sz="2400"/>
          </a:p>
          <a:p>
            <a:pPr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pt-BR" altLang="pt-BR" sz="2400"/>
              <a:t>    Direitos da criança e do adolescente</a:t>
            </a:r>
          </a:p>
          <a:p>
            <a:pPr>
              <a:lnSpc>
                <a:spcPct val="75000"/>
              </a:lnSpc>
              <a:spcBef>
                <a:spcPct val="0"/>
              </a:spcBef>
              <a:buFontTx/>
              <a:buNone/>
            </a:pPr>
            <a:endParaRPr lang="pt-BR" altLang="pt-BR" sz="2400"/>
          </a:p>
          <a:p>
            <a:pPr>
              <a:lnSpc>
                <a:spcPct val="75000"/>
              </a:lnSpc>
              <a:spcBef>
                <a:spcPct val="0"/>
              </a:spcBef>
              <a:buFontTx/>
              <a:buNone/>
            </a:pPr>
            <a:endParaRPr lang="pt-BR" altLang="pt-BR" sz="2400"/>
          </a:p>
          <a:p>
            <a:pPr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pt-BR" altLang="pt-BR" sz="2400"/>
              <a:t>    Ativismo e luta contra a epidemia hiv/aids</a:t>
            </a:r>
            <a:br>
              <a:rPr lang="pt-BR" altLang="pt-BR" sz="2400"/>
            </a:br>
            <a:br>
              <a:rPr lang="pt-BR" altLang="pt-BR" sz="2400"/>
            </a:br>
            <a:r>
              <a:rPr lang="pt-BR" altLang="pt-BR" sz="2400"/>
              <a:t>            </a:t>
            </a:r>
            <a:br>
              <a:rPr lang="pt-BR" altLang="pt-BR" sz="2400"/>
            </a:br>
            <a:r>
              <a:rPr lang="pt-BR" altLang="pt-BR" sz="2400"/>
              <a:t>    Vulnerabilidade e Direitos humanos   </a:t>
            </a:r>
          </a:p>
        </p:txBody>
      </p:sp>
      <p:sp>
        <p:nvSpPr>
          <p:cNvPr id="5" name="Rectangle 48">
            <a:extLst>
              <a:ext uri="{FF2B5EF4-FFF2-40B4-BE49-F238E27FC236}">
                <a16:creationId xmlns:a16="http://schemas.microsoft.com/office/drawing/2014/main" id="{81BEF9AC-AB2B-5E42-3D0E-361508FB8E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1438" y="755650"/>
            <a:ext cx="71008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t-BR" sz="3000" b="1" i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Saúde Pública e Direitos humanos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38" name="Text Box 46">
            <a:extLst>
              <a:ext uri="{FF2B5EF4-FFF2-40B4-BE49-F238E27FC236}">
                <a16:creationId xmlns:a16="http://schemas.microsoft.com/office/drawing/2014/main" id="{8E6AA47D-932B-82CB-04FE-C56126A567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435225"/>
            <a:ext cx="6176963" cy="723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75000"/>
              </a:lnSpc>
              <a:spcBef>
                <a:spcPct val="0"/>
              </a:spcBef>
              <a:buFontTx/>
              <a:buNone/>
            </a:pPr>
            <a:br>
              <a:rPr lang="pt-BR" altLang="pt-BR" sz="2400"/>
            </a:br>
            <a:r>
              <a:rPr lang="pt-BR" altLang="pt-BR" sz="2400"/>
              <a:t>     - O que são direitos humanos?</a:t>
            </a:r>
            <a:br>
              <a:rPr lang="pt-BR" altLang="pt-BR" sz="2400"/>
            </a:br>
            <a:endParaRPr lang="pt-BR" altLang="pt-BR" sz="2400"/>
          </a:p>
          <a:p>
            <a:pPr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pt-BR" altLang="pt-BR" sz="2400"/>
              <a:t> </a:t>
            </a:r>
            <a:br>
              <a:rPr lang="pt-BR" altLang="pt-BR" sz="2400"/>
            </a:br>
            <a:r>
              <a:rPr lang="pt-BR" altLang="pt-BR" sz="2400"/>
              <a:t>     - Direitos de 1</a:t>
            </a:r>
            <a:r>
              <a:rPr lang="pt-BR" altLang="pt-BR" sz="2400" baseline="30000"/>
              <a:t>a.</a:t>
            </a:r>
            <a:r>
              <a:rPr lang="pt-BR" altLang="pt-BR" sz="2400"/>
              <a:t>, 2</a:t>
            </a:r>
            <a:r>
              <a:rPr lang="pt-BR" altLang="pt-BR" sz="2400" baseline="30000"/>
              <a:t>a.</a:t>
            </a:r>
            <a:r>
              <a:rPr lang="pt-BR" altLang="pt-BR" sz="2400"/>
              <a:t> e  3</a:t>
            </a:r>
            <a:r>
              <a:rPr lang="pt-BR" altLang="pt-BR" sz="2400" baseline="30000"/>
              <a:t>a.</a:t>
            </a:r>
            <a:r>
              <a:rPr lang="pt-BR" altLang="pt-BR" sz="2400"/>
              <a:t> gerações</a:t>
            </a:r>
          </a:p>
          <a:p>
            <a:pPr>
              <a:lnSpc>
                <a:spcPct val="75000"/>
              </a:lnSpc>
              <a:spcBef>
                <a:spcPct val="0"/>
              </a:spcBef>
              <a:buFontTx/>
              <a:buNone/>
            </a:pPr>
            <a:br>
              <a:rPr lang="pt-BR" altLang="pt-BR" sz="2400"/>
            </a:br>
            <a:r>
              <a:rPr lang="pt-BR" altLang="pt-BR" sz="2400"/>
              <a:t>                             ou</a:t>
            </a:r>
            <a:br>
              <a:rPr lang="pt-BR" altLang="pt-BR" sz="2400"/>
            </a:br>
            <a:endParaRPr lang="pt-BR" altLang="pt-BR" sz="2400"/>
          </a:p>
          <a:p>
            <a:pPr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pt-BR" altLang="pt-BR" sz="2400"/>
              <a:t>     - Direitos subjetivos e sociais  </a:t>
            </a:r>
          </a:p>
          <a:p>
            <a:pPr>
              <a:lnSpc>
                <a:spcPct val="75000"/>
              </a:lnSpc>
              <a:spcBef>
                <a:spcPct val="0"/>
              </a:spcBef>
              <a:buFontTx/>
              <a:buNone/>
            </a:pPr>
            <a:br>
              <a:rPr lang="pt-BR" altLang="pt-BR" sz="2400"/>
            </a:br>
            <a:br>
              <a:rPr lang="pt-BR" altLang="pt-BR" sz="2400"/>
            </a:br>
            <a:r>
              <a:rPr lang="pt-BR" altLang="pt-BR" sz="2400"/>
              <a:t>     - Intersubjetividade, prerrogativas e deveres</a:t>
            </a:r>
          </a:p>
          <a:p>
            <a:pPr>
              <a:lnSpc>
                <a:spcPct val="75000"/>
              </a:lnSpc>
              <a:spcBef>
                <a:spcPct val="0"/>
              </a:spcBef>
              <a:buFontTx/>
              <a:buNone/>
            </a:pPr>
            <a:endParaRPr lang="pt-BR" altLang="pt-BR" sz="2400"/>
          </a:p>
          <a:p>
            <a:pPr>
              <a:lnSpc>
                <a:spcPct val="75000"/>
              </a:lnSpc>
              <a:spcBef>
                <a:spcPct val="0"/>
              </a:spcBef>
              <a:buFontTx/>
              <a:buNone/>
            </a:pPr>
            <a:endParaRPr lang="pt-BR" altLang="pt-BR" sz="2400"/>
          </a:p>
          <a:p>
            <a:pPr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pt-BR" altLang="pt-BR" sz="2400"/>
              <a:t>     - Leis e poderes </a:t>
            </a:r>
          </a:p>
          <a:p>
            <a:pPr>
              <a:lnSpc>
                <a:spcPct val="75000"/>
              </a:lnSpc>
              <a:spcBef>
                <a:spcPct val="0"/>
              </a:spcBef>
              <a:buFontTx/>
              <a:buNone/>
            </a:pPr>
            <a:endParaRPr lang="pt-BR" altLang="pt-BR" sz="2400"/>
          </a:p>
          <a:p>
            <a:pPr>
              <a:lnSpc>
                <a:spcPct val="75000"/>
              </a:lnSpc>
              <a:spcBef>
                <a:spcPct val="0"/>
              </a:spcBef>
              <a:buFontTx/>
              <a:buNone/>
            </a:pPr>
            <a:endParaRPr lang="pt-BR" altLang="pt-BR" sz="2400"/>
          </a:p>
          <a:p>
            <a:pPr>
              <a:lnSpc>
                <a:spcPct val="75000"/>
              </a:lnSpc>
              <a:spcBef>
                <a:spcPct val="0"/>
              </a:spcBef>
              <a:buFontTx/>
              <a:buNone/>
            </a:pPr>
            <a:br>
              <a:rPr lang="pt-BR" altLang="pt-BR" sz="2400"/>
            </a:br>
            <a:r>
              <a:rPr lang="pt-BR" altLang="pt-BR" sz="2400"/>
              <a:t>       Auto-organização democrática de uma </a:t>
            </a:r>
            <a:br>
              <a:rPr lang="pt-BR" altLang="pt-BR" sz="2400"/>
            </a:br>
            <a:br>
              <a:rPr lang="pt-BR" altLang="pt-BR" sz="2400"/>
            </a:br>
            <a:r>
              <a:rPr lang="pt-BR" altLang="pt-BR" sz="2400"/>
              <a:t>   comunidade jurídica de sujeitos livres e iguais?</a:t>
            </a:r>
            <a:br>
              <a:rPr lang="pt-BR" altLang="pt-BR" sz="2400"/>
            </a:br>
            <a:endParaRPr lang="pt-BR" altLang="pt-BR" sz="2400"/>
          </a:p>
          <a:p>
            <a:pPr>
              <a:lnSpc>
                <a:spcPct val="75000"/>
              </a:lnSpc>
              <a:spcBef>
                <a:spcPct val="0"/>
              </a:spcBef>
              <a:buFontTx/>
              <a:buNone/>
            </a:pPr>
            <a:br>
              <a:rPr lang="pt-BR" altLang="pt-BR" sz="2400"/>
            </a:br>
            <a:r>
              <a:rPr lang="pt-BR" altLang="pt-BR" sz="2400"/>
              <a:t> </a:t>
            </a:r>
            <a:br>
              <a:rPr lang="pt-BR" altLang="pt-BR" sz="2400"/>
            </a:br>
            <a:r>
              <a:rPr lang="pt-BR" altLang="pt-BR" sz="2400"/>
              <a:t>  </a:t>
            </a:r>
          </a:p>
          <a:p>
            <a:pPr>
              <a:lnSpc>
                <a:spcPct val="75000"/>
              </a:lnSpc>
              <a:spcBef>
                <a:spcPct val="0"/>
              </a:spcBef>
            </a:pPr>
            <a:endParaRPr lang="pt-BR" altLang="pt-BR" sz="2400"/>
          </a:p>
        </p:txBody>
      </p:sp>
      <p:sp>
        <p:nvSpPr>
          <p:cNvPr id="5" name="Rectangle 48">
            <a:extLst>
              <a:ext uri="{FF2B5EF4-FFF2-40B4-BE49-F238E27FC236}">
                <a16:creationId xmlns:a16="http://schemas.microsoft.com/office/drawing/2014/main" id="{B0CD6E11-7F04-013D-E8E7-9101807BCD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1438" y="755650"/>
            <a:ext cx="71008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t-BR" sz="3000" b="1" i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Saúde Pública e Direitos humanos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9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9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94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94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5943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32" name="Text Box 44">
            <a:extLst>
              <a:ext uri="{FF2B5EF4-FFF2-40B4-BE49-F238E27FC236}">
                <a16:creationId xmlns:a16="http://schemas.microsoft.com/office/drawing/2014/main" id="{4C2D7DF5-26E1-C7A2-B085-02DAB4F8A1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435225"/>
            <a:ext cx="5953125" cy="523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75000"/>
              </a:lnSpc>
              <a:buFontTx/>
              <a:buChar char="•"/>
              <a:defRPr/>
            </a:pPr>
            <a:endParaRPr lang="pt-BR" dirty="0"/>
          </a:p>
          <a:p>
            <a:pPr>
              <a:lnSpc>
                <a:spcPct val="75000"/>
              </a:lnSpc>
              <a:buFontTx/>
              <a:buChar char="•"/>
              <a:defRPr/>
            </a:pPr>
            <a:r>
              <a:rPr lang="pt-BR" dirty="0"/>
              <a:t>  Trajetória contemporânea</a:t>
            </a:r>
            <a:br>
              <a:rPr lang="pt-BR" dirty="0"/>
            </a:br>
            <a:r>
              <a:rPr lang="pt-BR" dirty="0"/>
              <a:t>    </a:t>
            </a:r>
            <a:br>
              <a:rPr lang="pt-BR" dirty="0"/>
            </a:br>
            <a:r>
              <a:rPr lang="pt-BR" dirty="0"/>
              <a:t>   </a:t>
            </a:r>
            <a:br>
              <a:rPr lang="pt-BR" dirty="0"/>
            </a:br>
            <a:r>
              <a:rPr lang="pt-BR" dirty="0"/>
              <a:t> Universalização, multiplicação e especificação</a:t>
            </a:r>
          </a:p>
          <a:p>
            <a:pPr>
              <a:lnSpc>
                <a:spcPct val="75000"/>
              </a:lnSpc>
              <a:defRPr/>
            </a:pPr>
            <a:br>
              <a:rPr lang="pt-BR" dirty="0"/>
            </a:br>
            <a:br>
              <a:rPr lang="pt-BR" dirty="0"/>
            </a:br>
            <a:r>
              <a:rPr lang="pt-BR" dirty="0"/>
              <a:t> Declarações, Pactos, Convenções e Tratados</a:t>
            </a:r>
            <a:br>
              <a:rPr lang="pt-BR" dirty="0"/>
            </a:br>
            <a:br>
              <a:rPr lang="pt-BR" dirty="0"/>
            </a:br>
            <a:endParaRPr lang="pt-BR" dirty="0"/>
          </a:p>
          <a:p>
            <a:pPr>
              <a:lnSpc>
                <a:spcPct val="75000"/>
              </a:lnSpc>
              <a:defRPr/>
            </a:pPr>
            <a:r>
              <a:rPr lang="pt-BR" dirty="0"/>
              <a:t>Constituição Brasileira de 1988 </a:t>
            </a:r>
            <a:br>
              <a:rPr lang="pt-BR" dirty="0"/>
            </a:br>
            <a:r>
              <a:rPr lang="pt-BR" dirty="0"/>
              <a:t>     </a:t>
            </a:r>
            <a:r>
              <a:rPr lang="pt-BR" sz="2200" dirty="0"/>
              <a:t>Art. 5  § 3º Os tratados e convenções </a:t>
            </a:r>
            <a:br>
              <a:rPr lang="pt-BR" sz="2200" dirty="0"/>
            </a:br>
            <a:r>
              <a:rPr lang="pt-BR" sz="2200" dirty="0"/>
              <a:t>internacionais sobre direitos humanos que forem </a:t>
            </a:r>
            <a:br>
              <a:rPr lang="pt-BR" sz="2200" dirty="0"/>
            </a:br>
            <a:r>
              <a:rPr lang="pt-BR" sz="2200" dirty="0"/>
              <a:t>aprovados, em cada Casa do  Congresso Nacional, </a:t>
            </a:r>
            <a:br>
              <a:rPr lang="pt-BR" sz="2200" dirty="0"/>
            </a:br>
            <a:r>
              <a:rPr lang="pt-BR" sz="2200" dirty="0"/>
              <a:t>em dois turnos, por 3/5 dos votos dos respectivos </a:t>
            </a:r>
            <a:br>
              <a:rPr lang="pt-BR" sz="2200" dirty="0"/>
            </a:br>
            <a:r>
              <a:rPr lang="pt-BR" sz="2200" dirty="0"/>
              <a:t>membros, serão equivalentes às emendas </a:t>
            </a:r>
            <a:br>
              <a:rPr lang="pt-BR" sz="2200" dirty="0"/>
            </a:br>
            <a:r>
              <a:rPr lang="pt-BR" sz="2200" dirty="0"/>
              <a:t>constitucionais.</a:t>
            </a:r>
            <a:r>
              <a:rPr lang="pt-BR" sz="2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(2004)</a:t>
            </a:r>
            <a:r>
              <a:rPr lang="pt-BR" sz="2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>
              <a:lnSpc>
                <a:spcPct val="75000"/>
              </a:lnSpc>
              <a:defRPr/>
            </a:pPr>
            <a:br>
              <a:rPr lang="pt-BR" dirty="0"/>
            </a:br>
            <a:endParaRPr lang="pt-BR" dirty="0"/>
          </a:p>
        </p:txBody>
      </p:sp>
      <p:sp>
        <p:nvSpPr>
          <p:cNvPr id="5" name="Rectangle 48">
            <a:extLst>
              <a:ext uri="{FF2B5EF4-FFF2-40B4-BE49-F238E27FC236}">
                <a16:creationId xmlns:a16="http://schemas.microsoft.com/office/drawing/2014/main" id="{60AAD7AC-6B6F-5870-18BB-2F80154B72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1438" y="755650"/>
            <a:ext cx="71008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t-BR" sz="3000" b="1" i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Saúde Pública e Direitos humanos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ítulo 1">
            <a:extLst>
              <a:ext uri="{FF2B5EF4-FFF2-40B4-BE49-F238E27FC236}">
                <a16:creationId xmlns:a16="http://schemas.microsoft.com/office/drawing/2014/main" id="{D0919AC0-ED93-4838-7671-9733E794B6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BR" altLang="pt-BR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DDB7EB6E-A8F5-7312-08FE-9C12B373A9E9}"/>
              </a:ext>
            </a:extLst>
          </p:cNvPr>
          <p:cNvSpPr/>
          <p:nvPr/>
        </p:nvSpPr>
        <p:spPr>
          <a:xfrm>
            <a:off x="333375" y="2771775"/>
            <a:ext cx="5832475" cy="26781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pt-BR" dirty="0"/>
              <a:t>Direitos humanos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“</a:t>
            </a:r>
            <a:r>
              <a:rPr lang="pt-BR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 mais fundamentais que sejam, são </a:t>
            </a:r>
            <a:r>
              <a:rPr lang="pt-BR" b="1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direitos históricos</a:t>
            </a:r>
            <a:r>
              <a:rPr lang="pt-BR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pt-BR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ou seja, nascidos em certas circunstâncias, caracterizadas por </a:t>
            </a:r>
            <a:r>
              <a:rPr lang="pt-BR" b="1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lutas em defesa de novas liberdades contra velhos poderes</a:t>
            </a:r>
            <a:r>
              <a:rPr lang="pt-BR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 nascidos de modo gradual, </a:t>
            </a:r>
            <a:r>
              <a:rPr lang="pt-BR" b="1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não todos de uma vez e nem de uma vez por todas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.” (Bobbio 2004)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2" name="Text Box 12">
            <a:extLst>
              <a:ext uri="{FF2B5EF4-FFF2-40B4-BE49-F238E27FC236}">
                <a16:creationId xmlns:a16="http://schemas.microsoft.com/office/drawing/2014/main" id="{B1C11828-EAA2-2944-180B-E59B52F7D3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057400"/>
            <a:ext cx="5119688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75000"/>
              </a:lnSpc>
              <a:spcBef>
                <a:spcPct val="0"/>
              </a:spcBef>
            </a:pPr>
            <a:endParaRPr lang="pt-BR" altLang="pt-BR" sz="2400"/>
          </a:p>
          <a:p>
            <a:pPr>
              <a:lnSpc>
                <a:spcPct val="75000"/>
              </a:lnSpc>
              <a:spcBef>
                <a:spcPct val="0"/>
              </a:spcBef>
            </a:pPr>
            <a:r>
              <a:rPr lang="pt-BR" altLang="pt-BR" sz="2400"/>
              <a:t>  Relações fundamentais entre SC e DH</a:t>
            </a:r>
            <a:br>
              <a:rPr lang="pt-BR" altLang="pt-BR" sz="2400"/>
            </a:br>
            <a:r>
              <a:rPr lang="pt-BR" altLang="pt-BR" sz="2400"/>
              <a:t>    </a:t>
            </a:r>
          </a:p>
        </p:txBody>
      </p:sp>
      <p:sp>
        <p:nvSpPr>
          <p:cNvPr id="61453" name="Line 13">
            <a:extLst>
              <a:ext uri="{FF2B5EF4-FFF2-40B4-BE49-F238E27FC236}">
                <a16:creationId xmlns:a16="http://schemas.microsoft.com/office/drawing/2014/main" id="{B7B49851-B988-CAAE-1FCD-876F0A69EEDD}"/>
              </a:ext>
            </a:extLst>
          </p:cNvPr>
          <p:cNvSpPr>
            <a:spLocks noChangeShapeType="1"/>
          </p:cNvSpPr>
          <p:nvPr/>
        </p:nvSpPr>
        <p:spPr bwMode="auto">
          <a:xfrm>
            <a:off x="3284538" y="3276600"/>
            <a:ext cx="865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1454" name="Text Box 14">
            <a:extLst>
              <a:ext uri="{FF2B5EF4-FFF2-40B4-BE49-F238E27FC236}">
                <a16:creationId xmlns:a16="http://schemas.microsoft.com/office/drawing/2014/main" id="{B1E4F700-1A58-92F9-E030-25B28FE580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75" y="2776538"/>
            <a:ext cx="596265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75000"/>
              </a:lnSpc>
              <a:spcBef>
                <a:spcPct val="0"/>
              </a:spcBef>
            </a:pPr>
            <a:endParaRPr lang="pt-BR" altLang="pt-BR" sz="2400"/>
          </a:p>
          <a:p>
            <a:pPr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pt-BR" altLang="pt-BR" sz="2400"/>
              <a:t>- Direitos Humanos                   Saúde Coletiva </a:t>
            </a:r>
            <a:br>
              <a:rPr lang="pt-BR" altLang="pt-BR" sz="2400"/>
            </a:br>
            <a:endParaRPr lang="pt-BR" altLang="pt-BR" sz="2400"/>
          </a:p>
        </p:txBody>
      </p:sp>
      <p:sp>
        <p:nvSpPr>
          <p:cNvPr id="61455" name="Text Box 15">
            <a:extLst>
              <a:ext uri="{FF2B5EF4-FFF2-40B4-BE49-F238E27FC236}">
                <a16:creationId xmlns:a16="http://schemas.microsoft.com/office/drawing/2014/main" id="{D0ACCBDA-B0FB-9A5E-2725-A3CBE2C091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813" y="3600450"/>
            <a:ext cx="4024312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75000"/>
              </a:lnSpc>
              <a:spcBef>
                <a:spcPct val="0"/>
              </a:spcBef>
            </a:pPr>
            <a:endParaRPr lang="pt-BR" altLang="pt-BR" sz="2400"/>
          </a:p>
          <a:p>
            <a:pPr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pt-BR" altLang="pt-BR" sz="2400"/>
              <a:t> - Responsabilidade do Estado  </a:t>
            </a:r>
            <a:br>
              <a:rPr lang="pt-BR" altLang="pt-BR" sz="2400"/>
            </a:br>
            <a:endParaRPr lang="pt-BR" altLang="pt-BR" sz="2400"/>
          </a:p>
        </p:txBody>
      </p:sp>
      <p:sp>
        <p:nvSpPr>
          <p:cNvPr id="61456" name="Text Box 16">
            <a:extLst>
              <a:ext uri="{FF2B5EF4-FFF2-40B4-BE49-F238E27FC236}">
                <a16:creationId xmlns:a16="http://schemas.microsoft.com/office/drawing/2014/main" id="{ED8F088F-FCE7-755B-3D3D-CEB5133898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813" y="4960938"/>
            <a:ext cx="49371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75000"/>
              </a:lnSpc>
              <a:spcBef>
                <a:spcPct val="0"/>
              </a:spcBef>
            </a:pPr>
            <a:endParaRPr lang="pt-BR" altLang="pt-BR" sz="2400"/>
          </a:p>
          <a:p>
            <a:pPr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pt-BR" altLang="pt-BR" sz="2400"/>
              <a:t>- Derrogabilidade de Direitos humanos</a:t>
            </a:r>
            <a:br>
              <a:rPr lang="pt-BR" altLang="pt-BR" sz="2400"/>
            </a:br>
            <a:br>
              <a:rPr lang="pt-BR" altLang="pt-BR" sz="2400"/>
            </a:br>
            <a:endParaRPr lang="pt-BR" altLang="pt-BR" sz="2400"/>
          </a:p>
        </p:txBody>
      </p:sp>
      <p:sp>
        <p:nvSpPr>
          <p:cNvPr id="61457" name="Text Box 17">
            <a:extLst>
              <a:ext uri="{FF2B5EF4-FFF2-40B4-BE49-F238E27FC236}">
                <a16:creationId xmlns:a16="http://schemas.microsoft.com/office/drawing/2014/main" id="{69B0A8ED-69BC-D3D8-7C60-26CE26F2CB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813" y="4186238"/>
            <a:ext cx="4005262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75000"/>
              </a:lnSpc>
              <a:spcBef>
                <a:spcPct val="0"/>
              </a:spcBef>
            </a:pPr>
            <a:endParaRPr lang="pt-BR" altLang="pt-BR" sz="2400"/>
          </a:p>
          <a:p>
            <a:pPr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pt-BR" altLang="pt-BR" sz="2400"/>
              <a:t>  </a:t>
            </a:r>
            <a:r>
              <a:rPr lang="pt-BR" altLang="pt-BR" sz="2400" i="1"/>
              <a:t>Respeitar, Proteger e Efetivar</a:t>
            </a:r>
            <a:br>
              <a:rPr lang="pt-BR" altLang="pt-BR" sz="2400" i="1"/>
            </a:br>
            <a:endParaRPr lang="pt-BR" altLang="pt-BR" sz="2400"/>
          </a:p>
        </p:txBody>
      </p:sp>
      <p:sp>
        <p:nvSpPr>
          <p:cNvPr id="61458" name="Text Box 18">
            <a:extLst>
              <a:ext uri="{FF2B5EF4-FFF2-40B4-BE49-F238E27FC236}">
                <a16:creationId xmlns:a16="http://schemas.microsoft.com/office/drawing/2014/main" id="{F45B0282-B117-50FD-C028-4F1F90CB92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250" y="5508625"/>
            <a:ext cx="385445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75000"/>
              </a:lnSpc>
              <a:spcBef>
                <a:spcPct val="0"/>
              </a:spcBef>
            </a:pPr>
            <a:endParaRPr lang="pt-BR" altLang="pt-BR" sz="2400"/>
          </a:p>
          <a:p>
            <a:pPr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pt-BR" altLang="pt-BR" sz="2400"/>
              <a:t>   </a:t>
            </a:r>
            <a:r>
              <a:rPr lang="pt-BR" altLang="pt-BR" sz="2400" i="1"/>
              <a:t>Direito absoluto?</a:t>
            </a:r>
            <a:br>
              <a:rPr lang="pt-BR" altLang="pt-BR" sz="2400" i="1"/>
            </a:br>
            <a:r>
              <a:rPr lang="pt-BR" altLang="pt-BR" sz="2400" i="1"/>
              <a:t>   Processo democrático?</a:t>
            </a:r>
            <a:br>
              <a:rPr lang="pt-BR" altLang="pt-BR" sz="2400" i="1"/>
            </a:br>
            <a:r>
              <a:rPr lang="pt-BR" altLang="pt-BR" sz="2400" i="1"/>
              <a:t>   Necessidade incontornável?</a:t>
            </a:r>
            <a:br>
              <a:rPr lang="pt-BR" altLang="pt-BR" sz="2400"/>
            </a:br>
            <a:endParaRPr lang="pt-BR" altLang="pt-BR" sz="2400"/>
          </a:p>
        </p:txBody>
      </p:sp>
      <p:sp>
        <p:nvSpPr>
          <p:cNvPr id="11" name="Rectangle 48">
            <a:extLst>
              <a:ext uri="{FF2B5EF4-FFF2-40B4-BE49-F238E27FC236}">
                <a16:creationId xmlns:a16="http://schemas.microsoft.com/office/drawing/2014/main" id="{73BD32E1-0971-A903-8600-09097EBE3F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1438" y="755650"/>
            <a:ext cx="71008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t-BR" sz="3000" b="1" i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Saúde Pública e Direitos humanos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61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61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14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1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14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1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9" name="Rectangle 5">
            <a:extLst>
              <a:ext uri="{FF2B5EF4-FFF2-40B4-BE49-F238E27FC236}">
                <a16:creationId xmlns:a16="http://schemas.microsoft.com/office/drawing/2014/main" id="{D5E8F503-D036-90B5-D249-4BFEDB5C4E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00" y="1674813"/>
            <a:ext cx="6769100" cy="884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buFontTx/>
              <a:buChar char="•"/>
              <a:defRPr/>
            </a:pPr>
            <a:r>
              <a:rPr lang="pt-BR"/>
              <a:t> Derrogabilidade de direitos</a:t>
            </a:r>
          </a:p>
          <a:p>
            <a:pPr>
              <a:lnSpc>
                <a:spcPct val="65000"/>
              </a:lnSpc>
              <a:buFontTx/>
              <a:buChar char="•"/>
              <a:defRPr/>
            </a:pPr>
            <a:endParaRPr lang="pt-BR"/>
          </a:p>
          <a:p>
            <a:pPr>
              <a:lnSpc>
                <a:spcPct val="130000"/>
              </a:lnSpc>
              <a:defRPr/>
            </a:pPr>
            <a:r>
              <a:rPr lang="pt-BR"/>
              <a:t>  </a:t>
            </a:r>
            <a:r>
              <a:rPr lang="pt-BR" sz="26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Inderrogáveis</a:t>
            </a:r>
            <a:r>
              <a:rPr lang="pt-BR"/>
              <a:t> </a:t>
            </a:r>
            <a:br>
              <a:rPr lang="pt-BR"/>
            </a:br>
            <a:r>
              <a:rPr lang="pt-BR"/>
              <a:t>   </a:t>
            </a:r>
            <a:r>
              <a:rPr lang="pt-BR" i="1"/>
              <a:t> Direito </a:t>
            </a:r>
            <a:br>
              <a:rPr lang="pt-BR" i="1"/>
            </a:br>
            <a:r>
              <a:rPr lang="pt-BR" i="1"/>
              <a:t>    </a:t>
            </a:r>
            <a:r>
              <a:rPr lang="pt-BR"/>
              <a:t>* a não ser discriminado</a:t>
            </a:r>
            <a:br>
              <a:rPr lang="pt-BR"/>
            </a:br>
            <a:r>
              <a:rPr lang="pt-BR"/>
              <a:t>    * à vida </a:t>
            </a:r>
            <a:br>
              <a:rPr lang="pt-BR"/>
            </a:br>
            <a:r>
              <a:rPr lang="pt-BR"/>
              <a:t>    * a não ser torturado ou receber tratamento/punição</a:t>
            </a:r>
            <a:br>
              <a:rPr lang="pt-BR"/>
            </a:br>
            <a:r>
              <a:rPr lang="pt-BR"/>
              <a:t>                                 cruel, desumano ou degradante</a:t>
            </a:r>
            <a:br>
              <a:rPr lang="pt-BR"/>
            </a:br>
            <a:r>
              <a:rPr lang="pt-BR"/>
              <a:t>    * a não ser escravizado ou a servidão involuntária</a:t>
            </a:r>
            <a:br>
              <a:rPr lang="pt-BR"/>
            </a:br>
            <a:r>
              <a:rPr lang="pt-BR"/>
              <a:t>    * não ser preso por não cumprir obrigações </a:t>
            </a:r>
            <a:br>
              <a:rPr lang="pt-BR"/>
            </a:br>
            <a:r>
              <a:rPr lang="pt-BR"/>
              <a:t>                                                                contratuais</a:t>
            </a:r>
            <a:br>
              <a:rPr lang="pt-BR"/>
            </a:br>
            <a:r>
              <a:rPr lang="pt-BR"/>
              <a:t>    * a não retroatividade de ofensas criminais</a:t>
            </a:r>
            <a:br>
              <a:rPr lang="pt-BR"/>
            </a:br>
            <a:r>
              <a:rPr lang="pt-BR"/>
              <a:t>    * a ser reconhecido como pessoa perante à lei</a:t>
            </a:r>
            <a:br>
              <a:rPr lang="pt-BR"/>
            </a:br>
            <a:r>
              <a:rPr lang="pt-BR"/>
              <a:t>    * liberdade de pensamento, consciência e religião</a:t>
            </a:r>
          </a:p>
          <a:p>
            <a:pPr>
              <a:defRPr/>
            </a:pPr>
            <a:r>
              <a:rPr lang="pt-BR"/>
              <a:t>  </a:t>
            </a:r>
            <a:br>
              <a:rPr lang="pt-BR"/>
            </a:br>
            <a:r>
              <a:rPr lang="pt-BR"/>
              <a:t>          </a:t>
            </a:r>
            <a:br>
              <a:rPr lang="pt-BR"/>
            </a:br>
            <a:r>
              <a:rPr lang="pt-BR"/>
              <a:t>    </a:t>
            </a:r>
            <a:br>
              <a:rPr lang="pt-BR"/>
            </a:br>
            <a:endParaRPr lang="pt-BR"/>
          </a:p>
          <a:p>
            <a:pPr>
              <a:buClr>
                <a:schemeClr val="tx1"/>
              </a:buClr>
              <a:buFontTx/>
              <a:buChar char="–"/>
              <a:defRPr/>
            </a:pPr>
            <a:endParaRPr lang="pt-BR"/>
          </a:p>
          <a:p>
            <a:pPr>
              <a:lnSpc>
                <a:spcPct val="130000"/>
              </a:lnSpc>
              <a:buFontTx/>
              <a:buChar char="-"/>
              <a:defRPr/>
            </a:pPr>
            <a:endParaRPr lang="pt-BR"/>
          </a:p>
        </p:txBody>
      </p:sp>
      <p:sp>
        <p:nvSpPr>
          <p:cNvPr id="5" name="Rectangle 48">
            <a:extLst>
              <a:ext uri="{FF2B5EF4-FFF2-40B4-BE49-F238E27FC236}">
                <a16:creationId xmlns:a16="http://schemas.microsoft.com/office/drawing/2014/main" id="{BEAD9A6E-591B-C27D-57FC-15D81ADA0F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1438" y="755650"/>
            <a:ext cx="71008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t-BR" sz="3000" b="1" i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Saúde Pública e Direitos humanos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Rectangle 4">
            <a:extLst>
              <a:ext uri="{FF2B5EF4-FFF2-40B4-BE49-F238E27FC236}">
                <a16:creationId xmlns:a16="http://schemas.microsoft.com/office/drawing/2014/main" id="{C9B5375F-1142-EF4B-4CB4-E4A79C4DD4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375" y="1508125"/>
            <a:ext cx="3738563" cy="414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pt-BR"/>
              <a:t> </a:t>
            </a:r>
            <a:r>
              <a:rPr lang="pt-BR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Derrogáveis</a:t>
            </a:r>
            <a:r>
              <a:rPr lang="pt-BR"/>
              <a:t> </a:t>
            </a:r>
            <a:br>
              <a:rPr lang="pt-BR"/>
            </a:br>
            <a:r>
              <a:rPr lang="pt-BR"/>
              <a:t>   </a:t>
            </a:r>
            <a:r>
              <a:rPr lang="pt-BR" i="1"/>
              <a:t> </a:t>
            </a:r>
            <a:r>
              <a:rPr lang="pt-BR" sz="2300" i="1"/>
              <a:t>Direito </a:t>
            </a:r>
            <a:br>
              <a:rPr lang="pt-BR" sz="2300" i="1"/>
            </a:br>
            <a:r>
              <a:rPr lang="pt-BR" sz="2300" i="1"/>
              <a:t>    </a:t>
            </a:r>
            <a:r>
              <a:rPr lang="pt-BR" sz="2300"/>
              <a:t>* à liberdade de informação</a:t>
            </a:r>
            <a:br>
              <a:rPr lang="pt-BR" sz="2300"/>
            </a:br>
            <a:r>
              <a:rPr lang="pt-BR" sz="2300"/>
              <a:t>    * à liberdade</a:t>
            </a:r>
            <a:br>
              <a:rPr lang="pt-BR" sz="2300"/>
            </a:br>
            <a:r>
              <a:rPr lang="pt-BR" sz="2300"/>
              <a:t>    * à liberdade de movimento</a:t>
            </a:r>
            <a:br>
              <a:rPr lang="pt-BR" sz="2300"/>
            </a:br>
            <a:r>
              <a:rPr lang="pt-BR" sz="2300"/>
              <a:t>    * à privacidade </a:t>
            </a:r>
            <a:br>
              <a:rPr lang="pt-BR" sz="2300"/>
            </a:br>
            <a:r>
              <a:rPr lang="pt-BR" sz="2300"/>
              <a:t>    * à segurança</a:t>
            </a:r>
            <a:br>
              <a:rPr lang="pt-BR" sz="2300"/>
            </a:br>
            <a:r>
              <a:rPr lang="pt-BR" sz="2300"/>
              <a:t>    * todos os demais</a:t>
            </a:r>
          </a:p>
          <a:p>
            <a:pPr eaLnBrk="1" hangingPunct="1">
              <a:defRPr/>
            </a:pPr>
            <a:endParaRPr lang="en-US"/>
          </a:p>
        </p:txBody>
      </p:sp>
      <p:sp>
        <p:nvSpPr>
          <p:cNvPr id="77829" name="Rectangle 5">
            <a:extLst>
              <a:ext uri="{FF2B5EF4-FFF2-40B4-BE49-F238E27FC236}">
                <a16:creationId xmlns:a16="http://schemas.microsoft.com/office/drawing/2014/main" id="{116AA271-7BD6-CF37-E77F-86184B54E0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" y="5395913"/>
            <a:ext cx="6542088" cy="331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pt-BR"/>
              <a:t> </a:t>
            </a:r>
            <a:r>
              <a:rPr lang="pt-BR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Direito à saúde no Brasil </a:t>
            </a:r>
            <a:r>
              <a:rPr lang="pt-BR"/>
              <a:t> </a:t>
            </a:r>
            <a:br>
              <a:rPr lang="pt-BR"/>
            </a:br>
            <a:r>
              <a:rPr lang="pt-BR"/>
              <a:t>CF </a:t>
            </a:r>
            <a:r>
              <a:rPr lang="en-US" sz="2300"/>
              <a:t>Art. 196. </a:t>
            </a:r>
            <a:br>
              <a:rPr lang="en-US" sz="2300"/>
            </a:br>
            <a:r>
              <a:rPr lang="en-US" sz="2300"/>
              <a:t>A saúde é direito de todos e dever do Estado, </a:t>
            </a:r>
            <a:br>
              <a:rPr lang="en-US" sz="2300"/>
            </a:br>
            <a:r>
              <a:rPr lang="en-US" sz="2300"/>
              <a:t>garantido mediante políticas sociais e econômicas </a:t>
            </a:r>
            <a:br>
              <a:rPr lang="en-US" sz="2300"/>
            </a:br>
            <a:r>
              <a:rPr lang="en-US" sz="2300"/>
              <a:t>que visem à redução do risco de doença e de outros </a:t>
            </a:r>
            <a:br>
              <a:rPr lang="en-US" sz="2300"/>
            </a:br>
            <a:r>
              <a:rPr lang="en-US" sz="2300"/>
              <a:t>agravos e ao acesso universal e igualitário às ações </a:t>
            </a:r>
            <a:br>
              <a:rPr lang="en-US" sz="2300"/>
            </a:br>
            <a:r>
              <a:rPr lang="en-US" sz="2300"/>
              <a:t>e serviços para sua promoção, proteção e recuperação.</a:t>
            </a:r>
          </a:p>
        </p:txBody>
      </p:sp>
      <p:sp>
        <p:nvSpPr>
          <p:cNvPr id="6" name="Rectangle 48">
            <a:extLst>
              <a:ext uri="{FF2B5EF4-FFF2-40B4-BE49-F238E27FC236}">
                <a16:creationId xmlns:a16="http://schemas.microsoft.com/office/drawing/2014/main" id="{849A0A32-9119-0D01-9774-DBB1C9E016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1438" y="755650"/>
            <a:ext cx="71008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t-BR" sz="3000" b="1" i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Saúde Pública e Direitos humanos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strutura padrão">
  <a:themeElements>
    <a:clrScheme name="">
      <a:dk1>
        <a:srgbClr val="000000"/>
      </a:dk1>
      <a:lt1>
        <a:srgbClr val="FFFFFF"/>
      </a:lt1>
      <a:dk2>
        <a:srgbClr val="000099"/>
      </a:dk2>
      <a:lt2>
        <a:srgbClr val="FFFF00"/>
      </a:lt2>
      <a:accent1>
        <a:srgbClr val="FF9900"/>
      </a:accent1>
      <a:accent2>
        <a:srgbClr val="00FFFF"/>
      </a:accent2>
      <a:accent3>
        <a:srgbClr val="AAAACA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3593</TotalTime>
  <Words>1633</Words>
  <Application>Microsoft Office PowerPoint</Application>
  <PresentationFormat>Apresentação na tela (4:3)</PresentationFormat>
  <Paragraphs>166</Paragraphs>
  <Slides>17</Slides>
  <Notes>15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Estrutura padrão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Como avaliar uma política na ótica da Saúde e Direitos Humanos?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Faculdade de Saude Publica - USP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Ivan Franca Junior</dc:creator>
  <cp:lastModifiedBy>Sala José Maria Gomes</cp:lastModifiedBy>
  <cp:revision>268</cp:revision>
  <dcterms:created xsi:type="dcterms:W3CDTF">2002-06-07T12:44:37Z</dcterms:created>
  <dcterms:modified xsi:type="dcterms:W3CDTF">2022-11-17T11:28:18Z</dcterms:modified>
</cp:coreProperties>
</file>