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9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5" r:id="rId12"/>
    <p:sldId id="277" r:id="rId13"/>
    <p:sldId id="278" r:id="rId14"/>
    <p:sldId id="28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298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5" r:id="rId56"/>
    <p:sldId id="326" r:id="rId57"/>
    <p:sldId id="327" r:id="rId58"/>
    <p:sldId id="328" r:id="rId59"/>
    <p:sldId id="330" r:id="rId60"/>
    <p:sldId id="331" r:id="rId61"/>
    <p:sldId id="332" r:id="rId62"/>
    <p:sldId id="333" r:id="rId63"/>
    <p:sldId id="335" r:id="rId64"/>
    <p:sldId id="336" r:id="rId65"/>
    <p:sldId id="337" r:id="rId66"/>
    <p:sldId id="338" r:id="rId67"/>
    <p:sldId id="339" r:id="rId68"/>
    <p:sldId id="341" r:id="rId69"/>
    <p:sldId id="342" r:id="rId70"/>
    <p:sldId id="344" r:id="rId71"/>
    <p:sldId id="345" r:id="rId72"/>
    <p:sldId id="346" r:id="rId7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94A5E-DA27-4B69-B58B-3A2D48D6A764}" type="datetimeFigureOut">
              <a:rPr lang="pt-BR" smtClean="0"/>
              <a:t>28/09/2020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0A6A-8897-4E56-A11D-49E6E1995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406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36513"/>
            <a:ext cx="7793037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95300" y="1582738"/>
            <a:ext cx="8154988" cy="4649787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242D08-CEF9-4D4F-8283-E3800F873D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8995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0938" y="36513"/>
            <a:ext cx="7793037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582738"/>
            <a:ext cx="4000500" cy="46497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582738"/>
            <a:ext cx="4002088" cy="46497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E9C5557-3A59-4D49-BD6F-BA0F12E0D8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730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EE8D00D-F949-4785-BC60-DCDA2E36928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874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6F3205-DFD9-44CC-9335-FF01DE44A9A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8421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alphaModFix amt="1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6D07-504D-4000-B3AF-3900B7A2645B}" type="datetimeFigureOut">
              <a:rPr lang="pt-BR" smtClean="0"/>
              <a:pPr/>
              <a:t>28/09/2020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177A3-6EDD-4A18-B7EE-79CEDA1305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work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6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2.wmf"/><Relationship Id="rId9" Type="http://schemas.openxmlformats.org/officeDocument/2006/relationships/image" Target="../media/image28.png"/><Relationship Id="rId14" Type="http://schemas.openxmlformats.org/officeDocument/2006/relationships/oleObject" Target="../embeddings/oleObject9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i="1" dirty="0" smtClean="0"/>
              <a:t>SEA-5918 - Modelagem </a:t>
            </a:r>
            <a:r>
              <a:rPr lang="pt-BR" i="1" dirty="0"/>
              <a:t>Matemática em Bioprocessos Ambientais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Responsável : Rogers Ribeiro</a:t>
            </a:r>
          </a:p>
          <a:p>
            <a:r>
              <a:rPr lang="pt-BR" dirty="0" smtClean="0"/>
              <a:t>Princípios básicos de </a:t>
            </a:r>
            <a:r>
              <a:rPr lang="pt-BR" dirty="0" err="1" smtClean="0"/>
              <a:t>Matlab</a:t>
            </a:r>
            <a:r>
              <a:rPr lang="pt-BR" dirty="0" smtClean="0"/>
              <a:t>®.</a:t>
            </a:r>
            <a:endParaRPr lang="pt-BR" dirty="0"/>
          </a:p>
        </p:txBody>
      </p:sp>
      <p:pic>
        <p:nvPicPr>
          <p:cNvPr id="11266" name="Picture 2" descr="http://www1.eesc.usp.br/ppgsea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4744"/>
            <a:ext cx="3619500" cy="762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7B4B7-A697-4B84-AA4D-B1DA72DE106A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29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507682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MATLAB</a:t>
            </a:r>
            <a:r>
              <a:rPr lang="pt-BR" altLang="pt-BR" baseline="30000" dirty="0" smtClean="0">
                <a:cs typeface="Tahoma" panose="020B0604030504040204" pitchFamily="34" charset="0"/>
              </a:rPr>
              <a:t>®</a:t>
            </a: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/>
              <a:t>Encerramento</a:t>
            </a:r>
            <a:r>
              <a:rPr lang="pt-BR" altLang="pt-BR" dirty="0"/>
              <a:t> </a:t>
            </a:r>
          </a:p>
          <a:p>
            <a:pPr>
              <a:spcBef>
                <a:spcPct val="0"/>
              </a:spcBef>
            </a:pPr>
            <a:endParaRPr lang="pt-BR" altLang="pt-BR" sz="1400" dirty="0"/>
          </a:p>
          <a:p>
            <a:pPr lvl="2"/>
            <a:r>
              <a:rPr lang="pt-BR" altLang="pt-BR" sz="2400" dirty="0"/>
              <a:t>Digitação do comando: 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» </a:t>
            </a:r>
            <a:r>
              <a:rPr lang="pt-BR" altLang="pt-BR" sz="24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quit</a:t>
            </a:r>
            <a:r>
              <a:rPr lang="pt-BR" altLang="pt-BR" sz="2400" dirty="0"/>
              <a:t> </a:t>
            </a:r>
          </a:p>
          <a:p>
            <a:pPr lvl="2"/>
            <a:endParaRPr lang="pt-BR" altLang="pt-BR" sz="1200" dirty="0"/>
          </a:p>
          <a:p>
            <a:pPr lvl="2"/>
            <a:r>
              <a:rPr lang="pt-BR" altLang="pt-BR" sz="2400" dirty="0"/>
              <a:t>Seleção da opção 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File</a:t>
            </a:r>
            <a:r>
              <a:rPr lang="pt-BR" altLang="pt-BR" sz="2400" i="1" dirty="0"/>
              <a:t> </a:t>
            </a: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sz="24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Exit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MATLAB</a:t>
            </a:r>
            <a:r>
              <a:rPr lang="pt-BR" altLang="pt-BR" sz="2400" dirty="0"/>
              <a:t> </a:t>
            </a:r>
          </a:p>
          <a:p>
            <a:pPr lvl="2"/>
            <a:endParaRPr lang="pt-BR" altLang="pt-BR" sz="1200" dirty="0"/>
          </a:p>
          <a:p>
            <a:pPr lvl="2"/>
            <a:r>
              <a:rPr lang="pt-BR" altLang="pt-BR" sz="2400" dirty="0"/>
              <a:t>Fechamento da janela multifacetada (clique no  botão      ,  situado  no  canto  superior direito da janela).</a:t>
            </a:r>
            <a:r>
              <a:rPr lang="pt-BR" altLang="pt-BR" dirty="0"/>
              <a:t> </a:t>
            </a:r>
          </a:p>
          <a:p>
            <a:pPr lvl="2">
              <a:spcBef>
                <a:spcPct val="0"/>
              </a:spcBef>
            </a:pPr>
            <a:endParaRPr lang="pt-BR" altLang="pt-BR" sz="600" dirty="0"/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Considerações </a:t>
            </a:r>
            <a:r>
              <a:rPr lang="pt-BR" altLang="pt-BR" dirty="0" smtClean="0"/>
              <a:t>Iniciais</a:t>
            </a:r>
            <a:endParaRPr lang="pt-BR" altLang="pt-BR" dirty="0"/>
          </a:p>
        </p:txBody>
      </p:sp>
      <p:pic>
        <p:nvPicPr>
          <p:cNvPr id="1291268" name="Picture 4" descr="Botão FECHAR"/>
          <p:cNvPicPr>
            <a:picLocks noChangeAspect="1" noChangeArrowheads="1"/>
          </p:cNvPicPr>
          <p:nvPr/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248" y="4365104"/>
            <a:ext cx="438150" cy="23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2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96387-D6DF-440D-BCA5-6A7F16F53465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383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Considerações </a:t>
            </a:r>
            <a:r>
              <a:rPr lang="pt-BR" altLang="pt-BR" dirty="0" smtClean="0"/>
              <a:t>Iniciais</a:t>
            </a:r>
            <a:endParaRPr lang="pt-BR" altLang="pt-BR" dirty="0"/>
          </a:p>
        </p:txBody>
      </p:sp>
      <p:graphicFrame>
        <p:nvGraphicFramePr>
          <p:cNvPr id="1383572" name="Group 148"/>
          <p:cNvGraphicFramePr>
            <a:graphicFrameLocks noGrp="1"/>
          </p:cNvGraphicFramePr>
          <p:nvPr>
            <p:ph idx="1"/>
          </p:nvPr>
        </p:nvGraphicFramePr>
        <p:xfrm>
          <a:off x="685800" y="2043113"/>
          <a:ext cx="7758113" cy="4465892"/>
        </p:xfrm>
        <a:graphic>
          <a:graphicData uri="http://schemas.openxmlformats.org/drawingml/2006/table">
            <a:tbl>
              <a:tblPr/>
              <a:tblGrid>
                <a:gridCol w="1058863"/>
                <a:gridCol w="4229100"/>
                <a:gridCol w="2470150"/>
              </a:tblGrid>
              <a:tr h="319088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Estilo 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Resultado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Exemplo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000"/>
                    </a:solidFill>
                  </a:tcPr>
                </a:tc>
              </a:tr>
              <a:tr h="446088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(</a:t>
                      </a:r>
                      <a:r>
                        <a:rPr kumimoji="0" lang="pt-BR" altLang="pt-B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default</a:t>
                      </a:r>
                      <a:r>
                        <a:rPr kumimoji="0" lang="pt-BR" alt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)</a:t>
                      </a:r>
                      <a:endParaRPr kumimoji="0" lang="pt-BR" alt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 dígitos após o ponto decimal [Para matrizes com faixa extensa de valores, empregar </a:t>
                      </a:r>
                      <a:r>
                        <a:rPr kumimoji="0" lang="pt-BR" altLang="pt-BR" sz="13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shortG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]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3.1416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long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Formato decimal fixo longo, com 15 dígitos após o ponto decimal para valores </a:t>
                      </a:r>
                      <a:r>
                        <a:rPr kumimoji="0" lang="pt-BR" altLang="pt-BR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e 7 dígitos após o ponto decimal para valores </a:t>
                      </a:r>
                      <a:r>
                        <a:rPr kumimoji="0" lang="pt-BR" altLang="pt-BR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single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3.141592653589793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9088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shortE</a:t>
                      </a: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Notação científica 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curta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, com 4 dígitos após o ponto decimal 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3.1416e+00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0538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longE</a:t>
                      </a: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Notação científica 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longa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, com 15 dígitos após o ponto decimal para valores </a:t>
                      </a:r>
                      <a:r>
                        <a:rPr kumimoji="0" lang="pt-BR" altLang="pt-BR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e 7 dígitos após o ponto decimal para valores </a:t>
                      </a:r>
                      <a:r>
                        <a:rPr kumimoji="0" lang="pt-BR" altLang="pt-BR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single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3.141592653589793e+00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shortG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Notação decimal fixa curta ou notação científica mais compacta, com 5 dígitos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3.1416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longG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Notação decimal fixa longa ou notação científica mais compacta, com 15 dígitos para valores </a:t>
                      </a:r>
                      <a:r>
                        <a:rPr kumimoji="0" lang="pt-BR" altLang="pt-BR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double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e 7 dígitos para valores </a:t>
                      </a:r>
                      <a:r>
                        <a:rPr kumimoji="0" lang="pt-BR" altLang="pt-BR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single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3.14159265358979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shortEng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Notação curta para engenharia, com 4 dígitos após o ponto decimal e um expoente múltiplo de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3.1416e+000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38125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longEng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Notação curta para engenharia, com 15 dígitos significativos e um expoente múltiplo de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3.14159265358979e+000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83563" name="Rectangle 139"/>
          <p:cNvSpPr>
            <a:spLocks noChangeArrowheads="1"/>
          </p:cNvSpPr>
          <p:nvPr/>
        </p:nvSpPr>
        <p:spPr bwMode="auto">
          <a:xfrm>
            <a:off x="495300" y="1528763"/>
            <a:ext cx="8154988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7675" indent="-447675" algn="just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90600" indent="-363538" algn="just">
              <a:spcBef>
                <a:spcPct val="20000"/>
              </a:spcBef>
              <a:buClr>
                <a:schemeClr val="folHlink"/>
              </a:buClr>
              <a:buSzPct val="120000"/>
              <a:buFont typeface="Webdings" panose="05030102010509060703" pitchFamily="18" charset="2"/>
              <a:buChar char="4"/>
              <a:defRPr sz="24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524000" indent="-354013" algn="just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2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066925" indent="-363538" algn="just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t"/>
              <a:defRPr sz="20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46313" algn="just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03513" algn="just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160713" algn="just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17913" algn="just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075113" algn="just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defRPr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pt-BR" altLang="pt-BR" dirty="0"/>
              <a:t>Formatos de exibição de </a:t>
            </a:r>
            <a:r>
              <a:rPr lang="pt-BR" altLang="pt-BR" dirty="0" smtClean="0"/>
              <a:t>números</a:t>
            </a:r>
            <a:endParaRPr lang="pt-BR" altLang="pt-BR" sz="1000" b="0" dirty="0"/>
          </a:p>
        </p:txBody>
      </p:sp>
    </p:spTree>
    <p:extLst>
      <p:ext uri="{BB962C8B-B14F-4D97-AF65-F5344CB8AC3E}">
        <p14:creationId xmlns:p14="http://schemas.microsoft.com/office/powerpoint/2010/main" val="9061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7A78-24A7-4647-A85C-DFFF7882714A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36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38288"/>
            <a:ext cx="8154988" cy="4048125"/>
          </a:xfrm>
          <a:noFill/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pt-BR" altLang="pt-BR" dirty="0"/>
              <a:t>Formatos de exibição de </a:t>
            </a:r>
            <a:r>
              <a:rPr lang="pt-BR" altLang="pt-BR" dirty="0" smtClean="0"/>
              <a:t>números</a:t>
            </a: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sz="3200" dirty="0"/>
          </a:p>
          <a:p>
            <a:pPr lvl="1">
              <a:spcBef>
                <a:spcPct val="0"/>
              </a:spcBef>
            </a:pPr>
            <a:r>
              <a:rPr lang="pt-BR" altLang="pt-BR" dirty="0"/>
              <a:t>Digitação do comando </a:t>
            </a:r>
            <a:r>
              <a:rPr lang="pt-BR" altLang="pt-BR" i="1" dirty="0" err="1">
                <a:solidFill>
                  <a:srgbClr val="B40000"/>
                </a:solidFill>
                <a:latin typeface="Georgia" panose="02040502050405020303" pitchFamily="18" charset="0"/>
              </a:rPr>
              <a:t>format</a:t>
            </a:r>
            <a:r>
              <a:rPr lang="pt-BR" altLang="pt-BR" i="1" dirty="0">
                <a:solidFill>
                  <a:srgbClr val="B40000"/>
                </a:solidFill>
                <a:latin typeface="Georgia" panose="02040502050405020303" pitchFamily="18" charset="0"/>
              </a:rPr>
              <a:t> </a:t>
            </a:r>
            <a:r>
              <a:rPr lang="pt-BR" altLang="pt-BR" dirty="0"/>
              <a:t>no </a:t>
            </a:r>
            <a:r>
              <a:rPr lang="pt-BR" altLang="pt-BR" i="1" dirty="0" err="1"/>
              <a:t>prompt</a:t>
            </a:r>
            <a:r>
              <a:rPr lang="pt-BR" altLang="pt-BR" dirty="0"/>
              <a:t> </a:t>
            </a:r>
            <a:endParaRPr lang="pt-BR" altLang="pt-BR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</a:pPr>
            <a:endParaRPr lang="pt-BR" altLang="pt-BR" sz="1000" i="1" dirty="0">
              <a:solidFill>
                <a:srgbClr val="B40000"/>
              </a:solidFill>
            </a:endParaRPr>
          </a:p>
          <a:p>
            <a:pPr lvl="2">
              <a:spcBef>
                <a:spcPct val="0"/>
              </a:spcBef>
            </a:pPr>
            <a:r>
              <a:rPr lang="pt-BR" altLang="pt-BR" dirty="0"/>
              <a:t>Retorno ao formato </a:t>
            </a:r>
            <a:r>
              <a:rPr lang="pt-BR" altLang="pt-BR" i="1" dirty="0"/>
              <a:t>default</a:t>
            </a:r>
            <a:r>
              <a:rPr lang="pt-BR" altLang="pt-BR" dirty="0"/>
              <a:t>, i.e., </a:t>
            </a:r>
            <a:r>
              <a:rPr lang="pt-BR" altLang="pt-BR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short</a:t>
            </a:r>
            <a:endParaRPr lang="pt-BR" altLang="pt-BR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</a:pPr>
            <a:endParaRPr lang="pt-BR" altLang="pt-BR" sz="1000" b="0" dirty="0"/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Considerações </a:t>
            </a:r>
            <a:r>
              <a:rPr lang="pt-BR" altLang="pt-BR" dirty="0" smtClean="0"/>
              <a:t>Iniciais</a:t>
            </a:r>
            <a:endParaRPr lang="pt-BR" altLang="pt-BR" dirty="0"/>
          </a:p>
        </p:txBody>
      </p:sp>
      <p:sp>
        <p:nvSpPr>
          <p:cNvPr id="1363973" name="Rectangle 5"/>
          <p:cNvSpPr>
            <a:spLocks noChangeArrowheads="1"/>
          </p:cNvSpPr>
          <p:nvPr/>
        </p:nvSpPr>
        <p:spPr bwMode="auto">
          <a:xfrm>
            <a:off x="0" y="282098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364311" name="Group 343"/>
          <p:cNvGraphicFramePr>
            <a:graphicFrameLocks noGrp="1"/>
          </p:cNvGraphicFramePr>
          <p:nvPr/>
        </p:nvGraphicFramePr>
        <p:xfrm>
          <a:off x="693738" y="2160588"/>
          <a:ext cx="7758112" cy="2209103"/>
        </p:xfrm>
        <a:graphic>
          <a:graphicData uri="http://schemas.openxmlformats.org/drawingml/2006/table">
            <a:tbl>
              <a:tblPr/>
              <a:tblGrid>
                <a:gridCol w="1058862"/>
                <a:gridCol w="4229100"/>
                <a:gridCol w="2470150"/>
              </a:tblGrid>
              <a:tr h="319088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Estilo 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Resultado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Exemplo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anose="020B060403050404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000"/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Formato 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Positivo/Negativo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, com </a:t>
                      </a:r>
                      <a:r>
                        <a:rPr kumimoji="0" lang="pt-BR" altLang="pt-BR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+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pt-BR" altLang="pt-BR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pt-BR" altLang="pt-BR" sz="13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espaço em branco</a:t>
                      </a: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exibidos para elementos positivos, negativos e nulos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+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bank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Formato monetário, com 2 dígitos após o ponto decimal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3.14</a:t>
                      </a:r>
                      <a:endParaRPr kumimoji="0" lang="pt-BR" altLang="pt-B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926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hex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Representação hexadecimal de um número binário representado com precisão dupla </a:t>
                      </a:r>
                      <a:endParaRPr kumimoji="0" lang="pt-BR" altLang="pt-BR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400921fb54442d18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41313"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rat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Razão de inteiros pequenos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62706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1699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170338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ea typeface="MS Mincho" panose="02020609040205080304" pitchFamily="49" charset="-128"/>
                          <a:cs typeface="Courier New" panose="02070309020205020404" pitchFamily="49" charset="0"/>
                        </a:rPr>
                        <a:t>355/113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4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9C266-3C79-42FA-A712-DE7835EEF9C3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37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648700" cy="5095875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3676650" algn="l"/>
                <a:tab pos="3857625" algn="l"/>
              </a:tabLst>
            </a:pPr>
            <a:r>
              <a:rPr lang="pt-BR" altLang="pt-BR" dirty="0"/>
              <a:t>Formatos de exibição de </a:t>
            </a:r>
            <a:r>
              <a:rPr lang="pt-BR" altLang="pt-BR" dirty="0" smtClean="0"/>
              <a:t>números</a:t>
            </a:r>
            <a:endParaRPr lang="pt-BR" altLang="pt-BR" sz="1600" b="0" dirty="0"/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3676650" algn="l"/>
                <a:tab pos="3857625" algn="l"/>
              </a:tabLst>
            </a:pPr>
            <a:r>
              <a:rPr lang="pt-BR" altLang="pt-BR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help </a:t>
            </a:r>
            <a:r>
              <a:rPr lang="pt-BR" altLang="pt-BR" sz="2600" i="1" dirty="0" err="1">
                <a:solidFill>
                  <a:srgbClr val="86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format</a:t>
            </a:r>
            <a:r>
              <a:rPr lang="pt-BR" altLang="pt-BR" sz="2600" i="1" dirty="0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	</a:t>
            </a:r>
            <a:r>
              <a:rPr lang="pt-BR" altLang="pt-BR" sz="2600" dirty="0"/>
              <a:t>(Ajuda de linha de comando sobre formatos)</a:t>
            </a:r>
            <a:endParaRPr lang="pt-BR" altLang="pt-BR" sz="2600" dirty="0">
              <a:latin typeface="Georgia" panose="02040502050405020303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tabLst>
                <a:tab pos="3676650" algn="l"/>
                <a:tab pos="3857625" algn="l"/>
              </a:tabLst>
            </a:pPr>
            <a:endParaRPr lang="pt-BR" altLang="pt-BR" sz="1400" dirty="0">
              <a:solidFill>
                <a:schemeClr val="accent2"/>
              </a:solidFill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3676650" algn="l"/>
                <a:tab pos="3857625" algn="l"/>
              </a:tabLst>
            </a:pP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pt-BR" altLang="pt-BR" sz="26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format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short	</a:t>
            </a:r>
            <a:r>
              <a:rPr lang="pt-BR" altLang="pt-BR" sz="2600" dirty="0"/>
              <a:t>(5 algarismos)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tabLst>
                <a:tab pos="3676650" algn="l"/>
                <a:tab pos="3857625" algn="l"/>
              </a:tabLst>
            </a:pPr>
            <a:endParaRPr lang="pt-BR" altLang="pt-BR" sz="1400" dirty="0"/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3676650" algn="l"/>
                <a:tab pos="3857625" algn="l"/>
              </a:tabLst>
            </a:pPr>
            <a:r>
              <a:rPr lang="pt-BR" altLang="pt-BR" sz="2600" i="1" dirty="0">
                <a:solidFill>
                  <a:srgbClr val="B40000"/>
                </a:solidFill>
                <a:latin typeface="Georgia" panose="02040502050405020303" pitchFamily="18" charset="0"/>
              </a:rPr>
              <a:t>&gt;&gt; </a:t>
            </a:r>
            <a:r>
              <a:rPr lang="pt-BR" altLang="pt-BR" sz="2600" i="1" dirty="0" err="1">
                <a:solidFill>
                  <a:srgbClr val="B40000"/>
                </a:solidFill>
                <a:latin typeface="Georgia" panose="02040502050405020303" pitchFamily="18" charset="0"/>
              </a:rPr>
              <a:t>format</a:t>
            </a:r>
            <a:r>
              <a:rPr lang="pt-BR" altLang="pt-BR" sz="2600" i="1" dirty="0">
                <a:solidFill>
                  <a:srgbClr val="B40000"/>
                </a:solidFill>
                <a:latin typeface="Georgia" panose="02040502050405020303" pitchFamily="18" charset="0"/>
              </a:rPr>
              <a:t> </a:t>
            </a:r>
            <a:r>
              <a:rPr lang="pt-BR" altLang="pt-BR" sz="2600" i="1" dirty="0" err="1">
                <a:solidFill>
                  <a:srgbClr val="B40000"/>
                </a:solidFill>
                <a:latin typeface="Georgia" panose="02040502050405020303" pitchFamily="18" charset="0"/>
              </a:rPr>
              <a:t>shortE</a:t>
            </a:r>
            <a:r>
              <a:rPr lang="pt-BR" altLang="pt-BR" sz="2600" i="1" dirty="0">
                <a:solidFill>
                  <a:srgbClr val="B40000"/>
                </a:solidFill>
                <a:latin typeface="Georgia" panose="02040502050405020303" pitchFamily="18" charset="0"/>
              </a:rPr>
              <a:t>	</a:t>
            </a:r>
            <a:r>
              <a:rPr lang="pt-BR" altLang="pt-BR" sz="2600" dirty="0"/>
              <a:t>(5 algarismos + expoente)</a:t>
            </a:r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Considerações </a:t>
            </a:r>
            <a:r>
              <a:rPr lang="pt-BR" altLang="pt-BR" dirty="0" smtClean="0"/>
              <a:t>Iniciais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6984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21262-CFA4-46C7-8EC5-9ED96C7913FA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36090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pt-BR" altLang="pt-BR"/>
              <a:t>Configurações de separadores</a:t>
            </a:r>
          </a:p>
          <a:p>
            <a:pPr>
              <a:spcBef>
                <a:spcPct val="0"/>
              </a:spcBef>
            </a:pPr>
            <a:endParaRPr lang="pt-BR" altLang="pt-BR" sz="1200"/>
          </a:p>
          <a:p>
            <a:pPr lvl="1">
              <a:spcBef>
                <a:spcPct val="0"/>
              </a:spcBef>
            </a:pPr>
            <a:r>
              <a:rPr lang="pt-BR" alt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Ponto</a:t>
            </a:r>
            <a:r>
              <a:rPr lang="pt-BR" altLang="pt-BR"/>
              <a:t> </a:t>
            </a:r>
            <a:r>
              <a:rPr lang="pt-BR" altLang="pt-BR">
                <a:sym typeface="Wingdings" panose="05000000000000000000" pitchFamily="2" charset="2"/>
              </a:rPr>
              <a:t> C</a:t>
            </a:r>
            <a:r>
              <a:rPr lang="pt-BR" altLang="pt-BR"/>
              <a:t>asas decimais</a:t>
            </a:r>
          </a:p>
          <a:p>
            <a:pPr lvl="1">
              <a:spcBef>
                <a:spcPct val="0"/>
              </a:spcBef>
            </a:pPr>
            <a:endParaRPr lang="pt-BR" altLang="pt-BR" sz="1000"/>
          </a:p>
          <a:p>
            <a:pPr lvl="1">
              <a:spcBef>
                <a:spcPct val="0"/>
              </a:spcBef>
            </a:pPr>
            <a:r>
              <a:rPr lang="pt-BR" alt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Vírgula</a:t>
            </a:r>
            <a:r>
              <a:rPr lang="pt-BR" altLang="pt-BR"/>
              <a:t> </a:t>
            </a:r>
            <a:r>
              <a:rPr lang="pt-BR" altLang="pt-BR">
                <a:sym typeface="Wingdings" panose="05000000000000000000" pitchFamily="2" charset="2"/>
              </a:rPr>
              <a:t></a:t>
            </a:r>
            <a:r>
              <a:rPr lang="pt-BR" altLang="pt-BR"/>
              <a:t> Algarismos inteiros</a:t>
            </a:r>
          </a:p>
          <a:p>
            <a:pPr>
              <a:spcBef>
                <a:spcPct val="0"/>
              </a:spcBef>
            </a:pPr>
            <a:endParaRPr lang="pt-BR" altLang="pt-BR" sz="1200"/>
          </a:p>
          <a:p>
            <a:pPr>
              <a:spcBef>
                <a:spcPct val="0"/>
              </a:spcBef>
            </a:pPr>
            <a:r>
              <a:rPr lang="pt-BR" alt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  <a:r>
              <a:rPr lang="pt-BR" altLang="pt-BR"/>
              <a:t> os comandos devem ser digitados em letras </a:t>
            </a:r>
            <a:r>
              <a:rPr lang="pt-BR" alt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minúsculas</a:t>
            </a:r>
            <a:endParaRPr lang="pt-BR" altLang="pt-BR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</a:pPr>
            <a:endParaRPr lang="pt-BR" altLang="pt-BR" sz="1200"/>
          </a:p>
          <a:p>
            <a:pPr>
              <a:spcBef>
                <a:spcPct val="0"/>
              </a:spcBef>
            </a:pPr>
            <a:r>
              <a:rPr lang="pt-BR" altLang="pt-BR" i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M-file Editor</a:t>
            </a:r>
          </a:p>
          <a:p>
            <a:pPr>
              <a:spcBef>
                <a:spcPct val="0"/>
              </a:spcBef>
            </a:pPr>
            <a:endParaRPr lang="pt-BR" altLang="pt-BR" sz="1000" i="1">
              <a:solidFill>
                <a:srgbClr val="B40000"/>
              </a:solidFill>
            </a:endParaRPr>
          </a:p>
          <a:p>
            <a:pPr lvl="1">
              <a:spcBef>
                <a:spcPct val="0"/>
              </a:spcBef>
            </a:pPr>
            <a:r>
              <a:rPr lang="pt-BR" altLang="pt-BR"/>
              <a:t>Editor de arquivos do MATLAB, para a digitação de programas</a:t>
            </a:r>
          </a:p>
          <a:p>
            <a:pPr lvl="1">
              <a:spcBef>
                <a:spcPct val="0"/>
              </a:spcBef>
            </a:pPr>
            <a:endParaRPr lang="pt-BR" altLang="pt-BR" sz="1000"/>
          </a:p>
          <a:p>
            <a:pPr lvl="1">
              <a:spcBef>
                <a:spcPct val="0"/>
              </a:spcBef>
            </a:pPr>
            <a:r>
              <a:rPr lang="pt-BR" altLang="pt-BR"/>
              <a:t>Seleção de</a:t>
            </a:r>
            <a:r>
              <a:rPr lang="pt-BR" altLang="pt-BR" b="0"/>
              <a:t> </a:t>
            </a:r>
            <a:r>
              <a:rPr lang="pt-BR" altLang="pt-BR" i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File</a:t>
            </a:r>
            <a:r>
              <a:rPr lang="pt-BR" altLang="pt-BR" i="1"/>
              <a:t> </a:t>
            </a:r>
            <a:r>
              <a:rPr lang="pt-BR" altLang="pt-BR" i="1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pt-BR" altLang="pt-BR" i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i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New</a:t>
            </a:r>
            <a:r>
              <a:rPr lang="pt-BR" altLang="pt-BR"/>
              <a:t> </a:t>
            </a:r>
            <a:r>
              <a:rPr lang="pt-BR" altLang="pt-BR" i="1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pt-BR" altLang="pt-BR">
                <a:sym typeface="Symbol" panose="05050102010706020507" pitchFamily="18" charset="2"/>
              </a:rPr>
              <a:t> </a:t>
            </a:r>
            <a:r>
              <a:rPr lang="pt-BR" altLang="pt-BR" i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M-File</a:t>
            </a:r>
            <a:endParaRPr lang="pt-BR" altLang="pt-BR" sz="3200" b="0"/>
          </a:p>
        </p:txBody>
      </p:sp>
      <p:sp>
        <p:nvSpPr>
          <p:cNvPr id="1360903" name="Rectangle 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Considerações Iniciais </a:t>
            </a:r>
          </a:p>
        </p:txBody>
      </p:sp>
    </p:spTree>
    <p:extLst>
      <p:ext uri="{BB962C8B-B14F-4D97-AF65-F5344CB8AC3E}">
        <p14:creationId xmlns:p14="http://schemas.microsoft.com/office/powerpoint/2010/main" val="233221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1B385-2E4A-481F-8BF4-B742AF37AC20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altLang="pt-BR"/>
              <a:t>Tratamento de (quase) </a:t>
            </a:r>
            <a:r>
              <a:rPr lang="en-GB" altLang="pt-BR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TUDO</a:t>
            </a:r>
            <a:r>
              <a:rPr lang="en-GB" altLang="pt-BR"/>
              <a:t> (</a:t>
            </a:r>
            <a:r>
              <a:rPr lang="en-GB" altLang="pt-BR" i="1"/>
              <a:t>default</a:t>
            </a:r>
            <a:r>
              <a:rPr lang="en-GB" altLang="pt-BR"/>
              <a:t>) como </a:t>
            </a:r>
            <a:r>
              <a:rPr lang="en-GB" altLang="pt-BR" i="1"/>
              <a:t>arrays</a:t>
            </a:r>
            <a:r>
              <a:rPr lang="en-GB" altLang="pt-BR"/>
              <a:t> de vírgula flutuante de precisão dupla </a:t>
            </a:r>
          </a:p>
          <a:p>
            <a:pPr>
              <a:spcBef>
                <a:spcPct val="0"/>
              </a:spcBef>
            </a:pPr>
            <a:endParaRPr lang="en-GB" altLang="pt-BR" sz="1400"/>
          </a:p>
          <a:p>
            <a:pPr lvl="1">
              <a:spcBef>
                <a:spcPct val="0"/>
              </a:spcBef>
            </a:pPr>
            <a:r>
              <a:rPr lang="en-GB" altLang="pt-BR"/>
              <a:t>Suporte a</a:t>
            </a:r>
            <a:r>
              <a:rPr lang="en-GB" altLang="pt-BR" i="1"/>
              <a:t> </a:t>
            </a:r>
            <a:r>
              <a:rPr lang="en-GB" altLang="pt-BR"/>
              <a:t>variáveis </a:t>
            </a:r>
            <a:r>
              <a:rPr lang="en-GB" altLang="pt-BR" u="sng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</a:t>
            </a:r>
            <a:r>
              <a:rPr lang="en-GB" altLang="pt-BR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GB" altLang="pt-BR" u="sng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adas</a:t>
            </a:r>
            <a:r>
              <a:rPr lang="en-GB" altLang="pt-BR"/>
              <a:t> (</a:t>
            </a:r>
            <a:r>
              <a:rPr lang="en-GB" altLang="pt-BR" i="1"/>
              <a:t>integer</a:t>
            </a:r>
            <a:r>
              <a:rPr lang="en-GB" altLang="pt-BR"/>
              <a:t>, </a:t>
            </a:r>
            <a:r>
              <a:rPr lang="en-GB" altLang="pt-BR" i="1"/>
              <a:t>float</a:t>
            </a:r>
            <a:r>
              <a:rPr lang="en-GB" altLang="pt-BR"/>
              <a:t>, </a:t>
            </a:r>
            <a:r>
              <a:rPr lang="en-GB" altLang="pt-BR" i="1"/>
              <a:t>char</a:t>
            </a:r>
            <a:r>
              <a:rPr lang="en-GB" altLang="pt-BR"/>
              <a:t>, …) </a:t>
            </a:r>
            <a:r>
              <a:rPr lang="en-GB" altLang="pt-BR">
                <a:sym typeface="Wingdings" panose="05000000000000000000" pitchFamily="2" charset="2"/>
              </a:rPr>
              <a:t></a:t>
            </a:r>
            <a:r>
              <a:rPr lang="en-GB" altLang="pt-BR"/>
              <a:t> Usualmente empregado </a:t>
            </a:r>
            <a:r>
              <a:rPr lang="en-GB" alt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</a:t>
            </a:r>
            <a:r>
              <a:rPr lang="en-GB" altLang="pt-BR"/>
              <a:t> para aplicações específicas.</a:t>
            </a:r>
            <a:endParaRPr lang="en-US" altLang="pt-BR">
              <a:solidFill>
                <a:srgbClr val="333399"/>
              </a:solidFill>
            </a:endParaRPr>
          </a:p>
        </p:txBody>
      </p:sp>
      <p:sp>
        <p:nvSpPr>
          <p:cNvPr id="131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64759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EC43-B99B-464B-895B-4AA3AE2A0E1E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28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507682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Variáveis </a:t>
            </a:r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i="1" dirty="0">
                <a:latin typeface="Georgia" panose="02040502050405020303" pitchFamily="18" charset="0"/>
              </a:rPr>
              <a:t>» a = 1+2+3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a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6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b = 4+5+6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a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15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c = </a:t>
            </a:r>
            <a:r>
              <a:rPr lang="pt-BR" altLang="pt-BR" sz="2600" i="1" dirty="0" err="1">
                <a:latin typeface="Georgia" panose="02040502050405020303" pitchFamily="18" charset="0"/>
              </a:rPr>
              <a:t>a+b</a:t>
            </a:r>
            <a:endParaRPr lang="pt-BR" altLang="pt-BR" sz="2600" i="1" dirty="0"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c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21</a:t>
            </a:r>
            <a:endParaRPr lang="pt-BR" altLang="pt-BR" sz="26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8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Escalares </a:t>
            </a:r>
          </a:p>
        </p:txBody>
      </p:sp>
    </p:spTree>
    <p:extLst>
      <p:ext uri="{BB962C8B-B14F-4D97-AF65-F5344CB8AC3E}">
        <p14:creationId xmlns:p14="http://schemas.microsoft.com/office/powerpoint/2010/main" val="40806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9C-C194-4C11-87FB-6C01B2724BA5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29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507682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Variáveis </a:t>
            </a:r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i="1" dirty="0">
                <a:latin typeface="Georgia" panose="02040502050405020303" pitchFamily="18" charset="0"/>
              </a:rPr>
              <a:t>» x = 1.5+2.03+3.456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x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6.9860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y = 4.391+5.9+6.34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a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16.6310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w = </a:t>
            </a:r>
            <a:r>
              <a:rPr lang="pt-BR" altLang="pt-BR" sz="2600" i="1" dirty="0" err="1">
                <a:latin typeface="Georgia" panose="02040502050405020303" pitchFamily="18" charset="0"/>
              </a:rPr>
              <a:t>x+y</a:t>
            </a:r>
            <a:endParaRPr lang="pt-BR" altLang="pt-BR" sz="2600" i="1" dirty="0"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w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23.6170</a:t>
            </a:r>
          </a:p>
        </p:txBody>
      </p:sp>
      <p:sp>
        <p:nvSpPr>
          <p:cNvPr id="129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  <p:sp>
        <p:nvSpPr>
          <p:cNvPr id="1292292" name="Text Box 4"/>
          <p:cNvSpPr txBox="1">
            <a:spLocks noChangeArrowheads="1"/>
          </p:cNvSpPr>
          <p:nvPr/>
        </p:nvSpPr>
        <p:spPr bwMode="auto">
          <a:xfrm>
            <a:off x="4859338" y="5173663"/>
            <a:ext cx="3765550" cy="10715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126000" tIns="118800" rIns="126000" bIns="118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altLang="pt-BR" sz="2000">
                <a:latin typeface="Verdana" panose="020B0604030504040204" pitchFamily="34" charset="0"/>
              </a:rPr>
              <a:t>No MATLAB</a:t>
            </a:r>
            <a:r>
              <a:rPr lang="pt-BR" altLang="pt-BR" sz="2000" baseline="30000">
                <a:latin typeface="Verdana" panose="020B0604030504040204" pitchFamily="34" charset="0"/>
                <a:cs typeface="Tahoma" panose="020B0604030504040204" pitchFamily="34" charset="0"/>
              </a:rPr>
              <a:t>®</a:t>
            </a:r>
            <a:r>
              <a:rPr lang="pt-BR" altLang="pt-BR" sz="2000">
                <a:latin typeface="Verdana" panose="020B0604030504040204" pitchFamily="34" charset="0"/>
              </a:rPr>
              <a:t>, </a:t>
            </a:r>
            <a:r>
              <a:rPr lang="pt-BR" altLang="pt-BR" sz="20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variáveis</a:t>
            </a:r>
            <a:r>
              <a:rPr lang="pt-BR" altLang="pt-BR" sz="2000">
                <a:latin typeface="Verdana" panose="020B0604030504040204" pitchFamily="34" charset="0"/>
              </a:rPr>
              <a:t> são introduzidas pela </a:t>
            </a:r>
            <a:r>
              <a:rPr lang="pt-BR" altLang="pt-BR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atribuição de um valor</a:t>
            </a:r>
            <a:r>
              <a:rPr lang="pt-BR" altLang="pt-BR" sz="2000">
                <a:latin typeface="Verdana" panose="020B0604030504040204" pitchFamily="34" charset="0"/>
              </a:rPr>
              <a:t>.</a:t>
            </a:r>
            <a:endParaRPr lang="pt-BR" altLang="pt-BR" sz="2000" i="1">
              <a:solidFill>
                <a:srgbClr val="A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2839B-E31F-45B7-A250-781BDF69FBDE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29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499745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Variáveis </a:t>
            </a:r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i="1" dirty="0">
                <a:latin typeface="Georgia" panose="02040502050405020303" pitchFamily="18" charset="0"/>
              </a:rPr>
              <a:t>» 3*</a:t>
            </a:r>
            <a:r>
              <a:rPr lang="pt-BR" altLang="pt-BR" sz="2600" i="1" dirty="0" err="1">
                <a:latin typeface="Georgia" panose="02040502050405020303" pitchFamily="18" charset="0"/>
              </a:rPr>
              <a:t>c+c</a:t>
            </a:r>
            <a:r>
              <a:rPr lang="pt-BR" altLang="pt-BR" sz="2600" i="1" dirty="0">
                <a:latin typeface="Georgia" panose="02040502050405020303" pitchFamily="18" charset="0"/>
              </a:rPr>
              <a:t>/5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</a:t>
            </a:r>
            <a:r>
              <a:rPr lang="pt-BR" altLang="pt-BR" sz="2600" i="1" dirty="0" err="1">
                <a:latin typeface="Georgia" panose="02040502050405020303" pitchFamily="18" charset="0"/>
              </a:rPr>
              <a:t>ans</a:t>
            </a:r>
            <a:r>
              <a:rPr lang="pt-BR" altLang="pt-BR" sz="2600" i="1" dirty="0">
                <a:latin typeface="Georgia" panose="02040502050405020303" pitchFamily="18" charset="0"/>
              </a:rPr>
              <a:t>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67.2000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</a:t>
            </a:r>
            <a:r>
              <a:rPr lang="pt-BR" altLang="pt-BR" sz="2600" i="1" dirty="0" err="1">
                <a:latin typeface="Georgia" panose="02040502050405020303" pitchFamily="18" charset="0"/>
              </a:rPr>
              <a:t>exp</a:t>
            </a:r>
            <a:r>
              <a:rPr lang="pt-BR" altLang="pt-BR" sz="2600" i="1" dirty="0">
                <a:latin typeface="Georgia" panose="02040502050405020303" pitchFamily="18" charset="0"/>
              </a:rPr>
              <a:t>(w)-17.8*c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</a:t>
            </a:r>
            <a:r>
              <a:rPr lang="pt-BR" altLang="pt-BR" sz="2600" i="1" dirty="0" err="1">
                <a:latin typeface="Georgia" panose="02040502050405020303" pitchFamily="18" charset="0"/>
              </a:rPr>
              <a:t>ans</a:t>
            </a:r>
            <a:r>
              <a:rPr lang="pt-BR" altLang="pt-BR" sz="2600" i="1" dirty="0">
                <a:latin typeface="Georgia" panose="02040502050405020303" pitchFamily="18" charset="0"/>
              </a:rPr>
              <a:t>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1.8061e+010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</a:t>
            </a:r>
            <a:r>
              <a:rPr lang="pt-BR" altLang="pt-BR" sz="2600" i="1" dirty="0" err="1">
                <a:latin typeface="Georgia" panose="02040502050405020303" pitchFamily="18" charset="0"/>
              </a:rPr>
              <a:t>sqrt</a:t>
            </a:r>
            <a:r>
              <a:rPr lang="pt-BR" altLang="pt-BR" sz="2600" i="1" dirty="0">
                <a:latin typeface="Georgia" panose="02040502050405020303" pitchFamily="18" charset="0"/>
              </a:rPr>
              <a:t>(</a:t>
            </a:r>
            <a:r>
              <a:rPr lang="pt-BR" altLang="pt-BR" sz="2600" i="1" dirty="0" err="1">
                <a:latin typeface="Georgia" panose="02040502050405020303" pitchFamily="18" charset="0"/>
              </a:rPr>
              <a:t>ans</a:t>
            </a:r>
            <a:r>
              <a:rPr lang="pt-BR" altLang="pt-BR" sz="2600" i="1" dirty="0">
                <a:latin typeface="Georgia" panose="02040502050405020303" pitchFamily="18" charset="0"/>
              </a:rPr>
              <a:t>*</a:t>
            </a:r>
            <a:r>
              <a:rPr lang="pt-BR" altLang="pt-BR" sz="2600" i="1" dirty="0" err="1">
                <a:latin typeface="Georgia" panose="02040502050405020303" pitchFamily="18" charset="0"/>
              </a:rPr>
              <a:t>ans</a:t>
            </a:r>
            <a:r>
              <a:rPr lang="pt-BR" altLang="pt-BR" sz="2600" i="1" dirty="0">
                <a:latin typeface="Georgia" panose="02040502050405020303" pitchFamily="18" charset="0"/>
              </a:rPr>
              <a:t> + </a:t>
            </a:r>
            <a:r>
              <a:rPr lang="pt-BR" altLang="pt-BR" sz="2600" i="1" dirty="0" err="1">
                <a:latin typeface="Georgia" panose="02040502050405020303" pitchFamily="18" charset="0"/>
              </a:rPr>
              <a:t>c^w</a:t>
            </a:r>
            <a:r>
              <a:rPr lang="pt-BR" altLang="pt-BR" sz="2600" i="1" dirty="0">
                <a:latin typeface="Georgia" panose="02040502050405020303" pitchFamily="18" charset="0"/>
              </a:rPr>
              <a:t>)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 	» </a:t>
            </a:r>
            <a:r>
              <a:rPr lang="pt-BR" altLang="pt-BR" sz="2600" i="1" dirty="0" err="1">
                <a:latin typeface="Georgia" panose="02040502050405020303" pitchFamily="18" charset="0"/>
              </a:rPr>
              <a:t>ans</a:t>
            </a:r>
            <a:r>
              <a:rPr lang="pt-BR" altLang="pt-BR" sz="2600" i="1" dirty="0">
                <a:latin typeface="Georgia" panose="02040502050405020303" pitchFamily="18" charset="0"/>
              </a:rPr>
              <a:t>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 	 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4.1061e+015</a:t>
            </a:r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Escalares </a:t>
            </a:r>
          </a:p>
        </p:txBody>
      </p:sp>
      <p:sp>
        <p:nvSpPr>
          <p:cNvPr id="1293317" name="Text Box 5"/>
          <p:cNvSpPr txBox="1">
            <a:spLocks noChangeArrowheads="1"/>
          </p:cNvSpPr>
          <p:nvPr/>
        </p:nvSpPr>
        <p:spPr bwMode="auto">
          <a:xfrm>
            <a:off x="4464050" y="2200275"/>
            <a:ext cx="4203700" cy="1098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126000" tIns="118800" rIns="126000" bIns="118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Um comando </a:t>
            </a:r>
            <a:r>
              <a:rPr lang="en-US" altLang="pt-BR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não</a:t>
            </a:r>
            <a:r>
              <a:rPr lang="en-US" alt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 necessita ser iniciado pela atribuição </a:t>
            </a:r>
            <a:r>
              <a:rPr lang="en-US" altLang="pt-BR" sz="2000" i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&lt;</a:t>
            </a:r>
            <a:r>
              <a:rPr lang="en-US" altLang="pt-BR" sz="22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variável</a:t>
            </a:r>
            <a:r>
              <a:rPr lang="en-US" altLang="pt-BR" sz="2000" i="1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&gt; </a:t>
            </a:r>
            <a:r>
              <a:rPr lang="en-US" altLang="pt-BR" sz="2200" i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=</a:t>
            </a:r>
            <a:r>
              <a:rPr lang="en-US" altLang="pt-B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. </a:t>
            </a:r>
            <a:endParaRPr lang="pt-BR" altLang="pt-BR" sz="2000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293318" name="Text Box 6"/>
          <p:cNvSpPr txBox="1">
            <a:spLocks noChangeArrowheads="1"/>
          </p:cNvSpPr>
          <p:nvPr/>
        </p:nvSpPr>
        <p:spPr bwMode="auto">
          <a:xfrm>
            <a:off x="5902325" y="4916488"/>
            <a:ext cx="2765425" cy="1098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126000" tIns="118800" rIns="126000" bIns="118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altLang="pt-BR" sz="22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ans</a:t>
            </a:r>
            <a:r>
              <a:rPr lang="pt-BR" altLang="pt-BR" sz="2000">
                <a:latin typeface="Verdana" panose="020B0604030504040204" pitchFamily="34" charset="0"/>
              </a:rPr>
              <a:t> pode ser empregado como uma </a:t>
            </a:r>
            <a:r>
              <a:rPr lang="pt-BR" altLang="pt-BR" sz="2000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variável</a:t>
            </a:r>
            <a:r>
              <a:rPr lang="pt-BR" altLang="pt-BR" sz="2000"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78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A39BC-E7E4-44D9-B796-F5AA4F66F673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29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45974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Variáveis </a:t>
            </a:r>
            <a:endParaRPr lang="pt-BR" altLang="pt-BR" dirty="0" smtClean="0"/>
          </a:p>
          <a:p>
            <a:pPr>
              <a:spcBef>
                <a:spcPct val="0"/>
              </a:spcBef>
            </a:pPr>
            <a:endParaRPr lang="pt-BR" altLang="pt-BR" sz="1600" dirty="0" smtClean="0"/>
          </a:p>
          <a:p>
            <a:pPr lvl="1">
              <a:spcBef>
                <a:spcPct val="0"/>
              </a:spcBef>
            </a:pPr>
            <a:r>
              <a:rPr lang="pt-BR" altLang="pt-BR" sz="2600" i="1" dirty="0" smtClean="0">
                <a:latin typeface="Georgia" panose="02040502050405020303" pitchFamily="18" charset="0"/>
              </a:rPr>
              <a:t>» </a:t>
            </a:r>
            <a:r>
              <a:rPr lang="pt-BR" altLang="pt-BR" sz="2600" i="1" dirty="0">
                <a:latin typeface="Georgia" panose="02040502050405020303" pitchFamily="18" charset="0"/>
              </a:rPr>
              <a:t>a = 1+2+3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a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    </a:t>
            </a:r>
            <a:r>
              <a:rPr lang="pt-BR" altLang="pt-BR" sz="2600" i="1" u="sng" dirty="0">
                <a:solidFill>
                  <a:srgbClr val="B40000"/>
                </a:solidFill>
                <a:latin typeface="Georgia" panose="02040502050405020303" pitchFamily="18" charset="0"/>
              </a:rPr>
              <a:t> 6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a = 1+2+3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;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» a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a =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 dirty="0">
                <a:latin typeface="Georgia" panose="02040502050405020303" pitchFamily="18" charset="0"/>
              </a:rPr>
              <a:t>	       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6</a:t>
            </a:r>
          </a:p>
        </p:txBody>
      </p:sp>
      <p:sp>
        <p:nvSpPr>
          <p:cNvPr id="129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Escalares V</a:t>
            </a:r>
            <a:endParaRPr lang="pt-BR" altLang="pt-BR" dirty="0"/>
          </a:p>
        </p:txBody>
      </p:sp>
      <p:sp>
        <p:nvSpPr>
          <p:cNvPr id="1294340" name="Line 4"/>
          <p:cNvSpPr>
            <a:spLocks noChangeShapeType="1"/>
          </p:cNvSpPr>
          <p:nvPr/>
        </p:nvSpPr>
        <p:spPr bwMode="auto">
          <a:xfrm flipH="1">
            <a:off x="3002862" y="3162300"/>
            <a:ext cx="219075" cy="371475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lg"/>
          </a:ln>
          <a:effectLst>
            <a:outerShdw dist="12700" dir="54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94342" name="Oval 6"/>
          <p:cNvSpPr>
            <a:spLocks noChangeArrowheads="1"/>
          </p:cNvSpPr>
          <p:nvPr/>
        </p:nvSpPr>
        <p:spPr bwMode="auto">
          <a:xfrm>
            <a:off x="2845700" y="3533775"/>
            <a:ext cx="266700" cy="390525"/>
          </a:xfrm>
          <a:prstGeom prst="ellipse">
            <a:avLst/>
          </a:prstGeom>
          <a:noFill/>
          <a:ln w="19050">
            <a:solidFill>
              <a:srgbClr val="E06602"/>
            </a:solidFill>
            <a:prstDash val="sysDot"/>
            <a:miter lim="800000"/>
            <a:headEnd/>
            <a:tailEnd/>
          </a:ln>
          <a:effectLst>
            <a:outerShdw dist="127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94343" name="Oval 7"/>
          <p:cNvSpPr>
            <a:spLocks noChangeArrowheads="1"/>
          </p:cNvSpPr>
          <p:nvPr/>
        </p:nvSpPr>
        <p:spPr bwMode="auto">
          <a:xfrm>
            <a:off x="1043608" y="3827463"/>
            <a:ext cx="1504950" cy="1266825"/>
          </a:xfrm>
          <a:prstGeom prst="ellipse">
            <a:avLst/>
          </a:prstGeom>
          <a:noFill/>
          <a:ln w="19050">
            <a:solidFill>
              <a:srgbClr val="E06602"/>
            </a:solidFill>
            <a:prstDash val="sysDot"/>
            <a:miter lim="800000"/>
            <a:headEnd/>
            <a:tailEnd/>
          </a:ln>
          <a:effectLst>
            <a:outerShdw dist="127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1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9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4340" grpId="0" animBg="1"/>
      <p:bldP spid="1294342" grpId="0" animBg="1"/>
      <p:bldP spid="12943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DD1E-5F73-4BA8-BF8D-85B29E472CA5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30350"/>
            <a:ext cx="8154988" cy="4981575"/>
          </a:xfrm>
          <a:noFill/>
        </p:spPr>
        <p:txBody>
          <a:bodyPr>
            <a:normAutofit fontScale="85000" lnSpcReduction="20000"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pt-BR" altLang="pt-BR" dirty="0"/>
              <a:t>MATLAB</a:t>
            </a:r>
            <a:r>
              <a:rPr lang="pt-BR" altLang="pt-BR" baseline="30000" dirty="0">
                <a:cs typeface="Tahoma" panose="020B0604030504040204" pitchFamily="34" charset="0"/>
              </a:rPr>
              <a:t>® </a:t>
            </a:r>
            <a:r>
              <a:rPr lang="pt-BR" altLang="pt-BR" dirty="0"/>
              <a:t>(Mat</a:t>
            </a:r>
            <a:r>
              <a:rPr lang="pt-BR" altLang="pt-BR" b="0" dirty="0"/>
              <a:t>rix </a:t>
            </a:r>
            <a:r>
              <a:rPr lang="pt-BR" altLang="pt-BR" dirty="0" err="1"/>
              <a:t>Lab</a:t>
            </a:r>
            <a:r>
              <a:rPr lang="pt-BR" altLang="pt-BR" b="0" dirty="0" err="1"/>
              <a:t>oratory</a:t>
            </a:r>
            <a:r>
              <a:rPr lang="pt-BR" altLang="pt-BR" dirty="0" smtClean="0"/>
              <a:t>)</a:t>
            </a:r>
            <a:endParaRPr lang="pt-BR" altLang="pt-BR" baseline="30000" dirty="0">
              <a:cs typeface="Tahoma" panose="020B0604030504040204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pt-BR" altLang="pt-BR" sz="1600" baseline="30000" dirty="0">
              <a:cs typeface="Tahoma" panose="020B0604030504040204" pitchFamily="34" charset="0"/>
            </a:endParaRPr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altLang="pt-BR" sz="2600" dirty="0"/>
              <a:t>Origem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pt-BR" altLang="pt-BR" sz="1200" dirty="0"/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pt-BR" altLang="pt-BR" sz="2400" dirty="0"/>
              <a:t>Final da década de 70, na </a:t>
            </a:r>
            <a:r>
              <a:rPr lang="pt-BR" altLang="pt-BR" sz="2400" i="1" dirty="0"/>
              <a:t>Stanford</a:t>
            </a:r>
            <a:r>
              <a:rPr lang="pt-BR" altLang="pt-BR" sz="2400" dirty="0"/>
              <a:t> </a:t>
            </a:r>
            <a:r>
              <a:rPr lang="pt-BR" altLang="pt-BR" sz="2400" i="1" dirty="0" err="1"/>
              <a:t>University</a:t>
            </a:r>
            <a:r>
              <a:rPr lang="pt-BR" altLang="pt-BR" sz="2400" i="1" dirty="0"/>
              <a:t> </a:t>
            </a:r>
            <a:r>
              <a:rPr lang="pt-BR" altLang="pt-BR" sz="2400" dirty="0"/>
              <a:t>(</a:t>
            </a:r>
            <a:r>
              <a:rPr lang="pt-BR" altLang="pt-BR" sz="2400" dirty="0" err="1"/>
              <a:t>Cleve</a:t>
            </a:r>
            <a:r>
              <a:rPr lang="pt-BR" altLang="pt-BR" sz="2400" dirty="0"/>
              <a:t> </a:t>
            </a:r>
            <a:r>
              <a:rPr lang="pt-BR" altLang="pt-BR" sz="2400" dirty="0" err="1"/>
              <a:t>Moler</a:t>
            </a:r>
            <a:r>
              <a:rPr lang="pt-BR" altLang="pt-BR" sz="2400" dirty="0"/>
              <a:t>).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pt-BR" altLang="pt-BR" sz="1400" dirty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altLang="pt-BR" sz="2600" dirty="0"/>
              <a:t>Foco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pt-BR" altLang="pt-BR" sz="1200" dirty="0"/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pt-BR" altLang="pt-BR" sz="2400" dirty="0"/>
              <a:t>Cursos de teoria matricial, álgebra linear e análise numérica.</a:t>
            </a:r>
          </a:p>
          <a:p>
            <a:pPr lvl="1">
              <a:spcBef>
                <a:spcPct val="0"/>
              </a:spcBef>
            </a:pPr>
            <a:endParaRPr lang="pt-BR" altLang="pt-BR" sz="1400" dirty="0"/>
          </a:p>
          <a:p>
            <a:pPr lvl="1">
              <a:spcBef>
                <a:spcPct val="0"/>
              </a:spcBef>
            </a:pPr>
            <a:r>
              <a:rPr lang="pt-BR" altLang="pt-BR" sz="2600" dirty="0" smtClean="0"/>
              <a:t>Propósito</a:t>
            </a:r>
            <a:endParaRPr lang="pt-BR" altLang="pt-BR" sz="2600" dirty="0"/>
          </a:p>
          <a:p>
            <a:pPr>
              <a:spcBef>
                <a:spcPct val="0"/>
              </a:spcBef>
            </a:pPr>
            <a:endParaRPr lang="pt-BR" altLang="pt-BR" sz="1200" dirty="0"/>
          </a:p>
          <a:p>
            <a:pPr lvl="2">
              <a:spcBef>
                <a:spcPct val="0"/>
              </a:spcBef>
            </a:pPr>
            <a:r>
              <a:rPr lang="pt-BR" altLang="pt-BR" dirty="0"/>
              <a:t>Linguagem de programação iterativa        para computação técnica e científica comercializada pela </a:t>
            </a:r>
            <a:r>
              <a:rPr lang="pt-BR" altLang="pt-BR" i="1" dirty="0" err="1"/>
              <a:t>MathWorks</a:t>
            </a:r>
            <a:r>
              <a:rPr lang="pt-BR" altLang="pt-BR" dirty="0"/>
              <a:t> (</a:t>
            </a:r>
            <a:r>
              <a:rPr lang="pt-BR" altLang="pt-BR" i="1" dirty="0">
                <a:hlinkClick r:id="rId2"/>
              </a:rPr>
              <a:t>www.mathworks.com</a:t>
            </a:r>
            <a:r>
              <a:rPr lang="pt-BR" altLang="pt-BR" dirty="0" smtClean="0"/>
              <a:t>).</a:t>
            </a:r>
          </a:p>
          <a:p>
            <a:pPr lvl="2">
              <a:spcBef>
                <a:spcPct val="0"/>
              </a:spcBef>
            </a:pPr>
            <a:endParaRPr lang="pt-BR" altLang="pt-BR" dirty="0" smtClean="0"/>
          </a:p>
          <a:p>
            <a:pPr lvl="1">
              <a:spcBef>
                <a:spcPct val="0"/>
              </a:spcBef>
            </a:pPr>
            <a:r>
              <a:rPr lang="en-GB" altLang="pt-BR" sz="2600" dirty="0" err="1"/>
              <a:t>Linguagem</a:t>
            </a:r>
            <a:r>
              <a:rPr lang="en-GB" altLang="pt-BR" sz="2600" dirty="0"/>
              <a:t> de alto </a:t>
            </a:r>
            <a:r>
              <a:rPr lang="en-GB" altLang="pt-BR" sz="2600" dirty="0" err="1"/>
              <a:t>desempenho</a:t>
            </a:r>
            <a:r>
              <a:rPr lang="en-GB" altLang="pt-BR" sz="2600" dirty="0"/>
              <a:t> para </a:t>
            </a:r>
            <a:r>
              <a:rPr lang="en-GB" altLang="pt-BR" sz="2600" dirty="0" err="1"/>
              <a:t>computação</a:t>
            </a:r>
            <a:r>
              <a:rPr lang="en-GB" altLang="pt-BR" sz="2600" dirty="0"/>
              <a:t> </a:t>
            </a:r>
            <a:r>
              <a:rPr lang="en-GB" altLang="pt-BR" sz="2600" dirty="0" err="1" smtClean="0"/>
              <a:t>técnica</a:t>
            </a:r>
            <a:endParaRPr lang="en-GB" altLang="pt-BR" sz="2600" dirty="0" smtClean="0"/>
          </a:p>
          <a:p>
            <a:pPr marL="457200" lvl="1" indent="0">
              <a:spcBef>
                <a:spcPct val="0"/>
              </a:spcBef>
              <a:buNone/>
            </a:pPr>
            <a:endParaRPr lang="en-GB" altLang="pt-BR" sz="2600" dirty="0"/>
          </a:p>
          <a:p>
            <a:pPr lvl="1">
              <a:spcBef>
                <a:spcPct val="0"/>
              </a:spcBef>
            </a:pPr>
            <a:endParaRPr lang="en-GB" altLang="pt-BR" sz="1400" dirty="0"/>
          </a:p>
          <a:p>
            <a:pPr lvl="1">
              <a:spcBef>
                <a:spcPct val="0"/>
              </a:spcBef>
            </a:pPr>
            <a:r>
              <a:rPr lang="en-GB" altLang="pt-BR" sz="2600" dirty="0" err="1"/>
              <a:t>Computação</a:t>
            </a:r>
            <a:r>
              <a:rPr lang="en-GB" altLang="pt-BR" sz="2600" dirty="0"/>
              <a:t>, </a:t>
            </a:r>
            <a:r>
              <a:rPr lang="en-GB" altLang="pt-BR" sz="2600" dirty="0" err="1"/>
              <a:t>visualização</a:t>
            </a:r>
            <a:r>
              <a:rPr lang="en-GB" altLang="pt-BR" sz="2600" dirty="0"/>
              <a:t> e </a:t>
            </a:r>
            <a:r>
              <a:rPr lang="en-GB" altLang="pt-BR" sz="2600" dirty="0" err="1"/>
              <a:t>programação</a:t>
            </a:r>
            <a:r>
              <a:rPr lang="en-GB" altLang="pt-BR" sz="2600" dirty="0"/>
              <a:t> </a:t>
            </a:r>
            <a:r>
              <a:rPr lang="en-GB" altLang="pt-BR" sz="2600" dirty="0" err="1"/>
              <a:t>em</a:t>
            </a:r>
            <a:r>
              <a:rPr lang="en-GB" altLang="pt-BR" sz="2600" dirty="0"/>
              <a:t> um </a:t>
            </a:r>
            <a:r>
              <a:rPr lang="en-GB" altLang="pt-BR" sz="2600" dirty="0" err="1"/>
              <a:t>ambiente</a:t>
            </a:r>
            <a:r>
              <a:rPr lang="en-GB" altLang="pt-BR" sz="2600" dirty="0"/>
              <a:t> de </a:t>
            </a:r>
            <a:r>
              <a:rPr lang="en-GB" altLang="pt-BR" sz="2600" dirty="0" err="1"/>
              <a:t>uso</a:t>
            </a:r>
            <a:r>
              <a:rPr lang="en-GB" altLang="pt-BR" sz="2600" dirty="0"/>
              <a:t> </a:t>
            </a:r>
            <a:r>
              <a:rPr lang="en-GB" altLang="pt-BR" sz="2600" dirty="0" err="1"/>
              <a:t>fácil</a:t>
            </a:r>
            <a:endParaRPr lang="pt-BR" altLang="pt-BR" sz="2600" dirty="0"/>
          </a:p>
          <a:p>
            <a:pPr lvl="2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180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Considerações Iniciais </a:t>
            </a:r>
          </a:p>
        </p:txBody>
      </p:sp>
    </p:spTree>
    <p:extLst>
      <p:ext uri="{BB962C8B-B14F-4D97-AF65-F5344CB8AC3E}">
        <p14:creationId xmlns:p14="http://schemas.microsoft.com/office/powerpoint/2010/main" val="70542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6472-8A9E-4ACC-BA7E-F0069EF1E82B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29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479107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Variáveis </a:t>
            </a:r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/>
              <a:t>Comando </a:t>
            </a:r>
            <a:r>
              <a:rPr lang="pt-BR" altLang="pt-BR" sz="2600" i="1" dirty="0" err="1">
                <a:solidFill>
                  <a:srgbClr val="B40000"/>
                </a:solidFill>
                <a:latin typeface="Georgia" panose="02040502050405020303" pitchFamily="18" charset="0"/>
              </a:rPr>
              <a:t>who</a:t>
            </a:r>
            <a:endParaRPr lang="pt-BR" altLang="pt-BR" sz="26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</a:pPr>
            <a:endParaRPr lang="pt-BR" altLang="pt-BR" sz="1400" i="1" dirty="0">
              <a:solidFill>
                <a:srgbClr val="B40000"/>
              </a:solidFill>
            </a:endParaRPr>
          </a:p>
          <a:p>
            <a:pPr lvl="2">
              <a:spcBef>
                <a:spcPct val="0"/>
              </a:spcBef>
            </a:pPr>
            <a:r>
              <a:rPr lang="pt-BR" altLang="pt-BR" sz="2400" dirty="0"/>
              <a:t>Listagem de variáveis presentes no espaço de trabalho.</a:t>
            </a:r>
          </a:p>
          <a:p>
            <a:pPr lvl="2">
              <a:spcBef>
                <a:spcPct val="0"/>
              </a:spcBef>
            </a:pPr>
            <a:endParaRPr lang="pt-BR" altLang="pt-BR" sz="1200" dirty="0"/>
          </a:p>
          <a:p>
            <a:pPr lvl="2">
              <a:spcBef>
                <a:spcPct val="0"/>
              </a:spcBef>
            </a:pPr>
            <a:r>
              <a:rPr lang="pt-BR" altLang="pt-BR" sz="2400" dirty="0"/>
              <a:t>Exemplo</a:t>
            </a:r>
          </a:p>
          <a:p>
            <a:pPr lvl="2">
              <a:spcBef>
                <a:spcPct val="0"/>
              </a:spcBef>
            </a:pPr>
            <a:endParaRPr lang="pt-BR" altLang="pt-BR" sz="1000" dirty="0"/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i="1" dirty="0">
                <a:solidFill>
                  <a:srgbClr val="B40000"/>
                </a:solidFill>
                <a:latin typeface="Georgia" panose="02040502050405020303" pitchFamily="18" charset="0"/>
              </a:rPr>
              <a:t>	</a:t>
            </a:r>
            <a:r>
              <a:rPr lang="pt-BR" altLang="pt-BR" sz="2400" i="1" dirty="0">
                <a:latin typeface="Georgia" panose="02040502050405020303" pitchFamily="18" charset="0"/>
              </a:rPr>
              <a:t>» </a:t>
            </a:r>
            <a:r>
              <a:rPr lang="pt-BR" altLang="pt-BR" sz="24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who</a:t>
            </a:r>
            <a:endParaRPr lang="pt-BR" altLang="pt-BR" sz="24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i="1" dirty="0">
                <a:latin typeface="Georgia" panose="02040502050405020303" pitchFamily="18" charset="0"/>
              </a:rPr>
              <a:t>	</a:t>
            </a:r>
            <a:r>
              <a:rPr lang="en-US" altLang="pt-BR" sz="2400" i="1" dirty="0">
                <a:latin typeface="Georgia" panose="02040502050405020303" pitchFamily="18" charset="0"/>
              </a:rPr>
              <a:t>Your variables are: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pt-BR" sz="2400" i="1" dirty="0">
                <a:latin typeface="Georgia" panose="02040502050405020303" pitchFamily="18" charset="0"/>
              </a:rPr>
              <a:t>	</a:t>
            </a:r>
            <a:r>
              <a:rPr lang="en-US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    </a:t>
            </a:r>
            <a:r>
              <a:rPr lang="en-US" altLang="pt-BR" sz="24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ans</a:t>
            </a:r>
            <a:r>
              <a:rPr lang="en-US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b    c    d    w    x    y</a:t>
            </a:r>
            <a:r>
              <a:rPr lang="en-US" altLang="pt-BR" i="1" dirty="0"/>
              <a:t> </a:t>
            </a:r>
            <a:endParaRPr lang="pt-BR" altLang="pt-BR" i="1" dirty="0"/>
          </a:p>
        </p:txBody>
      </p:sp>
      <p:sp>
        <p:nvSpPr>
          <p:cNvPr id="1295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Escalares </a:t>
            </a:r>
          </a:p>
        </p:txBody>
      </p:sp>
      <p:sp>
        <p:nvSpPr>
          <p:cNvPr id="1295377" name="Rectangle 17"/>
          <p:cNvSpPr>
            <a:spLocks noChangeArrowheads="1"/>
          </p:cNvSpPr>
          <p:nvPr/>
        </p:nvSpPr>
        <p:spPr bwMode="auto">
          <a:xfrm>
            <a:off x="1827213" y="2030413"/>
            <a:ext cx="27447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295380" name="Rectangle 20"/>
          <p:cNvSpPr>
            <a:spLocks noChangeArrowheads="1"/>
          </p:cNvSpPr>
          <p:nvPr/>
        </p:nvSpPr>
        <p:spPr bwMode="auto">
          <a:xfrm>
            <a:off x="1827213" y="2030413"/>
            <a:ext cx="27447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295449" name="Rectangle 8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295452" name="Rectangle 9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9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66C7-E589-4689-80B6-9A446B9AAAF1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130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4840287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altLang="pt-BR" dirty="0" smtClean="0"/>
              <a:t>Variáveis</a:t>
            </a:r>
            <a:endParaRPr lang="pt-BR" altLang="pt-B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pt-BR" altLang="pt-BR" sz="1200" dirty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pt-BR" altLang="pt-BR" sz="2600" dirty="0"/>
              <a:t>Comando </a:t>
            </a:r>
            <a:r>
              <a:rPr lang="pt-BR" altLang="pt-BR" sz="2600" i="1" dirty="0" err="1">
                <a:solidFill>
                  <a:srgbClr val="B40000"/>
                </a:solidFill>
                <a:latin typeface="Georgia" panose="02040502050405020303" pitchFamily="18" charset="0"/>
              </a:rPr>
              <a:t>whos</a:t>
            </a:r>
            <a:endParaRPr lang="pt-BR" altLang="pt-BR" sz="26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pt-BR" altLang="pt-BR" sz="1400" i="1" dirty="0">
              <a:solidFill>
                <a:srgbClr val="B40000"/>
              </a:solidFill>
            </a:endParaRP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pt-BR" altLang="pt-BR" sz="2400" dirty="0"/>
              <a:t>Listagem de variáveis presentes no espaço de trabalho e algumas de suas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propriedades</a:t>
            </a:r>
            <a:r>
              <a:rPr lang="pt-BR" altLang="pt-BR" sz="2400" dirty="0"/>
              <a:t>.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endParaRPr lang="pt-BR" altLang="pt-BR" sz="1200" dirty="0"/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pt-BR" altLang="pt-BR" sz="2400" dirty="0"/>
              <a:t>Exemplo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endParaRPr lang="pt-BR" altLang="pt-BR" sz="1200" dirty="0"/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i="1" dirty="0">
                <a:solidFill>
                  <a:srgbClr val="B40000"/>
                </a:solidFill>
                <a:latin typeface="Georgia" panose="02040502050405020303" pitchFamily="18" charset="0"/>
              </a:rPr>
              <a:t>	</a:t>
            </a:r>
            <a:r>
              <a:rPr lang="pt-BR" altLang="pt-BR" i="1" dirty="0">
                <a:latin typeface="Georgia" panose="02040502050405020303" pitchFamily="18" charset="0"/>
              </a:rPr>
              <a:t>» </a:t>
            </a:r>
            <a:r>
              <a:rPr lang="pt-BR" altLang="pt-BR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whos</a:t>
            </a:r>
            <a:endParaRPr lang="pt-BR" altLang="pt-BR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i="1" dirty="0">
                <a:latin typeface="Georgia" panose="02040502050405020303" pitchFamily="18" charset="0"/>
              </a:rPr>
              <a:t>	</a:t>
            </a:r>
            <a:r>
              <a:rPr lang="fr-FR" altLang="pt-BR" i="1" dirty="0">
                <a:latin typeface="Georgia" panose="02040502050405020303" pitchFamily="18" charset="0"/>
              </a:rPr>
              <a:t>Name      Size            Bytes  Class     Attributes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pt-BR" sz="1200" i="1" dirty="0">
              <a:latin typeface="Georgia" panose="02040502050405020303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i="1" dirty="0">
                <a:latin typeface="Georgia" panose="02040502050405020303" pitchFamily="18" charset="0"/>
              </a:rPr>
              <a:t>     a               1x1                        8  double            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i="1" dirty="0">
                <a:latin typeface="Georgia" panose="02040502050405020303" pitchFamily="18" charset="0"/>
              </a:rPr>
              <a:t>     ans          1x1                        8  double            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i="1" dirty="0">
                <a:latin typeface="Georgia" panose="02040502050405020303" pitchFamily="18" charset="0"/>
              </a:rPr>
              <a:t>     b               1x1                        8  double             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i="1" dirty="0">
                <a:latin typeface="Georgia" panose="02040502050405020303" pitchFamily="18" charset="0"/>
              </a:rPr>
              <a:t>     c               1x1                        8  double</a:t>
            </a:r>
            <a:r>
              <a:rPr lang="fr-FR" altLang="pt-BR" sz="2000" i="1" dirty="0">
                <a:latin typeface="Georgia" panose="02040502050405020303" pitchFamily="18" charset="0"/>
              </a:rPr>
              <a:t> </a:t>
            </a:r>
            <a:endParaRPr lang="pt-BR" altLang="pt-BR" sz="2000" i="1" dirty="0">
              <a:latin typeface="Georgia" panose="02040502050405020303" pitchFamily="18" charset="0"/>
            </a:endParaRPr>
          </a:p>
        </p:txBody>
      </p:sp>
      <p:sp>
        <p:nvSpPr>
          <p:cNvPr id="130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Escalares </a:t>
            </a:r>
          </a:p>
        </p:txBody>
      </p:sp>
      <p:sp>
        <p:nvSpPr>
          <p:cNvPr id="1308676" name="Rectangle 4"/>
          <p:cNvSpPr>
            <a:spLocks noChangeArrowheads="1"/>
          </p:cNvSpPr>
          <p:nvPr/>
        </p:nvSpPr>
        <p:spPr bwMode="auto">
          <a:xfrm>
            <a:off x="1827213" y="2030413"/>
            <a:ext cx="27447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08677" name="Rectangle 5"/>
          <p:cNvSpPr>
            <a:spLocks noChangeArrowheads="1"/>
          </p:cNvSpPr>
          <p:nvPr/>
        </p:nvSpPr>
        <p:spPr bwMode="auto">
          <a:xfrm>
            <a:off x="1827213" y="2030413"/>
            <a:ext cx="27447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08678" name="Rectangle 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64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16D4-3AEA-458C-8B7A-F3BD2455B42C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29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450532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 smtClean="0"/>
              <a:t>Variáveis</a:t>
            </a: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/>
              <a:t>Comandos </a:t>
            </a:r>
            <a:r>
              <a:rPr lang="pt-BR" altLang="pt-B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com</a:t>
            </a:r>
            <a:r>
              <a:rPr lang="pt-BR" altLang="pt-BR" sz="2600" dirty="0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mais de uma</a:t>
            </a:r>
            <a:r>
              <a:rPr lang="pt-BR" altLang="pt-BR" sz="2600" dirty="0"/>
              <a:t> </a:t>
            </a:r>
            <a:r>
              <a:rPr lang="pt-BR" altLang="pt-BR" sz="2600" dirty="0" smtClean="0"/>
              <a:t>linha</a:t>
            </a:r>
            <a:endParaRPr lang="pt-BR" altLang="pt-BR" sz="26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</a:pPr>
            <a:endParaRPr lang="pt-BR" altLang="pt-BR" sz="1400" i="1" dirty="0">
              <a:solidFill>
                <a:srgbClr val="B40000"/>
              </a:solidFill>
            </a:endParaRPr>
          </a:p>
          <a:p>
            <a:pPr lvl="2">
              <a:spcBef>
                <a:spcPct val="0"/>
              </a:spcBef>
            </a:pPr>
            <a:r>
              <a:rPr lang="pt-BR" altLang="pt-BR" sz="2400" dirty="0"/>
              <a:t>Terminação da linha com 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...</a:t>
            </a:r>
            <a:r>
              <a:rPr lang="pt-BR" altLang="pt-BR" sz="2400" dirty="0"/>
              <a:t> e </a:t>
            </a:r>
            <a:r>
              <a:rPr lang="pt-BR" altLang="pt-BR" sz="2400" i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Enter</a:t>
            </a:r>
            <a:r>
              <a:rPr lang="pt-BR" altLang="pt-BR" sz="2400" dirty="0"/>
              <a:t> e continuação na linha seguinte</a:t>
            </a:r>
          </a:p>
          <a:p>
            <a:pPr lvl="2">
              <a:spcBef>
                <a:spcPct val="0"/>
              </a:spcBef>
            </a:pPr>
            <a:endParaRPr lang="pt-BR" altLang="pt-BR" sz="1200" dirty="0"/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Exemplo </a:t>
            </a:r>
            <a:r>
              <a:rPr lang="pt-BR" altLang="pt-BR" sz="2200" dirty="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01</a:t>
            </a:r>
          </a:p>
          <a:p>
            <a:pPr lvl="2">
              <a:spcBef>
                <a:spcPct val="0"/>
              </a:spcBef>
            </a:pPr>
            <a:endParaRPr lang="pt-BR" altLang="pt-BR" sz="1000" dirty="0"/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i="1" dirty="0">
                <a:solidFill>
                  <a:srgbClr val="B40000"/>
                </a:solidFill>
                <a:latin typeface="Georgia" panose="02040502050405020303" pitchFamily="18" charset="0"/>
              </a:rPr>
              <a:t>		    </a:t>
            </a:r>
            <a:r>
              <a:rPr lang="pt-BR" altLang="pt-BR" i="1" dirty="0">
                <a:latin typeface="Georgia" panose="02040502050405020303" pitchFamily="18" charset="0"/>
              </a:rPr>
              <a:t>» z = 1.458 + 2 + ...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i="1" dirty="0">
                <a:latin typeface="Georgia" panose="02040502050405020303" pitchFamily="18" charset="0"/>
              </a:rPr>
              <a:t>		    1.009 + 3.98 + 4.768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000" i="1" dirty="0">
                <a:latin typeface="Georgia" panose="02040502050405020303" pitchFamily="18" charset="0"/>
              </a:rPr>
              <a:t>		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i="1" dirty="0">
                <a:latin typeface="Georgia" panose="02040502050405020303" pitchFamily="18" charset="0"/>
              </a:rPr>
              <a:t>		    z =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i="1" dirty="0">
                <a:latin typeface="Georgia" panose="02040502050405020303" pitchFamily="18" charset="0"/>
              </a:rPr>
              <a:t>                     </a:t>
            </a:r>
            <a:r>
              <a:rPr lang="pt-BR" altLang="pt-BR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13.2150</a:t>
            </a:r>
          </a:p>
        </p:txBody>
      </p:sp>
      <p:sp>
        <p:nvSpPr>
          <p:cNvPr id="129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150938" y="0"/>
            <a:ext cx="7793037" cy="1143000"/>
          </a:xfrm>
        </p:spPr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5213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590A3-DE59-41D4-BA88-F3A5FFEDA8D5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29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4438650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2333625" algn="l"/>
              </a:tabLst>
            </a:pPr>
            <a:r>
              <a:rPr lang="pt-BR" altLang="pt-BR" dirty="0" smtClean="0"/>
              <a:t>Variáveis</a:t>
            </a:r>
            <a:endParaRPr lang="pt-BR" altLang="pt-BR" dirty="0"/>
          </a:p>
          <a:p>
            <a:pPr>
              <a:spcBef>
                <a:spcPct val="0"/>
              </a:spcBef>
              <a:tabLst>
                <a:tab pos="2333625" algn="l"/>
              </a:tabLst>
            </a:pPr>
            <a:endParaRPr lang="pt-BR" altLang="pt-BR" sz="1600" dirty="0"/>
          </a:p>
          <a:p>
            <a:pPr lvl="1">
              <a:spcBef>
                <a:spcPct val="0"/>
              </a:spcBef>
              <a:tabLst>
                <a:tab pos="2333625" algn="l"/>
              </a:tabLst>
            </a:pPr>
            <a:r>
              <a:rPr lang="pt-BR" altLang="pt-BR" sz="2600" dirty="0"/>
              <a:t>Expressões matemáticas</a:t>
            </a:r>
            <a:endParaRPr lang="pt-BR" altLang="pt-BR" sz="26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tabLst>
                <a:tab pos="2333625" algn="l"/>
              </a:tabLst>
            </a:pPr>
            <a:endParaRPr lang="pt-BR" altLang="pt-BR" sz="1400" i="1" dirty="0">
              <a:solidFill>
                <a:srgbClr val="B40000"/>
              </a:solidFill>
            </a:endParaRPr>
          </a:p>
          <a:p>
            <a:pPr lvl="2">
              <a:spcBef>
                <a:spcPct val="0"/>
              </a:spcBef>
              <a:tabLst>
                <a:tab pos="2333625" algn="l"/>
              </a:tabLst>
            </a:pPr>
            <a:r>
              <a:rPr lang="en-US" altLang="pt-B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</a:t>
            </a:r>
            <a:r>
              <a:rPr lang="en-US" altLang="pt-BR" sz="2400" dirty="0"/>
              <a:t> se </a:t>
            </a:r>
            <a:r>
              <a:rPr lang="en-US" altLang="pt-BR" sz="2400" dirty="0" err="1"/>
              <a:t>podem</a:t>
            </a:r>
            <a:r>
              <a:rPr lang="en-US" altLang="pt-BR" sz="2400" dirty="0"/>
              <a:t> </a:t>
            </a:r>
            <a:r>
              <a:rPr lang="en-US" altLang="pt-BR" sz="2400" dirty="0" err="1"/>
              <a:t>digitar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expressões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matemáticas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literalmente</a:t>
            </a:r>
            <a:r>
              <a:rPr lang="en-US" altLang="pt-BR" sz="2400" dirty="0"/>
              <a:t>.</a:t>
            </a:r>
            <a:r>
              <a:rPr lang="en-US" altLang="pt-BR" dirty="0"/>
              <a:t> </a:t>
            </a:r>
            <a:endParaRPr lang="pt-BR" altLang="pt-BR" dirty="0"/>
          </a:p>
          <a:p>
            <a:pPr lvl="2">
              <a:spcBef>
                <a:spcPct val="0"/>
              </a:spcBef>
              <a:tabLst>
                <a:tab pos="2333625" algn="l"/>
              </a:tabLst>
            </a:pPr>
            <a:endParaRPr lang="pt-BR" altLang="pt-BR" sz="1200" dirty="0"/>
          </a:p>
          <a:p>
            <a:pPr lvl="3">
              <a:spcBef>
                <a:spcPct val="0"/>
              </a:spcBef>
              <a:tabLst>
                <a:tab pos="2333625" algn="l"/>
              </a:tabLst>
            </a:pPr>
            <a:r>
              <a:rPr lang="pt-BR" altLang="pt-BR" sz="2200" dirty="0" smtClean="0"/>
              <a:t>Exemplo</a:t>
            </a:r>
            <a:endParaRPr lang="pt-BR" altLang="pt-BR" sz="2200" dirty="0"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  <a:tabLst>
                <a:tab pos="2333625" algn="l"/>
              </a:tabLst>
            </a:pPr>
            <a:endParaRPr lang="pt-BR" altLang="pt-BR" sz="1000" dirty="0"/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  <a:tabLst>
                <a:tab pos="2333625" algn="l"/>
              </a:tabLst>
            </a:pPr>
            <a:r>
              <a:rPr lang="pt-BR" altLang="pt-BR" i="1" dirty="0">
                <a:solidFill>
                  <a:srgbClr val="000000"/>
                </a:solidFill>
                <a:latin typeface="Georgia" panose="02040502050405020303" pitchFamily="18" charset="0"/>
              </a:rPr>
              <a:t>	» j = k + l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  <a:tabLst>
                <a:tab pos="2333625" algn="l"/>
              </a:tabLst>
            </a:pPr>
            <a:r>
              <a:rPr lang="pt-BR" altLang="pt-BR" i="1" dirty="0">
                <a:solidFill>
                  <a:srgbClr val="000000"/>
                </a:solidFill>
                <a:latin typeface="Georgia" panose="02040502050405020303" pitchFamily="18" charset="0"/>
              </a:rPr>
              <a:t>	</a:t>
            </a:r>
            <a:r>
              <a:rPr lang="en-US" altLang="pt-BR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??? Undefined function or variable 'k'.</a:t>
            </a:r>
            <a:endParaRPr lang="pt-BR" altLang="pt-BR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9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8493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7C6D9-CA93-4B7A-BD35-F18776BD1EC1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1138237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pt-BR" altLang="pt-BR" dirty="0" smtClean="0"/>
              <a:t>Variáveis</a:t>
            </a:r>
            <a:endParaRPr lang="pt-BR" altLang="pt-BR" dirty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pt-BR" altLang="pt-BR" sz="1600" dirty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altLang="pt-BR" sz="2600" dirty="0"/>
              <a:t>Operações padrão</a:t>
            </a:r>
            <a:endParaRPr lang="pt-BR" altLang="pt-BR" sz="2600" i="1" dirty="0">
              <a:solidFill>
                <a:srgbClr val="B40000"/>
              </a:solidFill>
            </a:endParaRPr>
          </a:p>
        </p:txBody>
      </p:sp>
      <p:sp>
        <p:nvSpPr>
          <p:cNvPr id="129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  <p:pic>
        <p:nvPicPr>
          <p:cNvPr id="129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733675"/>
            <a:ext cx="5527675" cy="316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98437" name="Text Box 5"/>
          <p:cNvSpPr txBox="1">
            <a:spLocks noChangeArrowheads="1"/>
          </p:cNvSpPr>
          <p:nvPr/>
        </p:nvSpPr>
        <p:spPr bwMode="auto">
          <a:xfrm>
            <a:off x="4616450" y="5811838"/>
            <a:ext cx="4117975" cy="688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126000" tIns="118800" rIns="126000" bIns="118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pt-BR" altLang="pt-BR" sz="1600">
                <a:latin typeface="Verdana" panose="020B0604030504040204" pitchFamily="34" charset="0"/>
              </a:rPr>
              <a:t>As </a:t>
            </a:r>
            <a:r>
              <a:rPr lang="pt-BR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variáveis</a:t>
            </a:r>
            <a:r>
              <a:rPr lang="pt-BR" altLang="pt-BR" sz="1600">
                <a:latin typeface="Verdana" panose="020B0604030504040204" pitchFamily="34" charset="0"/>
              </a:rPr>
              <a:t> desta tabela devem ser interpretadas como </a:t>
            </a:r>
            <a:r>
              <a:rPr lang="pt-BR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números</a:t>
            </a:r>
            <a:r>
              <a:rPr lang="pt-BR" altLang="pt-BR" sz="1600"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02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E969-D271-4024-9BB2-BC781748CDE9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129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4691062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pt-BR" altLang="pt-BR" dirty="0" smtClean="0"/>
              <a:t>Variáveis</a:t>
            </a:r>
            <a:endParaRPr lang="pt-BR" altLang="pt-BR" dirty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pt-BR" altLang="pt-BR" sz="1600" dirty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altLang="pt-BR" sz="2600" dirty="0"/>
              <a:t>Ordem das operações</a:t>
            </a:r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pt-BR" altLang="pt-BR" sz="1400" dirty="0"/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altLang="pt-BR" sz="2400" dirty="0" err="1"/>
              <a:t>Padrão</a:t>
            </a:r>
            <a:r>
              <a:rPr lang="en-US" altLang="pt-BR" sz="2400" dirty="0"/>
              <a:t> </a:t>
            </a:r>
            <a:r>
              <a:rPr lang="en-US" altLang="pt-BR" sz="2400" dirty="0">
                <a:sym typeface="Wingdings" panose="05000000000000000000" pitchFamily="2" charset="2"/>
              </a:rPr>
              <a:t></a:t>
            </a:r>
            <a:r>
              <a:rPr lang="en-US" altLang="pt-BR" sz="2400" dirty="0"/>
              <a:t> </a:t>
            </a:r>
            <a:r>
              <a:rPr lang="en-US" altLang="pt-BR" sz="2400" dirty="0" err="1"/>
              <a:t>Potenciação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multiplicação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divisão</a:t>
            </a:r>
            <a:r>
              <a:rPr lang="en-US" altLang="pt-BR" sz="2400" dirty="0"/>
              <a:t> e, </a:t>
            </a:r>
            <a:r>
              <a:rPr lang="en-US" altLang="pt-BR" sz="2400" dirty="0" err="1"/>
              <a:t>por</a:t>
            </a:r>
            <a:r>
              <a:rPr lang="en-US" altLang="pt-BR" sz="2400" dirty="0"/>
              <a:t> </a:t>
            </a:r>
            <a:r>
              <a:rPr lang="en-US" altLang="pt-BR" sz="2400" dirty="0" err="1"/>
              <a:t>fim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adição</a:t>
            </a:r>
            <a:r>
              <a:rPr lang="en-US" altLang="pt-BR" sz="2400" dirty="0"/>
              <a:t> e </a:t>
            </a:r>
            <a:r>
              <a:rPr lang="en-US" altLang="pt-BR" sz="2400" dirty="0" err="1"/>
              <a:t>subtração</a:t>
            </a:r>
            <a:endParaRPr lang="en-US" altLang="pt-BR" sz="2400" dirty="0"/>
          </a:p>
          <a:p>
            <a:pPr lvl="2">
              <a:lnSpc>
                <a:spcPct val="95000"/>
              </a:lnSpc>
              <a:spcBef>
                <a:spcPct val="0"/>
              </a:spcBef>
            </a:pPr>
            <a:endParaRPr lang="en-US" altLang="pt-BR" sz="1400" dirty="0"/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altLang="pt-BR" sz="2400" dirty="0" err="1"/>
              <a:t>Uso</a:t>
            </a:r>
            <a:r>
              <a:rPr lang="en-US" altLang="pt-BR" sz="2400" dirty="0"/>
              <a:t> de </a:t>
            </a:r>
            <a:r>
              <a:rPr lang="en-US" altLang="pt-BR" sz="2400" dirty="0" err="1"/>
              <a:t>parênteses</a:t>
            </a:r>
            <a:r>
              <a:rPr lang="en-US" altLang="pt-BR" sz="2400" dirty="0"/>
              <a:t> (</a:t>
            </a:r>
            <a:r>
              <a:rPr lang="en-US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 )</a:t>
            </a:r>
            <a:r>
              <a:rPr lang="en-US" altLang="pt-BR" sz="2400" dirty="0"/>
              <a:t>) para </a:t>
            </a:r>
            <a:r>
              <a:rPr lang="en-US" altLang="pt-BR" sz="2400" dirty="0" err="1"/>
              <a:t>definir</a:t>
            </a:r>
            <a:r>
              <a:rPr lang="en-US" altLang="pt-BR" sz="2400" dirty="0"/>
              <a:t> a </a:t>
            </a:r>
            <a:r>
              <a:rPr lang="en-US" altLang="pt-BR" sz="2400" dirty="0" err="1"/>
              <a:t>ordem</a:t>
            </a:r>
            <a:r>
              <a:rPr lang="en-US" altLang="pt-BR" sz="2400" dirty="0"/>
              <a:t> dos </a:t>
            </a:r>
            <a:r>
              <a:rPr lang="en-US" altLang="pt-BR" sz="2400" dirty="0" err="1"/>
              <a:t>cálculos</a:t>
            </a:r>
            <a:endParaRPr lang="en-US" altLang="pt-BR" sz="2400" dirty="0"/>
          </a:p>
          <a:p>
            <a:pPr lvl="2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pt-BR" sz="1200" dirty="0"/>
              <a:t> </a:t>
            </a:r>
          </a:p>
          <a:p>
            <a:pPr lvl="3">
              <a:lnSpc>
                <a:spcPct val="95000"/>
              </a:lnSpc>
              <a:spcBef>
                <a:spcPct val="0"/>
              </a:spcBef>
            </a:pPr>
            <a:r>
              <a:rPr lang="pt-BR" altLang="pt-BR" sz="2200" dirty="0"/>
              <a:t>Exemplo: Cálculo de </a:t>
            </a:r>
          </a:p>
          <a:p>
            <a:pPr lvl="3">
              <a:lnSpc>
                <a:spcPct val="95000"/>
              </a:lnSpc>
              <a:spcBef>
                <a:spcPct val="0"/>
              </a:spcBef>
            </a:pPr>
            <a:endParaRPr lang="pt-BR" altLang="pt-BR" sz="1000" dirty="0"/>
          </a:p>
          <a:p>
            <a:pPr lvl="3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pt-BR" altLang="pt-BR" sz="2200" dirty="0"/>
              <a:t>	</a:t>
            </a:r>
            <a:r>
              <a:rPr lang="fr-FR" altLang="pt-BR" sz="2200" i="1" dirty="0">
                <a:latin typeface="Georgia" panose="02040502050405020303" pitchFamily="18" charset="0"/>
              </a:rPr>
              <a:t>&gt;&gt; 1/(exp(3)+1)</a:t>
            </a:r>
          </a:p>
          <a:p>
            <a:pPr lvl="3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fr-FR" altLang="pt-BR" sz="2200" i="1" dirty="0">
                <a:latin typeface="Georgia" panose="02040502050405020303" pitchFamily="18" charset="0"/>
              </a:rPr>
              <a:t>     ans =</a:t>
            </a:r>
          </a:p>
          <a:p>
            <a:pPr lvl="3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fr-FR" altLang="pt-BR" sz="2200" i="1" dirty="0">
                <a:latin typeface="Georgia" panose="02040502050405020303" pitchFamily="18" charset="0"/>
              </a:rPr>
              <a:t>             </a:t>
            </a:r>
            <a:r>
              <a:rPr lang="fr-FR" altLang="pt-BR" sz="22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0.0474</a:t>
            </a:r>
            <a:endParaRPr lang="pt-BR" altLang="pt-BR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9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  <p:sp>
        <p:nvSpPr>
          <p:cNvPr id="129946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299462" name="Object 6"/>
          <p:cNvGraphicFramePr>
            <a:graphicFrameLocks noChangeAspect="1"/>
          </p:cNvGraphicFramePr>
          <p:nvPr/>
        </p:nvGraphicFramePr>
        <p:xfrm>
          <a:off x="5576888" y="4391025"/>
          <a:ext cx="143827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838080" imgH="431640" progId="Equation.3">
                  <p:embed/>
                </p:oleObj>
              </mc:Choice>
              <mc:Fallback>
                <p:oleObj name="Equation" r:id="rId3" imgW="838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4391025"/>
                        <a:ext cx="143827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38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2A5E8-7CE7-4D64-959C-045EE7D34BE2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30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1175" y="1520825"/>
            <a:ext cx="8154988" cy="466407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 smtClean="0"/>
              <a:t>Variáveis</a:t>
            </a: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/>
              <a:t>Interrupção de cálculos </a:t>
            </a:r>
            <a:r>
              <a:rPr lang="pt-BR" altLang="pt-BR" sz="2600" dirty="0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longos</a:t>
            </a:r>
          </a:p>
          <a:p>
            <a:pPr lvl="1">
              <a:spcBef>
                <a:spcPct val="0"/>
              </a:spcBef>
            </a:pPr>
            <a:endParaRPr lang="pt-BR" altLang="pt-BR" sz="1400" dirty="0"/>
          </a:p>
          <a:p>
            <a:pPr lvl="2">
              <a:spcBef>
                <a:spcPct val="0"/>
              </a:spcBef>
            </a:pPr>
            <a:r>
              <a:rPr lang="en-US" altLang="pt-BR" sz="2400" dirty="0" err="1"/>
              <a:t>Uso</a:t>
            </a:r>
            <a:r>
              <a:rPr lang="en-US" altLang="pt-BR" sz="2400" dirty="0"/>
              <a:t> de </a:t>
            </a:r>
            <a:r>
              <a:rPr lang="en-US" altLang="pt-BR" sz="24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Ctrl+c</a:t>
            </a:r>
            <a:r>
              <a:rPr lang="en-US" altLang="pt-BR" sz="8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/>
              <a:t>, </a:t>
            </a:r>
            <a:r>
              <a:rPr lang="en-US" altLang="pt-BR" sz="2400" dirty="0" err="1"/>
              <a:t>após</a:t>
            </a:r>
            <a:r>
              <a:rPr lang="en-US" altLang="pt-BR" sz="2400" dirty="0"/>
              <a:t> o que um novo </a:t>
            </a:r>
            <a:r>
              <a:rPr lang="en-US" altLang="pt-BR" sz="2400" i="1" dirty="0"/>
              <a:t>prompt</a:t>
            </a:r>
            <a:r>
              <a:rPr lang="en-US" altLang="pt-BR" sz="2400" dirty="0"/>
              <a:t> </a:t>
            </a:r>
            <a:r>
              <a:rPr lang="en-US" altLang="pt-BR" sz="2400" dirty="0" err="1"/>
              <a:t>aparecerá</a:t>
            </a:r>
            <a:r>
              <a:rPr lang="en-US" altLang="pt-BR" sz="2400" dirty="0"/>
              <a:t> para a entrada de </a:t>
            </a:r>
            <a:r>
              <a:rPr lang="en-US" altLang="pt-BR" sz="2400" dirty="0" err="1"/>
              <a:t>novos</a:t>
            </a:r>
            <a:r>
              <a:rPr lang="en-US" altLang="pt-BR" sz="2400" dirty="0"/>
              <a:t> </a:t>
            </a:r>
            <a:r>
              <a:rPr lang="en-US" altLang="pt-BR" sz="2400" dirty="0" err="1"/>
              <a:t>comandos</a:t>
            </a:r>
            <a:r>
              <a:rPr lang="en-US" altLang="pt-BR" dirty="0"/>
              <a:t> </a:t>
            </a:r>
            <a:r>
              <a:rPr lang="en-US" altLang="pt-BR" sz="800" dirty="0"/>
              <a:t> </a:t>
            </a:r>
            <a:endParaRPr lang="pt-BR" altLang="pt-BR" sz="1000" i="1" dirty="0">
              <a:latin typeface="Georgia" panose="02040502050405020303" pitchFamily="18" charset="0"/>
            </a:endParaRPr>
          </a:p>
        </p:txBody>
      </p:sp>
      <p:sp>
        <p:nvSpPr>
          <p:cNvPr id="130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  <p:sp>
        <p:nvSpPr>
          <p:cNvPr id="130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31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799C-7DC4-4779-902B-1708EE19E8E2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140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1175" y="1520825"/>
            <a:ext cx="8154988" cy="466407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 smtClean="0"/>
              <a:t>Variáveis</a:t>
            </a: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/>
              <a:t>Incompletude de comandos</a:t>
            </a:r>
          </a:p>
          <a:p>
            <a:pPr lvl="1">
              <a:spcBef>
                <a:spcPct val="0"/>
              </a:spcBef>
            </a:pPr>
            <a:endParaRPr lang="pt-BR" altLang="pt-BR" sz="1400" dirty="0"/>
          </a:p>
          <a:p>
            <a:pPr lvl="2">
              <a:spcBef>
                <a:spcPct val="0"/>
              </a:spcBef>
            </a:pP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Finalização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comandos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incompletos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inválidos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altLang="pt-B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spcBef>
                <a:spcPct val="0"/>
              </a:spcBef>
            </a:pPr>
            <a:endParaRPr lang="pt-BR" altLang="pt-BR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</a:pPr>
            <a:r>
              <a:rPr lang="en-US" alt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Aparecimento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alt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uma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mensa</a:t>
            </a:r>
            <a:r>
              <a:rPr lang="en-US" altLang="pt-BR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pt-BR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altLang="pt-BR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altLang="pt-BR" sz="22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erro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seguida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um novo </a:t>
            </a:r>
            <a:r>
              <a:rPr lang="en-US" altLang="pt-BR" sz="22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prompt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3">
              <a:spcBef>
                <a:spcPct val="0"/>
              </a:spcBef>
            </a:pPr>
            <a:endParaRPr lang="en-US" altLang="pt-BR" sz="1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</a:pPr>
            <a:r>
              <a:rPr lang="en-US" alt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Aparecimento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um </a:t>
            </a:r>
            <a:r>
              <a:rPr lang="en-US" altLang="pt-BR" sz="2200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cursor </a:t>
            </a:r>
            <a:r>
              <a:rPr lang="en-US" altLang="pt-BR" sz="22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pt-BR" sz="2200" u="sng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iscante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à </a:t>
            </a:r>
            <a:r>
              <a:rPr lang="en-US" alt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esquerda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da </a:t>
            </a:r>
            <a:r>
              <a:rPr lang="en-US" alt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linha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abaixo</a:t>
            </a:r>
            <a:r>
              <a:rPr lang="en-US" alt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alt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comando</a:t>
            </a:r>
            <a:r>
              <a:rPr lang="en-US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039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  <p:sp>
        <p:nvSpPr>
          <p:cNvPr id="14039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9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375C1-798A-4BA9-9E41-C64D59637FD3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130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431006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 smtClean="0"/>
              <a:t>Variáveis</a:t>
            </a: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en-US" altLang="pt-BR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Nomes</a:t>
            </a:r>
            <a:r>
              <a:rPr lang="en-US" altLang="pt-BR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lvl="1">
              <a:spcBef>
                <a:spcPct val="0"/>
              </a:spcBef>
            </a:pPr>
            <a:endParaRPr lang="pt-BR" altLang="pt-B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spcBef>
                <a:spcPct val="0"/>
              </a:spcBef>
            </a:pP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Inicialização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uma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letra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seguida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um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número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solidFill>
                  <a:srgbClr val="FF3300"/>
                </a:solidFill>
              </a:rPr>
              <a:t>arbitrário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letras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números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símbolos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e.g., </a:t>
            </a:r>
            <a:r>
              <a:rPr lang="en-US" altLang="pt-BR" sz="2400" i="1" dirty="0">
                <a:solidFill>
                  <a:srgbClr val="B40000"/>
                </a:solidFill>
                <a:latin typeface="Verdana" panose="020B0604030504040204" pitchFamily="34" charset="0"/>
              </a:rPr>
              <a:t>_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-</a:t>
            </a:r>
            <a:endParaRPr lang="en-US" alt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spcBef>
                <a:spcPct val="0"/>
              </a:spcBef>
            </a:pPr>
            <a:endParaRPr lang="en-US" altLang="pt-BR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spcBef>
                <a:spcPct val="0"/>
              </a:spcBef>
            </a:pP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Sensibilidade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MATLAB</a:t>
            </a:r>
            <a:r>
              <a:rPr lang="en-US" altLang="pt-BR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anose="020B0604030504040204" pitchFamily="34" charset="0"/>
              </a:rPr>
              <a:t>®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maiúsculas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e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minúsculas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case sensitive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pt-BR" alt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02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  <p:sp>
        <p:nvSpPr>
          <p:cNvPr id="130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6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15230-5D5B-446D-87F0-70AB7B0BEC93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3035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915987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altLang="pt-BR" dirty="0" smtClean="0"/>
              <a:t>Variáveis</a:t>
            </a:r>
            <a:endParaRPr lang="pt-BR" altLang="pt-BR" sz="1600" dirty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pt-BR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Variáveis</a:t>
            </a:r>
            <a:r>
              <a:rPr lang="en-US" altLang="pt-B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especiais</a:t>
            </a:r>
            <a:r>
              <a:rPr lang="en-US" altLang="pt-B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pt-BR" altLang="pt-BR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0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303672" name="Group 120"/>
          <p:cNvGraphicFramePr>
            <a:graphicFrameLocks noGrp="1"/>
          </p:cNvGraphicFramePr>
          <p:nvPr>
            <p:ph sz="half" idx="2"/>
          </p:nvPr>
        </p:nvGraphicFramePr>
        <p:xfrm>
          <a:off x="295275" y="2695575"/>
          <a:ext cx="8569325" cy="3794760"/>
        </p:xfrm>
        <a:graphic>
          <a:graphicData uri="http://schemas.openxmlformats.org/drawingml/2006/table">
            <a:tbl>
              <a:tblPr/>
              <a:tblGrid>
                <a:gridCol w="1155700"/>
                <a:gridCol w="7413625"/>
              </a:tblGrid>
              <a:tr h="142875"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Variável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000"/>
                    </a:solidFill>
                  </a:tcPr>
                </a:tc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Descrição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0000"/>
                    </a:solidFill>
                  </a:tcPr>
                </a:tc>
              </a:tr>
              <a:tr h="515938"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ans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Contém o resultado do último cálculo não atribuído a outra variável.</a:t>
                      </a:r>
                      <a:endParaRPr kumimoji="0" lang="pt-BR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4725"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eps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Variável utilizada internamente para o arredondamento de todos os números, antes do armazenamento na memória do computador, cujo valor é </a:t>
                      </a: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≈</a:t>
                      </a:r>
                      <a:r>
                        <a:rPr kumimoji="0" lang="pt-BR" alt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2,2204.10</a:t>
                      </a:r>
                      <a:r>
                        <a:rPr kumimoji="0" lang="pt-BR" altLang="pt-BR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-16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e representa a acurácia computacional do MATLAB</a:t>
                      </a:r>
                      <a:r>
                        <a:rPr kumimoji="0" lang="pt-BR" altLang="pt-BR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®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pt-BR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1625"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pt-BR" alt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ou </a:t>
                      </a:r>
                      <a:r>
                        <a:rPr kumimoji="0" lang="pt-BR" alt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kumimoji="0" lang="pt-BR" altLang="pt-BR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Número complexo </a:t>
                      </a:r>
                      <a:r>
                        <a:rPr kumimoji="0" lang="pt-BR" alt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, com a propriedade </a:t>
                      </a:r>
                      <a:r>
                        <a:rPr kumimoji="0" lang="pt-BR" alt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pt-BR" altLang="pt-BR" sz="1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pt-BR" alt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=-1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pi</a:t>
                      </a:r>
                      <a:endParaRPr kumimoji="0" lang="pt-BR" altLang="pt-BR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Igual a </a:t>
                      </a:r>
                      <a:r>
                        <a:rPr kumimoji="0" lang="pt-BR" alt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3,1415...</a:t>
                      </a:r>
                      <a:endParaRPr kumimoji="0" lang="pt-BR" altLang="pt-B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Inf</a:t>
                      </a:r>
                      <a:endParaRPr kumimoji="0" lang="pt-BR" altLang="pt-BR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Corresponde ao resultado da divisão de 1 por 0, i.e., 1/0 = </a:t>
                      </a:r>
                      <a:r>
                        <a:rPr kumimoji="0" lang="pt-BR" alt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Inf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kumimoji="0" lang="pt-BR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1525">
                <a:tc>
                  <a:txBody>
                    <a:bodyPr/>
                    <a:lstStyle>
                      <a:lvl1pPr marL="447675" indent="-447675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447675" marR="0" lvl="0" indent="-4476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NaN</a:t>
                      </a:r>
                      <a:endParaRPr kumimoji="0" lang="pt-BR" altLang="pt-BR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B4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anose="02040502050405020303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 marL="990600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Webdings" panose="05030102010509060703" pitchFamily="18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 marL="1524000" indent="-3540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 marL="2066925" indent="-363538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 marL="2246313" algn="just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7035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31607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6179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4075113" algn="just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Representação de </a:t>
                      </a:r>
                      <a:r>
                        <a:rPr kumimoji="0" lang="pt-BR" altLang="pt-BR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B4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Not a Number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, entendido como um 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não número</a:t>
                      </a:r>
                      <a:r>
                        <a:rPr kumimoji="0" lang="pt-BR" altLang="pt-BR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Times New Roman" panose="02020603050405020304" pitchFamily="18" charset="0"/>
                        </a:rPr>
                        <a:t> pelo sistema e produzido por cálculos tais como 0/0 ou por valores que o sistema não entende como números.</a:t>
                      </a:r>
                      <a:endParaRPr kumimoji="0" lang="pt-BR" altLang="pt-B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03659" name="Rectangle 10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 smtClean="0"/>
              <a:t>Escalares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911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19C958-0FA3-428A-9A43-C0EAEFEEA89B}" type="slidenum">
              <a:rPr lang="en-US" altLang="pt-BR"/>
              <a:pPr/>
              <a:t>3</a:t>
            </a:fld>
            <a:endParaRPr lang="en-US" altLang="pt-BR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GB" altLang="pt-BR"/>
              <a:t>Matlab Desktop</a:t>
            </a:r>
          </a:p>
        </p:txBody>
      </p:sp>
      <p:pic>
        <p:nvPicPr>
          <p:cNvPr id="10244" name="Picture 4" descr="W:\CURRENT WORK\Matlab Tutorial\matlab deskto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6800"/>
            <a:ext cx="6912768" cy="58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553200" y="2743200"/>
            <a:ext cx="19812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/>
              <a:t>Command Window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57200" y="2362200"/>
            <a:ext cx="175260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 sz="1600"/>
              <a:t>Workspace /  Current Directory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85664" y="4365104"/>
            <a:ext cx="15240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/>
              <a:t>Command History</a:t>
            </a:r>
          </a:p>
        </p:txBody>
      </p:sp>
      <p:pic>
        <p:nvPicPr>
          <p:cNvPr id="10252" name="Picture 12" descr="W:\CURRENT WORK\Matlab Tutorial\magnifying glas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912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C66BD-C5E5-4F2F-B0EA-820B69DBCCB7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130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4494212"/>
          </a:xfrm>
          <a:noFill/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pt-BR" altLang="pt-BR" dirty="0" smtClean="0"/>
              <a:t>Variáveis</a:t>
            </a:r>
            <a:endParaRPr lang="pt-BR" altLang="pt-BR" dirty="0"/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pt-BR" altLang="pt-BR" sz="1600" dirty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en-US" altLang="pt-BR" sz="2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Variáveis</a:t>
            </a:r>
            <a:r>
              <a:rPr lang="en-US" altLang="pt-B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especiais</a:t>
            </a:r>
            <a:endParaRPr lang="en-US" altLang="pt-BR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5000"/>
              </a:lnSpc>
              <a:spcBef>
                <a:spcPct val="0"/>
              </a:spcBef>
            </a:pPr>
            <a:endParaRPr lang="en-US" altLang="pt-BR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Possibilidade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atribuição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valores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às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variáveis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internas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MATLAB</a:t>
            </a:r>
            <a:r>
              <a:rPr lang="en-US" altLang="pt-BR" sz="2400" baseline="30000" dirty="0">
                <a:effectLst>
                  <a:outerShdw blurRad="38100" dist="38100" dir="2700000" algn="tl">
                    <a:srgbClr val="C0C0C0"/>
                  </a:outerShdw>
                </a:effectLst>
                <a:cs typeface="Tahoma" panose="020B0604030504040204" pitchFamily="34" charset="0"/>
              </a:rPr>
              <a:t>®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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Impacto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nos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cálculos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que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envolvam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tais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variáveis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2">
              <a:lnSpc>
                <a:spcPct val="95000"/>
              </a:lnSpc>
              <a:spcBef>
                <a:spcPct val="0"/>
              </a:spcBef>
            </a:pPr>
            <a:endParaRPr lang="en-US" altLang="pt-BR" sz="1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2">
              <a:lnSpc>
                <a:spcPct val="95000"/>
              </a:lnSpc>
              <a:spcBef>
                <a:spcPct val="0"/>
              </a:spcBef>
            </a:pP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Remoção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valores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atribuídos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variáveis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internas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por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acidente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partir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comando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clear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navegador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espaço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altLang="pt-BR" sz="2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trabalho</a:t>
            </a:r>
            <a:r>
              <a:rPr lang="en-US" altLang="pt-BR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pt-BR" altLang="pt-BR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05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05630" name="Rectangle 3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Escalares </a:t>
            </a:r>
          </a:p>
        </p:txBody>
      </p:sp>
      <p:sp>
        <p:nvSpPr>
          <p:cNvPr id="1305632" name="Text Box 32"/>
          <p:cNvSpPr txBox="1">
            <a:spLocks noChangeArrowheads="1"/>
          </p:cNvSpPr>
          <p:nvPr/>
        </p:nvSpPr>
        <p:spPr bwMode="auto">
          <a:xfrm>
            <a:off x="5491163" y="5584825"/>
            <a:ext cx="3140075" cy="909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126000" tIns="118800" rIns="126000" bIns="118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pt-BR" sz="16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EVITAR</a:t>
            </a:r>
            <a:r>
              <a:rPr lang="en-US" altLang="pt-BR" sz="1600">
                <a:latin typeface="Verdana" panose="020B0604030504040204" pitchFamily="34" charset="0"/>
              </a:rPr>
              <a:t> atribuir valores às </a:t>
            </a:r>
            <a:r>
              <a:rPr lang="pt-BR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variáveis internas </a:t>
            </a:r>
            <a:r>
              <a:rPr lang="en-US" altLang="pt-BR" sz="1600">
                <a:latin typeface="Verdana" panose="020B0604030504040204" pitchFamily="34" charset="0"/>
              </a:rPr>
              <a:t>do MATLAB</a:t>
            </a:r>
            <a:r>
              <a:rPr lang="en-US" altLang="pt-BR" sz="1600" baseline="30000">
                <a:effectLst>
                  <a:outerShdw blurRad="38100" dist="38100" dir="2700000" algn="tl">
                    <a:srgbClr val="FFFFFF"/>
                  </a:outerShdw>
                </a:effectLst>
                <a:cs typeface="Tahoma" panose="020B0604030504040204" pitchFamily="34" charset="0"/>
              </a:rPr>
              <a:t>®</a:t>
            </a:r>
            <a:r>
              <a:rPr lang="pt-BR" altLang="pt-BR" sz="1600"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1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FCE70-0167-4D6A-B57C-EC0D56C0EDCC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13690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3856037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/>
              <a:t>Geração de vetores no MATLAB</a:t>
            </a:r>
            <a:r>
              <a:rPr lang="pt-BR" altLang="pt-BR" baseline="30000">
                <a:cs typeface="Tahoma" panose="020B0604030504040204" pitchFamily="34" charset="0"/>
              </a:rPr>
              <a:t>® </a:t>
            </a:r>
            <a:r>
              <a:rPr lang="pt-BR" altLang="pt-BR">
                <a:sym typeface="Wingdings" panose="05000000000000000000" pitchFamily="2" charset="2"/>
              </a:rPr>
              <a:t> </a:t>
            </a:r>
            <a:r>
              <a:rPr lang="pt-BR" altLang="pt-BR"/>
              <a:t>Caractere </a:t>
            </a:r>
            <a:r>
              <a:rPr lang="pt-BR" alt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dois pontos</a:t>
            </a:r>
            <a:r>
              <a:rPr lang="pt-BR" altLang="pt-BR"/>
              <a:t> (</a:t>
            </a:r>
            <a:r>
              <a:rPr lang="pt-BR" altLang="pt-BR" i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pt-BR" altLang="pt-BR"/>
              <a:t>).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endParaRPr lang="pt-BR" altLang="pt-BR" sz="1600" i="1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x = 1</a:t>
            </a:r>
            <a:r>
              <a:rPr lang="pt-BR" altLang="pt-BR" sz="2600" i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:</a:t>
            </a:r>
            <a:r>
              <a:rPr lang="pt-BR" altLang="pt-BR" sz="2600" i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5</a:t>
            </a:r>
            <a:r>
              <a:rPr lang="pt-BR" altLang="pt-BR" sz="2600"/>
              <a:t> (Geração de um vetor linha contendo os números de 1 a 5, com incremento unitário)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endParaRPr lang="pt-BR" altLang="pt-BR" sz="1000"/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600" i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x =   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endParaRPr lang="pt-BR" altLang="pt-BR" sz="1000" i="1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600" i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</a:t>
            </a:r>
            <a:r>
              <a:rPr lang="pt-BR" altLang="pt-BR" sz="2600" i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1    2    3    4    5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000"/>
              <a:t> </a:t>
            </a:r>
          </a:p>
        </p:txBody>
      </p:sp>
      <p:sp>
        <p:nvSpPr>
          <p:cNvPr id="13690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690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sz="3700" dirty="0"/>
              <a:t>Vetores e </a:t>
            </a:r>
            <a:r>
              <a:rPr lang="pt-BR" altLang="pt-BR" sz="3700" dirty="0" smtClean="0"/>
              <a:t>Matrizes</a:t>
            </a:r>
            <a:endParaRPr lang="pt-BR" altLang="pt-BR" sz="3700" dirty="0"/>
          </a:p>
        </p:txBody>
      </p:sp>
    </p:spTree>
    <p:extLst>
      <p:ext uri="{BB962C8B-B14F-4D97-AF65-F5344CB8AC3E}">
        <p14:creationId xmlns:p14="http://schemas.microsoft.com/office/powerpoint/2010/main" val="33030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BF5D7-B607-46EA-B3B5-CD219A355339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1371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4922837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Matriz </a:t>
            </a:r>
            <a:r>
              <a:rPr lang="pt-BR" altLang="pt-BR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diagonal</a:t>
            </a:r>
            <a:r>
              <a:rPr lang="pt-BR" altLang="pt-BR" dirty="0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dirty="0"/>
              <a:t>ou </a:t>
            </a:r>
            <a:r>
              <a:rPr lang="pt-BR" altLang="pt-BR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diagonal</a:t>
            </a:r>
            <a:r>
              <a:rPr lang="pt-BR" altLang="pt-BR" dirty="0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dirty="0"/>
              <a:t>da matriz </a:t>
            </a:r>
            <a:endParaRPr lang="pt-BR" altLang="pt-BR" dirty="0">
              <a:solidFill>
                <a:srgbClr val="FF52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 dirty="0"/>
              <a:t> </a:t>
            </a:r>
          </a:p>
          <a:p>
            <a:pPr lvl="1">
              <a:spcBef>
                <a:spcPct val="0"/>
              </a:spcBef>
            </a:pPr>
            <a:r>
              <a:rPr lang="pt-BR" altLang="pt-BR" sz="2600" i="1" dirty="0" err="1">
                <a:solidFill>
                  <a:srgbClr val="B40000"/>
                </a:solidFill>
                <a:latin typeface="Georgia" panose="02040502050405020303" pitchFamily="18" charset="0"/>
              </a:rPr>
              <a:t>diag</a:t>
            </a:r>
            <a:r>
              <a:rPr lang="pt-BR" altLang="pt-BR" sz="2600" i="1" dirty="0">
                <a:solidFill>
                  <a:srgbClr val="B40000"/>
                </a:solidFill>
                <a:latin typeface="Georgia" panose="02040502050405020303" pitchFamily="18" charset="0"/>
              </a:rPr>
              <a:t>(x)</a:t>
            </a:r>
            <a:r>
              <a:rPr lang="pt-BR" altLang="pt-BR" sz="2600" dirty="0"/>
              <a:t> </a:t>
            </a:r>
            <a:r>
              <a:rPr lang="pt-BR" altLang="pt-BR" sz="2600" dirty="0">
                <a:sym typeface="Wingdings" panose="05000000000000000000" pitchFamily="2" charset="2"/>
              </a:rPr>
              <a:t> Geração de uma</a:t>
            </a:r>
            <a:r>
              <a:rPr lang="pt-BR" altLang="pt-BR" sz="2600" dirty="0"/>
              <a:t> matriz com os elementos de um vetor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x</a:t>
            </a:r>
            <a:r>
              <a:rPr lang="pt-BR" altLang="pt-BR" sz="2600" dirty="0"/>
              <a:t> em sua diagonal principal.</a:t>
            </a:r>
          </a:p>
          <a:p>
            <a:pPr lvl="1">
              <a:spcBef>
                <a:spcPct val="0"/>
              </a:spcBef>
            </a:pPr>
            <a:endParaRPr lang="pt-BR" altLang="pt-BR" sz="1400" dirty="0"/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	&gt;&gt; </a:t>
            </a:r>
            <a:r>
              <a:rPr lang="pt-BR" altLang="pt-BR" sz="28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diag</a:t>
            </a:r>
            <a:r>
              <a:rPr lang="pt-BR" altLang="pt-BR" sz="28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(x)</a:t>
            </a:r>
            <a:r>
              <a:rPr lang="pt-BR" altLang="pt-B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ans =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</a:t>
            </a:r>
            <a:r>
              <a:rPr lang="fr-F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</a:t>
            </a: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0     0     0     0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0     </a:t>
            </a:r>
            <a:r>
              <a:rPr lang="fr-F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2</a:t>
            </a: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0     0     0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0     0     </a:t>
            </a:r>
            <a:r>
              <a:rPr lang="fr-F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3</a:t>
            </a: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0     0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0     0     0     </a:t>
            </a:r>
            <a:r>
              <a:rPr lang="fr-F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4</a:t>
            </a: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0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fr-F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0     0     0     0     </a:t>
            </a:r>
            <a:r>
              <a:rPr lang="fr-F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5</a:t>
            </a:r>
            <a:endParaRPr lang="pt-BR" altLang="pt-BR" sz="24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711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711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Matrizes </a:t>
            </a:r>
          </a:p>
        </p:txBody>
      </p:sp>
    </p:spTree>
    <p:extLst>
      <p:ext uri="{BB962C8B-B14F-4D97-AF65-F5344CB8AC3E}">
        <p14:creationId xmlns:p14="http://schemas.microsoft.com/office/powerpoint/2010/main" val="8187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6DAB-4257-43EE-920E-C93FBA6D03C5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13721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4837112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Matriz </a:t>
            </a:r>
            <a:r>
              <a:rPr lang="pt-BR" altLang="pt-BR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diagonal</a:t>
            </a:r>
            <a:r>
              <a:rPr lang="pt-BR" altLang="pt-BR" dirty="0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dirty="0"/>
              <a:t>ou </a:t>
            </a:r>
            <a:r>
              <a:rPr lang="pt-BR" altLang="pt-BR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diagonal</a:t>
            </a:r>
            <a:r>
              <a:rPr lang="pt-BR" altLang="pt-BR" dirty="0">
                <a:solidFill>
                  <a:srgbClr val="FF52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altLang="pt-BR" dirty="0"/>
              <a:t>da </a:t>
            </a:r>
            <a:r>
              <a:rPr lang="pt-BR" altLang="pt-BR" dirty="0" smtClean="0"/>
              <a:t>matriz</a:t>
            </a:r>
            <a:endParaRPr lang="pt-BR" altLang="pt-BR" dirty="0">
              <a:solidFill>
                <a:srgbClr val="FF52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 dirty="0"/>
              <a:t> </a:t>
            </a:r>
          </a:p>
          <a:p>
            <a:pPr lvl="1">
              <a:spcBef>
                <a:spcPct val="0"/>
              </a:spcBef>
            </a:pPr>
            <a:r>
              <a:rPr lang="pt-BR" altLang="pt-BR" sz="2600" i="1" dirty="0" err="1">
                <a:solidFill>
                  <a:srgbClr val="B40000"/>
                </a:solidFill>
                <a:latin typeface="Georgia" panose="02040502050405020303" pitchFamily="18" charset="0"/>
              </a:rPr>
              <a:t>diag</a:t>
            </a:r>
            <a:r>
              <a:rPr lang="pt-BR" altLang="pt-BR" sz="2600" i="1" dirty="0">
                <a:solidFill>
                  <a:srgbClr val="B40000"/>
                </a:solidFill>
                <a:latin typeface="Georgia" panose="02040502050405020303" pitchFamily="18" charset="0"/>
              </a:rPr>
              <a:t>(X)</a:t>
            </a:r>
            <a:r>
              <a:rPr lang="pt-BR" altLang="pt-BR" sz="2600" dirty="0"/>
              <a:t> </a:t>
            </a:r>
            <a:r>
              <a:rPr lang="pt-BR" altLang="pt-BR" sz="2600" dirty="0">
                <a:sym typeface="Wingdings" panose="05000000000000000000" pitchFamily="2" charset="2"/>
              </a:rPr>
              <a:t> Geração de um</a:t>
            </a:r>
            <a:r>
              <a:rPr lang="pt-BR" altLang="pt-BR" sz="2600" dirty="0"/>
              <a:t> vetor coluna com os elementos da diagonal principal de uma </a:t>
            </a:r>
            <a:r>
              <a:rPr lang="pt-BR" altLang="pt-BR" sz="2600" dirty="0" err="1"/>
              <a:t>matrix</a:t>
            </a:r>
            <a:r>
              <a:rPr lang="pt-BR" altLang="pt-BR" sz="2600" dirty="0"/>
              <a:t>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X</a:t>
            </a:r>
            <a:r>
              <a:rPr lang="pt-BR" altLang="pt-BR" sz="2600" dirty="0"/>
              <a:t>.</a:t>
            </a:r>
          </a:p>
          <a:p>
            <a:pPr lvl="1">
              <a:spcBef>
                <a:spcPct val="0"/>
              </a:spcBef>
            </a:pPr>
            <a:endParaRPr lang="pt-BR" altLang="pt-BR" sz="1400" dirty="0"/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X=[</a:t>
            </a:r>
            <a:r>
              <a:rPr lang="pt-BR" altLang="pt-BR" sz="24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3</a:t>
            </a: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11 5; 4 </a:t>
            </a:r>
            <a:r>
              <a:rPr lang="pt-BR" altLang="pt-BR" sz="24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</a:t>
            </a: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-3; 6 2 </a:t>
            </a:r>
            <a:r>
              <a:rPr lang="pt-BR" altLang="pt-BR" sz="240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</a:t>
            </a: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];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pt-BR" altLang="pt-BR" sz="24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diag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(X)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0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ans</a:t>
            </a: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=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</a:pPr>
            <a:endParaRPr lang="pt-B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3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</a:t>
            </a:r>
          </a:p>
          <a:p>
            <a:pPr lvl="3">
              <a:lnSpc>
                <a:spcPct val="8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1</a:t>
            </a:r>
          </a:p>
        </p:txBody>
      </p:sp>
      <p:sp>
        <p:nvSpPr>
          <p:cNvPr id="13721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721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6919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C30B-4D7D-4B51-8BA3-BDB88F707C4A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13752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Matrizes </a:t>
            </a:r>
          </a:p>
        </p:txBody>
      </p:sp>
      <p:sp>
        <p:nvSpPr>
          <p:cNvPr id="13752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950912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altLang="pt-BR"/>
              <a:t>Uso de </a:t>
            </a:r>
            <a:r>
              <a:rPr lang="pt-BR" altLang="pt-BR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índices</a:t>
            </a:r>
            <a:endParaRPr lang="pt-BR" altLang="pt-BR" sz="1000">
              <a:solidFill>
                <a:srgbClr val="FF3300"/>
              </a:solidFill>
            </a:endParaRPr>
          </a:p>
        </p:txBody>
      </p:sp>
      <p:sp>
        <p:nvSpPr>
          <p:cNvPr id="13752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1375444" name="Picture 2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"/>
          <a:stretch>
            <a:fillRect/>
          </a:stretch>
        </p:blipFill>
        <p:spPr bwMode="auto">
          <a:xfrm>
            <a:off x="1044575" y="2033588"/>
            <a:ext cx="705485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47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79FB6-264A-47A8-93BC-B35A86813789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13762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4541837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Operações em </a:t>
            </a:r>
            <a:r>
              <a:rPr lang="pt-BR" altLang="pt-BR" i="1" dirty="0" err="1"/>
              <a:t>arrays</a:t>
            </a:r>
            <a:r>
              <a:rPr lang="pt-BR" altLang="pt-BR" dirty="0"/>
              <a:t> </a:t>
            </a:r>
            <a:endParaRPr lang="pt-BR" altLang="pt-BR" i="1" dirty="0">
              <a:solidFill>
                <a:srgbClr val="FF52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1600" dirty="0"/>
              <a:t> </a:t>
            </a:r>
          </a:p>
          <a:p>
            <a:pPr lvl="1">
              <a:spcBef>
                <a:spcPct val="0"/>
              </a:spcBef>
            </a:pPr>
            <a:r>
              <a:rPr lang="en-US" altLang="pt-BR" sz="2600" dirty="0" err="1"/>
              <a:t>Operações</a:t>
            </a:r>
            <a:r>
              <a:rPr lang="en-US" altLang="pt-BR" sz="2600" dirty="0"/>
              <a:t> (</a:t>
            </a:r>
            <a:r>
              <a:rPr lang="en-US" altLang="pt-BR" sz="2600" dirty="0" err="1"/>
              <a:t>tais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como</a:t>
            </a:r>
            <a:r>
              <a:rPr lang="en-US" altLang="pt-BR" sz="2600" dirty="0"/>
              <a:t> </a:t>
            </a:r>
            <a:r>
              <a:rPr lang="en-US" altLang="pt-BR" sz="2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adição</a:t>
            </a:r>
            <a:r>
              <a:rPr lang="en-US" altLang="pt-BR" sz="2600" dirty="0"/>
              <a:t> </a:t>
            </a:r>
            <a:r>
              <a:rPr lang="en-US" altLang="pt-BR" sz="2600" dirty="0" err="1"/>
              <a:t>ou</a:t>
            </a:r>
            <a:r>
              <a:rPr lang="en-US" altLang="pt-BR" sz="2600" dirty="0"/>
              <a:t> </a:t>
            </a:r>
            <a:r>
              <a:rPr lang="en-US" altLang="pt-BR" sz="2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subtração</a:t>
            </a:r>
            <a:r>
              <a:rPr lang="en-US" altLang="pt-BR" sz="2600" dirty="0"/>
              <a:t>) </a:t>
            </a:r>
            <a:r>
              <a:rPr lang="en-US" altLang="pt-BR" sz="2600" dirty="0" err="1"/>
              <a:t>aplicadas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aos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elementos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correspondentes</a:t>
            </a:r>
            <a:r>
              <a:rPr lang="en-US" altLang="pt-BR" sz="2600" dirty="0"/>
              <a:t> de </a:t>
            </a:r>
            <a:r>
              <a:rPr lang="en-US" altLang="pt-BR" sz="2600" i="1" dirty="0"/>
              <a:t>arrays</a:t>
            </a:r>
            <a:r>
              <a:rPr lang="en-US" altLang="pt-BR" sz="2600" dirty="0"/>
              <a:t> com a </a:t>
            </a:r>
            <a:r>
              <a:rPr lang="en-US" altLang="pt-BR" sz="2600" dirty="0" err="1"/>
              <a:t>mesma</a:t>
            </a:r>
            <a:r>
              <a:rPr lang="en-US" altLang="pt-BR" sz="2600" dirty="0"/>
              <a:t> forma</a:t>
            </a:r>
            <a:r>
              <a:rPr lang="pt-BR" altLang="pt-BR" sz="2600" dirty="0"/>
              <a:t>.</a:t>
            </a:r>
          </a:p>
          <a:p>
            <a:pPr lvl="1">
              <a:spcBef>
                <a:spcPct val="0"/>
              </a:spcBef>
            </a:pPr>
            <a:endParaRPr lang="pt-BR" altLang="pt-BR" sz="1400" dirty="0"/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	&gt;&gt; A = [1,2,3]; B = [6,5,4];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pt-BR" altLang="pt-B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	&gt;&gt; </a:t>
            </a:r>
            <a:r>
              <a:rPr lang="fr-FR" altLang="pt-B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fr-FR" altLang="pt-BR" sz="28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+</a:t>
            </a:r>
            <a:r>
              <a:rPr lang="fr-FR" altLang="pt-BR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fr-FR" altLang="pt-BR" sz="28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	ans =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</a:pPr>
            <a:r>
              <a:rPr lang="fr-FR" altLang="pt-BR" sz="28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		7     7     7</a:t>
            </a:r>
            <a:endParaRPr lang="pt-BR" altLang="pt-BR" sz="28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7625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762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1566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B8B1-CF23-4B1F-BCD8-A8C2BC6E4C76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13772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4675187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704975" algn="l"/>
              </a:tabLst>
            </a:pPr>
            <a:r>
              <a:rPr lang="pt-BR" altLang="pt-BR" dirty="0"/>
              <a:t>Operações em </a:t>
            </a:r>
            <a:r>
              <a:rPr lang="pt-BR" altLang="pt-BR" i="1" dirty="0" err="1"/>
              <a:t>arrays</a:t>
            </a:r>
            <a:r>
              <a:rPr lang="pt-BR" altLang="pt-BR" dirty="0"/>
              <a:t> </a:t>
            </a:r>
          </a:p>
          <a:p>
            <a:pPr>
              <a:spcBef>
                <a:spcPct val="0"/>
              </a:spcBef>
              <a:tabLst>
                <a:tab pos="1704975" algn="l"/>
              </a:tabLst>
            </a:pPr>
            <a:endParaRPr lang="pt-BR" altLang="pt-BR" sz="1600" dirty="0"/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A = [1,2,3]; B = [6,5,4];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fr-F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-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fr-F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ans =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fr-F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fr-F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-5     -3     -1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fr-FR" altLang="pt-BR" sz="10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fr-FR" altLang="pt-BR" sz="10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fr-F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*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en-US" altLang="pt-B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??? Error using ==&gt; </a:t>
            </a:r>
            <a:r>
              <a:rPr lang="en-US" altLang="pt-BR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mtimes</a:t>
            </a:r>
            <a:endParaRPr lang="en-US" altLang="pt-BR" sz="26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en-US" altLang="pt-B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Inner matrix dimensions must agree.</a:t>
            </a:r>
            <a:endParaRPr lang="pt-BR" altLang="pt-BR" sz="26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77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772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1490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B2D45-70B4-4B8D-9103-1AC524496817}" type="slidenum">
              <a:rPr lang="pt-BR" altLang="pt-BR"/>
              <a:pPr/>
              <a:t>37</a:t>
            </a:fld>
            <a:endParaRPr lang="pt-BR" altLang="pt-BR"/>
          </a:p>
        </p:txBody>
      </p:sp>
      <p:sp>
        <p:nvSpPr>
          <p:cNvPr id="13793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3313112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704975" algn="l"/>
              </a:tabLst>
            </a:pPr>
            <a:r>
              <a:rPr lang="pt-BR" altLang="pt-BR" dirty="0"/>
              <a:t>Operações em </a:t>
            </a:r>
            <a:r>
              <a:rPr lang="pt-BR" altLang="pt-BR" i="1" dirty="0" err="1" smtClean="0"/>
              <a:t>arrays</a:t>
            </a:r>
            <a:endParaRPr lang="pt-BR" altLang="pt-BR" dirty="0"/>
          </a:p>
          <a:p>
            <a:pPr>
              <a:spcBef>
                <a:spcPct val="0"/>
              </a:spcBef>
              <a:tabLst>
                <a:tab pos="1704975" algn="l"/>
              </a:tabLst>
            </a:pPr>
            <a:endParaRPr lang="pt-BR" altLang="pt-BR" sz="1600" dirty="0"/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A = [1,2,3]; B = [6,5,4];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fr-F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.*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fr-F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en-US" altLang="pt-BR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ans</a:t>
            </a:r>
            <a:r>
              <a:rPr lang="en-US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=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en-US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en-US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	     </a:t>
            </a:r>
            <a:r>
              <a:rPr lang="en-US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6    10    12</a:t>
            </a:r>
            <a:endParaRPr lang="pt-BR" altLang="pt-BR" sz="26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79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793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  <p:sp>
        <p:nvSpPr>
          <p:cNvPr id="1379334" name="Text Box 6"/>
          <p:cNvSpPr txBox="1">
            <a:spLocks noChangeArrowheads="1"/>
          </p:cNvSpPr>
          <p:nvPr/>
        </p:nvSpPr>
        <p:spPr bwMode="auto">
          <a:xfrm>
            <a:off x="3822700" y="4670425"/>
            <a:ext cx="4864100" cy="1571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126000" tIns="118800" rIns="126000" bIns="118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pt-BR" sz="1600">
                <a:latin typeface="Verdana" panose="020B0604030504040204" pitchFamily="34" charset="0"/>
              </a:rPr>
              <a:t>No MATLAB</a:t>
            </a:r>
            <a:r>
              <a:rPr lang="en-US" altLang="pt-BR" sz="1600" baseline="30000">
                <a:effectLst>
                  <a:outerShdw blurRad="38100" dist="38100" dir="2700000" algn="tl">
                    <a:srgbClr val="FFFFFF"/>
                  </a:outerShdw>
                </a:effectLst>
                <a:cs typeface="Tahoma" panose="020B0604030504040204" pitchFamily="34" charset="0"/>
              </a:rPr>
              <a:t>®</a:t>
            </a:r>
            <a:r>
              <a:rPr lang="en-US" altLang="pt-BR" sz="1600">
                <a:latin typeface="Verdana" panose="020B0604030504040204" pitchFamily="34" charset="0"/>
              </a:rPr>
              <a:t>, a </a:t>
            </a:r>
            <a:r>
              <a:rPr lang="en-US" altLang="pt-BR" sz="1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multiplicação</a:t>
            </a:r>
            <a:r>
              <a:rPr lang="en-US" altLang="pt-BR" sz="1600">
                <a:latin typeface="Verdana" panose="020B0604030504040204" pitchFamily="34" charset="0"/>
              </a:rPr>
              <a:t> (</a:t>
            </a:r>
            <a:r>
              <a:rPr lang="en-US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*</a:t>
            </a:r>
            <a:r>
              <a:rPr lang="en-US" altLang="pt-BR" sz="1600">
                <a:latin typeface="Verdana" panose="020B0604030504040204" pitchFamily="34" charset="0"/>
              </a:rPr>
              <a:t>), a </a:t>
            </a:r>
            <a:r>
              <a:rPr lang="en-US" altLang="pt-BR" sz="1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divisão</a:t>
            </a:r>
            <a:r>
              <a:rPr lang="en-US" altLang="pt-BR" sz="1600">
                <a:latin typeface="Verdana" panose="020B0604030504040204" pitchFamily="34" charset="0"/>
              </a:rPr>
              <a:t> (</a:t>
            </a:r>
            <a:r>
              <a:rPr lang="en-US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/</a:t>
            </a:r>
            <a:r>
              <a:rPr lang="en-US" altLang="pt-BR" sz="1600">
                <a:latin typeface="Verdana" panose="020B0604030504040204" pitchFamily="34" charset="0"/>
              </a:rPr>
              <a:t>) e a </a:t>
            </a:r>
            <a:r>
              <a:rPr lang="en-US" altLang="pt-BR" sz="1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potenciação</a:t>
            </a:r>
            <a:r>
              <a:rPr lang="en-US" altLang="pt-BR" sz="1600">
                <a:latin typeface="Verdana" panose="020B0604030504040204" pitchFamily="34" charset="0"/>
              </a:rPr>
              <a:t> (</a:t>
            </a:r>
            <a:r>
              <a:rPr lang="en-US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^</a:t>
            </a:r>
            <a:r>
              <a:rPr lang="en-US" altLang="pt-BR" sz="1600">
                <a:latin typeface="Verdana" panose="020B0604030504040204" pitchFamily="34" charset="0"/>
              </a:rPr>
              <a:t>) </a:t>
            </a:r>
            <a:r>
              <a:rPr lang="en-US" altLang="pt-BR" sz="1600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DEVEM</a:t>
            </a:r>
            <a:r>
              <a:rPr lang="en-US" altLang="pt-BR" sz="1600">
                <a:latin typeface="Verdana" panose="020B0604030504040204" pitchFamily="34" charset="0"/>
              </a:rPr>
              <a:t> ser indicadas por um ponto (</a:t>
            </a:r>
            <a:r>
              <a:rPr lang="en-US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.</a:t>
            </a:r>
            <a:r>
              <a:rPr lang="en-US" altLang="pt-BR" sz="1600">
                <a:latin typeface="Verdana" panose="020B0604030504040204" pitchFamily="34" charset="0"/>
              </a:rPr>
              <a:t>) </a:t>
            </a:r>
            <a:r>
              <a:rPr lang="en-US" altLang="pt-BR" sz="1600" u="sng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antes</a:t>
            </a:r>
            <a:r>
              <a:rPr lang="en-US" altLang="pt-BR" sz="1600">
                <a:latin typeface="Verdana" panose="020B0604030504040204" pitchFamily="34" charset="0"/>
              </a:rPr>
              <a:t> do sinal da operação, a fim de que a operação seja executada elemento a elemento. </a:t>
            </a:r>
            <a:endParaRPr lang="pt-BR" altLang="pt-BR" sz="16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5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173F-2059-4528-8B84-46F56D51D14A}" type="slidenum">
              <a:rPr lang="pt-BR" altLang="pt-BR"/>
              <a:pPr/>
              <a:t>38</a:t>
            </a:fld>
            <a:endParaRPr lang="pt-BR" altLang="pt-BR"/>
          </a:p>
        </p:txBody>
      </p:sp>
      <p:sp>
        <p:nvSpPr>
          <p:cNvPr id="13803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3027362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704975" algn="l"/>
              </a:tabLst>
            </a:pPr>
            <a:r>
              <a:rPr lang="pt-BR" altLang="pt-BR" dirty="0"/>
              <a:t>Operações em </a:t>
            </a:r>
            <a:r>
              <a:rPr lang="pt-BR" altLang="pt-BR" i="1" dirty="0" err="1" smtClean="0"/>
              <a:t>arrays</a:t>
            </a:r>
            <a:endParaRPr lang="pt-BR" altLang="pt-BR" i="1" dirty="0">
              <a:solidFill>
                <a:srgbClr val="FF52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pt-BR" altLang="pt-BR" sz="16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A = [1,2,3]; B = [6,5,4];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fr-F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./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fr-F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en-US" altLang="pt-BR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ans</a:t>
            </a:r>
            <a:r>
              <a:rPr lang="en-US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=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en-US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en-US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    0.1667    0.4000    0.7500</a:t>
            </a:r>
            <a:endParaRPr lang="pt-BR" altLang="pt-BR" sz="26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803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803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7038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66FE-EF38-4D59-BF33-CF66FAC4B12B}" type="slidenum">
              <a:rPr lang="pt-BR" altLang="pt-BR"/>
              <a:pPr/>
              <a:t>39</a:t>
            </a:fld>
            <a:endParaRPr lang="pt-BR" altLang="pt-BR"/>
          </a:p>
        </p:txBody>
      </p:sp>
      <p:sp>
        <p:nvSpPr>
          <p:cNvPr id="13813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3027362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704975" algn="l"/>
              </a:tabLst>
            </a:pPr>
            <a:r>
              <a:rPr lang="pt-BR" altLang="pt-BR" dirty="0"/>
              <a:t>Operações em </a:t>
            </a:r>
            <a:r>
              <a:rPr lang="pt-BR" altLang="pt-BR" i="1" dirty="0" err="1" smtClean="0"/>
              <a:t>arrays</a:t>
            </a:r>
            <a:endParaRPr lang="pt-BR" altLang="pt-BR" i="1" dirty="0">
              <a:solidFill>
                <a:srgbClr val="FF522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  <a:tabLst>
                <a:tab pos="1704975" algn="l"/>
              </a:tabLst>
            </a:pPr>
            <a:r>
              <a:rPr lang="pt-BR" altLang="pt-BR" sz="1000" dirty="0"/>
              <a:t>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A = [1,2,3]; B = [6,5,4];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fr-F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.^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704975" algn="l"/>
              </a:tabLst>
            </a:pPr>
            <a:endParaRPr lang="fr-F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704975" algn="l"/>
              </a:tabLst>
            </a:pPr>
            <a:r>
              <a:rPr lang="en-US" altLang="pt-BR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ans</a:t>
            </a:r>
            <a:r>
              <a:rPr lang="en-US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=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  <a:tabLst>
                <a:tab pos="1704975" algn="l"/>
              </a:tabLst>
            </a:pPr>
            <a:endParaRPr lang="en-US" altLang="pt-BR" sz="10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None/>
              <a:tabLst>
                <a:tab pos="1704975" algn="l"/>
              </a:tabLst>
            </a:pPr>
            <a:r>
              <a:rPr lang="en-US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1    32    81</a:t>
            </a:r>
            <a:endParaRPr lang="pt-BR" altLang="pt-BR" sz="26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8137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813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0775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78962-A8F3-482A-9B0C-E790C1DEA9D4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28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952500"/>
          </a:xfrm>
          <a:noFill/>
        </p:spPr>
        <p:txBody>
          <a:bodyPr>
            <a:normAutofit fontScale="92500" lnSpcReduction="20000"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pt-BR" altLang="pt-BR" dirty="0"/>
              <a:t>MATLAB</a:t>
            </a:r>
            <a:r>
              <a:rPr lang="pt-BR" altLang="pt-BR" baseline="30000" dirty="0">
                <a:cs typeface="Tahoma" panose="020B0604030504040204" pitchFamily="34" charset="0"/>
              </a:rPr>
              <a:t>®</a:t>
            </a:r>
            <a:r>
              <a:rPr lang="pt-BR" altLang="pt-BR" dirty="0"/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pt-BR" altLang="pt-BR" sz="1600" dirty="0"/>
          </a:p>
          <a:p>
            <a:pPr lvl="1">
              <a:lnSpc>
                <a:spcPct val="95000"/>
              </a:lnSpc>
              <a:spcBef>
                <a:spcPct val="0"/>
              </a:spcBef>
            </a:pPr>
            <a:r>
              <a:rPr lang="pt-BR" altLang="pt-BR" sz="2600" dirty="0"/>
              <a:t>Janela multifacetada de abertura</a:t>
            </a:r>
          </a:p>
        </p:txBody>
      </p:sp>
      <p:sp>
        <p:nvSpPr>
          <p:cNvPr id="128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Considerações </a:t>
            </a:r>
            <a:r>
              <a:rPr lang="pt-BR" altLang="pt-BR" dirty="0" smtClean="0"/>
              <a:t>Iniciais</a:t>
            </a:r>
            <a:endParaRPr lang="pt-BR" altLang="pt-BR" dirty="0"/>
          </a:p>
        </p:txBody>
      </p:sp>
      <p:pic>
        <p:nvPicPr>
          <p:cNvPr id="1285143" name="Picture 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686050"/>
            <a:ext cx="6467475" cy="3927475"/>
          </a:xfrm>
          <a:prstGeom prst="rect">
            <a:avLst/>
          </a:prstGeom>
          <a:solidFill>
            <a:srgbClr val="0033CC">
              <a:alpha val="6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85131" name="Freeform 11"/>
          <p:cNvSpPr>
            <a:spLocks/>
          </p:cNvSpPr>
          <p:nvPr/>
        </p:nvSpPr>
        <p:spPr bwMode="auto">
          <a:xfrm>
            <a:off x="7754938" y="2614613"/>
            <a:ext cx="1166812" cy="733425"/>
          </a:xfrm>
          <a:custGeom>
            <a:avLst/>
            <a:gdLst>
              <a:gd name="T0" fmla="*/ 0 w 735"/>
              <a:gd name="T1" fmla="*/ 462 h 462"/>
              <a:gd name="T2" fmla="*/ 161 w 735"/>
              <a:gd name="T3" fmla="*/ 0 h 462"/>
              <a:gd name="T4" fmla="*/ 735 w 735"/>
              <a:gd name="T5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5" h="462">
                <a:moveTo>
                  <a:pt x="0" y="462"/>
                </a:moveTo>
                <a:lnTo>
                  <a:pt x="161" y="0"/>
                </a:lnTo>
                <a:lnTo>
                  <a:pt x="735" y="0"/>
                </a:lnTo>
              </a:path>
            </a:pathLst>
          </a:custGeom>
          <a:noFill/>
          <a:ln w="19050" cap="flat" cmpd="sng">
            <a:solidFill>
              <a:srgbClr val="B40000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85134" name="Freeform 14"/>
          <p:cNvSpPr>
            <a:spLocks/>
          </p:cNvSpPr>
          <p:nvPr/>
        </p:nvSpPr>
        <p:spPr bwMode="auto">
          <a:xfrm>
            <a:off x="157163" y="5510213"/>
            <a:ext cx="1116012" cy="442912"/>
          </a:xfrm>
          <a:custGeom>
            <a:avLst/>
            <a:gdLst>
              <a:gd name="T0" fmla="*/ 703 w 703"/>
              <a:gd name="T1" fmla="*/ 279 h 279"/>
              <a:gd name="T2" fmla="*/ 492 w 703"/>
              <a:gd name="T3" fmla="*/ 3 h 279"/>
              <a:gd name="T4" fmla="*/ 0 w 703"/>
              <a:gd name="T5" fmla="*/ 0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03" h="279">
                <a:moveTo>
                  <a:pt x="703" y="279"/>
                </a:moveTo>
                <a:lnTo>
                  <a:pt x="492" y="3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rgbClr val="B40000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85135" name="Freeform 15"/>
          <p:cNvSpPr>
            <a:spLocks/>
          </p:cNvSpPr>
          <p:nvPr/>
        </p:nvSpPr>
        <p:spPr bwMode="auto">
          <a:xfrm>
            <a:off x="187325" y="2951163"/>
            <a:ext cx="3219450" cy="363537"/>
          </a:xfrm>
          <a:custGeom>
            <a:avLst/>
            <a:gdLst>
              <a:gd name="T0" fmla="*/ 2028 w 2028"/>
              <a:gd name="T1" fmla="*/ 229 h 229"/>
              <a:gd name="T2" fmla="*/ 1087 w 2028"/>
              <a:gd name="T3" fmla="*/ 0 h 229"/>
              <a:gd name="T4" fmla="*/ 0 w 2028"/>
              <a:gd name="T5" fmla="*/ 4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28" h="229">
                <a:moveTo>
                  <a:pt x="2028" y="229"/>
                </a:moveTo>
                <a:lnTo>
                  <a:pt x="1087" y="0"/>
                </a:lnTo>
                <a:lnTo>
                  <a:pt x="0" y="4"/>
                </a:lnTo>
              </a:path>
            </a:pathLst>
          </a:custGeom>
          <a:noFill/>
          <a:ln w="19050" cap="flat" cmpd="sng">
            <a:solidFill>
              <a:srgbClr val="B40000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85136" name="Text Box 16"/>
          <p:cNvSpPr txBox="1">
            <a:spLocks noChangeArrowheads="1"/>
          </p:cNvSpPr>
          <p:nvPr/>
        </p:nvSpPr>
        <p:spPr bwMode="auto">
          <a:xfrm>
            <a:off x="100013" y="2986088"/>
            <a:ext cx="9477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0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Comandos</a:t>
            </a:r>
          </a:p>
        </p:txBody>
      </p:sp>
      <p:sp>
        <p:nvSpPr>
          <p:cNvPr id="1285137" name="Text Box 17"/>
          <p:cNvSpPr txBox="1">
            <a:spLocks noChangeArrowheads="1"/>
          </p:cNvSpPr>
          <p:nvPr/>
        </p:nvSpPr>
        <p:spPr bwMode="auto">
          <a:xfrm>
            <a:off x="100013" y="5541963"/>
            <a:ext cx="833437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0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Detalhes</a:t>
            </a:r>
          </a:p>
        </p:txBody>
      </p:sp>
      <p:sp>
        <p:nvSpPr>
          <p:cNvPr id="1285138" name="Freeform 18"/>
          <p:cNvSpPr>
            <a:spLocks/>
          </p:cNvSpPr>
          <p:nvPr/>
        </p:nvSpPr>
        <p:spPr bwMode="auto">
          <a:xfrm flipV="1">
            <a:off x="260350" y="3727450"/>
            <a:ext cx="1006475" cy="438150"/>
          </a:xfrm>
          <a:custGeom>
            <a:avLst/>
            <a:gdLst>
              <a:gd name="T0" fmla="*/ 556 w 556"/>
              <a:gd name="T1" fmla="*/ 0 h 276"/>
              <a:gd name="T2" fmla="*/ 306 w 556"/>
              <a:gd name="T3" fmla="*/ 276 h 276"/>
              <a:gd name="T4" fmla="*/ 0 w 556"/>
              <a:gd name="T5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6" h="276">
                <a:moveTo>
                  <a:pt x="556" y="0"/>
                </a:moveTo>
                <a:lnTo>
                  <a:pt x="306" y="276"/>
                </a:lnTo>
                <a:lnTo>
                  <a:pt x="0" y="276"/>
                </a:lnTo>
              </a:path>
            </a:pathLst>
          </a:custGeom>
          <a:noFill/>
          <a:ln w="19050" cap="flat" cmpd="sng">
            <a:solidFill>
              <a:srgbClr val="B40000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85139" name="Text Box 19"/>
          <p:cNvSpPr txBox="1">
            <a:spLocks noChangeArrowheads="1"/>
          </p:cNvSpPr>
          <p:nvPr/>
        </p:nvSpPr>
        <p:spPr bwMode="auto">
          <a:xfrm>
            <a:off x="204788" y="3756025"/>
            <a:ext cx="561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pt-BR" altLang="pt-BR" sz="130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Pasta</a:t>
            </a:r>
          </a:p>
          <a:p>
            <a:pPr algn="ctr"/>
            <a:r>
              <a:rPr lang="pt-BR" altLang="pt-BR" sz="130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Atual</a:t>
            </a:r>
          </a:p>
        </p:txBody>
      </p:sp>
      <p:sp>
        <p:nvSpPr>
          <p:cNvPr id="1285140" name="Text Box 20"/>
          <p:cNvSpPr txBox="1">
            <a:spLocks noChangeArrowheads="1"/>
          </p:cNvSpPr>
          <p:nvPr/>
        </p:nvSpPr>
        <p:spPr bwMode="auto">
          <a:xfrm>
            <a:off x="7924800" y="2646363"/>
            <a:ext cx="113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pt-BR" altLang="pt-BR" sz="130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Espaço</a:t>
            </a:r>
          </a:p>
          <a:p>
            <a:pPr algn="ctr"/>
            <a:r>
              <a:rPr lang="pt-BR" altLang="pt-BR" sz="130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Trabalho</a:t>
            </a:r>
          </a:p>
        </p:txBody>
      </p:sp>
      <p:sp>
        <p:nvSpPr>
          <p:cNvPr id="1285141" name="Freeform 21"/>
          <p:cNvSpPr>
            <a:spLocks/>
          </p:cNvSpPr>
          <p:nvPr/>
        </p:nvSpPr>
        <p:spPr bwMode="auto">
          <a:xfrm>
            <a:off x="7727950" y="4441825"/>
            <a:ext cx="1166813" cy="733425"/>
          </a:xfrm>
          <a:custGeom>
            <a:avLst/>
            <a:gdLst>
              <a:gd name="T0" fmla="*/ 0 w 735"/>
              <a:gd name="T1" fmla="*/ 462 h 462"/>
              <a:gd name="T2" fmla="*/ 161 w 735"/>
              <a:gd name="T3" fmla="*/ 0 h 462"/>
              <a:gd name="T4" fmla="*/ 735 w 735"/>
              <a:gd name="T5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5" h="462">
                <a:moveTo>
                  <a:pt x="0" y="462"/>
                </a:moveTo>
                <a:lnTo>
                  <a:pt x="161" y="0"/>
                </a:lnTo>
                <a:lnTo>
                  <a:pt x="735" y="0"/>
                </a:lnTo>
              </a:path>
            </a:pathLst>
          </a:custGeom>
          <a:noFill/>
          <a:ln w="19050" cap="flat" cmpd="sng">
            <a:solidFill>
              <a:srgbClr val="B40000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dist="127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285142" name="Text Box 22"/>
          <p:cNvSpPr txBox="1">
            <a:spLocks noChangeArrowheads="1"/>
          </p:cNvSpPr>
          <p:nvPr/>
        </p:nvSpPr>
        <p:spPr bwMode="auto">
          <a:xfrm>
            <a:off x="7824788" y="4445000"/>
            <a:ext cx="1233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E7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pt-BR" altLang="pt-BR" sz="130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</a:t>
            </a:r>
          </a:p>
          <a:p>
            <a:pPr algn="ctr"/>
            <a:r>
              <a:rPr lang="pt-BR" altLang="pt-BR" sz="130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Comandos</a:t>
            </a:r>
          </a:p>
        </p:txBody>
      </p:sp>
      <p:sp>
        <p:nvSpPr>
          <p:cNvPr id="1285145" name="AutoShape 25"/>
          <p:cNvSpPr>
            <a:spLocks noChangeArrowheads="1"/>
          </p:cNvSpPr>
          <p:nvPr/>
        </p:nvSpPr>
        <p:spPr bwMode="auto">
          <a:xfrm>
            <a:off x="1287463" y="3328988"/>
            <a:ext cx="1400175" cy="2443162"/>
          </a:xfrm>
          <a:prstGeom prst="flowChartAlternateProcess">
            <a:avLst/>
          </a:prstGeom>
          <a:solidFill>
            <a:srgbClr val="CCFFFF">
              <a:alpha val="25999"/>
            </a:srgbClr>
          </a:solidFill>
          <a:ln w="19050">
            <a:solidFill>
              <a:srgbClr val="B4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62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85146" name="AutoShape 26"/>
          <p:cNvSpPr>
            <a:spLocks noChangeArrowheads="1"/>
          </p:cNvSpPr>
          <p:nvPr/>
        </p:nvSpPr>
        <p:spPr bwMode="auto">
          <a:xfrm>
            <a:off x="1287463" y="5783263"/>
            <a:ext cx="1400175" cy="757237"/>
          </a:xfrm>
          <a:prstGeom prst="flowChartAlternateProcess">
            <a:avLst/>
          </a:prstGeom>
          <a:solidFill>
            <a:srgbClr val="8633FF">
              <a:alpha val="12000"/>
            </a:srgbClr>
          </a:solidFill>
          <a:ln w="19050">
            <a:solidFill>
              <a:srgbClr val="B4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62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85147" name="AutoShape 27"/>
          <p:cNvSpPr>
            <a:spLocks noChangeArrowheads="1"/>
          </p:cNvSpPr>
          <p:nvPr/>
        </p:nvSpPr>
        <p:spPr bwMode="auto">
          <a:xfrm>
            <a:off x="2686050" y="3328988"/>
            <a:ext cx="4229100" cy="3197225"/>
          </a:xfrm>
          <a:prstGeom prst="flowChartAlternateProcess">
            <a:avLst/>
          </a:prstGeom>
          <a:solidFill>
            <a:schemeClr val="accent2">
              <a:alpha val="22000"/>
            </a:schemeClr>
          </a:solidFill>
          <a:ln w="19050">
            <a:solidFill>
              <a:srgbClr val="B4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62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85149" name="AutoShape 29"/>
          <p:cNvSpPr>
            <a:spLocks noChangeArrowheads="1"/>
          </p:cNvSpPr>
          <p:nvPr/>
        </p:nvSpPr>
        <p:spPr bwMode="auto">
          <a:xfrm>
            <a:off x="6915150" y="3328988"/>
            <a:ext cx="809625" cy="1581150"/>
          </a:xfrm>
          <a:prstGeom prst="flowChartAlternateProcess">
            <a:avLst/>
          </a:prstGeom>
          <a:solidFill>
            <a:srgbClr val="0033CC">
              <a:alpha val="17000"/>
            </a:srgbClr>
          </a:solidFill>
          <a:ln w="19050">
            <a:solidFill>
              <a:srgbClr val="B4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62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85150" name="AutoShape 30"/>
          <p:cNvSpPr>
            <a:spLocks noChangeArrowheads="1"/>
          </p:cNvSpPr>
          <p:nvPr/>
        </p:nvSpPr>
        <p:spPr bwMode="auto">
          <a:xfrm>
            <a:off x="6915150" y="4910138"/>
            <a:ext cx="809625" cy="1616075"/>
          </a:xfrm>
          <a:prstGeom prst="flowChartAlternateProcess">
            <a:avLst/>
          </a:prstGeom>
          <a:solidFill>
            <a:srgbClr val="808080">
              <a:alpha val="19000"/>
            </a:srgbClr>
          </a:solidFill>
          <a:ln w="19050">
            <a:solidFill>
              <a:srgbClr val="B4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62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6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14D0-5700-4687-91ED-E273509DC57F}" type="slidenum">
              <a:rPr lang="pt-BR" altLang="pt-BR"/>
              <a:pPr/>
              <a:t>40</a:t>
            </a:fld>
            <a:endParaRPr lang="pt-BR" altLang="pt-BR"/>
          </a:p>
        </p:txBody>
      </p:sp>
      <p:sp>
        <p:nvSpPr>
          <p:cNvPr id="13824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3970337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704975" algn="l"/>
              </a:tabLst>
            </a:pPr>
            <a:r>
              <a:rPr lang="pt-BR" altLang="pt-BR" dirty="0"/>
              <a:t>Operações em </a:t>
            </a:r>
            <a:r>
              <a:rPr lang="pt-BR" altLang="pt-BR" i="1" dirty="0" err="1"/>
              <a:t>arrays</a:t>
            </a:r>
            <a:r>
              <a:rPr lang="pt-BR" altLang="pt-BR" dirty="0"/>
              <a:t> </a:t>
            </a:r>
          </a:p>
          <a:p>
            <a:pPr>
              <a:spcBef>
                <a:spcPct val="0"/>
              </a:spcBef>
              <a:tabLst>
                <a:tab pos="1704975" algn="l"/>
              </a:tabLst>
            </a:pPr>
            <a:endParaRPr lang="pt-BR" altLang="pt-BR" sz="1600" dirty="0"/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A = [1,2,3];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B = [6,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5,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4];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</a:t>
            </a:r>
            <a:r>
              <a:rPr lang="fr-F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*</a:t>
            </a:r>
            <a:r>
              <a:rPr lang="fr-F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B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fr-F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en-US" altLang="pt-BR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ans</a:t>
            </a:r>
            <a:r>
              <a:rPr lang="en-US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=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endParaRPr lang="en-US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704975" algn="l"/>
              </a:tabLst>
            </a:pPr>
            <a:r>
              <a:rPr lang="en-US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           </a:t>
            </a:r>
            <a:r>
              <a:rPr lang="en-US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28</a:t>
            </a:r>
            <a:endParaRPr lang="pt-BR" altLang="pt-BR" sz="2600" i="1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3824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824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0497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6DBA0-4119-462E-864B-EDC27AAD1926}" type="slidenum">
              <a:rPr lang="pt-BR" altLang="pt-BR"/>
              <a:pPr/>
              <a:t>41</a:t>
            </a:fld>
            <a:endParaRPr lang="pt-BR" altLang="pt-BR"/>
          </a:p>
        </p:txBody>
      </p:sp>
      <p:sp>
        <p:nvSpPr>
          <p:cNvPr id="14100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582738"/>
            <a:ext cx="8132763" cy="4646612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Operações com </a:t>
            </a:r>
            <a:r>
              <a:rPr lang="pt-BR" altLang="pt-BR" i="1" dirty="0" err="1">
                <a:solidFill>
                  <a:srgbClr val="000000"/>
                </a:solidFill>
              </a:rPr>
              <a:t>arrays</a:t>
            </a:r>
            <a:r>
              <a:rPr lang="pt-BR" altLang="pt-BR" dirty="0">
                <a:solidFill>
                  <a:srgbClr val="000000"/>
                </a:solidFill>
              </a:rPr>
              <a:t> – Lembretes </a:t>
            </a:r>
          </a:p>
          <a:p>
            <a:pPr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Aplicação</a:t>
            </a:r>
            <a:r>
              <a:rPr lang="en-US" altLang="pt-BR" sz="2600" dirty="0"/>
              <a:t> a </a:t>
            </a:r>
            <a:r>
              <a:rPr lang="en-US" altLang="pt-BR" sz="2600" dirty="0" err="1"/>
              <a:t>elementos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correspondentes</a:t>
            </a:r>
            <a:r>
              <a:rPr lang="en-US" altLang="pt-BR" sz="2600" dirty="0"/>
              <a:t> de 2 </a:t>
            </a:r>
            <a:r>
              <a:rPr lang="en-US" altLang="pt-BR" sz="2600" i="1" dirty="0"/>
              <a:t>arrays</a:t>
            </a:r>
            <a:r>
              <a:rPr lang="en-US" altLang="pt-BR" sz="2600" dirty="0"/>
              <a:t> de </a:t>
            </a:r>
            <a:r>
              <a:rPr lang="en-US" altLang="pt-BR" sz="2600" dirty="0" err="1"/>
              <a:t>mesma</a:t>
            </a:r>
            <a:r>
              <a:rPr lang="en-US" altLang="pt-BR" sz="2600" dirty="0"/>
              <a:t> forma</a:t>
            </a: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en-US" altLang="pt-BR" sz="1400" dirty="0"/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Computação</a:t>
            </a:r>
            <a:r>
              <a:rPr lang="en-US" altLang="pt-BR" sz="2600" dirty="0"/>
              <a:t> </a:t>
            </a:r>
            <a:r>
              <a:rPr lang="en-US" altLang="pt-BR" sz="2600" dirty="0" err="1"/>
              <a:t>elemento</a:t>
            </a:r>
            <a:r>
              <a:rPr lang="en-US" altLang="pt-BR" sz="2600" dirty="0"/>
              <a:t> a </a:t>
            </a:r>
            <a:r>
              <a:rPr lang="en-US" altLang="pt-BR" sz="2600" dirty="0" err="1"/>
              <a:t>elemento</a:t>
            </a:r>
            <a:endParaRPr lang="en-US" altLang="pt-BR" sz="2600" dirty="0"/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en-US" altLang="pt-BR" sz="1400" dirty="0"/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Adição</a:t>
            </a:r>
            <a:r>
              <a:rPr lang="en-US" altLang="pt-BR" sz="2600" dirty="0"/>
              <a:t> e </a:t>
            </a:r>
            <a:r>
              <a:rPr lang="en-US" altLang="pt-BR" sz="2600" dirty="0" err="1"/>
              <a:t>subtração</a:t>
            </a:r>
            <a:r>
              <a:rPr lang="en-US" altLang="pt-BR" sz="2600" dirty="0"/>
              <a:t> de </a:t>
            </a:r>
            <a:r>
              <a:rPr lang="en-US" altLang="pt-BR" sz="2600" i="1" dirty="0"/>
              <a:t>arrays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são</a:t>
            </a:r>
            <a:r>
              <a:rPr lang="en-US" altLang="pt-BR" sz="2600" dirty="0"/>
              <a:t> </a:t>
            </a:r>
            <a:r>
              <a:rPr lang="en-US" altLang="pt-BR" sz="26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automaticamente</a:t>
            </a:r>
            <a:r>
              <a:rPr lang="en-US" altLang="pt-BR" sz="2600" dirty="0"/>
              <a:t> </a:t>
            </a:r>
            <a:r>
              <a:rPr lang="en-US" altLang="pt-BR" sz="2600" dirty="0" err="1"/>
              <a:t>interpretadas</a:t>
            </a:r>
            <a:r>
              <a:rPr lang="en-US" altLang="pt-BR" sz="2000" dirty="0"/>
              <a:t> </a:t>
            </a: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en-US" altLang="pt-BR" sz="1400" dirty="0"/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Necessidade</a:t>
            </a:r>
            <a:r>
              <a:rPr lang="en-US" altLang="pt-BR" sz="2600" dirty="0"/>
              <a:t> da </a:t>
            </a:r>
            <a:r>
              <a:rPr lang="en-US" altLang="pt-BR" sz="2600" dirty="0" err="1"/>
              <a:t>utilização</a:t>
            </a:r>
            <a:r>
              <a:rPr lang="en-US" altLang="pt-BR" sz="2600" dirty="0"/>
              <a:t> do </a:t>
            </a:r>
            <a:r>
              <a:rPr lang="en-US" altLang="pt-BR" sz="2600" dirty="0" err="1"/>
              <a:t>ponto</a:t>
            </a:r>
            <a:r>
              <a:rPr lang="en-US" altLang="pt-BR" sz="2600" dirty="0"/>
              <a:t> decimal (</a:t>
            </a:r>
            <a:r>
              <a:rPr lang="en-US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</a:t>
            </a:r>
            <a:r>
              <a:rPr lang="en-US" altLang="pt-BR" sz="2600" dirty="0"/>
              <a:t>) </a:t>
            </a:r>
            <a:r>
              <a:rPr lang="en-US" altLang="pt-BR" sz="2600" dirty="0" err="1"/>
              <a:t>como</a:t>
            </a:r>
            <a:r>
              <a:rPr lang="en-US" altLang="pt-BR" sz="2600" dirty="0"/>
              <a:t> parte da </a:t>
            </a:r>
            <a:r>
              <a:rPr lang="en-US" altLang="pt-BR" sz="2600" dirty="0" err="1"/>
              <a:t>notação</a:t>
            </a:r>
            <a:r>
              <a:rPr lang="en-US" altLang="pt-BR" sz="2600" dirty="0"/>
              <a:t> </a:t>
            </a:r>
            <a:r>
              <a:rPr lang="en-US" altLang="pt-BR" sz="2600" dirty="0" err="1"/>
              <a:t>nas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demais</a:t>
            </a:r>
            <a:r>
              <a:rPr lang="en-US" altLang="pt-BR" sz="2600" dirty="0"/>
              <a:t> </a:t>
            </a:r>
            <a:r>
              <a:rPr lang="en-US" altLang="pt-BR" sz="2600" dirty="0" err="1"/>
              <a:t>operações</a:t>
            </a:r>
            <a:r>
              <a:rPr lang="en-US" altLang="pt-BR" sz="2600" dirty="0"/>
              <a:t> </a:t>
            </a:r>
            <a:endParaRPr lang="fr-FR" altLang="pt-BR" sz="2600" dirty="0"/>
          </a:p>
        </p:txBody>
      </p:sp>
      <p:sp>
        <p:nvSpPr>
          <p:cNvPr id="141005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100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Matrizes </a:t>
            </a:r>
          </a:p>
        </p:txBody>
      </p:sp>
    </p:spTree>
    <p:extLst>
      <p:ext uri="{BB962C8B-B14F-4D97-AF65-F5344CB8AC3E}">
        <p14:creationId xmlns:p14="http://schemas.microsoft.com/office/powerpoint/2010/main" val="19523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9EDFB-255E-40F3-B246-EF4E97EB24B8}" type="slidenum">
              <a:rPr lang="pt-BR" altLang="pt-BR"/>
              <a:pPr/>
              <a:t>42</a:t>
            </a:fld>
            <a:endParaRPr lang="pt-BR" altLang="pt-BR"/>
          </a:p>
        </p:txBody>
      </p:sp>
      <p:sp>
        <p:nvSpPr>
          <p:cNvPr id="14110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582738"/>
            <a:ext cx="8132763" cy="4560887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Operações com </a:t>
            </a:r>
            <a:r>
              <a:rPr lang="pt-BR" altLang="pt-BR" i="1" dirty="0" err="1">
                <a:solidFill>
                  <a:srgbClr val="000000"/>
                </a:solidFill>
              </a:rPr>
              <a:t>arrays</a:t>
            </a:r>
            <a:r>
              <a:rPr lang="pt-BR" altLang="pt-BR" dirty="0">
                <a:solidFill>
                  <a:srgbClr val="000000"/>
                </a:solidFill>
              </a:rPr>
              <a:t> – Lembretes </a:t>
            </a:r>
          </a:p>
          <a:p>
            <a:pPr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Exemplos</a:t>
            </a:r>
            <a:r>
              <a:rPr lang="en-US" altLang="pt-BR" sz="2600" dirty="0"/>
              <a:t> </a:t>
            </a: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en-US" altLang="pt-BR" sz="1200" dirty="0"/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&gt;&gt; a = [1.2,2.7,3.5]; b = [6.09,5.48,4.18];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&gt;&gt; </a:t>
            </a:r>
            <a:r>
              <a:rPr lang="pt-BR" altLang="pt-BR" sz="2400" i="1" dirty="0" err="1">
                <a:latin typeface="Georgia" panose="02040502050405020303" pitchFamily="18" charset="0"/>
              </a:rPr>
              <a:t>a</a:t>
            </a:r>
            <a:r>
              <a:rPr lang="pt-BR" altLang="pt-BR" sz="24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+</a:t>
            </a:r>
            <a:r>
              <a:rPr lang="pt-BR" altLang="pt-BR" sz="2400" i="1" dirty="0" err="1">
                <a:latin typeface="Georgia" panose="02040502050405020303" pitchFamily="18" charset="0"/>
              </a:rPr>
              <a:t>b</a:t>
            </a:r>
            <a:endParaRPr lang="pt-BR" altLang="pt-BR" sz="2400" i="1" dirty="0">
              <a:latin typeface="Georgia" panose="02040502050405020303" pitchFamily="18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 err="1">
                <a:latin typeface="Georgia" panose="02040502050405020303" pitchFamily="18" charset="0"/>
              </a:rPr>
              <a:t>ans</a:t>
            </a:r>
            <a:r>
              <a:rPr lang="pt-BR" altLang="pt-BR" sz="2400" i="1" dirty="0">
                <a:latin typeface="Georgia" panose="02040502050405020303" pitchFamily="18" charset="0"/>
              </a:rPr>
              <a:t> =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    		7.2900    8.1800    7.6800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&gt;&gt; </a:t>
            </a:r>
            <a:r>
              <a:rPr lang="pt-BR" altLang="pt-BR" sz="2400" i="1" dirty="0" err="1">
                <a:latin typeface="Georgia" panose="02040502050405020303" pitchFamily="18" charset="0"/>
              </a:rPr>
              <a:t>a</a:t>
            </a:r>
            <a:r>
              <a:rPr lang="pt-BR" altLang="pt-BR" sz="24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-</a:t>
            </a:r>
            <a:r>
              <a:rPr lang="pt-BR" altLang="pt-BR" sz="2400" i="1" dirty="0" err="1">
                <a:latin typeface="Georgia" panose="02040502050405020303" pitchFamily="18" charset="0"/>
              </a:rPr>
              <a:t>b</a:t>
            </a:r>
            <a:endParaRPr lang="pt-BR" altLang="pt-BR" sz="2400" i="1" dirty="0">
              <a:latin typeface="Georgia" panose="02040502050405020303" pitchFamily="18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 err="1">
                <a:latin typeface="Georgia" panose="02040502050405020303" pitchFamily="18" charset="0"/>
              </a:rPr>
              <a:t>ans</a:t>
            </a:r>
            <a:r>
              <a:rPr lang="pt-BR" altLang="pt-BR" sz="2400" i="1" dirty="0">
                <a:latin typeface="Georgia" panose="02040502050405020303" pitchFamily="18" charset="0"/>
              </a:rPr>
              <a:t> =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    		 -4.8900   -2.7800   -0.6800</a:t>
            </a:r>
            <a:endParaRPr lang="fr-FR" altLang="pt-BR" sz="2400" i="1" dirty="0">
              <a:latin typeface="Georgia" panose="02040502050405020303" pitchFamily="18" charset="0"/>
            </a:endParaRPr>
          </a:p>
        </p:txBody>
      </p:sp>
      <p:sp>
        <p:nvSpPr>
          <p:cNvPr id="141107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110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Matrizes </a:t>
            </a:r>
          </a:p>
        </p:txBody>
      </p:sp>
    </p:spTree>
    <p:extLst>
      <p:ext uri="{BB962C8B-B14F-4D97-AF65-F5344CB8AC3E}">
        <p14:creationId xmlns:p14="http://schemas.microsoft.com/office/powerpoint/2010/main" val="215806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A722-8C06-40A5-99B3-117EC685E5CF}" type="slidenum">
              <a:rPr lang="pt-BR" altLang="pt-BR"/>
              <a:pPr/>
              <a:t>43</a:t>
            </a:fld>
            <a:endParaRPr lang="pt-BR" altLang="pt-BR"/>
          </a:p>
        </p:txBody>
      </p:sp>
      <p:sp>
        <p:nvSpPr>
          <p:cNvPr id="1412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582738"/>
            <a:ext cx="8132763" cy="4932362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Operações com </a:t>
            </a:r>
            <a:r>
              <a:rPr lang="pt-BR" altLang="pt-BR" i="1" dirty="0" err="1">
                <a:solidFill>
                  <a:srgbClr val="000000"/>
                </a:solidFill>
              </a:rPr>
              <a:t>arrays</a:t>
            </a:r>
            <a:r>
              <a:rPr lang="pt-BR" altLang="pt-BR" dirty="0">
                <a:solidFill>
                  <a:srgbClr val="000000"/>
                </a:solidFill>
              </a:rPr>
              <a:t> – Lembretes </a:t>
            </a:r>
          </a:p>
          <a:p>
            <a:pPr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Exemplos</a:t>
            </a:r>
            <a:r>
              <a:rPr lang="en-US" altLang="pt-BR" sz="2600" dirty="0"/>
              <a:t> </a:t>
            </a: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en-US" altLang="pt-BR" sz="1200" dirty="0"/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&gt;&gt; a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.*</a:t>
            </a:r>
            <a:r>
              <a:rPr lang="pt-BR" altLang="pt-BR" sz="2400" i="1" dirty="0">
                <a:latin typeface="Georgia" panose="02040502050405020303" pitchFamily="18" charset="0"/>
              </a:rPr>
              <a:t>b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 err="1">
                <a:latin typeface="Georgia" panose="02040502050405020303" pitchFamily="18" charset="0"/>
              </a:rPr>
              <a:t>ans</a:t>
            </a:r>
            <a:r>
              <a:rPr lang="pt-BR" altLang="pt-BR" sz="2400" i="1" dirty="0">
                <a:latin typeface="Georgia" panose="02040502050405020303" pitchFamily="18" charset="0"/>
              </a:rPr>
              <a:t> =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    		 7.3080   14.7960   14.6300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&gt;&gt; a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./</a:t>
            </a:r>
            <a:r>
              <a:rPr lang="pt-BR" altLang="pt-BR" sz="2400" i="1" dirty="0">
                <a:latin typeface="Georgia" panose="02040502050405020303" pitchFamily="18" charset="0"/>
              </a:rPr>
              <a:t>b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 err="1">
                <a:latin typeface="Georgia" panose="02040502050405020303" pitchFamily="18" charset="0"/>
              </a:rPr>
              <a:t>ans</a:t>
            </a:r>
            <a:r>
              <a:rPr lang="pt-BR" altLang="pt-BR" sz="2400" i="1" dirty="0">
                <a:latin typeface="Georgia" panose="02040502050405020303" pitchFamily="18" charset="0"/>
              </a:rPr>
              <a:t> =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    		 0.1970    0.4927    0.8373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&gt;&gt; a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.\</a:t>
            </a:r>
            <a:r>
              <a:rPr lang="pt-BR" altLang="pt-BR" sz="2400" i="1" dirty="0">
                <a:latin typeface="Georgia" panose="02040502050405020303" pitchFamily="18" charset="0"/>
              </a:rPr>
              <a:t>b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 err="1">
                <a:latin typeface="Georgia" panose="02040502050405020303" pitchFamily="18" charset="0"/>
              </a:rPr>
              <a:t>ans</a:t>
            </a:r>
            <a:r>
              <a:rPr lang="pt-BR" altLang="pt-BR" sz="2400" i="1" dirty="0">
                <a:latin typeface="Georgia" panose="02040502050405020303" pitchFamily="18" charset="0"/>
              </a:rPr>
              <a:t> =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    		  5.0750    2.0296    1.1943</a:t>
            </a:r>
            <a:endParaRPr lang="fr-FR" altLang="pt-BR" sz="2400" i="1" dirty="0">
              <a:latin typeface="Georgia" panose="02040502050405020303" pitchFamily="18" charset="0"/>
            </a:endParaRPr>
          </a:p>
        </p:txBody>
      </p:sp>
      <p:sp>
        <p:nvSpPr>
          <p:cNvPr id="1412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121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6446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27B9E-7F58-44D7-B709-D32F85828A6D}" type="slidenum">
              <a:rPr lang="pt-BR" altLang="pt-BR"/>
              <a:pPr/>
              <a:t>44</a:t>
            </a:fld>
            <a:endParaRPr lang="pt-BR" altLang="pt-BR"/>
          </a:p>
        </p:txBody>
      </p:sp>
      <p:sp>
        <p:nvSpPr>
          <p:cNvPr id="14131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582738"/>
            <a:ext cx="8132763" cy="4932362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Operações com </a:t>
            </a:r>
            <a:r>
              <a:rPr lang="pt-BR" altLang="pt-BR" i="1" dirty="0" err="1">
                <a:solidFill>
                  <a:srgbClr val="000000"/>
                </a:solidFill>
              </a:rPr>
              <a:t>arrays</a:t>
            </a:r>
            <a:r>
              <a:rPr lang="pt-BR" altLang="pt-BR" dirty="0">
                <a:solidFill>
                  <a:srgbClr val="000000"/>
                </a:solidFill>
              </a:rPr>
              <a:t> – </a:t>
            </a:r>
            <a:r>
              <a:rPr lang="pt-BR" altLang="pt-BR" dirty="0" smtClean="0">
                <a:solidFill>
                  <a:srgbClr val="000000"/>
                </a:solidFill>
              </a:rPr>
              <a:t>Lembretes</a:t>
            </a:r>
            <a:endParaRPr lang="pt-BR" altLang="pt-BR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Exemplos</a:t>
            </a:r>
            <a:r>
              <a:rPr lang="en-US" altLang="pt-BR" sz="2600" dirty="0"/>
              <a:t> </a:t>
            </a: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en-US" altLang="pt-BR" sz="1200" dirty="0"/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&gt;&gt; 2.718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.^</a:t>
            </a:r>
            <a:r>
              <a:rPr lang="pt-BR" altLang="pt-BR" sz="2400" i="1" dirty="0">
                <a:latin typeface="Georgia" panose="02040502050405020303" pitchFamily="18" charset="0"/>
              </a:rPr>
              <a:t>a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 err="1">
                <a:latin typeface="Georgia" panose="02040502050405020303" pitchFamily="18" charset="0"/>
              </a:rPr>
              <a:t>ans</a:t>
            </a:r>
            <a:r>
              <a:rPr lang="pt-BR" altLang="pt-BR" sz="2400" i="1" dirty="0">
                <a:latin typeface="Georgia" panose="02040502050405020303" pitchFamily="18" charset="0"/>
              </a:rPr>
              <a:t> =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    		 3.3197   14.8756   33.1034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&gt;&gt; [2 2 2]</a:t>
            </a:r>
            <a:r>
              <a:rPr lang="pt-BR" altLang="pt-BR" sz="24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.^</a:t>
            </a:r>
            <a:r>
              <a:rPr lang="pt-BR" altLang="pt-BR" sz="2400" i="1" dirty="0">
                <a:latin typeface="Georgia" panose="02040502050405020303" pitchFamily="18" charset="0"/>
              </a:rPr>
              <a:t>b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 err="1">
                <a:latin typeface="Georgia" panose="02040502050405020303" pitchFamily="18" charset="0"/>
              </a:rPr>
              <a:t>ans</a:t>
            </a:r>
            <a:r>
              <a:rPr lang="pt-BR" altLang="pt-BR" sz="2400" i="1" dirty="0">
                <a:latin typeface="Georgia" panose="02040502050405020303" pitchFamily="18" charset="0"/>
              </a:rPr>
              <a:t> =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    		 68.1197   44.6318   18.1261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&gt;&gt; </a:t>
            </a:r>
            <a:r>
              <a:rPr lang="pt-BR" altLang="pt-BR" sz="2400" i="1" dirty="0" err="1">
                <a:latin typeface="Georgia" panose="02040502050405020303" pitchFamily="18" charset="0"/>
              </a:rPr>
              <a:t>a</a:t>
            </a:r>
            <a:r>
              <a:rPr lang="pt-BR" altLang="pt-BR" sz="24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.^</a:t>
            </a:r>
            <a:r>
              <a:rPr lang="pt-BR" altLang="pt-BR" sz="2400" i="1" dirty="0" err="1">
                <a:latin typeface="Georgia" panose="02040502050405020303" pitchFamily="18" charset="0"/>
              </a:rPr>
              <a:t>b</a:t>
            </a:r>
            <a:endParaRPr lang="pt-BR" altLang="pt-BR" sz="2400" i="1" dirty="0">
              <a:latin typeface="Georgia" panose="02040502050405020303" pitchFamily="18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 err="1">
                <a:latin typeface="Georgia" panose="02040502050405020303" pitchFamily="18" charset="0"/>
              </a:rPr>
              <a:t>ans</a:t>
            </a:r>
            <a:r>
              <a:rPr lang="pt-BR" altLang="pt-BR" sz="2400" i="1" dirty="0">
                <a:latin typeface="Georgia" panose="02040502050405020303" pitchFamily="18" charset="0"/>
              </a:rPr>
              <a:t> =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2400" i="1" dirty="0">
                <a:latin typeface="Georgia" panose="02040502050405020303" pitchFamily="18" charset="0"/>
              </a:rPr>
              <a:t>    		 3.0354  231.1391  188.0202</a:t>
            </a:r>
            <a:endParaRPr lang="fr-FR" altLang="pt-BR" sz="2400" i="1" dirty="0">
              <a:latin typeface="Georgia" panose="02040502050405020303" pitchFamily="18" charset="0"/>
            </a:endParaRPr>
          </a:p>
        </p:txBody>
      </p:sp>
      <p:sp>
        <p:nvSpPr>
          <p:cNvPr id="1413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13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Matrizes </a:t>
            </a:r>
          </a:p>
        </p:txBody>
      </p:sp>
    </p:spTree>
    <p:extLst>
      <p:ext uri="{BB962C8B-B14F-4D97-AF65-F5344CB8AC3E}">
        <p14:creationId xmlns:p14="http://schemas.microsoft.com/office/powerpoint/2010/main" val="39006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C9EA-8A9A-4C03-B8FD-795624397339}" type="slidenum">
              <a:rPr lang="pt-BR" altLang="pt-BR"/>
              <a:pPr/>
              <a:t>45</a:t>
            </a:fld>
            <a:endParaRPr lang="pt-BR" altLang="pt-BR"/>
          </a:p>
        </p:txBody>
      </p:sp>
      <p:sp>
        <p:nvSpPr>
          <p:cNvPr id="13946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3970337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Geração de um </a:t>
            </a:r>
            <a:r>
              <a:rPr lang="pt-BR" altLang="pt-BR" i="1" dirty="0" err="1">
                <a:solidFill>
                  <a:srgbClr val="000000"/>
                </a:solidFill>
              </a:rPr>
              <a:t>array</a:t>
            </a:r>
            <a:r>
              <a:rPr lang="pt-BR" altLang="pt-BR" dirty="0">
                <a:solidFill>
                  <a:srgbClr val="000000"/>
                </a:solidFill>
              </a:rPr>
              <a:t> contendo valores de uma função</a:t>
            </a:r>
            <a:r>
              <a:rPr lang="pt-BR" altLang="pt-BR" dirty="0"/>
              <a:t> </a:t>
            </a: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/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r>
              <a:rPr lang="pt-BR" altLang="pt-BR" sz="2600" dirty="0">
                <a:solidFill>
                  <a:srgbClr val="000000"/>
                </a:solidFill>
              </a:rPr>
              <a:t>Seja a função</a:t>
            </a: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pt-BR" altLang="pt-BR" sz="26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pt-BR" altLang="pt-BR" sz="2600" dirty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dirty="0">
                <a:solidFill>
                  <a:srgbClr val="000000"/>
                </a:solidFill>
              </a:rPr>
              <a:t>	e que se deseja atribuir o vetor </a:t>
            </a:r>
            <a:r>
              <a:rPr lang="pt-BR" altLang="pt-BR" sz="2600" dirty="0" smtClean="0">
                <a:solidFill>
                  <a:srgbClr val="000000"/>
                </a:solidFill>
              </a:rPr>
              <a:t>linha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endParaRPr lang="pt-BR" altLang="pt-BR" sz="2600" dirty="0" smtClean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endParaRPr lang="pt-BR" altLang="pt-BR" sz="2600" dirty="0" smtClean="0">
              <a:solidFill>
                <a:srgbClr val="000000"/>
              </a:solidFill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dirty="0">
                <a:solidFill>
                  <a:srgbClr val="000000"/>
                </a:solidFill>
              </a:rPr>
              <a:t>	à </a:t>
            </a:r>
            <a:r>
              <a:rPr lang="pt-BR" altLang="pt-BR" sz="2600" dirty="0" err="1">
                <a:solidFill>
                  <a:srgbClr val="000000"/>
                </a:solidFill>
              </a:rPr>
              <a:t>variavel</a:t>
            </a:r>
            <a:r>
              <a:rPr lang="pt-BR" altLang="pt-BR" sz="2600" dirty="0">
                <a:solidFill>
                  <a:srgbClr val="000000"/>
                </a:solidFill>
              </a:rPr>
              <a:t>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y</a:t>
            </a:r>
            <a:endParaRPr lang="pt-BR" altLang="pt-BR" dirty="0"/>
          </a:p>
        </p:txBody>
      </p:sp>
      <p:sp>
        <p:nvSpPr>
          <p:cNvPr id="139469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946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  <p:graphicFrame>
        <p:nvGraphicFramePr>
          <p:cNvPr id="1394693" name="Object 5"/>
          <p:cNvGraphicFramePr>
            <a:graphicFrameLocks noChangeAspect="1"/>
          </p:cNvGraphicFramePr>
          <p:nvPr/>
        </p:nvGraphicFramePr>
        <p:xfrm>
          <a:off x="2022475" y="3265488"/>
          <a:ext cx="4165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1523880" imgH="228600" progId="Equation.3">
                  <p:embed/>
                </p:oleObj>
              </mc:Choice>
              <mc:Fallback>
                <p:oleObj name="Equation" r:id="rId3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475" y="3265488"/>
                        <a:ext cx="4165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2B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46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00284"/>
              </p:ext>
            </p:extLst>
          </p:nvPr>
        </p:nvGraphicFramePr>
        <p:xfrm>
          <a:off x="253206" y="4228305"/>
          <a:ext cx="86375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3581280" imgH="215640" progId="Equation.3">
                  <p:embed/>
                </p:oleObj>
              </mc:Choice>
              <mc:Fallback>
                <p:oleObj name="Equation" r:id="rId5" imgW="3581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" y="4228305"/>
                        <a:ext cx="86375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2B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5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E65F-FAF3-49CC-8DEF-4536B08C13CD}" type="slidenum">
              <a:rPr lang="pt-BR" altLang="pt-BR"/>
              <a:pPr/>
              <a:t>46</a:t>
            </a:fld>
            <a:endParaRPr lang="pt-BR" altLang="pt-BR"/>
          </a:p>
        </p:txBody>
      </p:sp>
      <p:sp>
        <p:nvSpPr>
          <p:cNvPr id="13967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3532187"/>
          </a:xfrm>
          <a:noFill/>
        </p:spPr>
        <p:txBody>
          <a:bodyPr/>
          <a:lstStyle/>
          <a:p>
            <a:pPr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Geração de um </a:t>
            </a:r>
            <a:r>
              <a:rPr lang="pt-BR" altLang="pt-BR" i="1" dirty="0" err="1">
                <a:solidFill>
                  <a:srgbClr val="000000"/>
                </a:solidFill>
              </a:rPr>
              <a:t>array</a:t>
            </a:r>
            <a:r>
              <a:rPr lang="pt-BR" altLang="pt-BR" dirty="0">
                <a:solidFill>
                  <a:srgbClr val="000000"/>
                </a:solidFill>
              </a:rPr>
              <a:t> contendo valores de uma função</a:t>
            </a:r>
            <a:r>
              <a:rPr lang="pt-BR" altLang="pt-BR" dirty="0"/>
              <a:t> </a:t>
            </a: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/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r>
              <a:rPr lang="pt-BR" altLang="pt-BR" sz="2600" dirty="0">
                <a:solidFill>
                  <a:srgbClr val="000000"/>
                </a:solidFill>
              </a:rPr>
              <a:t>Geração do gráfico no </a:t>
            </a:r>
            <a:r>
              <a:rPr lang="pt-BR" altLang="pt-BR" sz="2600" dirty="0"/>
              <a:t>MATLAB</a:t>
            </a:r>
            <a:r>
              <a:rPr lang="pt-BR" altLang="pt-BR" sz="2600" baseline="30000" dirty="0">
                <a:cs typeface="Tahoma" panose="020B0604030504040204" pitchFamily="34" charset="0"/>
              </a:rPr>
              <a:t>® </a:t>
            </a:r>
          </a:p>
          <a:p>
            <a:pPr lvl="1">
              <a:spcBef>
                <a:spcPct val="0"/>
              </a:spcBef>
              <a:tabLst>
                <a:tab pos="1524000" algn="l"/>
              </a:tabLst>
            </a:pPr>
            <a:endParaRPr lang="pt-BR" altLang="pt-BR" sz="1400" baseline="30000" dirty="0">
              <a:cs typeface="Tahoma" panose="020B0604030504040204" pitchFamily="34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latin typeface="Georgia" panose="02040502050405020303" pitchFamily="18" charset="0"/>
              </a:rPr>
              <a:t>	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</a:t>
            </a:r>
            <a:r>
              <a:rPr lang="pt-BR" altLang="pt-BR" sz="26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ezplot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(</a:t>
            </a:r>
            <a:r>
              <a:rPr lang="pt-BR" altLang="pt-BR" sz="2600" i="1" dirty="0">
                <a:solidFill>
                  <a:srgbClr val="86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‘</a:t>
            </a:r>
            <a:r>
              <a:rPr lang="pt-BR" altLang="pt-BR" sz="2600" i="1" dirty="0" err="1">
                <a:solidFill>
                  <a:srgbClr val="86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sin</a:t>
            </a:r>
            <a:r>
              <a:rPr lang="pt-BR" altLang="pt-BR" sz="2600" i="1" dirty="0">
                <a:solidFill>
                  <a:srgbClr val="86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(5*x)*</a:t>
            </a:r>
            <a:r>
              <a:rPr lang="pt-BR" altLang="pt-BR" sz="2600" i="1" dirty="0" err="1">
                <a:solidFill>
                  <a:srgbClr val="86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exp</a:t>
            </a:r>
            <a:r>
              <a:rPr lang="pt-BR" altLang="pt-BR" sz="2600" i="1" dirty="0">
                <a:solidFill>
                  <a:srgbClr val="86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(x/5)’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)</a:t>
            </a: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endParaRPr lang="pt-BR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	&gt;&gt; </a:t>
            </a:r>
            <a:r>
              <a:rPr lang="pt-BR" altLang="pt-BR" sz="2600" i="1" dirty="0" err="1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hold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altLang="pt-BR" sz="2600" i="1" dirty="0" err="1">
                <a:solidFill>
                  <a:srgbClr val="86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on</a:t>
            </a:r>
            <a:endParaRPr lang="pt-BR" altLang="pt-BR" sz="2600" i="1" dirty="0">
              <a:solidFill>
                <a:srgbClr val="86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endParaRPr lang="pt-BR" altLang="pt-BR" sz="1000" i="1" dirty="0">
              <a:solidFill>
                <a:srgbClr val="8633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1"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	&gt;&gt; </a:t>
            </a:r>
            <a:r>
              <a:rPr lang="pt-BR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grid</a:t>
            </a:r>
            <a:endParaRPr lang="pt-BR" altLang="pt-BR" dirty="0"/>
          </a:p>
        </p:txBody>
      </p:sp>
      <p:sp>
        <p:nvSpPr>
          <p:cNvPr id="139673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967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028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5713-953D-4287-ACB0-6190E341AAF3}" type="slidenum">
              <a:rPr lang="pt-BR" altLang="pt-BR"/>
              <a:pPr/>
              <a:t>47</a:t>
            </a:fld>
            <a:endParaRPr lang="pt-BR" altLang="pt-BR"/>
          </a:p>
        </p:txBody>
      </p:sp>
      <p:sp>
        <p:nvSpPr>
          <p:cNvPr id="13957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82738"/>
            <a:ext cx="8964488" cy="93186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Geração de um </a:t>
            </a:r>
            <a:r>
              <a:rPr lang="pt-BR" altLang="pt-BR" i="1" dirty="0" err="1">
                <a:solidFill>
                  <a:srgbClr val="000000"/>
                </a:solidFill>
              </a:rPr>
              <a:t>array</a:t>
            </a:r>
            <a:r>
              <a:rPr lang="pt-BR" altLang="pt-BR" dirty="0">
                <a:solidFill>
                  <a:srgbClr val="000000"/>
                </a:solidFill>
              </a:rPr>
              <a:t> contendo valores de uma função</a:t>
            </a:r>
            <a:r>
              <a:rPr lang="pt-BR" altLang="pt-BR" dirty="0"/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tabLst>
                <a:tab pos="1524000" algn="l"/>
              </a:tabLst>
            </a:pPr>
            <a:endParaRPr lang="pt-BR" altLang="pt-BR" sz="1000" dirty="0"/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1000" dirty="0"/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pt-BR" altLang="pt-BR" sz="2400" dirty="0"/>
          </a:p>
        </p:txBody>
      </p:sp>
      <p:sp>
        <p:nvSpPr>
          <p:cNvPr id="13957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957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sz="3400" dirty="0"/>
              <a:t>Vetores e </a:t>
            </a:r>
            <a:r>
              <a:rPr lang="pt-BR" altLang="pt-BR" sz="3400" dirty="0" smtClean="0"/>
              <a:t>Matrizes</a:t>
            </a:r>
            <a:endParaRPr lang="pt-BR" altLang="pt-BR" sz="3400" dirty="0"/>
          </a:p>
        </p:txBody>
      </p:sp>
      <p:pic>
        <p:nvPicPr>
          <p:cNvPr id="1395719" name="Picture 7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519363"/>
            <a:ext cx="4651375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5720" name="Text Box 8"/>
          <p:cNvSpPr txBox="1">
            <a:spLocks noChangeArrowheads="1"/>
          </p:cNvSpPr>
          <p:nvPr/>
        </p:nvSpPr>
        <p:spPr bwMode="auto">
          <a:xfrm>
            <a:off x="6548438" y="5260975"/>
            <a:ext cx="2473325" cy="1130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126000" tIns="118800" rIns="126000" bIns="118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pt-BR" sz="1600">
                <a:latin typeface="Verdana" panose="020B0604030504040204" pitchFamily="34" charset="0"/>
              </a:rPr>
              <a:t>Gráfico traçado a partir da função </a:t>
            </a:r>
            <a:r>
              <a:rPr lang="pt-BR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ezplot()</a:t>
            </a:r>
            <a:r>
              <a:rPr lang="pt-BR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pt-BR" sz="1600">
                <a:latin typeface="Verdana" panose="020B0604030504040204" pitchFamily="34" charset="0"/>
              </a:rPr>
              <a:t>(</a:t>
            </a:r>
            <a:r>
              <a:rPr lang="en-US" altLang="pt-BR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sem</a:t>
            </a:r>
            <a:r>
              <a:rPr lang="en-US" altLang="pt-BR" sz="1600">
                <a:latin typeface="Verdana" panose="020B0604030504040204" pitchFamily="34" charset="0"/>
              </a:rPr>
              <a:t> a grade</a:t>
            </a:r>
            <a:r>
              <a:rPr lang="pt-BR" altLang="pt-BR" sz="1600">
                <a:latin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60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CF1-E92E-4701-8622-269843291DA6}" type="slidenum">
              <a:rPr lang="pt-BR" altLang="pt-BR"/>
              <a:pPr/>
              <a:t>48</a:t>
            </a:fld>
            <a:endParaRPr lang="pt-BR" altLang="pt-BR"/>
          </a:p>
        </p:txBody>
      </p:sp>
      <p:sp>
        <p:nvSpPr>
          <p:cNvPr id="139776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977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  <p:pic>
        <p:nvPicPr>
          <p:cNvPr id="1397767" name="Picture 7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508250"/>
            <a:ext cx="4649787" cy="411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7768" name="Text Box 8"/>
          <p:cNvSpPr txBox="1">
            <a:spLocks noChangeArrowheads="1"/>
          </p:cNvSpPr>
          <p:nvPr/>
        </p:nvSpPr>
        <p:spPr bwMode="auto">
          <a:xfrm>
            <a:off x="6548438" y="5280025"/>
            <a:ext cx="2473325" cy="1130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126000" tIns="118800" rIns="126000" bIns="118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pt-BR" sz="1600">
                <a:latin typeface="Verdana" panose="020B0604030504040204" pitchFamily="34" charset="0"/>
              </a:rPr>
              <a:t>Gráfico traçado a partir da função </a:t>
            </a:r>
            <a:r>
              <a:rPr lang="pt-BR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ezplot()</a:t>
            </a:r>
            <a:r>
              <a:rPr lang="pt-BR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pt-BR" sz="1600">
                <a:latin typeface="Verdana" panose="020B0604030504040204" pitchFamily="34" charset="0"/>
              </a:rPr>
              <a:t>(</a:t>
            </a:r>
            <a:r>
              <a:rPr lang="en-US" altLang="pt-BR" sz="16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com</a:t>
            </a:r>
            <a:r>
              <a:rPr lang="en-US" altLang="pt-BR" sz="1600">
                <a:latin typeface="Verdana" panose="020B0604030504040204" pitchFamily="34" charset="0"/>
              </a:rPr>
              <a:t> a grade</a:t>
            </a:r>
            <a:r>
              <a:rPr lang="pt-BR" altLang="pt-BR" sz="1600">
                <a:latin typeface="Verdana" panose="020B0604030504040204" pitchFamily="34" charset="0"/>
              </a:rPr>
              <a:t>)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582738"/>
            <a:ext cx="8964488" cy="931862"/>
          </a:xfrm>
          <a:noFill/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Geração de um </a:t>
            </a:r>
            <a:r>
              <a:rPr lang="pt-BR" altLang="pt-BR" i="1" dirty="0" err="1">
                <a:solidFill>
                  <a:srgbClr val="000000"/>
                </a:solidFill>
              </a:rPr>
              <a:t>array</a:t>
            </a:r>
            <a:r>
              <a:rPr lang="pt-BR" altLang="pt-BR" dirty="0">
                <a:solidFill>
                  <a:srgbClr val="000000"/>
                </a:solidFill>
              </a:rPr>
              <a:t> contendo valores de uma função</a:t>
            </a:r>
            <a:r>
              <a:rPr lang="pt-BR" altLang="pt-BR" dirty="0"/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tabLst>
                <a:tab pos="1524000" algn="l"/>
              </a:tabLst>
            </a:pPr>
            <a:endParaRPr lang="pt-BR" altLang="pt-BR" sz="1000" dirty="0"/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pt-BR" altLang="pt-BR" sz="1000" dirty="0"/>
              <a:t> 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val="74624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14C-DB22-4F42-96EA-62254CACDD29}" type="slidenum">
              <a:rPr lang="pt-BR" altLang="pt-BR"/>
              <a:pPr/>
              <a:t>49</a:t>
            </a:fld>
            <a:endParaRPr lang="pt-BR" altLang="pt-BR"/>
          </a:p>
        </p:txBody>
      </p:sp>
      <p:sp>
        <p:nvSpPr>
          <p:cNvPr id="13987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4837112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Geração de um </a:t>
            </a:r>
            <a:r>
              <a:rPr lang="pt-BR" altLang="pt-BR" i="1" dirty="0" err="1">
                <a:solidFill>
                  <a:srgbClr val="000000"/>
                </a:solidFill>
              </a:rPr>
              <a:t>array</a:t>
            </a:r>
            <a:r>
              <a:rPr lang="pt-BR" altLang="pt-BR" dirty="0">
                <a:solidFill>
                  <a:srgbClr val="000000"/>
                </a:solidFill>
              </a:rPr>
              <a:t> contendo valores de uma </a:t>
            </a:r>
            <a:r>
              <a:rPr lang="pt-BR" altLang="pt-BR" dirty="0" smtClean="0">
                <a:solidFill>
                  <a:srgbClr val="000000"/>
                </a:solidFill>
              </a:rPr>
              <a:t>função</a:t>
            </a:r>
            <a:endParaRPr lang="pt-BR" altLang="pt-BR" dirty="0"/>
          </a:p>
          <a:p>
            <a:pPr lvl="1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endParaRPr lang="pt-BR" altLang="pt-BR" sz="1600" i="1" dirty="0">
              <a:latin typeface="Georgia" panose="02040502050405020303" pitchFamily="18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latin typeface="Georgia" panose="02040502050405020303" pitchFamily="18" charset="0"/>
              </a:rPr>
              <a:t>&gt;&gt; 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x=0:0.05:3</a:t>
            </a: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pt-BR" altLang="pt-BR" sz="26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1800" i="1" dirty="0"/>
          </a:p>
          <a:p>
            <a:pPr lvl="2" algn="l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1800" i="1" dirty="0"/>
          </a:p>
          <a:p>
            <a:pPr lvl="2" algn="l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1800" i="1" dirty="0"/>
          </a:p>
          <a:p>
            <a:pPr lvl="2" algn="l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1800" i="1" dirty="0"/>
          </a:p>
          <a:p>
            <a:pPr lvl="2" algn="l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1800" i="1" dirty="0"/>
          </a:p>
          <a:p>
            <a:pPr lvl="2" algn="l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1800" i="1" dirty="0"/>
          </a:p>
          <a:p>
            <a:pPr lvl="2" algn="l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1800" i="1" dirty="0"/>
          </a:p>
          <a:p>
            <a:pPr lvl="2" algn="l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1800" i="1" dirty="0"/>
          </a:p>
          <a:p>
            <a:pPr lvl="2" algn="l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800" i="1" dirty="0"/>
          </a:p>
          <a:p>
            <a:pPr lvl="2" algn="l">
              <a:lnSpc>
                <a:spcPct val="4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fr-FR" altLang="pt-BR" sz="1800" i="1" dirty="0"/>
              <a:t>				</a:t>
            </a:r>
            <a:r>
              <a:rPr lang="fr-FR" altLang="pt-BR" sz="2400" i="1" dirty="0">
                <a:latin typeface="Georgia" panose="02040502050405020303" pitchFamily="18" charset="0"/>
              </a:rPr>
              <a:t>.</a:t>
            </a:r>
          </a:p>
          <a:p>
            <a:pPr lvl="2" algn="l">
              <a:lnSpc>
                <a:spcPct val="4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fr-FR" altLang="pt-BR" sz="2400" i="1" dirty="0">
                <a:latin typeface="Georgia" panose="02040502050405020303" pitchFamily="18" charset="0"/>
              </a:rPr>
              <a:t>				.</a:t>
            </a:r>
          </a:p>
          <a:p>
            <a:pPr lvl="2" algn="l">
              <a:lnSpc>
                <a:spcPct val="4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fr-FR" altLang="pt-BR" sz="2400" i="1" dirty="0">
                <a:latin typeface="Georgia" panose="02040502050405020303" pitchFamily="18" charset="0"/>
              </a:rPr>
              <a:t>				.</a:t>
            </a:r>
            <a:endParaRPr lang="pt-BR" altLang="pt-BR" sz="2400" i="1" dirty="0">
              <a:latin typeface="Georgia" panose="02040502050405020303" pitchFamily="18" charset="0"/>
            </a:endParaRPr>
          </a:p>
        </p:txBody>
      </p:sp>
      <p:sp>
        <p:nvSpPr>
          <p:cNvPr id="13987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987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  <p:pic>
        <p:nvPicPr>
          <p:cNvPr id="1398792" name="Picture 8"/>
          <p:cNvPicPr>
            <a:picLocks noChangeAspect="1" noChangeArrowheads="1"/>
          </p:cNvPicPr>
          <p:nvPr/>
        </p:nvPicPr>
        <p:blipFill>
          <a:blip r:embed="rId2">
            <a:lum bright="-36000"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10065" r="3871" b="55026"/>
          <a:stretch>
            <a:fillRect/>
          </a:stretch>
        </p:blipFill>
        <p:spPr bwMode="auto">
          <a:xfrm>
            <a:off x="273050" y="3038475"/>
            <a:ext cx="85947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3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164059"/>
            <a:ext cx="5821158" cy="3586301"/>
          </a:xfrm>
          <a:prstGeom prst="rect">
            <a:avLst/>
          </a:prstGeom>
        </p:spPr>
      </p:pic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373BF-43FC-400C-A5DA-10211A52CA59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28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077" y="0"/>
            <a:ext cx="8699143" cy="3312368"/>
          </a:xfrm>
          <a:noFill/>
        </p:spPr>
        <p:txBody>
          <a:bodyPr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pt-BR" altLang="pt-BR" dirty="0"/>
              <a:t>MATLAB</a:t>
            </a:r>
            <a:r>
              <a:rPr lang="pt-BR" altLang="pt-BR" baseline="30000" dirty="0" smtClean="0">
                <a:cs typeface="Tahoma" panose="020B0604030504040204" pitchFamily="34" charset="0"/>
              </a:rPr>
              <a:t>®</a:t>
            </a:r>
            <a:endParaRPr lang="pt-BR" altLang="pt-BR" dirty="0"/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/>
              <a:t>Inicialização </a:t>
            </a:r>
          </a:p>
          <a:p>
            <a:pPr>
              <a:spcBef>
                <a:spcPct val="0"/>
              </a:spcBef>
            </a:pPr>
            <a:endParaRPr lang="pt-BR" altLang="pt-BR" sz="1200" dirty="0"/>
          </a:p>
          <a:p>
            <a:pPr lvl="2">
              <a:spcBef>
                <a:spcPct val="0"/>
              </a:spcBef>
            </a:pPr>
            <a:r>
              <a:rPr lang="pt-BR" altLang="pt-BR" sz="2400" dirty="0"/>
              <a:t>Seleção da opção “MATLAB”, na árvore de inicialização ou do ícone do MATLAB, no </a:t>
            </a:r>
            <a:r>
              <a:rPr lang="pt-BR" altLang="pt-BR" sz="2400" i="1" dirty="0"/>
              <a:t>desktop </a:t>
            </a:r>
            <a:r>
              <a:rPr lang="pt-BR" altLang="pt-BR" sz="2400" dirty="0"/>
              <a:t>do</a:t>
            </a:r>
            <a:r>
              <a:rPr lang="pt-BR" altLang="pt-BR" sz="2400" i="1" dirty="0"/>
              <a:t> </a:t>
            </a:r>
            <a:r>
              <a:rPr lang="pt-BR" altLang="pt-BR" sz="2400" dirty="0"/>
              <a:t>Windows. </a:t>
            </a:r>
          </a:p>
          <a:p>
            <a:pPr lvl="2">
              <a:spcBef>
                <a:spcPct val="0"/>
              </a:spcBef>
            </a:pPr>
            <a:endParaRPr lang="pt-BR" altLang="pt-BR" sz="1400" dirty="0"/>
          </a:p>
          <a:p>
            <a:pPr lvl="2">
              <a:spcBef>
                <a:spcPct val="0"/>
              </a:spcBef>
            </a:pPr>
            <a:r>
              <a:rPr lang="pt-BR" altLang="pt-BR" sz="2400" dirty="0"/>
              <a:t>Janela principal </a:t>
            </a:r>
            <a:r>
              <a:rPr lang="pt-BR" altLang="pt-BR" sz="2400" dirty="0">
                <a:sym typeface="Wingdings" panose="05000000000000000000" pitchFamily="2" charset="2"/>
              </a:rPr>
              <a:t> Janela de </a:t>
            </a:r>
            <a:r>
              <a:rPr lang="pt-BR" altLang="pt-BR" sz="24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anose="05000000000000000000" pitchFamily="2" charset="2"/>
              </a:rPr>
              <a:t>Comandos</a:t>
            </a:r>
            <a:r>
              <a:rPr lang="pt-BR" altLang="pt-BR" sz="2400" dirty="0"/>
              <a:t> </a:t>
            </a:r>
          </a:p>
          <a:p>
            <a:pPr lvl="2">
              <a:spcBef>
                <a:spcPct val="0"/>
              </a:spcBef>
            </a:pPr>
            <a:endParaRPr lang="pt-BR" altLang="pt-BR" sz="1200" dirty="0"/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Centro da janela multifacetada.</a:t>
            </a:r>
          </a:p>
          <a:p>
            <a:pPr lvl="3">
              <a:spcBef>
                <a:spcPct val="0"/>
              </a:spcBef>
            </a:pPr>
            <a:endParaRPr lang="pt-BR" altLang="pt-BR" sz="1000" dirty="0"/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Digitação de comandos após o </a:t>
            </a:r>
            <a:r>
              <a:rPr lang="pt-BR" altLang="pt-BR" sz="2200" i="1" dirty="0" err="1"/>
              <a:t>prompt</a:t>
            </a:r>
            <a:r>
              <a:rPr lang="pt-BR" altLang="pt-BR" sz="2200" dirty="0"/>
              <a:t> de comandos (</a:t>
            </a:r>
            <a:r>
              <a:rPr lang="pt-BR" altLang="pt-BR" sz="22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»</a:t>
            </a:r>
            <a:r>
              <a:rPr lang="pt-BR" altLang="pt-BR" sz="2200" dirty="0"/>
              <a:t>).</a:t>
            </a:r>
            <a:r>
              <a:rPr lang="pt-BR" alt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729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894B3-D43A-4C80-BDF1-4135470407A7}" type="slidenum">
              <a:rPr lang="pt-BR" altLang="pt-BR"/>
              <a:pPr/>
              <a:t>50</a:t>
            </a:fld>
            <a:endParaRPr lang="pt-BR" altLang="pt-BR"/>
          </a:p>
        </p:txBody>
      </p:sp>
      <p:sp>
        <p:nvSpPr>
          <p:cNvPr id="13998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582738"/>
            <a:ext cx="8132763" cy="2732087"/>
          </a:xfrm>
          <a:noFill/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Geração de um </a:t>
            </a:r>
            <a:r>
              <a:rPr lang="pt-BR" altLang="pt-BR" i="1" dirty="0" err="1">
                <a:solidFill>
                  <a:srgbClr val="000000"/>
                </a:solidFill>
              </a:rPr>
              <a:t>array</a:t>
            </a:r>
            <a:r>
              <a:rPr lang="pt-BR" altLang="pt-BR" dirty="0">
                <a:solidFill>
                  <a:srgbClr val="000000"/>
                </a:solidFill>
              </a:rPr>
              <a:t> contendo valores de uma função</a:t>
            </a:r>
            <a:r>
              <a:rPr lang="pt-BR" altLang="pt-BR" dirty="0"/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/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y=</a:t>
            </a:r>
            <a:r>
              <a:rPr lang="pt-BR" altLang="pt-BR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sin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(5*x)*</a:t>
            </a:r>
            <a:r>
              <a:rPr lang="pt-BR" altLang="pt-BR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exp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(x/5)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Error</a:t>
            </a:r>
            <a:r>
              <a:rPr lang="pt-BR" altLang="pt-B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altLang="pt-BR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using</a:t>
            </a:r>
            <a:r>
              <a:rPr lang="pt-BR" altLang="pt-B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 * 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Inner</a:t>
            </a:r>
            <a:r>
              <a:rPr lang="pt-BR" altLang="pt-B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altLang="pt-BR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matrix</a:t>
            </a:r>
            <a:r>
              <a:rPr lang="pt-BR" altLang="pt-B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pt-BR" altLang="pt-BR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dimensions</a:t>
            </a:r>
            <a:r>
              <a:rPr lang="pt-BR" altLang="pt-B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 must </a:t>
            </a:r>
            <a:r>
              <a:rPr lang="pt-BR" altLang="pt-BR" sz="26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agree</a:t>
            </a:r>
            <a:r>
              <a:rPr lang="pt-BR" altLang="pt-B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</a:t>
            </a:r>
            <a:endParaRPr lang="en-US" altLang="pt-BR" sz="26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2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pt-BR" altLang="pt-BR" sz="2400" i="1" dirty="0">
              <a:solidFill>
                <a:srgbClr val="B40000"/>
              </a:solidFill>
              <a:latin typeface="Georgia" panose="02040502050405020303" pitchFamily="18" charset="0"/>
            </a:endParaRPr>
          </a:p>
        </p:txBody>
      </p:sp>
      <p:sp>
        <p:nvSpPr>
          <p:cNvPr id="139981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3998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  <p:sp>
        <p:nvSpPr>
          <p:cNvPr id="1399814" name="Text Box 6"/>
          <p:cNvSpPr txBox="1">
            <a:spLocks noChangeArrowheads="1"/>
          </p:cNvSpPr>
          <p:nvPr/>
        </p:nvSpPr>
        <p:spPr bwMode="auto">
          <a:xfrm>
            <a:off x="5891213" y="4518025"/>
            <a:ext cx="2854325" cy="1130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8398" dir="1593903" algn="ctr" rotWithShape="0">
              <a:schemeClr val="bg2"/>
            </a:outerShdw>
          </a:effectLst>
        </p:spPr>
        <p:txBody>
          <a:bodyPr lIns="126000" tIns="118800" rIns="126000" bIns="11880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pt-BR" sz="16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CUIDADO</a:t>
            </a:r>
            <a:r>
              <a:rPr lang="en-US" altLang="pt-BR" sz="1600">
                <a:latin typeface="Verdana" panose="020B0604030504040204" pitchFamily="34" charset="0"/>
              </a:rPr>
              <a:t> com o emprego da função </a:t>
            </a:r>
            <a:r>
              <a:rPr lang="en-US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sin()</a:t>
            </a:r>
            <a:r>
              <a:rPr lang="en-US" altLang="pt-BR" sz="1600">
                <a:latin typeface="Verdana" panose="020B0604030504040204" pitchFamily="34" charset="0"/>
              </a:rPr>
              <a:t>, assim como com o emprego do </a:t>
            </a:r>
            <a:r>
              <a:rPr lang="pt-BR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.</a:t>
            </a:r>
            <a:r>
              <a:rPr lang="pt-BR" altLang="pt-BR" sz="1600" i="1">
                <a:solidFill>
                  <a:srgbClr val="B4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 </a:t>
            </a:r>
            <a:r>
              <a:rPr lang="en-US" altLang="pt-BR" sz="1600">
                <a:latin typeface="Verdana" panose="020B0604030504040204" pitchFamily="34" charset="0"/>
              </a:rPr>
              <a:t>!!!</a:t>
            </a:r>
            <a:endParaRPr lang="pt-BR" altLang="pt-BR" sz="16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1A233-EA9E-4C9C-8E9E-36C718FB429D}" type="slidenum">
              <a:rPr lang="pt-BR" altLang="pt-BR"/>
              <a:pPr/>
              <a:t>51</a:t>
            </a:fld>
            <a:endParaRPr lang="pt-BR" altLang="pt-BR"/>
          </a:p>
        </p:txBody>
      </p:sp>
      <p:sp>
        <p:nvSpPr>
          <p:cNvPr id="14008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582738"/>
            <a:ext cx="8132763" cy="4941887"/>
          </a:xfrm>
          <a:noFill/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Geração de um </a:t>
            </a:r>
            <a:r>
              <a:rPr lang="pt-BR" altLang="pt-BR" i="1" dirty="0" err="1">
                <a:solidFill>
                  <a:srgbClr val="000000"/>
                </a:solidFill>
              </a:rPr>
              <a:t>array</a:t>
            </a:r>
            <a:r>
              <a:rPr lang="pt-BR" altLang="pt-BR" dirty="0">
                <a:solidFill>
                  <a:srgbClr val="000000"/>
                </a:solidFill>
              </a:rPr>
              <a:t> contendo valores de uma função</a:t>
            </a:r>
            <a:r>
              <a:rPr lang="pt-BR" altLang="pt-BR" dirty="0"/>
              <a:t> </a:t>
            </a: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/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&gt;&gt; y=</a:t>
            </a:r>
            <a:r>
              <a:rPr lang="pt-BR" altLang="pt-BR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sin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(5*x).*</a:t>
            </a:r>
            <a:r>
              <a:rPr lang="pt-BR" altLang="pt-BR" sz="2600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exp</a:t>
            </a:r>
            <a:r>
              <a:rPr lang="pt-BR" altLang="pt-BR" sz="2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(x./5.)</a:t>
            </a:r>
          </a:p>
          <a:p>
            <a:pPr lvl="2">
              <a:lnSpc>
                <a:spcPct val="95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en-US" altLang="pt-BR" sz="1000" i="1" dirty="0"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fr-FR" altLang="pt-BR" sz="2400" i="1" dirty="0">
                <a:solidFill>
                  <a:srgbClr val="B40000"/>
                </a:solidFill>
                <a:latin typeface="Georgia" panose="02040502050405020303" pitchFamily="18" charset="0"/>
              </a:rPr>
              <a:t>                               </a:t>
            </a:r>
            <a:r>
              <a:rPr lang="fr-FR" altLang="pt-BR" sz="2700" i="1" dirty="0">
                <a:solidFill>
                  <a:srgbClr val="B40000"/>
                </a:solidFill>
                <a:latin typeface="Georgia" panose="02040502050405020303" pitchFamily="18" charset="0"/>
              </a:rPr>
              <a:t> </a:t>
            </a: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7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24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36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36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36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endParaRPr lang="fr-FR" altLang="pt-BR" sz="3600" i="1" dirty="0">
              <a:solidFill>
                <a:srgbClr val="B40000"/>
              </a:solidFill>
              <a:latin typeface="Georgia" panose="02040502050405020303" pitchFamily="18" charset="0"/>
            </a:endParaRP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fr-FR" altLang="pt-BR" sz="2400" i="1" dirty="0">
                <a:solidFill>
                  <a:srgbClr val="B40000"/>
                </a:solidFill>
                <a:latin typeface="Georgia" panose="02040502050405020303" pitchFamily="18" charset="0"/>
              </a:rPr>
              <a:t>				</a:t>
            </a: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fr-FR" altLang="pt-BR" sz="2400" i="1" dirty="0">
                <a:solidFill>
                  <a:srgbClr val="B40000"/>
                </a:solidFill>
                <a:latin typeface="Georgia" panose="02040502050405020303" pitchFamily="18" charset="0"/>
              </a:rPr>
              <a:t>				</a:t>
            </a:r>
            <a:r>
              <a:rPr lang="fr-FR" altLang="pt-BR" sz="2400" i="1" dirty="0">
                <a:latin typeface="Georgia" panose="02040502050405020303" pitchFamily="18" charset="0"/>
              </a:rPr>
              <a:t>.</a:t>
            </a: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fr-FR" altLang="pt-BR" sz="2400" i="1" dirty="0">
                <a:latin typeface="Georgia" panose="02040502050405020303" pitchFamily="18" charset="0"/>
              </a:rPr>
              <a:t>				.</a:t>
            </a:r>
          </a:p>
          <a:p>
            <a:pPr lvl="2" algn="l">
              <a:lnSpc>
                <a:spcPct val="30000"/>
              </a:lnSpc>
              <a:spcBef>
                <a:spcPct val="0"/>
              </a:spcBef>
              <a:buFont typeface="Wingdings" panose="05000000000000000000" pitchFamily="2" charset="2"/>
              <a:buNone/>
              <a:tabLst>
                <a:tab pos="1524000" algn="l"/>
              </a:tabLst>
            </a:pPr>
            <a:r>
              <a:rPr lang="fr-FR" altLang="pt-BR" sz="2400" i="1" dirty="0">
                <a:latin typeface="Georgia" panose="02040502050405020303" pitchFamily="18" charset="0"/>
              </a:rPr>
              <a:t>				.</a:t>
            </a:r>
            <a:endParaRPr lang="pt-BR" altLang="pt-BR" sz="2400" i="1" dirty="0">
              <a:latin typeface="Georgia" panose="02040502050405020303" pitchFamily="18" charset="0"/>
            </a:endParaRPr>
          </a:p>
        </p:txBody>
      </p:sp>
      <p:sp>
        <p:nvSpPr>
          <p:cNvPr id="140083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008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  <p:pic>
        <p:nvPicPr>
          <p:cNvPr id="1400838" name="Picture 6"/>
          <p:cNvPicPr>
            <a:picLocks noChangeAspect="1" noChangeArrowheads="1"/>
          </p:cNvPicPr>
          <p:nvPr/>
        </p:nvPicPr>
        <p:blipFill>
          <a:blip r:embed="rId2">
            <a:lum bright="-30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t="15022" r="3432" b="49872"/>
          <a:stretch>
            <a:fillRect/>
          </a:stretch>
        </p:blipFill>
        <p:spPr bwMode="auto">
          <a:xfrm>
            <a:off x="280988" y="3238500"/>
            <a:ext cx="8583612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7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155C-A579-45CF-82CC-EB29FFCB5727}" type="slidenum">
              <a:rPr lang="pt-BR" altLang="pt-BR"/>
              <a:pPr/>
              <a:t>52</a:t>
            </a:fld>
            <a:endParaRPr lang="pt-BR" altLang="pt-BR"/>
          </a:p>
        </p:txBody>
      </p:sp>
      <p:sp>
        <p:nvSpPr>
          <p:cNvPr id="14059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582738"/>
            <a:ext cx="8132763" cy="4941887"/>
          </a:xfrm>
          <a:noFill/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Construção de </a:t>
            </a:r>
            <a:r>
              <a:rPr lang="pt-BR" altLang="pt-BR" dirty="0" smtClean="0">
                <a:solidFill>
                  <a:srgbClr val="000000"/>
                </a:solidFill>
              </a:rPr>
              <a:t>tabelas</a:t>
            </a:r>
            <a:endParaRPr lang="pt-BR" altLang="pt-BR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Seja</a:t>
            </a:r>
            <a:r>
              <a:rPr lang="en-US" altLang="pt-BR" sz="2600" dirty="0"/>
              <a:t> o </a:t>
            </a:r>
            <a:r>
              <a:rPr lang="en-US" altLang="pt-BR" sz="2600" dirty="0" err="1"/>
              <a:t>vetor</a:t>
            </a:r>
            <a:r>
              <a:rPr lang="en-US" altLang="pt-BR" sz="2600" dirty="0"/>
              <a:t> </a:t>
            </a:r>
            <a:r>
              <a:rPr lang="en-US" altLang="pt-BR" sz="2600" dirty="0" err="1"/>
              <a:t>coluna</a:t>
            </a:r>
            <a:endParaRPr lang="en-US" altLang="pt-BR" sz="2600" dirty="0"/>
          </a:p>
          <a:p>
            <a:pPr lvl="1"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endParaRPr lang="en-US" altLang="pt-BR" sz="1400" dirty="0"/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latin typeface="Georgia" panose="02040502050405020303" pitchFamily="18" charset="0"/>
              </a:rPr>
              <a:t>	&gt;&gt; v = (0:9)';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latin typeface="Georgia" panose="02040502050405020303" pitchFamily="18" charset="0"/>
              </a:rPr>
              <a:t>	&gt;&gt; </a:t>
            </a:r>
            <a:r>
              <a:rPr lang="pl-PL" altLang="pt-BR" sz="2600" i="1" dirty="0">
                <a:latin typeface="Georgia" panose="02040502050405020303" pitchFamily="18" charset="0"/>
              </a:rPr>
              <a:t>pows = [v  2</a:t>
            </a:r>
            <a:r>
              <a:rPr lang="pl-PL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.^</a:t>
            </a:r>
            <a:r>
              <a:rPr lang="pl-PL" altLang="pt-BR" sz="2600" i="1" dirty="0">
                <a:latin typeface="Georgia" panose="02040502050405020303" pitchFamily="18" charset="0"/>
              </a:rPr>
              <a:t>v  v</a:t>
            </a:r>
            <a:r>
              <a:rPr lang="pl-PL" altLang="pt-BR" sz="2600" i="1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.^</a:t>
            </a:r>
            <a:r>
              <a:rPr lang="pl-PL" altLang="pt-BR" sz="2600" i="1" dirty="0">
                <a:latin typeface="Georgia" panose="02040502050405020303" pitchFamily="18" charset="0"/>
              </a:rPr>
              <a:t>(1/2)]</a:t>
            </a:r>
            <a:endParaRPr lang="pt-BR" altLang="pt-BR" sz="2600" i="1" dirty="0">
              <a:latin typeface="Georgia" panose="02040502050405020303" pitchFamily="18" charset="0"/>
            </a:endParaRPr>
          </a:p>
        </p:txBody>
      </p:sp>
      <p:sp>
        <p:nvSpPr>
          <p:cNvPr id="14059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059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  <p:pic>
        <p:nvPicPr>
          <p:cNvPr id="1405957" name="Picture 5"/>
          <p:cNvPicPr>
            <a:picLocks noChangeAspect="1" noChangeArrowheads="1"/>
          </p:cNvPicPr>
          <p:nvPr/>
        </p:nvPicPr>
        <p:blipFill>
          <a:blip r:embed="rId2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5" t="37788" r="55803" b="10368"/>
          <a:stretch>
            <a:fillRect/>
          </a:stretch>
        </p:blipFill>
        <p:spPr bwMode="auto">
          <a:xfrm>
            <a:off x="1524000" y="3810000"/>
            <a:ext cx="3381375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90C5-B102-4073-8C08-76F26DEA60F5}" type="slidenum">
              <a:rPr lang="pt-BR" altLang="pt-BR"/>
              <a:pPr/>
              <a:t>53</a:t>
            </a:fld>
            <a:endParaRPr lang="pt-BR" altLang="pt-BR"/>
          </a:p>
        </p:txBody>
      </p:sp>
      <p:sp>
        <p:nvSpPr>
          <p:cNvPr id="1414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582738"/>
            <a:ext cx="8132763" cy="4941887"/>
          </a:xfrm>
          <a:noFill/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Construção de </a:t>
            </a:r>
            <a:r>
              <a:rPr lang="pt-BR" altLang="pt-BR" dirty="0" smtClean="0">
                <a:solidFill>
                  <a:srgbClr val="000000"/>
                </a:solidFill>
              </a:rPr>
              <a:t>tabelas</a:t>
            </a:r>
            <a:endParaRPr lang="pt-BR" altLang="pt-BR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Seja</a:t>
            </a:r>
            <a:r>
              <a:rPr lang="en-US" altLang="pt-BR" sz="2600" dirty="0"/>
              <a:t> a </a:t>
            </a:r>
            <a:r>
              <a:rPr lang="en-US" altLang="pt-BR" sz="2600" dirty="0" err="1"/>
              <a:t>sequência</a:t>
            </a:r>
            <a:r>
              <a:rPr lang="en-US" altLang="pt-BR" sz="2600" dirty="0"/>
              <a:t> de </a:t>
            </a:r>
            <a:r>
              <a:rPr lang="en-US" altLang="pt-BR" sz="2600" dirty="0" err="1"/>
              <a:t>comandos</a:t>
            </a:r>
            <a:r>
              <a:rPr lang="en-US" altLang="pt-BR" sz="2600" dirty="0"/>
              <a:t> a </a:t>
            </a:r>
            <a:r>
              <a:rPr lang="en-US" altLang="pt-BR" sz="2600" dirty="0" err="1"/>
              <a:t>seguir</a:t>
            </a:r>
            <a:endParaRPr lang="en-US" altLang="pt-BR" sz="2600" dirty="0"/>
          </a:p>
          <a:p>
            <a:pPr lvl="1"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endParaRPr lang="en-US" altLang="pt-BR" sz="1400" dirty="0"/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latin typeface="Georgia" panose="02040502050405020303" pitchFamily="18" charset="0"/>
              </a:rPr>
              <a:t>	&gt;&gt; </a:t>
            </a:r>
            <a:r>
              <a:rPr lang="sv-SE" altLang="pt-BR" sz="2600" i="1" dirty="0">
                <a:latin typeface="Georgia" panose="02040502050405020303" pitchFamily="18" charset="0"/>
              </a:rPr>
              <a:t>format long g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sv-SE" altLang="pt-BR" sz="2600" i="1" dirty="0">
                <a:latin typeface="Georgia" panose="02040502050405020303" pitchFamily="18" charset="0"/>
              </a:rPr>
              <a:t>	</a:t>
            </a:r>
            <a:r>
              <a:rPr lang="pt-BR" altLang="pt-BR" sz="2600" i="1" dirty="0">
                <a:latin typeface="Georgia" panose="02040502050405020303" pitchFamily="18" charset="0"/>
              </a:rPr>
              <a:t>&gt;&gt; </a:t>
            </a:r>
            <a:r>
              <a:rPr lang="sv-SE" altLang="pt-BR" sz="2600" i="1" dirty="0">
                <a:latin typeface="Georgia" panose="02040502050405020303" pitchFamily="18" charset="0"/>
              </a:rPr>
              <a:t>x = (1:0.05:1.3)';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sv-SE" altLang="pt-BR" sz="2600" i="1" dirty="0">
                <a:latin typeface="Georgia" panose="02040502050405020303" pitchFamily="18" charset="0"/>
              </a:rPr>
              <a:t>	lognat = [x log(x)]</a:t>
            </a:r>
            <a:endParaRPr lang="pt-BR" altLang="pt-BR" sz="2600" i="1" dirty="0">
              <a:latin typeface="Georgia" panose="02040502050405020303" pitchFamily="18" charset="0"/>
            </a:endParaRPr>
          </a:p>
        </p:txBody>
      </p:sp>
      <p:sp>
        <p:nvSpPr>
          <p:cNvPr id="14141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141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  <p:pic>
        <p:nvPicPr>
          <p:cNvPr id="1414151" name="Picture 7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t="34834" r="42708" b="26036"/>
          <a:stretch>
            <a:fillRect/>
          </a:stretch>
        </p:blipFill>
        <p:spPr bwMode="auto">
          <a:xfrm>
            <a:off x="1571625" y="4181475"/>
            <a:ext cx="584041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66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2D57B-B507-44DB-87C4-42E81CAC7A64}" type="slidenum">
              <a:rPr lang="pt-BR" altLang="pt-BR"/>
              <a:pPr/>
              <a:t>54</a:t>
            </a:fld>
            <a:endParaRPr lang="pt-BR" altLang="pt-BR"/>
          </a:p>
        </p:txBody>
      </p:sp>
      <p:sp>
        <p:nvSpPr>
          <p:cNvPr id="1415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04825" y="1582738"/>
            <a:ext cx="8132763" cy="4941887"/>
          </a:xfrm>
          <a:noFill/>
        </p:spPr>
        <p:txBody>
          <a:bodyPr/>
          <a:lstStyle/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pt-BR" altLang="pt-BR" dirty="0">
                <a:solidFill>
                  <a:srgbClr val="000000"/>
                </a:solidFill>
              </a:rPr>
              <a:t>Construção de </a:t>
            </a:r>
            <a:r>
              <a:rPr lang="pt-BR" altLang="pt-BR" dirty="0" smtClean="0">
                <a:solidFill>
                  <a:srgbClr val="000000"/>
                </a:solidFill>
              </a:rPr>
              <a:t>tabelas</a:t>
            </a:r>
            <a:endParaRPr lang="pt-BR" altLang="pt-BR" dirty="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endParaRPr lang="pt-BR" altLang="pt-BR" sz="1600" dirty="0">
              <a:solidFill>
                <a:srgbClr val="000000"/>
              </a:solidFill>
            </a:endParaRPr>
          </a:p>
          <a:p>
            <a:pPr lvl="1"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r>
              <a:rPr lang="en-US" altLang="pt-BR" sz="2600" dirty="0" err="1"/>
              <a:t>Seja</a:t>
            </a:r>
            <a:r>
              <a:rPr lang="en-US" altLang="pt-BR" sz="2600" dirty="0"/>
              <a:t> a </a:t>
            </a:r>
            <a:r>
              <a:rPr lang="en-US" altLang="pt-BR" sz="2600" dirty="0" err="1"/>
              <a:t>sequência</a:t>
            </a:r>
            <a:r>
              <a:rPr lang="en-US" altLang="pt-BR" sz="2600" dirty="0"/>
              <a:t> de </a:t>
            </a:r>
            <a:r>
              <a:rPr lang="en-US" altLang="pt-BR" sz="2600" dirty="0" err="1"/>
              <a:t>comandos</a:t>
            </a:r>
            <a:r>
              <a:rPr lang="en-US" altLang="pt-BR" sz="2600" dirty="0"/>
              <a:t> a </a:t>
            </a:r>
            <a:r>
              <a:rPr lang="en-US" altLang="pt-BR" sz="2600" dirty="0" err="1"/>
              <a:t>seguir</a:t>
            </a:r>
            <a:endParaRPr lang="en-US" altLang="pt-BR" sz="2600" dirty="0"/>
          </a:p>
          <a:p>
            <a:pPr lvl="1">
              <a:lnSpc>
                <a:spcPct val="95000"/>
              </a:lnSpc>
              <a:spcBef>
                <a:spcPct val="0"/>
              </a:spcBef>
              <a:tabLst>
                <a:tab pos="1524000" algn="l"/>
              </a:tabLst>
            </a:pPr>
            <a:endParaRPr lang="en-US" altLang="pt-BR" sz="1400" dirty="0"/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pt-BR" altLang="pt-BR" sz="2600" i="1" dirty="0">
                <a:latin typeface="Georgia" panose="02040502050405020303" pitchFamily="18" charset="0"/>
              </a:rPr>
              <a:t>	&gt;&gt; </a:t>
            </a:r>
            <a:r>
              <a:rPr lang="sv-SE" altLang="pt-BR" sz="2600" i="1" dirty="0">
                <a:latin typeface="Georgia" panose="02040502050405020303" pitchFamily="18" charset="0"/>
              </a:rPr>
              <a:t>format long g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sv-SE" altLang="pt-BR" sz="2600" i="1" dirty="0">
                <a:latin typeface="Georgia" panose="02040502050405020303" pitchFamily="18" charset="0"/>
              </a:rPr>
              <a:t>	</a:t>
            </a:r>
            <a:r>
              <a:rPr lang="pt-BR" altLang="pt-BR" sz="2600" i="1" dirty="0">
                <a:latin typeface="Georgia" panose="02040502050405020303" pitchFamily="18" charset="0"/>
              </a:rPr>
              <a:t>&gt;&gt; </a:t>
            </a:r>
            <a:r>
              <a:rPr lang="sv-SE" altLang="pt-BR" sz="2600" i="1" dirty="0">
                <a:latin typeface="Georgia" panose="02040502050405020303" pitchFamily="18" charset="0"/>
              </a:rPr>
              <a:t>x = (1:0.05:1.3)';</a:t>
            </a:r>
          </a:p>
          <a:p>
            <a:pPr lvl="1">
              <a:lnSpc>
                <a:spcPct val="95000"/>
              </a:lnSpc>
              <a:spcBef>
                <a:spcPct val="0"/>
              </a:spcBef>
              <a:buFont typeface="Webdings" panose="05030102010509060703" pitchFamily="18" charset="2"/>
              <a:buNone/>
              <a:tabLst>
                <a:tab pos="1524000" algn="l"/>
              </a:tabLst>
            </a:pPr>
            <a:r>
              <a:rPr lang="sv-SE" altLang="pt-BR" sz="2600" i="1" dirty="0">
                <a:latin typeface="Georgia" panose="02040502050405020303" pitchFamily="18" charset="0"/>
              </a:rPr>
              <a:t>	lognat = [x log(x)]</a:t>
            </a:r>
            <a:endParaRPr lang="pt-BR" altLang="pt-BR" sz="2600" i="1" dirty="0">
              <a:latin typeface="Georgia" panose="02040502050405020303" pitchFamily="18" charset="0"/>
            </a:endParaRPr>
          </a:p>
        </p:txBody>
      </p:sp>
      <p:sp>
        <p:nvSpPr>
          <p:cNvPr id="141517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4151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 dirty="0"/>
              <a:t>Vetores e </a:t>
            </a:r>
            <a:r>
              <a:rPr lang="pt-BR" altLang="pt-BR" dirty="0" smtClean="0"/>
              <a:t>Matrizes</a:t>
            </a:r>
            <a:endParaRPr lang="pt-BR" altLang="pt-BR" dirty="0"/>
          </a:p>
        </p:txBody>
      </p:sp>
      <p:pic>
        <p:nvPicPr>
          <p:cNvPr id="1415173" name="Picture 5"/>
          <p:cNvPicPr>
            <a:picLocks noChangeAspect="1" noChangeArrowheads="1"/>
          </p:cNvPicPr>
          <p:nvPr/>
        </p:nvPicPr>
        <p:blipFill>
          <a:blip r:embed="rId2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2" t="34834" r="42708" b="26036"/>
          <a:stretch>
            <a:fillRect/>
          </a:stretch>
        </p:blipFill>
        <p:spPr bwMode="auto">
          <a:xfrm>
            <a:off x="1571625" y="4181475"/>
            <a:ext cx="5840413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2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077200" cy="4905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pt-BR" altLang="pt-BR" sz="3200"/>
              <a:t>Funções Matemáticas</a:t>
            </a:r>
          </a:p>
        </p:txBody>
      </p:sp>
      <p:graphicFrame>
        <p:nvGraphicFramePr>
          <p:cNvPr id="32779" name="Object 11"/>
          <p:cNvGraphicFramePr>
            <a:graphicFrameLocks noChangeAspect="1"/>
          </p:cNvGraphicFramePr>
          <p:nvPr>
            <p:ph sz="quarter" idx="1"/>
          </p:nvPr>
        </p:nvGraphicFramePr>
        <p:xfrm>
          <a:off x="2419350" y="2586038"/>
          <a:ext cx="114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586038"/>
                        <a:ext cx="1143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07630479"/>
              </p:ext>
            </p:extLst>
          </p:nvPr>
        </p:nvGraphicFramePr>
        <p:xfrm>
          <a:off x="900113" y="5805488"/>
          <a:ext cx="29829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5" imgW="1511280" imgH="444240" progId="Equation.3">
                  <p:embed/>
                </p:oleObj>
              </mc:Choice>
              <mc:Fallback>
                <p:oleObj name="Equation" r:id="rId5" imgW="1511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805488"/>
                        <a:ext cx="2982912" cy="9350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 algn="ctr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90134425"/>
              </p:ext>
            </p:extLst>
          </p:nvPr>
        </p:nvGraphicFramePr>
        <p:xfrm>
          <a:off x="900113" y="4221163"/>
          <a:ext cx="52959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Equation" r:id="rId7" imgW="2031840" imgH="228600" progId="Equation.3">
                  <p:embed/>
                </p:oleObj>
              </mc:Choice>
              <mc:Fallback>
                <p:oleObj name="Equation" r:id="rId7" imgW="2031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21163"/>
                        <a:ext cx="5295900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8313" y="908050"/>
            <a:ext cx="8135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9"/>
              </a:buBlip>
            </a:pPr>
            <a:r>
              <a:rPr lang="pt-BR" altLang="pt-BR" dirty="0"/>
              <a:t>Para facilmente escrever linhas de expressão matemática, </a:t>
            </a:r>
            <a:r>
              <a:rPr lang="pt-BR" altLang="pt-BR" dirty="0" err="1"/>
              <a:t>Matlab</a:t>
            </a:r>
            <a:r>
              <a:rPr lang="pt-BR" altLang="pt-BR" dirty="0"/>
              <a:t> disponibiliza bloco de códigos que realizam tarefas específicas.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8313" y="1700213"/>
            <a:ext cx="82073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9"/>
              </a:buBlip>
            </a:pPr>
            <a:r>
              <a:rPr lang="pt-BR" altLang="pt-BR" dirty="0"/>
              <a:t>Contém funções padrão como </a:t>
            </a:r>
            <a:r>
              <a:rPr lang="pt-BR" altLang="pt-BR" dirty="0" err="1"/>
              <a:t>sin</a:t>
            </a:r>
            <a:r>
              <a:rPr lang="pt-BR" altLang="pt-BR" dirty="0"/>
              <a:t>, cos, </a:t>
            </a:r>
            <a:r>
              <a:rPr lang="pt-BR" altLang="pt-BR" dirty="0" err="1"/>
              <a:t>tan</a:t>
            </a:r>
            <a:r>
              <a:rPr lang="pt-BR" altLang="pt-BR" dirty="0"/>
              <a:t>, </a:t>
            </a:r>
            <a:r>
              <a:rPr lang="pt-BR" altLang="pt-BR" dirty="0" err="1"/>
              <a:t>sec</a:t>
            </a:r>
            <a:r>
              <a:rPr lang="pt-BR" altLang="pt-BR" dirty="0"/>
              <a:t>, </a:t>
            </a:r>
            <a:r>
              <a:rPr lang="pt-BR" altLang="pt-BR" dirty="0" err="1"/>
              <a:t>exp</a:t>
            </a:r>
            <a:r>
              <a:rPr lang="pt-BR" altLang="pt-BR" dirty="0"/>
              <a:t>, log, </a:t>
            </a:r>
            <a:r>
              <a:rPr lang="pt-BR" altLang="pt-BR" dirty="0" err="1"/>
              <a:t>sqrt,sum</a:t>
            </a:r>
            <a:r>
              <a:rPr lang="pt-BR" altLang="pt-BR" dirty="0"/>
              <a:t>, </a:t>
            </a:r>
            <a:r>
              <a:rPr lang="pt-BR" altLang="pt-BR" dirty="0" err="1"/>
              <a:t>mean</a:t>
            </a:r>
            <a:r>
              <a:rPr lang="pt-BR" altLang="pt-BR" dirty="0"/>
              <a:t>. Constantes geralmente usadas como </a:t>
            </a:r>
            <a:r>
              <a:rPr lang="pt-BR" altLang="pt-BR" dirty="0" err="1"/>
              <a:t>pi</a:t>
            </a:r>
            <a:r>
              <a:rPr lang="pt-BR" altLang="pt-BR" dirty="0"/>
              <a:t>, e i ou j para a raiz quadrada de -1, também está incorporado em </a:t>
            </a:r>
            <a:r>
              <a:rPr lang="pt-BR" altLang="pt-BR" dirty="0" err="1"/>
              <a:t>Matlab</a:t>
            </a:r>
            <a:r>
              <a:rPr lang="pt-BR" altLang="pt-BR" dirty="0"/>
              <a:t>.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95288" y="2781300"/>
            <a:ext cx="67691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9"/>
              </a:buBlip>
            </a:pPr>
            <a:r>
              <a:rPr lang="pt-BR" altLang="pt-BR" dirty="0"/>
              <a:t>Encontra-se todas as funções matemáticas elementares listadas </a:t>
            </a:r>
            <a:r>
              <a:rPr lang="pt-BR" altLang="pt-BR" dirty="0" smtClean="0"/>
              <a:t>por meio </a:t>
            </a:r>
            <a:r>
              <a:rPr lang="pt-BR" altLang="pt-BR" dirty="0"/>
              <a:t>do comando: &gt;&gt; help </a:t>
            </a:r>
            <a:r>
              <a:rPr lang="pt-BR" altLang="pt-BR" dirty="0" err="1"/>
              <a:t>elfun</a:t>
            </a:r>
            <a:endParaRPr lang="pt-BR" altLang="pt-BR" dirty="0"/>
          </a:p>
        </p:txBody>
      </p:sp>
      <p:graphicFrame>
        <p:nvGraphicFramePr>
          <p:cNvPr id="32783" name="Object 15"/>
          <p:cNvGraphicFramePr>
            <a:graphicFrameLocks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82200379"/>
              </p:ext>
            </p:extLst>
          </p:nvPr>
        </p:nvGraphicFramePr>
        <p:xfrm>
          <a:off x="3203575" y="4868863"/>
          <a:ext cx="54721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Equation" r:id="rId10" imgW="2514600" imgH="380880" progId="Equation.3">
                  <p:embed/>
                </p:oleObj>
              </mc:Choice>
              <mc:Fallback>
                <p:oleObj name="Equation" r:id="rId10" imgW="2514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4868863"/>
                        <a:ext cx="5472113" cy="828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 cap="flat" cmpd="sng" algn="ctr">
                        <a:solidFill>
                          <a:schemeClr val="bg1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097007"/>
              </p:ext>
            </p:extLst>
          </p:nvPr>
        </p:nvGraphicFramePr>
        <p:xfrm>
          <a:off x="900113" y="3573463"/>
          <a:ext cx="863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12" imgW="342720" imgH="177480" progId="Equation.3">
                  <p:embed/>
                </p:oleObj>
              </mc:Choice>
              <mc:Fallback>
                <p:oleObj name="Equation" r:id="rId12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73463"/>
                        <a:ext cx="863600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557044"/>
              </p:ext>
            </p:extLst>
          </p:nvPr>
        </p:nvGraphicFramePr>
        <p:xfrm>
          <a:off x="2268538" y="3573463"/>
          <a:ext cx="792162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14" imgW="368280" imgH="203040" progId="Equation.3">
                  <p:embed/>
                </p:oleObj>
              </mc:Choice>
              <mc:Fallback>
                <p:oleObj name="Equation" r:id="rId14" imgW="368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573463"/>
                        <a:ext cx="792162" cy="4365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308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76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pt-BR" altLang="pt-BR" sz="3200"/>
              <a:t>Implementação de Funções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113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hlink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&gt;&gt; x=4; y=3;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&gt;&gt; t=(2*x^2-5*y)/(sqrt(2*y^(3-x)+17))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t =</a:t>
            </a:r>
          </a:p>
          <a:p>
            <a:pPr>
              <a:buFont typeface="Wingdings" panose="05000000000000000000" pitchFamily="2" charset="2"/>
              <a:buNone/>
            </a:pPr>
            <a:endParaRPr lang="es-ES" altLang="pt-BR" sz="1800"/>
          </a:p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    4.0446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&gt;&gt; w=(5*x+3-x^3-y^3)/(2*y-x-4*y^2)</a:t>
            </a:r>
          </a:p>
          <a:p>
            <a:pPr>
              <a:buFont typeface="Wingdings" panose="05000000000000000000" pitchFamily="2" charset="2"/>
              <a:buNone/>
            </a:pPr>
            <a:endParaRPr lang="es-ES" altLang="pt-BR" sz="1800"/>
          </a:p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w =</a:t>
            </a:r>
          </a:p>
          <a:p>
            <a:pPr>
              <a:buFont typeface="Wingdings" panose="05000000000000000000" pitchFamily="2" charset="2"/>
              <a:buNone/>
            </a:pPr>
            <a:endParaRPr lang="es-ES" altLang="pt-BR" sz="1800"/>
          </a:p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     2</a:t>
            </a:r>
          </a:p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&gt;&gt; q=(sin(w)^3-t^4/10+tan(w))*(-sqrt(t*3+1))/12*w</a:t>
            </a:r>
          </a:p>
          <a:p>
            <a:pPr>
              <a:buFont typeface="Wingdings" panose="05000000000000000000" pitchFamily="2" charset="2"/>
              <a:buNone/>
            </a:pPr>
            <a:endParaRPr lang="es-ES" altLang="pt-BR" sz="1800"/>
          </a:p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q =</a:t>
            </a:r>
          </a:p>
          <a:p>
            <a:pPr>
              <a:buFont typeface="Wingdings" panose="05000000000000000000" pitchFamily="2" charset="2"/>
              <a:buNone/>
            </a:pPr>
            <a:endParaRPr lang="es-ES" altLang="pt-BR" sz="1800"/>
          </a:p>
          <a:p>
            <a:pPr>
              <a:buFont typeface="Wingdings" panose="05000000000000000000" pitchFamily="2" charset="2"/>
              <a:buNone/>
            </a:pPr>
            <a:r>
              <a:rPr lang="es-ES" altLang="pt-BR" sz="1800"/>
              <a:t>   17.0289</a:t>
            </a: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2651264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pt-BR" altLang="pt-BR" sz="3200"/>
              <a:t>Matrizes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68313" y="1052513"/>
            <a:ext cx="3382962" cy="187801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a = [1 2 3;4 5 6;7 8 9]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a1 =  [1 2 3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4 5 6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7 8 9]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a2 = [1 2 3,4 5 6,7 8 9]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pt-BR" alt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498975" y="1052513"/>
            <a:ext cx="3673475" cy="10541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b=[1 2 2;3 2 4; 5 2 1];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d=[</a:t>
            </a:r>
            <a:r>
              <a:rPr lang="pt-BR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b,a</a:t>
            </a: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pt-BR" alt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505478" y="5013325"/>
            <a:ext cx="3382962" cy="5048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help matfun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95288" y="3201988"/>
            <a:ext cx="3529012" cy="23161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O cálculo de transpostas, inversas, determinantes,diagonais, covariâncias resume-se a comandos como: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&gt;&gt; inv(x)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500563" y="2349500"/>
            <a:ext cx="3671887" cy="22923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&gt;&gt; b=rand(6)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&gt;&gt; var(b)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&gt;&gt; cov(b)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Sendo a matriz de variância diagonal da matriz de covância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0739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306388"/>
            <a:ext cx="7929563" cy="36036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pt-BR" altLang="pt-BR" sz="3200"/>
              <a:t>Funções para Matrizes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688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folHlink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 </a:t>
            </a:r>
            <a:r>
              <a:rPr lang="pt-BR" altLang="pt-BR" sz="1800" dirty="0" err="1"/>
              <a:t>ones</a:t>
            </a:r>
            <a:r>
              <a:rPr lang="pt-BR" altLang="pt-BR" sz="1800" dirty="0"/>
              <a:t>(3)              matriz de uns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 zeros(5)             matriz de zeros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 </a:t>
            </a:r>
            <a:r>
              <a:rPr lang="pt-BR" altLang="pt-BR" sz="1800" dirty="0" err="1"/>
              <a:t>rand</a:t>
            </a:r>
            <a:r>
              <a:rPr lang="pt-BR" altLang="pt-BR" sz="1800" dirty="0"/>
              <a:t>(3)               matriz com elementos aleatórios distribuídos uniformemente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 </a:t>
            </a:r>
            <a:r>
              <a:rPr lang="pt-BR" altLang="pt-BR" sz="1800" dirty="0" err="1"/>
              <a:t>randn</a:t>
            </a:r>
            <a:r>
              <a:rPr lang="pt-BR" altLang="pt-BR" sz="1800" dirty="0"/>
              <a:t>(4)            matriz com elementos aleatórios distribuídos normalmente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 </a:t>
            </a:r>
            <a:r>
              <a:rPr lang="pt-BR" altLang="pt-BR" sz="1800" dirty="0" err="1"/>
              <a:t>eye</a:t>
            </a:r>
            <a:r>
              <a:rPr lang="pt-BR" altLang="pt-BR" sz="1800" dirty="0"/>
              <a:t>(3)               matriz identidade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 </a:t>
            </a:r>
            <a:r>
              <a:rPr lang="pt-BR" altLang="pt-BR" sz="1800" dirty="0" err="1"/>
              <a:t>ones</a:t>
            </a:r>
            <a:r>
              <a:rPr lang="pt-BR" altLang="pt-BR" sz="1800" dirty="0"/>
              <a:t>(3,1,2)       matriz de uns com especificação da dimensão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 a=</a:t>
            </a:r>
            <a:r>
              <a:rPr lang="pt-BR" altLang="pt-BR" sz="1800" dirty="0" err="1"/>
              <a:t>ones</a:t>
            </a:r>
            <a:r>
              <a:rPr lang="pt-BR" altLang="pt-BR" sz="1800" dirty="0"/>
              <a:t>(2,5); b=zeros(2,5); c=</a:t>
            </a:r>
            <a:r>
              <a:rPr lang="pt-BR" altLang="pt-BR" sz="1800" dirty="0" err="1"/>
              <a:t>ones</a:t>
            </a:r>
            <a:r>
              <a:rPr lang="pt-BR" altLang="pt-BR" sz="1800" dirty="0"/>
              <a:t>(1,5)*3;vertcat(</a:t>
            </a:r>
            <a:r>
              <a:rPr lang="pt-BR" altLang="pt-BR" sz="1800" dirty="0" err="1"/>
              <a:t>a,b,c</a:t>
            </a:r>
            <a:r>
              <a:rPr lang="pt-BR" altLang="pt-BR" sz="1800" dirty="0"/>
              <a:t>)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                              comando que concatena matrizes verticalmente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 </a:t>
            </a:r>
            <a:r>
              <a:rPr lang="pt-BR" altLang="pt-BR" sz="1800" dirty="0" err="1"/>
              <a:t>repmat</a:t>
            </a:r>
            <a:r>
              <a:rPr lang="pt-BR" altLang="pt-BR" sz="1800" dirty="0"/>
              <a:t>(a,2,3)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 m = </a:t>
            </a:r>
            <a:r>
              <a:rPr lang="pt-BR" altLang="pt-BR" sz="1800" dirty="0" err="1"/>
              <a:t>size</a:t>
            </a:r>
            <a:r>
              <a:rPr lang="pt-BR" altLang="pt-BR" sz="1800" dirty="0"/>
              <a:t>(</a:t>
            </a:r>
            <a:r>
              <a:rPr lang="pt-BR" altLang="pt-BR" sz="1800" dirty="0" err="1"/>
              <a:t>rand</a:t>
            </a:r>
            <a:r>
              <a:rPr lang="pt-BR" altLang="pt-BR" sz="1800" dirty="0"/>
              <a:t>(2,3,4),2)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                              em que o ultimo algarismo responde sobre a dimensão dois, a das colunas. Poderia ser 3, a das linhas. E 4, a das bandas.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&gt;&gt;d=</a:t>
            </a:r>
            <a:r>
              <a:rPr lang="pt-BR" altLang="pt-BR" sz="1800" dirty="0" err="1"/>
              <a:t>peaks</a:t>
            </a:r>
            <a:r>
              <a:rPr lang="pt-BR" altLang="pt-BR" sz="1800" dirty="0"/>
              <a:t>(25);</a:t>
            </a:r>
          </a:p>
        </p:txBody>
      </p:sp>
    </p:spTree>
    <p:extLst>
      <p:ext uri="{BB962C8B-B14F-4D97-AF65-F5344CB8AC3E}">
        <p14:creationId xmlns:p14="http://schemas.microsoft.com/office/powerpoint/2010/main" val="3992242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Comando for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580063" y="981075"/>
            <a:ext cx="2819400" cy="31686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for a=1:10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a&lt;=3; C(a)=a^2;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a=3:7; C(a)=a+5;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a=7:10; C(a)=a;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pt-BR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end</a:t>
            </a:r>
            <a:endParaRPr lang="pt-BR" alt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</a:t>
            </a:r>
            <a:r>
              <a:rPr lang="pt-BR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stem</a:t>
            </a:r>
            <a:r>
              <a:rPr lang="pt-BR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(C)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482441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A forma básica do comando for é: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for índice = começa:incremento:para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declarações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end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27088" y="2852738"/>
            <a:ext cx="2520950" cy="2987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da-DK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for m=1:10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da-DK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x(m)=m^2;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da-DK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da-DK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x(3)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da-DK" alt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da-DK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ans =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da-DK" alt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da-DK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9</a:t>
            </a:r>
            <a:endParaRPr lang="pt-BR" alt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pt-BR" alt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196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FB14-B5F9-4049-B8C7-E1D794FC2B65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28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1528763"/>
            <a:ext cx="8154988" cy="507682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MATLAB</a:t>
            </a:r>
            <a:r>
              <a:rPr lang="pt-BR" altLang="pt-BR" baseline="30000" dirty="0">
                <a:cs typeface="Tahoma" panose="020B0604030504040204" pitchFamily="34" charset="0"/>
              </a:rPr>
              <a:t>®</a:t>
            </a:r>
            <a:r>
              <a:rPr lang="pt-BR" altLang="pt-BR" dirty="0"/>
              <a:t> </a:t>
            </a:r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/>
              <a:t>Inicialização </a:t>
            </a:r>
          </a:p>
          <a:p>
            <a:pPr>
              <a:spcBef>
                <a:spcPct val="0"/>
              </a:spcBef>
            </a:pPr>
            <a:endParaRPr lang="pt-BR" altLang="pt-BR" sz="1400" dirty="0"/>
          </a:p>
          <a:p>
            <a:pPr lvl="2">
              <a:spcBef>
                <a:spcPct val="0"/>
              </a:spcBef>
            </a:pPr>
            <a:r>
              <a:rPr lang="pt-BR" altLang="pt-BR" sz="2400" dirty="0"/>
              <a:t>Janela do </a:t>
            </a:r>
            <a:r>
              <a:rPr lang="pt-BR" altLang="pt-BR" sz="24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Diretório Atual</a:t>
            </a:r>
          </a:p>
          <a:p>
            <a:pPr lvl="2">
              <a:spcBef>
                <a:spcPct val="0"/>
              </a:spcBef>
            </a:pPr>
            <a:endParaRPr lang="pt-BR" altLang="pt-BR" sz="12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Localização</a:t>
            </a:r>
          </a:p>
          <a:p>
            <a:pPr lvl="3">
              <a:spcBef>
                <a:spcPct val="0"/>
              </a:spcBef>
            </a:pPr>
            <a:endParaRPr lang="pt-BR" altLang="pt-BR" sz="1000" dirty="0"/>
          </a:p>
          <a:p>
            <a:pPr marL="2246313" lvl="4" indent="0">
              <a:spcBef>
                <a:spcPct val="0"/>
              </a:spcBef>
            </a:pPr>
            <a:r>
              <a:rPr lang="pt-BR" altLang="pt-BR" sz="2000" dirty="0"/>
              <a:t>Parte superior à esquerda da janela de </a:t>
            </a:r>
            <a:r>
              <a:rPr lang="pt-BR" altLang="pt-BR" sz="20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Comandos</a:t>
            </a:r>
            <a:r>
              <a:rPr lang="pt-BR" altLang="pt-BR" sz="2000" dirty="0"/>
              <a:t>.</a:t>
            </a:r>
            <a:endParaRPr lang="pt-BR" altLang="pt-BR" sz="20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46313" lvl="4" indent="0">
              <a:spcBef>
                <a:spcPct val="0"/>
              </a:spcBef>
            </a:pPr>
            <a:endParaRPr lang="pt-BR" altLang="pt-BR" sz="14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Propósito</a:t>
            </a:r>
          </a:p>
          <a:p>
            <a:pPr lvl="3">
              <a:spcBef>
                <a:spcPct val="0"/>
              </a:spcBef>
            </a:pPr>
            <a:endParaRPr lang="pt-BR" altLang="pt-BR" sz="1000" dirty="0"/>
          </a:p>
          <a:p>
            <a:pPr marL="2246313" lvl="4" indent="0">
              <a:spcBef>
                <a:spcPct val="0"/>
              </a:spcBef>
            </a:pPr>
            <a:r>
              <a:rPr lang="pt-BR" altLang="pt-BR" sz="2000" dirty="0"/>
              <a:t>Exibição dos arquivos existentes na pasta atual, na qual o MATLAB</a:t>
            </a:r>
            <a:r>
              <a:rPr lang="pt-BR" altLang="pt-BR" sz="2000" baseline="30000" dirty="0">
                <a:cs typeface="Tahoma" panose="020B0604030504040204" pitchFamily="34" charset="0"/>
              </a:rPr>
              <a:t>®</a:t>
            </a:r>
            <a:r>
              <a:rPr lang="pt-BR" altLang="pt-BR" sz="2000" dirty="0"/>
              <a:t> busca inicialmente arquivos e funções.</a:t>
            </a:r>
          </a:p>
          <a:p>
            <a:pPr lvl="2">
              <a:spcBef>
                <a:spcPct val="0"/>
              </a:spcBef>
            </a:pPr>
            <a:endParaRPr lang="pt-BR" altLang="pt-BR" sz="600" dirty="0"/>
          </a:p>
        </p:txBody>
      </p:sp>
      <p:sp>
        <p:nvSpPr>
          <p:cNvPr id="128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Considerações </a:t>
            </a:r>
            <a:r>
              <a:rPr lang="pt-BR" altLang="pt-BR" dirty="0" smtClean="0"/>
              <a:t>Iniciais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2371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351837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Estruturas if-else-end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4752975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Matlab tem quatro tipos de afirmações são if, elseif, else,end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Elas  fazem o controle de fluxo baseadas no teste lógico.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Em sua forma básica: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If teste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 declarações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End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292725" y="1125538"/>
            <a:ext cx="3455988" cy="345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</a:t>
            </a:r>
            <a:r>
              <a:rPr lang="en-US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retorno</a:t>
            </a: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</a:t>
            </a:r>
            <a:r>
              <a:rPr lang="en-US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posneg</a:t>
            </a: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ent</a:t>
            </a: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if all(</a:t>
            </a:r>
            <a:r>
              <a:rPr lang="en-US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ent</a:t>
            </a: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&gt;0)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retorno</a:t>
            </a: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=1;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elseif</a:t>
            </a: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all (</a:t>
            </a:r>
            <a:r>
              <a:rPr lang="en-US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ent</a:t>
            </a: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&lt;0)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retorno</a:t>
            </a: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=-1;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else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altLang="pt-BR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retorno</a:t>
            </a: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=0;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end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pt-BR" altLang="pt-BR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66725" y="4603750"/>
            <a:ext cx="8208963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O teste é uma expressão em que há 1(verdadeiro) ou 0(falso) é executado entre o if e end e retorna se o teste der verdadeiro, quando falso são ignoradas as declarações.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Testes adicionais podem ser feitos usando elseif e else.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42270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633412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3200"/>
              <a:t>Estrutura switch, case, otherwise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148263" y="1773238"/>
            <a:ext cx="3240087" cy="3454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switch x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case 1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disp('x is 1');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case {2,3,4}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disp('x is 2, 3 or 4');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case 5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disp('x is 5');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otherwise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disp('x is not 1, 2, 3, 4 or 5');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end</a:t>
            </a: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148263" y="5445125"/>
            <a:ext cx="3240087" cy="1016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&gt;&gt; x=5;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Pressione o botão run: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&gt;&gt; x is 5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5148263" y="1196975"/>
            <a:ext cx="3240087" cy="3968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M-file switchx.m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4105275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A forma básica de parâmetros do switch e´: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switch teste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case resultado1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declaração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case resultado2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declaração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...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otherwise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declaração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end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6725" y="5516563"/>
            <a:ext cx="432117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A expressão em switch case só pode ser um escalar ou uma string.</a:t>
            </a:r>
          </a:p>
        </p:txBody>
      </p:sp>
    </p:spTree>
    <p:extLst>
      <p:ext uri="{BB962C8B-B14F-4D97-AF65-F5344CB8AC3E}">
        <p14:creationId xmlns:p14="http://schemas.microsoft.com/office/powerpoint/2010/main" val="26302767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4905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pt-BR" altLang="pt-BR" sz="3200"/>
              <a:t>While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25538"/>
            <a:ext cx="3167062" cy="1655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1800"/>
              <a:t>while teste</a:t>
            </a:r>
          </a:p>
          <a:p>
            <a:r>
              <a:rPr lang="pt-BR" altLang="pt-BR" sz="1800"/>
              <a:t>declaração</a:t>
            </a:r>
          </a:p>
          <a:p>
            <a:r>
              <a:rPr lang="pt-BR" altLang="pt-BR" sz="1800"/>
              <a:t>end</a:t>
            </a:r>
          </a:p>
          <a:p>
            <a:endParaRPr lang="pt-BR" altLang="pt-BR" sz="180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572000" y="1268413"/>
            <a:ext cx="3384550" cy="177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n = 1;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while sum(1:n)&lt;=1000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n = n+1;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end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827088" y="3573463"/>
            <a:ext cx="78486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As declarações são executadas repetidamente enquanto o valor de teste for  igual a 1, por exemplo, achar o primeiro inteiro n para qual 1+2+· · ·+n  é maior que 1000:</a:t>
            </a:r>
          </a:p>
        </p:txBody>
      </p:sp>
    </p:spTree>
    <p:extLst>
      <p:ext uri="{BB962C8B-B14F-4D97-AF65-F5344CB8AC3E}">
        <p14:creationId xmlns:p14="http://schemas.microsoft.com/office/powerpoint/2010/main" val="10308426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15888"/>
            <a:ext cx="8642350" cy="431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 anchorCtr="0">
            <a:normAutofit fontScale="90000"/>
          </a:bodyPr>
          <a:lstStyle/>
          <a:p>
            <a:r>
              <a:rPr lang="pt-BR" altLang="pt-BR" sz="3200"/>
              <a:t>Plotagem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836613"/>
            <a:ext cx="8135937" cy="252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 sz="1800"/>
              <a:t>O comando axis ajusta a escala do gráfico às coordenadas dos pontos plotados.</a:t>
            </a:r>
          </a:p>
          <a:p>
            <a:pPr marL="342900" indent="-342900" algn="l"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 sz="1800"/>
              <a:t>Sintaxe: axis([xmin xmax ymin ymax]) </a:t>
            </a:r>
          </a:p>
          <a:p>
            <a:pPr marL="342900" indent="-342900" algn="l"/>
            <a:r>
              <a:rPr lang="pt-BR" altLang="pt-BR" sz="1800"/>
              <a:t>	&gt;&gt; x1=-1;y1=-1;x2=1;y2=-1;x3=-1;y3=1;x4=1;y4=1;</a:t>
            </a:r>
          </a:p>
          <a:p>
            <a:pPr marL="342900" indent="-342900" algn="l"/>
            <a:r>
              <a:rPr lang="pt-BR" altLang="pt-BR" sz="1800"/>
              <a:t>	&gt;&gt; plot(x1,y1,'o',x2,y2,'o',x3,y3,'o',x4,y4,'o')</a:t>
            </a:r>
          </a:p>
          <a:p>
            <a:pPr marL="342900" indent="-342900" algn="l"/>
            <a:r>
              <a:rPr lang="pt-BR" altLang="pt-BR" sz="1800"/>
              <a:t>	&gt;&gt; axis([-2 2 -2 2])</a:t>
            </a:r>
          </a:p>
          <a:p>
            <a:pPr marL="342900" indent="-342900" algn="l"/>
            <a:r>
              <a:rPr lang="pt-BR" altLang="pt-BR" sz="1800"/>
              <a:t>	&gt;&gt; axis square %forma quadrada  &gt;&gt; axis normal ou</a:t>
            </a:r>
          </a:p>
          <a:p>
            <a:pPr marL="342900" indent="-342900" algn="l"/>
            <a:r>
              <a:rPr lang="pt-BR" altLang="pt-BR" sz="1800"/>
              <a:t>	&gt;&gt; x=[-1 1 -1 1] ; </a:t>
            </a:r>
            <a:r>
              <a:rPr lang="es-ES" altLang="pt-BR" sz="1800"/>
              <a:t>y=[-1; -1; 1; 1] ; plot(x,y,'.r');axis([-2 2 -2 2])</a:t>
            </a:r>
            <a:endParaRPr lang="pt-BR" altLang="pt-BR" sz="18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55650" y="3803650"/>
            <a:ext cx="4824413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subplot trabalha com multiplicidade de gráficos 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renda= [3.2  4.1  5.0  5.6];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gastos= [2.5  4.0  3.35  4.9];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subplot(2,1,1); plot(renda)</a:t>
            </a:r>
          </a:p>
          <a:p>
            <a:pPr lvl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subplot(2,1,2); plot(gastos)</a:t>
            </a: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9397" name="Picture 5" descr="sub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73463"/>
            <a:ext cx="3348038" cy="297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2464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8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3200"/>
              <a:t>Comando subplot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052513"/>
            <a:ext cx="2089150" cy="2981325"/>
          </a:xfrm>
          <a:solidFill>
            <a:schemeClr val="bg1"/>
          </a:solidFill>
          <a:ln cap="flat" algn="ctr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1600"/>
              <a:t>&gt;&gt; t = 0:.1:2*pi;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600"/>
              <a:t>subplot(2,2,1)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600"/>
              <a:t>plot(cos(t),sin(t))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600"/>
              <a:t>subplot(2,2,2)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600"/>
              <a:t>plot(cos(t),sin(2*t))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600"/>
              <a:t>subplot(2,2,3)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600"/>
              <a:t>plot(cos(t),sin(3*t))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600"/>
              <a:t>subplot(2,2,4)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600"/>
              <a:t>plot(cos(t),sin(4*t))</a:t>
            </a:r>
          </a:p>
        </p:txBody>
      </p:sp>
      <p:pic>
        <p:nvPicPr>
          <p:cNvPr id="60420" name="Picture 4" descr="subplot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1068388"/>
            <a:ext cx="2663825" cy="2360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684213" y="4652963"/>
            <a:ext cx="52562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Sendo o primeiro índice o número de eixos na vertical, o segundo número de eixos na horizontal e o último  o número de ordem ou posição. 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659563" y="1196975"/>
            <a:ext cx="1727200" cy="1739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subplot 221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plot(1:10)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subplot 222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plot(0,’*’)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subplot 212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plot([1 0 1 0])</a:t>
            </a:r>
          </a:p>
        </p:txBody>
      </p:sp>
      <p:pic>
        <p:nvPicPr>
          <p:cNvPr id="60423" name="Picture 7" descr="subplot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9950" y="3159125"/>
            <a:ext cx="2627313" cy="2411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5116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374062" cy="4318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3200"/>
              <a:t>Propriedades de Gráficos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3100" y="836613"/>
            <a:ext cx="7931150" cy="2087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1800"/>
              <a:t>Para colocar rótulos em gráficos pode-se usar a função xlabel, ylabel, and title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/>
              <a:t>     &gt;&gt; xlabel(‘eixo x'); ylabel(‘eixo y'); title(‘pontos no plano')</a:t>
            </a:r>
          </a:p>
          <a:p>
            <a:r>
              <a:rPr lang="pt-BR" altLang="pt-BR" sz="1800"/>
              <a:t>Inserir texto em ponto de sua escolha no gráfico 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/>
              <a:t>     &gt;&gt;gtext('P1');gtext('P2');gtext('P3');gtext('P4')</a:t>
            </a:r>
          </a:p>
        </p:txBody>
      </p:sp>
      <p:pic>
        <p:nvPicPr>
          <p:cNvPr id="61444" name="Picture 4" descr="legenda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509838"/>
            <a:ext cx="2663825" cy="2359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755650" y="4941888"/>
            <a:ext cx="77152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altLang="pt-BR" sz="1800" dirty="0"/>
              <a:t>Pode-se especificar o estilo de linha, o símbolo que marca o ponto e cor do gráfico ainda pelo </a:t>
            </a:r>
            <a:r>
              <a:rPr lang="pt-BR" altLang="pt-BR" sz="1800" dirty="0" err="1"/>
              <a:t>prompt</a:t>
            </a:r>
            <a:r>
              <a:rPr lang="pt-BR" altLang="pt-BR" sz="1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  	&gt;&gt; x=[4 5 6;  1 2 3];  y=(x.^2)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	&gt;&gt; </a:t>
            </a:r>
            <a:r>
              <a:rPr lang="pt-BR" altLang="pt-BR" sz="1800" dirty="0" err="1"/>
              <a:t>plot</a:t>
            </a:r>
            <a:r>
              <a:rPr lang="pt-BR" altLang="pt-BR" sz="1800" dirty="0"/>
              <a:t>(x,y,'-.</a:t>
            </a:r>
            <a:r>
              <a:rPr lang="pt-BR" altLang="pt-BR" sz="1800" dirty="0" err="1"/>
              <a:t>or</a:t>
            </a:r>
            <a:r>
              <a:rPr lang="pt-BR" altLang="pt-BR" sz="1800" dirty="0"/>
              <a:t>')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     &gt;&gt; </a:t>
            </a:r>
            <a:r>
              <a:rPr lang="pt-BR" altLang="pt-BR" sz="1800" dirty="0" err="1"/>
              <a:t>plot</a:t>
            </a:r>
            <a:r>
              <a:rPr lang="pt-BR" altLang="pt-BR" sz="1800" dirty="0"/>
              <a:t>(x,y,'-</a:t>
            </a:r>
            <a:r>
              <a:rPr lang="pt-BR" altLang="pt-BR" sz="1800" dirty="0" err="1"/>
              <a:t>hk</a:t>
            </a:r>
            <a:r>
              <a:rPr lang="pt-BR" altLang="pt-BR" sz="1800" dirty="0"/>
              <a:t>')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84213" y="2708275"/>
            <a:ext cx="496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3"/>
              </a:buBlip>
            </a:pPr>
            <a:r>
              <a:rPr lang="pt-BR" altLang="pt-BR">
                <a:effectLst>
                  <a:outerShdw blurRad="38100" dist="38100" dir="2700000" algn="tl">
                    <a:srgbClr val="000000"/>
                  </a:outerShdw>
                </a:effectLst>
              </a:rPr>
              <a:t>Em help plot visualiza-se as especificações das características do gráfico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116013" y="3429000"/>
            <a:ext cx="4319587" cy="11906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t = 0:.1:2*pi;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plot(t,sin(t),t,sin(1.05*t))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gtext('frequency = 1');gtext('frequency = 1.05');axis([0 max(t) -1 1])</a:t>
            </a:r>
          </a:p>
        </p:txBody>
      </p:sp>
    </p:spTree>
    <p:extLst>
      <p:ext uri="{BB962C8B-B14F-4D97-AF65-F5344CB8AC3E}">
        <p14:creationId xmlns:p14="http://schemas.microsoft.com/office/powerpoint/2010/main" val="16709336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4905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3200"/>
              <a:t>Propriedades de Gráficos</a:t>
            </a:r>
          </a:p>
        </p:txBody>
      </p:sp>
      <p:pic>
        <p:nvPicPr>
          <p:cNvPr id="62467" name="Picture 3" descr="axis equal off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763963"/>
            <a:ext cx="3240088" cy="287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5288" y="3716338"/>
            <a:ext cx="4681537" cy="2735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dt = 2*pi/10;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t = dt:dt:10*dt;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x = cos(t);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y = sin(t);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plot(x,y)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axis equal off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for i = 1:10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text(x(i),y(i),int2str(i))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  end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763713" y="1484313"/>
            <a:ext cx="669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395288" y="1700213"/>
            <a:ext cx="4572000" cy="12001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t = 0:.1:2*pi;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plot(t,sin(t),t,sin(1.05*t))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gtext('frequency = 1');gtext('frequency = 1.05');axis([0 max(t) -1 1])</a:t>
            </a:r>
          </a:p>
        </p:txBody>
      </p:sp>
      <p:pic>
        <p:nvPicPr>
          <p:cNvPr id="62471" name="Picture 7" descr="gtext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765175"/>
            <a:ext cx="3275013" cy="2901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7826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188913"/>
            <a:ext cx="7988300" cy="4905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normAutofit fontScale="90000"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 sz="3200"/>
              <a:t>Comando plot3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08050"/>
            <a:ext cx="3889375" cy="1800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2000"/>
              <a:t>Matlab apresenta um gráfico tridimensional com plot3: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/>
              <a:t>&gt;&gt; x1=3; y1=4; z1=5;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000"/>
              <a:t>&gt;&gt; plot3(x1,y1,z1,'*')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39750" y="3141663"/>
            <a:ext cx="3816350" cy="14652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&gt;&gt; th=[0:.01:2]*2*pi;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x=cos(th);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y=sin(th);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z=th;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pt-BR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plot3(x,y,z)</a:t>
            </a:r>
            <a:endParaRPr lang="pt-BR" altLang="pt-BR" sz="16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3493" name="Picture 5" descr="plot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/>
          <a:stretch>
            <a:fillRect/>
          </a:stretch>
        </p:blipFill>
        <p:spPr>
          <a:xfrm>
            <a:off x="4625975" y="1052513"/>
            <a:ext cx="3984625" cy="3578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7977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87338"/>
            <a:ext cx="8066087" cy="34607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pt-BR" altLang="pt-BR" sz="3200"/>
              <a:t>Arquivos, extensões e rotinas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4076700"/>
            <a:ext cx="4248150" cy="2298700"/>
          </a:xfrm>
          <a:solidFill>
            <a:schemeClr val="bg1"/>
          </a:solidFill>
          <a:ln cap="flat" algn="ctr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effectLst/>
              </a:rPr>
              <a:t>clear, clf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effectLst/>
              </a:rPr>
              <a:t>&gt;&gt;x1=1;y1=.5;x2=2;y2=1.5;x3=3;y3=2;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effectLst/>
              </a:rPr>
              <a:t>&gt;&gt;plot(x1,y1,'o',x2,y2,'+',x3,y3,'*')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effectLst/>
              </a:rPr>
              <a:t>&gt;&gt;axis([0 4 0 4])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effectLst/>
              </a:rPr>
              <a:t>&gt;&gt;xlabel('xaxis')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effectLst/>
              </a:rPr>
              <a:t>&gt;&gt;ylabel('yaxis')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pt-BR" altLang="pt-BR" sz="1800">
                <a:effectLst/>
              </a:rPr>
              <a:t>&gt;&gt;title('3points in a plane')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endParaRPr lang="pt-BR" altLang="pt-BR" sz="1800">
              <a:effectLst/>
            </a:endParaRPr>
          </a:p>
        </p:txBody>
      </p:sp>
      <p:graphicFrame>
        <p:nvGraphicFramePr>
          <p:cNvPr id="65540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5219700" y="3937000"/>
          <a:ext cx="2952750" cy="242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m de bitmap" r:id="rId3" imgW="5304762" imgH="4361905" progId="Paint.Picture">
                  <p:embed/>
                </p:oleObj>
              </mc:Choice>
              <mc:Fallback>
                <p:oleObj name="Imagem de bitmap" r:id="rId3" imgW="5304762" imgH="4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937000"/>
                        <a:ext cx="2952750" cy="242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68313" y="765175"/>
            <a:ext cx="8207375" cy="30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</a:pPr>
            <a:r>
              <a:rPr lang="pt-BR" altLang="pt-BR"/>
              <a:t> As rotinas para automação de atividades também são gravados em arquivos de extensão .m e carregados sempre que necessário;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</a:pPr>
            <a:r>
              <a:rPr lang="pt-BR" altLang="pt-BR"/>
              <a:t> File&gt;New&gt;M-File  Copiar as linhas de programação com sintaxe correta e salvar;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</a:pPr>
            <a:r>
              <a:rPr lang="pt-BR" altLang="pt-BR"/>
              <a:t> File&gt;Open&gt;(escolha) Desde que o arquivo esteja no diretório corrente;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</a:pPr>
            <a:r>
              <a:rPr lang="pt-BR" altLang="pt-BR"/>
              <a:t>Botão          para compilação ou prompt digitando o nome do arquivo.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pt-BR" altLang="pt-BR"/>
              <a:t>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5"/>
              </a:buBlip>
            </a:pPr>
            <a:r>
              <a:rPr lang="pt-BR" altLang="pt-BR"/>
              <a:t> Já as variáveis de trabalho podem ser armazenadas em arquivos de extensão .mat  através do menu File&gt; Save Workspace As... E carregadas da mesma maneira que um M_File.</a:t>
            </a:r>
          </a:p>
        </p:txBody>
      </p:sp>
      <p:pic>
        <p:nvPicPr>
          <p:cNvPr id="65542" name="Picture 6" descr="carregando workspace"/>
          <p:cNvPicPr>
            <a:picLocks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4830763"/>
            <a:ext cx="1873250" cy="186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3" name="Picture 7" descr="ru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65400"/>
            <a:ext cx="425450" cy="4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351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pt-BR" altLang="pt-BR" sz="3200"/>
              <a:t>Criação de uma nova função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981075"/>
            <a:ext cx="8064500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r>
              <a:rPr lang="pt-BR" altLang="pt-BR" sz="2000"/>
              <a:t>É necessário criar um arquivo .m denominado da mesma forma que a função;</a:t>
            </a:r>
          </a:p>
          <a:p>
            <a:r>
              <a:rPr lang="pt-BR" altLang="pt-BR" sz="2000"/>
              <a:t>Em sua primeira linha escreve-se o comando function e segue a descrição dos parâmetros da nova função.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68313" y="4724400"/>
            <a:ext cx="8207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</a:pPr>
            <a:r>
              <a:rPr lang="pt-BR" altLang="pt-BR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Para a amostragem geométrica da função em seu domínio usa-se o comando fplot delimitando os intervalos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3492500" y="5734050"/>
            <a:ext cx="2663825" cy="3762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&gt;&gt; fplot ('andre',[-2,7])</a:t>
            </a:r>
          </a:p>
        </p:txBody>
      </p:sp>
      <p:pic>
        <p:nvPicPr>
          <p:cNvPr id="66566" name="Picture 6" descr="functio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598738"/>
            <a:ext cx="6265863" cy="1736725"/>
          </a:xfrm>
          <a:noFill/>
          <a:ln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19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687D8-016D-448F-8F1E-1564BFE55928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28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8243"/>
            <a:ext cx="8154988" cy="3760797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MATLAB</a:t>
            </a:r>
            <a:r>
              <a:rPr lang="pt-BR" altLang="pt-BR" baseline="30000" dirty="0">
                <a:cs typeface="Tahoma" panose="020B0604030504040204" pitchFamily="34" charset="0"/>
              </a:rPr>
              <a:t>®</a:t>
            </a:r>
            <a:r>
              <a:rPr lang="pt-BR" altLang="pt-BR" dirty="0"/>
              <a:t> </a:t>
            </a:r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/>
              <a:t>Inicialização </a:t>
            </a:r>
          </a:p>
          <a:p>
            <a:pPr>
              <a:spcBef>
                <a:spcPct val="0"/>
              </a:spcBef>
            </a:pPr>
            <a:endParaRPr lang="pt-BR" altLang="pt-BR" sz="1400" dirty="0"/>
          </a:p>
          <a:p>
            <a:pPr lvl="2">
              <a:spcBef>
                <a:spcPct val="0"/>
              </a:spcBef>
            </a:pPr>
            <a:r>
              <a:rPr lang="pt-BR" altLang="pt-BR" sz="2400" dirty="0"/>
              <a:t>Janela do </a:t>
            </a:r>
            <a:r>
              <a:rPr lang="pt-BR" altLang="pt-BR" sz="24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Espaço de Trabalho</a:t>
            </a:r>
          </a:p>
          <a:p>
            <a:pPr lvl="2">
              <a:spcBef>
                <a:spcPct val="0"/>
              </a:spcBef>
            </a:pPr>
            <a:endParaRPr lang="pt-BR" altLang="pt-BR" sz="12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Localização</a:t>
            </a:r>
          </a:p>
          <a:p>
            <a:pPr lvl="3">
              <a:spcBef>
                <a:spcPct val="0"/>
              </a:spcBef>
            </a:pPr>
            <a:endParaRPr lang="pt-BR" altLang="pt-BR" sz="1000" dirty="0"/>
          </a:p>
          <a:p>
            <a:pPr marL="2246313" lvl="4" indent="0">
              <a:spcBef>
                <a:spcPct val="0"/>
              </a:spcBef>
            </a:pPr>
            <a:r>
              <a:rPr lang="pt-BR" altLang="pt-BR" sz="2000" dirty="0"/>
              <a:t>Parte superior à direita da janela de </a:t>
            </a:r>
            <a:r>
              <a:rPr lang="pt-BR" altLang="pt-BR" sz="20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Comandos</a:t>
            </a:r>
            <a:r>
              <a:rPr lang="pt-BR" altLang="pt-BR" sz="2000" dirty="0"/>
              <a:t>.</a:t>
            </a:r>
          </a:p>
          <a:p>
            <a:pPr marL="2246313" lvl="4" indent="0">
              <a:spcBef>
                <a:spcPct val="0"/>
              </a:spcBef>
            </a:pPr>
            <a:endParaRPr lang="pt-BR" altLang="pt-BR" sz="800" dirty="0"/>
          </a:p>
          <a:p>
            <a:pPr marL="2246313" lvl="4" indent="0">
              <a:spcBef>
                <a:spcPct val="0"/>
              </a:spcBef>
            </a:pPr>
            <a:endParaRPr lang="pt-BR" altLang="pt-BR" sz="4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Propósito</a:t>
            </a:r>
          </a:p>
          <a:p>
            <a:pPr lvl="3">
              <a:spcBef>
                <a:spcPct val="0"/>
              </a:spcBef>
            </a:pPr>
            <a:endParaRPr lang="pt-BR" altLang="pt-BR" sz="1000" dirty="0"/>
          </a:p>
          <a:p>
            <a:pPr marL="2246313" lvl="4" indent="0">
              <a:spcBef>
                <a:spcPct val="0"/>
              </a:spcBef>
            </a:pPr>
            <a:r>
              <a:rPr lang="pt-BR" altLang="pt-BR" sz="2000" dirty="0"/>
              <a:t>Exibição de todas as variáveis declaradas.</a:t>
            </a:r>
          </a:p>
          <a:p>
            <a:pPr lvl="2">
              <a:spcBef>
                <a:spcPct val="0"/>
              </a:spcBef>
            </a:pPr>
            <a:endParaRPr lang="pt-BR" altLang="pt-BR" sz="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25" y="3789040"/>
            <a:ext cx="35052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4795"/>
            <a:ext cx="7772400" cy="1143000"/>
          </a:xfrm>
        </p:spPr>
        <p:txBody>
          <a:bodyPr/>
          <a:lstStyle/>
          <a:p>
            <a:r>
              <a:rPr lang="en-GB" altLang="pt-BR" dirty="0"/>
              <a:t>Functions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908720"/>
            <a:ext cx="7772400" cy="4114800"/>
          </a:xfrm>
        </p:spPr>
        <p:txBody>
          <a:bodyPr>
            <a:noAutofit/>
          </a:bodyPr>
          <a:lstStyle/>
          <a:p>
            <a:pPr lvl="0"/>
            <a:r>
              <a:rPr lang="pt-PT" sz="2000" dirty="0"/>
              <a:t>Programação em Matlab.</a:t>
            </a:r>
            <a:endParaRPr lang="pt-BR" sz="2000" dirty="0"/>
          </a:p>
          <a:p>
            <a:pPr lvl="0"/>
            <a:r>
              <a:rPr lang="pt-PT" sz="2000" dirty="0"/>
              <a:t>Os usuários podem escrever funções que podem ser chamadas a partir da linha de comando.</a:t>
            </a:r>
            <a:endParaRPr lang="pt-BR" sz="2000" dirty="0"/>
          </a:p>
          <a:p>
            <a:pPr lvl="0"/>
            <a:r>
              <a:rPr lang="pt-PT" sz="2000" dirty="0"/>
              <a:t>As funções podem aceitar variáveis ​​de entrada / matrizes e produzirão variáveis ​​/ matrizes (s).</a:t>
            </a:r>
            <a:endParaRPr lang="pt-BR" sz="2000" dirty="0"/>
          </a:p>
          <a:p>
            <a:pPr lvl="0"/>
            <a:r>
              <a:rPr lang="pt-PT" sz="2000" dirty="0"/>
              <a:t>As funções não irão manipular variáveis ​​/ matrizes no espaço de trabalho do Matlab.</a:t>
            </a:r>
            <a:endParaRPr lang="pt-BR" sz="2000" dirty="0"/>
          </a:p>
          <a:p>
            <a:pPr lvl="0"/>
            <a:r>
              <a:rPr lang="pt-PT" sz="2000" dirty="0"/>
              <a:t>No Matlab, as funções se parecem muito com os scripts e podem ser escritas no editor do Matlab. As funções do Matlab têm a palavra-chave function.</a:t>
            </a:r>
            <a:endParaRPr lang="pt-BR" sz="2000" dirty="0"/>
          </a:p>
          <a:p>
            <a:pPr lvl="0"/>
            <a:r>
              <a:rPr lang="pt-PT" sz="2000" dirty="0"/>
              <a:t>Lembre-se de que o nome do arquivo de uma função será o nome da função de chamada.</a:t>
            </a:r>
            <a:endParaRPr lang="pt-BR" sz="2000" dirty="0"/>
          </a:p>
          <a:p>
            <a:pPr lvl="0"/>
            <a:r>
              <a:rPr lang="pt-PT" sz="2000" dirty="0"/>
              <a:t>Não sobrecarregue nenhuma função interna usando o mesmo nome de arquivo para suas funções ou scripts!</a:t>
            </a:r>
            <a:endParaRPr lang="pt-BR" sz="2000" dirty="0"/>
          </a:p>
          <a:p>
            <a:pPr lvl="0"/>
            <a:r>
              <a:rPr lang="pt-PT" sz="2000" dirty="0"/>
              <a:t>As funções podem ser abertas para edição usando o comando abrir. Muitas funções integradas do Matlab também podem ser visualizadas usando este comando</a:t>
            </a:r>
            <a:r>
              <a:rPr lang="pt-PT" sz="2000" dirty="0" smtClean="0"/>
              <a:t>.</a:t>
            </a:r>
            <a:r>
              <a:rPr lang="pt-BR" sz="2000" dirty="0"/>
              <a:t> </a:t>
            </a:r>
          </a:p>
          <a:p>
            <a:pPr>
              <a:lnSpc>
                <a:spcPct val="90000"/>
              </a:lnSpc>
            </a:pPr>
            <a:endParaRPr lang="en-GB" altLang="pt-BR" sz="2000" dirty="0"/>
          </a:p>
          <a:p>
            <a:pPr>
              <a:lnSpc>
                <a:spcPct val="90000"/>
              </a:lnSpc>
            </a:pPr>
            <a:endParaRPr lang="en-GB" altLang="pt-BR" dirty="0"/>
          </a:p>
        </p:txBody>
      </p:sp>
    </p:spTree>
    <p:extLst>
      <p:ext uri="{BB962C8B-B14F-4D97-AF65-F5344CB8AC3E}">
        <p14:creationId xmlns:p14="http://schemas.microsoft.com/office/powerpoint/2010/main" val="26331481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42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910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3581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pt-BR" sz="2400"/>
              <a:t>&gt;&gt; I=iterate(5)</a:t>
            </a:r>
          </a:p>
          <a:p>
            <a:pPr>
              <a:buFontTx/>
              <a:buNone/>
            </a:pPr>
            <a:r>
              <a:rPr lang="en-GB" altLang="pt-BR" sz="2400"/>
              <a:t>I =</a:t>
            </a:r>
          </a:p>
          <a:p>
            <a:pPr>
              <a:buFontTx/>
              <a:buNone/>
            </a:pPr>
            <a:r>
              <a:rPr lang="en-GB" altLang="pt-BR" sz="2400"/>
              <a:t>     1     4     9    16    25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ln/>
        </p:spPr>
        <p:txBody>
          <a:bodyPr/>
          <a:lstStyle/>
          <a:p>
            <a:r>
              <a:rPr lang="en-GB" altLang="pt-BR"/>
              <a:t>Functions </a:t>
            </a:r>
            <a:r>
              <a:rPr lang="en-GB" altLang="pt-BR" sz="2000"/>
              <a:t>(continued)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581400" y="1447800"/>
            <a:ext cx="1066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/>
              <a:t>output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391400" y="1219200"/>
            <a:ext cx="8382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/>
              <a:t>input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4267200" y="1905000"/>
            <a:ext cx="1828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flipH="1">
            <a:off x="7010400" y="1676400"/>
            <a:ext cx="762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953000" y="1143000"/>
            <a:ext cx="2133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/>
              <a:t>function name</a:t>
            </a: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6096000" y="1600200"/>
            <a:ext cx="457200" cy="106680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5943600" y="1600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657600" y="4724400"/>
            <a:ext cx="25908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/>
              <a:t>for statement block</a:t>
            </a:r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4572000" y="3962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905000" y="2971800"/>
            <a:ext cx="24384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/>
              <a:t>function keyword</a:t>
            </a: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V="1">
            <a:off x="4419600" y="28194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447800" y="3733800"/>
            <a:ext cx="2895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/>
              <a:t>help lines for function</a:t>
            </a: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flipV="1">
            <a:off x="4419600" y="31242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334000" y="5562600"/>
            <a:ext cx="3505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 sz="1800"/>
              <a:t>Make sure you save changes to the m-file before you call the function!</a:t>
            </a:r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flipH="1" flipV="1">
            <a:off x="6477000" y="4419600"/>
            <a:ext cx="381000" cy="1143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397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0" name="Picture 1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572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pt-BR" sz="2400"/>
              <a:t>&gt;&gt; [i j]=sort2(2,4)</a:t>
            </a:r>
          </a:p>
          <a:p>
            <a:pPr>
              <a:buFontTx/>
              <a:buNone/>
            </a:pPr>
            <a:r>
              <a:rPr lang="en-GB" altLang="pt-BR" sz="2400"/>
              <a:t>i =</a:t>
            </a:r>
          </a:p>
          <a:p>
            <a:pPr>
              <a:buFontTx/>
              <a:buNone/>
            </a:pPr>
            <a:r>
              <a:rPr lang="en-GB" altLang="pt-BR" sz="2400"/>
              <a:t>     4</a:t>
            </a:r>
          </a:p>
          <a:p>
            <a:pPr>
              <a:buFontTx/>
              <a:buNone/>
            </a:pPr>
            <a:r>
              <a:rPr lang="en-GB" altLang="pt-BR" sz="2400"/>
              <a:t>j =</a:t>
            </a:r>
          </a:p>
          <a:p>
            <a:pPr>
              <a:buFontTx/>
              <a:buNone/>
            </a:pPr>
            <a:r>
              <a:rPr lang="en-GB" altLang="pt-BR" sz="2400"/>
              <a:t>     2</a:t>
            </a:r>
          </a:p>
          <a:p>
            <a:pPr>
              <a:buFontTx/>
              <a:buNone/>
            </a:pPr>
            <a:r>
              <a:rPr lang="en-GB" altLang="pt-BR" sz="2400"/>
              <a:t>&gt;&gt;</a:t>
            </a:r>
          </a:p>
        </p:txBody>
      </p:sp>
      <p:sp>
        <p:nvSpPr>
          <p:cNvPr id="35844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/>
          <a:lstStyle/>
          <a:p>
            <a:r>
              <a:rPr lang="en-GB" altLang="pt-BR"/>
              <a:t>Functions </a:t>
            </a:r>
            <a:r>
              <a:rPr lang="en-GB" altLang="pt-BR" sz="2000"/>
              <a:t>(continued)</a:t>
            </a:r>
          </a:p>
        </p:txBody>
      </p:sp>
      <p:sp>
        <p:nvSpPr>
          <p:cNvPr id="35847" name="Text Box 1031"/>
          <p:cNvSpPr txBox="1">
            <a:spLocks noChangeArrowheads="1"/>
          </p:cNvSpPr>
          <p:nvPr/>
        </p:nvSpPr>
        <p:spPr bwMode="auto">
          <a:xfrm>
            <a:off x="6400800" y="990600"/>
            <a:ext cx="26670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 sz="1600" dirty="0"/>
              <a:t>Functions can have many outputs contained in a matrix</a:t>
            </a:r>
          </a:p>
        </p:txBody>
      </p:sp>
      <p:sp>
        <p:nvSpPr>
          <p:cNvPr id="35848" name="Line 1032"/>
          <p:cNvSpPr>
            <a:spLocks noChangeShapeType="1"/>
          </p:cNvSpPr>
          <p:nvPr/>
        </p:nvSpPr>
        <p:spPr bwMode="auto">
          <a:xfrm flipH="1">
            <a:off x="5867400" y="1371600"/>
            <a:ext cx="533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1" name="Text Box 1035"/>
          <p:cNvSpPr txBox="1">
            <a:spLocks noChangeArrowheads="1"/>
          </p:cNvSpPr>
          <p:nvPr/>
        </p:nvSpPr>
        <p:spPr bwMode="auto">
          <a:xfrm>
            <a:off x="2590800" y="3200400"/>
            <a:ext cx="1600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BR" sz="1800"/>
              <a:t>if statement block</a:t>
            </a:r>
          </a:p>
        </p:txBody>
      </p:sp>
      <p:sp>
        <p:nvSpPr>
          <p:cNvPr id="35852" name="Line 1036"/>
          <p:cNvSpPr>
            <a:spLocks noChangeShapeType="1"/>
          </p:cNvSpPr>
          <p:nvPr/>
        </p:nvSpPr>
        <p:spPr bwMode="auto">
          <a:xfrm>
            <a:off x="4191000" y="35052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75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0039D-2B78-42BE-87F0-A2E414C6E1C3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28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4968" y="0"/>
            <a:ext cx="8154988" cy="5076825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MATLAB</a:t>
            </a:r>
            <a:r>
              <a:rPr lang="pt-BR" altLang="pt-BR" baseline="30000" dirty="0">
                <a:cs typeface="Tahoma" panose="020B0604030504040204" pitchFamily="34" charset="0"/>
              </a:rPr>
              <a:t>®</a:t>
            </a:r>
            <a:r>
              <a:rPr lang="pt-BR" altLang="pt-BR" dirty="0"/>
              <a:t> </a:t>
            </a:r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/>
              <a:t>Inicialização </a:t>
            </a:r>
          </a:p>
          <a:p>
            <a:pPr>
              <a:spcBef>
                <a:spcPct val="0"/>
              </a:spcBef>
            </a:pPr>
            <a:endParaRPr lang="pt-BR" altLang="pt-BR" sz="1400" dirty="0"/>
          </a:p>
          <a:p>
            <a:pPr lvl="2">
              <a:spcBef>
                <a:spcPct val="0"/>
              </a:spcBef>
            </a:pPr>
            <a:r>
              <a:rPr lang="pt-BR" altLang="pt-BR" sz="2400" dirty="0"/>
              <a:t>Janela do </a:t>
            </a:r>
            <a:r>
              <a:rPr lang="pt-BR" altLang="pt-BR" sz="24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Histórico de Comandos</a:t>
            </a:r>
          </a:p>
          <a:p>
            <a:pPr lvl="2">
              <a:spcBef>
                <a:spcPct val="0"/>
              </a:spcBef>
            </a:pPr>
            <a:endParaRPr lang="pt-BR" altLang="pt-BR" sz="12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Localização</a:t>
            </a:r>
          </a:p>
          <a:p>
            <a:pPr lvl="3">
              <a:spcBef>
                <a:spcPct val="0"/>
              </a:spcBef>
            </a:pPr>
            <a:endParaRPr lang="pt-BR" altLang="pt-BR" sz="1000" dirty="0"/>
          </a:p>
          <a:p>
            <a:pPr marL="2246313" lvl="4" indent="0">
              <a:spcBef>
                <a:spcPct val="0"/>
              </a:spcBef>
            </a:pPr>
            <a:r>
              <a:rPr lang="pt-BR" altLang="pt-BR" sz="2000" dirty="0"/>
              <a:t>Parte inferior à direita da janela de </a:t>
            </a:r>
            <a:r>
              <a:rPr lang="pt-BR" altLang="pt-BR" sz="20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Comandos</a:t>
            </a:r>
            <a:r>
              <a:rPr lang="pt-BR" altLang="pt-BR" sz="2000" dirty="0"/>
              <a:t>.</a:t>
            </a:r>
          </a:p>
          <a:p>
            <a:pPr marL="2246313" lvl="4" indent="0">
              <a:spcBef>
                <a:spcPct val="0"/>
              </a:spcBef>
            </a:pPr>
            <a:endParaRPr lang="pt-BR" altLang="pt-BR" sz="1400" dirty="0"/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Propósito</a:t>
            </a:r>
          </a:p>
          <a:p>
            <a:pPr lvl="3">
              <a:spcBef>
                <a:spcPct val="0"/>
              </a:spcBef>
            </a:pPr>
            <a:endParaRPr lang="pt-BR" altLang="pt-BR" sz="600" dirty="0"/>
          </a:p>
          <a:p>
            <a:pPr marL="2246313" lvl="4" indent="0">
              <a:spcBef>
                <a:spcPct val="0"/>
              </a:spcBef>
            </a:pPr>
            <a:r>
              <a:rPr lang="pt-BR" altLang="pt-BR" sz="2000" dirty="0"/>
              <a:t>Exibição de todos os comandos mais recentemente digitados.</a:t>
            </a:r>
          </a:p>
          <a:p>
            <a:pPr marL="2246313" lvl="4" indent="0">
              <a:spcBef>
                <a:spcPct val="0"/>
              </a:spcBef>
            </a:pPr>
            <a:endParaRPr lang="pt-BR" altLang="pt-BR" sz="400" dirty="0"/>
          </a:p>
          <a:p>
            <a:pPr marL="2246313" lvl="4" indent="0">
              <a:spcBef>
                <a:spcPct val="0"/>
              </a:spcBef>
            </a:pPr>
            <a:endParaRPr lang="pt-BR" altLang="pt-BR" sz="800" dirty="0"/>
          </a:p>
          <a:p>
            <a:pPr marL="2246313" lvl="4" indent="0">
              <a:spcBef>
                <a:spcPct val="0"/>
              </a:spcBef>
            </a:pPr>
            <a:r>
              <a:rPr lang="pt-BR" altLang="pt-BR" sz="2000" dirty="0"/>
              <a:t>Reuso do comando pelo MATLAB</a:t>
            </a:r>
            <a:r>
              <a:rPr lang="pt-BR" altLang="pt-BR" sz="2000" baseline="30000" dirty="0">
                <a:cs typeface="Tahoma" panose="020B0604030504040204" pitchFamily="34" charset="0"/>
              </a:rPr>
              <a:t>®</a:t>
            </a:r>
            <a:r>
              <a:rPr lang="pt-BR" altLang="pt-BR" sz="2000" dirty="0"/>
              <a:t> </a:t>
            </a:r>
            <a:r>
              <a:rPr lang="pt-BR" altLang="pt-BR" sz="2000" dirty="0">
                <a:sym typeface="Wingdings" panose="05000000000000000000" pitchFamily="2" charset="2"/>
              </a:rPr>
              <a:t> </a:t>
            </a:r>
            <a:r>
              <a:rPr lang="pt-BR" altLang="pt-BR" sz="2000" dirty="0"/>
              <a:t>Seleção com duplo clique no comando desejado.</a:t>
            </a:r>
            <a:r>
              <a:rPr lang="pt-BR" altLang="pt-BR" dirty="0"/>
              <a:t> </a:t>
            </a:r>
            <a:endParaRPr lang="pt-BR" altLang="pt-BR" sz="500" dirty="0"/>
          </a:p>
          <a:p>
            <a:pPr lvl="2">
              <a:spcBef>
                <a:spcPct val="0"/>
              </a:spcBef>
            </a:pPr>
            <a:endParaRPr lang="pt-BR" altLang="pt-BR" sz="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833437"/>
            <a:ext cx="3032048" cy="24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EAAC-60B2-47BC-8334-809504E66DF0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29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95300" y="2204864"/>
            <a:ext cx="8154988" cy="4400724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pt-BR" altLang="pt-BR" dirty="0"/>
              <a:t>MATLAB</a:t>
            </a:r>
            <a:r>
              <a:rPr lang="pt-BR" altLang="pt-BR" baseline="30000" dirty="0">
                <a:cs typeface="Tahoma" panose="020B0604030504040204" pitchFamily="34" charset="0"/>
              </a:rPr>
              <a:t>®</a:t>
            </a:r>
            <a:r>
              <a:rPr lang="pt-BR" altLang="pt-BR" dirty="0"/>
              <a:t> </a:t>
            </a:r>
          </a:p>
          <a:p>
            <a:pPr>
              <a:spcBef>
                <a:spcPct val="0"/>
              </a:spcBef>
            </a:pPr>
            <a:endParaRPr lang="pt-BR" altLang="pt-BR" sz="1600" dirty="0"/>
          </a:p>
          <a:p>
            <a:pPr lvl="1">
              <a:spcBef>
                <a:spcPct val="0"/>
              </a:spcBef>
            </a:pPr>
            <a:r>
              <a:rPr lang="pt-BR" altLang="pt-BR" sz="2600" dirty="0" smtClean="0"/>
              <a:t>Inicialização</a:t>
            </a:r>
            <a:endParaRPr lang="pt-BR" altLang="pt-BR" sz="2600" dirty="0"/>
          </a:p>
          <a:p>
            <a:pPr>
              <a:spcBef>
                <a:spcPct val="0"/>
              </a:spcBef>
            </a:pPr>
            <a:endParaRPr lang="pt-BR" altLang="pt-BR" sz="1400" dirty="0"/>
          </a:p>
          <a:p>
            <a:pPr lvl="2">
              <a:spcBef>
                <a:spcPct val="0"/>
              </a:spcBef>
            </a:pPr>
            <a:r>
              <a:rPr lang="pt-BR" altLang="pt-BR" sz="2400" dirty="0"/>
              <a:t>Janela de </a:t>
            </a:r>
            <a:r>
              <a:rPr lang="pt-BR" altLang="pt-BR" sz="24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Detalhes</a:t>
            </a:r>
          </a:p>
          <a:p>
            <a:pPr lvl="2">
              <a:spcBef>
                <a:spcPct val="0"/>
              </a:spcBef>
            </a:pPr>
            <a:endParaRPr lang="pt-BR" altLang="pt-BR" sz="12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Localização</a:t>
            </a:r>
          </a:p>
          <a:p>
            <a:pPr lvl="3">
              <a:spcBef>
                <a:spcPct val="0"/>
              </a:spcBef>
            </a:pPr>
            <a:endParaRPr lang="pt-BR" altLang="pt-BR" sz="1000" dirty="0"/>
          </a:p>
          <a:p>
            <a:pPr marL="2246313" lvl="4" indent="0">
              <a:spcBef>
                <a:spcPct val="0"/>
              </a:spcBef>
            </a:pPr>
            <a:r>
              <a:rPr lang="pt-BR" altLang="pt-BR" sz="2000" dirty="0"/>
              <a:t>Parte inferior à esquerda da janela de </a:t>
            </a:r>
            <a:r>
              <a:rPr lang="pt-BR" altLang="pt-BR" sz="20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Comandos</a:t>
            </a:r>
            <a:r>
              <a:rPr lang="pt-BR" altLang="pt-BR" sz="2000" dirty="0"/>
              <a:t>.</a:t>
            </a:r>
            <a:endParaRPr lang="pt-BR" altLang="pt-BR" sz="20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46313" lvl="4" indent="0">
              <a:spcBef>
                <a:spcPct val="0"/>
              </a:spcBef>
            </a:pPr>
            <a:endParaRPr lang="pt-BR" altLang="pt-BR" sz="1200" dirty="0">
              <a:solidFill>
                <a:srgbClr val="B4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3">
              <a:spcBef>
                <a:spcPct val="0"/>
              </a:spcBef>
            </a:pPr>
            <a:r>
              <a:rPr lang="pt-BR" altLang="pt-BR" sz="2200" dirty="0"/>
              <a:t>Propósito</a:t>
            </a:r>
          </a:p>
          <a:p>
            <a:pPr lvl="3">
              <a:spcBef>
                <a:spcPct val="0"/>
              </a:spcBef>
            </a:pPr>
            <a:endParaRPr lang="pt-BR" altLang="pt-BR" sz="1000" dirty="0"/>
          </a:p>
          <a:p>
            <a:pPr marL="2246313" lvl="4" indent="0">
              <a:spcBef>
                <a:spcPct val="0"/>
              </a:spcBef>
            </a:pPr>
            <a:r>
              <a:rPr lang="pt-BR" altLang="pt-BR" sz="2000" dirty="0"/>
              <a:t>Exibição de detalhes de um arquivo selecionado na janela da </a:t>
            </a:r>
            <a:r>
              <a:rPr lang="pt-BR" altLang="pt-BR" sz="2000" dirty="0">
                <a:solidFill>
                  <a:srgbClr val="B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Pasta Atual</a:t>
            </a:r>
            <a:r>
              <a:rPr lang="pt-BR" altLang="pt-BR" sz="2000" dirty="0"/>
              <a:t>.</a:t>
            </a:r>
          </a:p>
          <a:p>
            <a:pPr lvl="2">
              <a:spcBef>
                <a:spcPct val="0"/>
              </a:spcBef>
            </a:pPr>
            <a:endParaRPr lang="pt-BR" altLang="pt-BR" sz="6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-18810"/>
            <a:ext cx="57245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3267</Words>
  <Application>Microsoft Office PowerPoint</Application>
  <PresentationFormat>Apresentação na tela (4:3)</PresentationFormat>
  <Paragraphs>910</Paragraphs>
  <Slides>72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72</vt:i4>
      </vt:variant>
    </vt:vector>
  </HeadingPairs>
  <TitlesOfParts>
    <vt:vector size="86" baseType="lpstr">
      <vt:lpstr>MS Mincho</vt:lpstr>
      <vt:lpstr>Arial</vt:lpstr>
      <vt:lpstr>Calibri</vt:lpstr>
      <vt:lpstr>Courier New</vt:lpstr>
      <vt:lpstr>Georgia</vt:lpstr>
      <vt:lpstr>Symbol</vt:lpstr>
      <vt:lpstr>Tahoma</vt:lpstr>
      <vt:lpstr>Times New Roman</vt:lpstr>
      <vt:lpstr>Verdana</vt:lpstr>
      <vt:lpstr>Webdings</vt:lpstr>
      <vt:lpstr>Wingdings</vt:lpstr>
      <vt:lpstr>Tema do Office</vt:lpstr>
      <vt:lpstr>Microsoft Equation 3.0</vt:lpstr>
      <vt:lpstr>Imagem de bitmap</vt:lpstr>
      <vt:lpstr>SEA-5918 - Modelagem Matemática em Bioprocessos Ambientais</vt:lpstr>
      <vt:lpstr>Considerações Iniciais </vt:lpstr>
      <vt:lpstr>Matlab Desktop</vt:lpstr>
      <vt:lpstr>Considerações Iniciais</vt:lpstr>
      <vt:lpstr>Apresentação do PowerPoint</vt:lpstr>
      <vt:lpstr>Considerações Iniciais</vt:lpstr>
      <vt:lpstr>Apresentação do PowerPoint</vt:lpstr>
      <vt:lpstr>Apresentação do PowerPoint</vt:lpstr>
      <vt:lpstr>Apresentação do PowerPoint</vt:lpstr>
      <vt:lpstr>Considerações Iniciais</vt:lpstr>
      <vt:lpstr>Considerações Iniciais</vt:lpstr>
      <vt:lpstr>Considerações Iniciais</vt:lpstr>
      <vt:lpstr>Considerações Iniciais</vt:lpstr>
      <vt:lpstr>Considerações Iniciais </vt:lpstr>
      <vt:lpstr>Escalares</vt:lpstr>
      <vt:lpstr>Escalares </vt:lpstr>
      <vt:lpstr>Escalares</vt:lpstr>
      <vt:lpstr>Escalares </vt:lpstr>
      <vt:lpstr>Escalares V</vt:lpstr>
      <vt:lpstr>Escalares </vt:lpstr>
      <vt:lpstr>Escalares </vt:lpstr>
      <vt:lpstr>Escalares</vt:lpstr>
      <vt:lpstr>Escalares</vt:lpstr>
      <vt:lpstr>Escalares</vt:lpstr>
      <vt:lpstr>Escalares</vt:lpstr>
      <vt:lpstr>Escalares</vt:lpstr>
      <vt:lpstr>Escalares</vt:lpstr>
      <vt:lpstr>Escalares</vt:lpstr>
      <vt:lpstr>Escalares</vt:lpstr>
      <vt:lpstr>Escalares </vt:lpstr>
      <vt:lpstr>Vetores e Matrizes</vt:lpstr>
      <vt:lpstr>Vetores e Matrizes </vt:lpstr>
      <vt:lpstr>Vetores e Matrizes</vt:lpstr>
      <vt:lpstr>Vetores e Matrizes </vt:lpstr>
      <vt:lpstr>Vetores e Matrizes</vt:lpstr>
      <vt:lpstr>Vetores e Matrizes</vt:lpstr>
      <vt:lpstr>Vetores e Matrizes</vt:lpstr>
      <vt:lpstr>Vetores e Matrizes</vt:lpstr>
      <vt:lpstr>Vetores e Matrizes</vt:lpstr>
      <vt:lpstr>Vetores e Matrizes</vt:lpstr>
      <vt:lpstr>Vetores e Matrizes </vt:lpstr>
      <vt:lpstr>Vetores e Matrizes </vt:lpstr>
      <vt:lpstr>Vetores e Matrizes</vt:lpstr>
      <vt:lpstr>Vetores e Matrizes </vt:lpstr>
      <vt:lpstr>Vetores e Matrizes</vt:lpstr>
      <vt:lpstr>Vetores e Matrizes</vt:lpstr>
      <vt:lpstr>Vetores e Matrizes</vt:lpstr>
      <vt:lpstr>Vetores e Matrizes</vt:lpstr>
      <vt:lpstr>Vetores e Matrizes</vt:lpstr>
      <vt:lpstr>Vetores e Matrizes</vt:lpstr>
      <vt:lpstr>Vetores e Matrizes</vt:lpstr>
      <vt:lpstr>Vetores e Matrizes</vt:lpstr>
      <vt:lpstr>Vetores e Matrizes</vt:lpstr>
      <vt:lpstr>Vetores e Matrizes</vt:lpstr>
      <vt:lpstr>Funções Matemáticas</vt:lpstr>
      <vt:lpstr>Implementação de Funções</vt:lpstr>
      <vt:lpstr>Matrizes</vt:lpstr>
      <vt:lpstr>Funções para Matrizes</vt:lpstr>
      <vt:lpstr>Apresentação do PowerPoint</vt:lpstr>
      <vt:lpstr>Apresentação do PowerPoint</vt:lpstr>
      <vt:lpstr>Estrutura switch, case, otherwise</vt:lpstr>
      <vt:lpstr>While</vt:lpstr>
      <vt:lpstr>Plotagem</vt:lpstr>
      <vt:lpstr>Comando subplot</vt:lpstr>
      <vt:lpstr>Propriedades de Gráficos </vt:lpstr>
      <vt:lpstr>Propriedades de Gráficos</vt:lpstr>
      <vt:lpstr>Comando plot3</vt:lpstr>
      <vt:lpstr>Arquivos, extensões e rotinas</vt:lpstr>
      <vt:lpstr>Criação de uma nova função</vt:lpstr>
      <vt:lpstr>Functions</vt:lpstr>
      <vt:lpstr>Functions (continued)</vt:lpstr>
      <vt:lpstr>Functions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Usuário</dc:creator>
  <cp:lastModifiedBy>Rogers</cp:lastModifiedBy>
  <cp:revision>82</cp:revision>
  <dcterms:created xsi:type="dcterms:W3CDTF">2018-02-16T11:32:43Z</dcterms:created>
  <dcterms:modified xsi:type="dcterms:W3CDTF">2020-09-29T00:18:48Z</dcterms:modified>
</cp:coreProperties>
</file>