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2" r:id="rId18"/>
    <p:sldId id="270" r:id="rId19"/>
    <p:sldId id="271" r:id="rId20"/>
    <p:sldId id="275" r:id="rId21"/>
    <p:sldId id="276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F4E55-B07D-4D7A-9603-66F30310EF12}" type="doc">
      <dgm:prSet loTypeId="urn:microsoft.com/office/officeart/2005/8/layout/vList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EAFCAC3D-AF66-43CF-A8D1-225CF3FCA738}" type="pres">
      <dgm:prSet presAssocID="{D2AF4E55-B07D-4D7A-9603-66F30310EF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79EF874C-CF4A-44CE-841B-E0BDC3E866CA}" type="presOf" srcId="{D2AF4E55-B07D-4D7A-9603-66F30310EF12}" destId="{EAFCAC3D-AF66-43CF-A8D1-225CF3FCA7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3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95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339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939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830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927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577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rmos-ch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214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653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27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2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487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164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755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15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C87BCD-F19E-4407-B66D-11CEEE7A8324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29/08/2022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161407-BE18-4956-B624-01199CEC1FDE}" type="slidenum">
              <a:rPr lang="pt-BR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64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09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BF6FF7B-249E-4F30-9376-C0BAAA647889}" type="datetimeFigureOut">
              <a:rPr lang="pt-BR">
                <a:solidFill>
                  <a:prstClr val="black"/>
                </a:solidFill>
              </a:rPr>
              <a:pPr>
                <a:defRPr/>
              </a:pPr>
              <a:t>29/08/2022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DE7694-BFB4-46F9-87C4-5E465719D99F}" type="slidenum">
              <a:rPr lang="pt-BR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51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rmos-ch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993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609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50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79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12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54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57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67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93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7BE1-44E2-4DCB-966C-87100DF92763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D8CF5-A074-4CD1-9372-CBF803A0B3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39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me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47" y="6022977"/>
            <a:ext cx="88704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 userDrawn="1"/>
        </p:nvSpPr>
        <p:spPr>
          <a:xfrm>
            <a:off x="287217" y="198438"/>
            <a:ext cx="6646984" cy="12785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pt-BR" sz="831" b="1">
                <a:solidFill>
                  <a:prstClr val="black"/>
                </a:solidFill>
                <a:latin typeface="Arial" panose="020B0604020202020204" pitchFamily="34" charset="0"/>
                <a:ea typeface="Geneva" pitchFamily="-112" charset="-128"/>
                <a:cs typeface="Arial" pitchFamily="34" charset="0"/>
              </a:rPr>
              <a:t>Microbiologia de Brock - Michael T. Madigan, John M. Martinko, Paul V. Dunlap e David P. Clark</a:t>
            </a:r>
          </a:p>
        </p:txBody>
      </p:sp>
      <p:cxnSp>
        <p:nvCxnSpPr>
          <p:cNvPr id="16" name="Straight Connector 4"/>
          <p:cNvCxnSpPr>
            <a:cxnSpLocks noChangeShapeType="1"/>
          </p:cNvCxnSpPr>
          <p:nvPr userDrawn="1"/>
        </p:nvCxnSpPr>
        <p:spPr bwMode="auto">
          <a:xfrm>
            <a:off x="287217" y="360365"/>
            <a:ext cx="10499969" cy="1587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053" name="Imagem 6" descr="pag_3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7" y="6021388"/>
            <a:ext cx="19753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m 7" descr="Capa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47" y="198440"/>
            <a:ext cx="88704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36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me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47" y="6022977"/>
            <a:ext cx="88704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 userDrawn="1"/>
        </p:nvSpPr>
        <p:spPr>
          <a:xfrm>
            <a:off x="287217" y="198438"/>
            <a:ext cx="6646984" cy="12785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pt-BR" sz="831" b="1">
                <a:solidFill>
                  <a:prstClr val="black"/>
                </a:solidFill>
                <a:latin typeface="Arial" panose="020B0604020202020204" pitchFamily="34" charset="0"/>
                <a:ea typeface="Geneva" pitchFamily="-112" charset="-128"/>
                <a:cs typeface="Arial" pitchFamily="34" charset="0"/>
              </a:rPr>
              <a:t>Microbiologia de Brock - Michael T. Madigan, John M. Martinko, Paul V. Dunlap e David P. Clark</a:t>
            </a:r>
          </a:p>
        </p:txBody>
      </p:sp>
      <p:cxnSp>
        <p:nvCxnSpPr>
          <p:cNvPr id="16" name="Straight Connector 4"/>
          <p:cNvCxnSpPr>
            <a:cxnSpLocks noChangeShapeType="1"/>
          </p:cNvCxnSpPr>
          <p:nvPr userDrawn="1"/>
        </p:nvCxnSpPr>
        <p:spPr bwMode="auto">
          <a:xfrm>
            <a:off x="287217" y="360365"/>
            <a:ext cx="10499969" cy="1587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053" name="Imagem 6" descr="pag_3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7" y="6021388"/>
            <a:ext cx="19753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m 7" descr="Capa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47" y="198440"/>
            <a:ext cx="88704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45339" y="392004"/>
            <a:ext cx="950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 de Microbiologia (LFN0325)</a:t>
            </a:r>
            <a:endParaRPr lang="pt-BR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60655" y="1440923"/>
            <a:ext cx="1107068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 que veremos?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morfologia e estrutura de procariotos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(aula 3)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2 Microbiologia de </a:t>
            </a:r>
            <a:r>
              <a:rPr lang="pt-BR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</a:t>
            </a: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(14</a:t>
            </a:r>
            <a:r>
              <a:rPr lang="pt-BR" sz="2400" baseline="30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edição)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4 Microbiologia (</a:t>
            </a:r>
            <a:r>
              <a:rPr lang="pt-BR" sz="24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Tortora</a:t>
            </a: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12</a:t>
            </a:r>
            <a:r>
              <a:rPr lang="pt-BR" sz="2400" baseline="30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pt-BR" sz="2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edição)</a:t>
            </a:r>
            <a:endParaRPr lang="pt-BR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59506" y="5965238"/>
            <a:ext cx="5015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Prof. José Belasque</a:t>
            </a:r>
          </a:p>
          <a:p>
            <a:pPr algn="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Departamento de Fitopatologia e </a:t>
            </a:r>
            <a:r>
              <a:rPr lang="pt-BR" sz="1600" dirty="0" err="1" smtClean="0">
                <a:solidFill>
                  <a:schemeClr val="accent1">
                    <a:lumMod val="50000"/>
                  </a:schemeClr>
                </a:solidFill>
              </a:rPr>
              <a:t>Nematologia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 ESALQ/USP</a:t>
            </a:r>
          </a:p>
        </p:txBody>
      </p:sp>
    </p:spTree>
    <p:extLst>
      <p:ext uri="{BB962C8B-B14F-4D97-AF65-F5344CB8AC3E}">
        <p14:creationId xmlns:p14="http://schemas.microsoft.com/office/powerpoint/2010/main" val="12570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2" descr="04_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5"/>
          <a:stretch/>
        </p:blipFill>
        <p:spPr bwMode="auto">
          <a:xfrm>
            <a:off x="7054970" y="209738"/>
            <a:ext cx="4860000" cy="6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04_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5"/>
          <a:stretch/>
        </p:blipFill>
        <p:spPr bwMode="auto">
          <a:xfrm>
            <a:off x="431899" y="393939"/>
            <a:ext cx="6483848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0334" y="1045234"/>
            <a:ext cx="11317856" cy="52322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flagelos</a:t>
            </a:r>
            <a:endParaRPr lang="pt-BR" sz="4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apêndices filamentosos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compostos por três partes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taxia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Gram-negativas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pt-BR" sz="4000" dirty="0" err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Gram-positivas</a:t>
            </a:r>
            <a:endParaRPr lang="pt-BR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células </a:t>
            </a:r>
            <a:r>
              <a:rPr lang="pt-BR" sz="4000" dirty="0" err="1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atríqueas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dirty="0" err="1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peritríqueas</a:t>
            </a:r>
            <a:r>
              <a:rPr lang="pt-BR" sz="40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0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 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monotríquea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000" dirty="0" err="1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lofotríquea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4000" dirty="0" err="1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anfitríquea</a:t>
            </a: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15685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04-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2" y="369000"/>
            <a:ext cx="9946556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m 2" descr="04_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95" y="1030925"/>
            <a:ext cx="954522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30142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2" descr="04_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3"/>
          <a:stretch/>
        </p:blipFill>
        <p:spPr bwMode="auto">
          <a:xfrm>
            <a:off x="428426" y="209910"/>
            <a:ext cx="6055064" cy="64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04_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7"/>
          <a:stretch/>
        </p:blipFill>
        <p:spPr bwMode="auto">
          <a:xfrm>
            <a:off x="6365421" y="3102905"/>
            <a:ext cx="5594998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04-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3464"/>
          <a:stretch>
            <a:fillRect/>
          </a:stretch>
        </p:blipFill>
        <p:spPr bwMode="auto">
          <a:xfrm>
            <a:off x="723496" y="261000"/>
            <a:ext cx="10745009" cy="63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04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3" y="135000"/>
            <a:ext cx="11046474" cy="6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9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2" descr="04_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06" b="27681"/>
          <a:stretch/>
        </p:blipFill>
        <p:spPr bwMode="auto">
          <a:xfrm>
            <a:off x="7255050" y="170999"/>
            <a:ext cx="4068000" cy="651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04_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8" r="48306"/>
          <a:stretch/>
        </p:blipFill>
        <p:spPr bwMode="auto">
          <a:xfrm>
            <a:off x="1074707" y="3986449"/>
            <a:ext cx="43422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" descr="04_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5" b="70412"/>
          <a:stretch/>
        </p:blipFill>
        <p:spPr bwMode="auto">
          <a:xfrm>
            <a:off x="710802" y="358992"/>
            <a:ext cx="5070103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2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2" descr="04_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6" y="1867619"/>
            <a:ext cx="1132773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37474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2" descr="04_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2" y="1331695"/>
            <a:ext cx="1129966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40674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02_17.png"/>
          <p:cNvPicPr>
            <a:picLocks noChangeAspect="1"/>
          </p:cNvPicPr>
          <p:nvPr/>
        </p:nvPicPr>
        <p:blipFill>
          <a:blip r:embed="rId2" cstate="print"/>
          <a:srcRect t="78897"/>
          <a:stretch>
            <a:fillRect/>
          </a:stretch>
        </p:blipFill>
        <p:spPr bwMode="auto">
          <a:xfrm>
            <a:off x="1225766" y="5711693"/>
            <a:ext cx="9740468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2" descr="02_17.png"/>
          <p:cNvPicPr>
            <a:picLocks noChangeAspect="1"/>
          </p:cNvPicPr>
          <p:nvPr/>
        </p:nvPicPr>
        <p:blipFill>
          <a:blip r:embed="rId2" cstate="print"/>
          <a:srcRect l="11697" r="11697" b="19424"/>
          <a:stretch>
            <a:fillRect/>
          </a:stretch>
        </p:blipFill>
        <p:spPr bwMode="auto">
          <a:xfrm>
            <a:off x="1373139" y="457200"/>
            <a:ext cx="9445722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74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98740" y="1253707"/>
            <a:ext cx="10964173" cy="47705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ímbrias </a:t>
            </a:r>
            <a:r>
              <a:rPr lang="pt-BR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44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</a:t>
            </a:r>
            <a:endParaRPr lang="pt-BR" sz="4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Gram-negativas</a:t>
            </a:r>
            <a:endParaRPr lang="pt-BR" sz="40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fímbrias: envolvimento em adesão, virulência e biofilmes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i="1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</a:t>
            </a:r>
            <a:r>
              <a:rPr lang="pt-BR" sz="4000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(singular: </a:t>
            </a:r>
            <a:r>
              <a:rPr lang="pt-BR" sz="4000" i="1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pilus</a:t>
            </a:r>
            <a:r>
              <a:rPr lang="pt-BR" sz="40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mais longos e em menor número (transferência de DNA ou </a:t>
            </a:r>
            <a:r>
              <a:rPr lang="pt-BR" sz="4000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motilidade</a:t>
            </a:r>
            <a:r>
              <a:rPr lang="pt-BR" sz="40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17664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04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97" y="207000"/>
            <a:ext cx="7550206" cy="64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1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2" descr="04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96" y="207000"/>
            <a:ext cx="7859009" cy="64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2" descr="04_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55" y="405000"/>
            <a:ext cx="9568291" cy="6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9278" y="518502"/>
            <a:ext cx="8382000" cy="6093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estrutura complexa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semi-rígida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confere formato a célula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 a membrana plasmática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previne rupturas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ponto ancoragem flagelos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papel virulência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alvo alguns antibióticos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193644" y="164819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parede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</a:t>
            </a:r>
          </a:p>
        </p:txBody>
      </p:sp>
    </p:spTree>
    <p:extLst>
      <p:ext uri="{BB962C8B-B14F-4D97-AF65-F5344CB8AC3E}">
        <p14:creationId xmlns:p14="http://schemas.microsoft.com/office/powerpoint/2010/main" val="4513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2" descr="04_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4"/>
          <a:stretch/>
        </p:blipFill>
        <p:spPr bwMode="auto">
          <a:xfrm>
            <a:off x="1516449" y="260162"/>
            <a:ext cx="6553924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04_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29"/>
          <a:stretch/>
        </p:blipFill>
        <p:spPr bwMode="auto">
          <a:xfrm>
            <a:off x="1679087" y="5732162"/>
            <a:ext cx="8833827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193644" y="164819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parede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</a:t>
            </a:r>
          </a:p>
        </p:txBody>
      </p:sp>
    </p:spTree>
    <p:extLst>
      <p:ext uri="{BB962C8B-B14F-4D97-AF65-F5344CB8AC3E}">
        <p14:creationId xmlns:p14="http://schemas.microsoft.com/office/powerpoint/2010/main" val="24506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2" descr="04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6" y="870419"/>
            <a:ext cx="11511889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193644" y="164819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parede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</a:t>
            </a:r>
          </a:p>
        </p:txBody>
      </p:sp>
    </p:spTree>
    <p:extLst>
      <p:ext uri="{BB962C8B-B14F-4D97-AF65-F5344CB8AC3E}">
        <p14:creationId xmlns:p14="http://schemas.microsoft.com/office/powerpoint/2010/main" val="24652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/>
        </p:nvGraphicFramePr>
        <p:xfrm>
          <a:off x="5715000" y="228601"/>
          <a:ext cx="4724400" cy="76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Imagem 13" descr="parede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9325" y="1197000"/>
            <a:ext cx="10653350" cy="4464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193644" y="164819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parede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</a:t>
            </a:r>
          </a:p>
        </p:txBody>
      </p:sp>
    </p:spTree>
    <p:extLst>
      <p:ext uri="{BB962C8B-B14F-4D97-AF65-F5344CB8AC3E}">
        <p14:creationId xmlns:p14="http://schemas.microsoft.com/office/powerpoint/2010/main" val="35144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2" descr="04_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81" y="171000"/>
            <a:ext cx="7748639" cy="6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5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2" descr="04_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7" y="934260"/>
            <a:ext cx="7454569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193644" y="164819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parede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</a:t>
            </a:r>
          </a:p>
        </p:txBody>
      </p:sp>
    </p:spTree>
    <p:extLst>
      <p:ext uri="{BB962C8B-B14F-4D97-AF65-F5344CB8AC3E}">
        <p14:creationId xmlns:p14="http://schemas.microsoft.com/office/powerpoint/2010/main" val="39864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2" descr="02_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38" y="217154"/>
            <a:ext cx="4343629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1" descr="04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6950" r="7076" b="1701"/>
          <a:stretch>
            <a:fillRect/>
          </a:stretch>
        </p:blipFill>
        <p:spPr bwMode="auto">
          <a:xfrm>
            <a:off x="-8" y="1"/>
            <a:ext cx="70219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3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04-1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0" r="27002"/>
          <a:stretch/>
        </p:blipFill>
        <p:spPr bwMode="auto">
          <a:xfrm>
            <a:off x="2527341" y="5445068"/>
            <a:ext cx="6669307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1" descr="04-1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37581"/>
          <a:stretch/>
        </p:blipFill>
        <p:spPr bwMode="auto">
          <a:xfrm>
            <a:off x="2372073" y="112144"/>
            <a:ext cx="7447855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5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04-1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1"/>
          <a:stretch/>
        </p:blipFill>
        <p:spPr bwMode="auto">
          <a:xfrm>
            <a:off x="713438" y="333000"/>
            <a:ext cx="10765124" cy="6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7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04-06.png"/>
          <p:cNvPicPr>
            <a:picLocks noChangeAspect="1"/>
          </p:cNvPicPr>
          <p:nvPr/>
        </p:nvPicPr>
        <p:blipFill>
          <a:blip r:embed="rId2" cstate="print"/>
          <a:srcRect l="9095" t="30811" r="35873" b="19349"/>
          <a:stretch>
            <a:fillRect/>
          </a:stretch>
        </p:blipFill>
        <p:spPr bwMode="auto">
          <a:xfrm>
            <a:off x="5660671" y="1994858"/>
            <a:ext cx="5775504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9665" y="1109932"/>
            <a:ext cx="838200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membrana plasmática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citoplasma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nucleóide</a:t>
            </a:r>
            <a:endParaRPr lang="pt-BR" sz="4400" dirty="0" smtClean="0">
              <a:solidFill>
                <a:srgbClr val="2C1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ribossomos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inclusões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endosporos</a:t>
            </a:r>
            <a:endParaRPr lang="pt-BR" sz="4400" dirty="0">
              <a:solidFill>
                <a:srgbClr val="2C1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40213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0717" y="934260"/>
            <a:ext cx="11231592" cy="5801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4400" dirty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4400" dirty="0" smtClean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embrana </a:t>
            </a:r>
            <a:r>
              <a:rPr lang="pt-BR" sz="4400" dirty="0">
                <a:solidFill>
                  <a:srgbClr val="2C1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plasmática</a:t>
            </a:r>
            <a:endParaRPr lang="pt-BR" sz="4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constituída principalmente </a:t>
            </a:r>
            <a:r>
              <a:rPr lang="pt-BR" sz="36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fosfolipídeos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6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proteínas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dupla camada (</a:t>
            </a:r>
            <a:r>
              <a:rPr lang="pt-BR" sz="36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mosaico fluido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funções: </a:t>
            </a:r>
            <a:r>
              <a:rPr lang="pt-BR" sz="36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barreira seletiva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6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digestão </a:t>
            </a:r>
            <a:r>
              <a:rPr lang="pt-BR" sz="3600" dirty="0" smtClean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absorção de nutrientes 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energia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sítio de ação 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vírus, toxinas,  </a:t>
            </a:r>
            <a:r>
              <a:rPr lang="pt-BR" sz="3600" dirty="0" err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desinfestantes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antibióticos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22507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2" descr="04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13" y="297000"/>
            <a:ext cx="9286775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2" descr="04_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38" y="153000"/>
            <a:ext cx="4882125" cy="65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9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2" descr="11_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360" y="225000"/>
            <a:ext cx="9591280" cy="64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7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8354" y="1144295"/>
            <a:ext cx="11059063" cy="513986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8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4800" dirty="0" smtClean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itoplasma</a:t>
            </a:r>
            <a:endParaRPr lang="pt-BR" sz="4800" dirty="0"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água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proteínas, carboidratos, lipídeos, íons inorgânicos e moléculas baixo peso molecular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ribossomos, DNA e depósitos de reserva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35147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9343" y="1069688"/>
            <a:ext cx="11274724" cy="53245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800" dirty="0" err="1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4800" dirty="0" err="1" smtClean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ucleóide</a:t>
            </a:r>
            <a:endParaRPr lang="pt-BR" sz="4800" dirty="0"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4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geralmente: </a:t>
            </a:r>
            <a:r>
              <a:rPr lang="pt-BR" sz="4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molécula única de DNA circular</a:t>
            </a:r>
            <a:r>
              <a:rPr lang="pt-BR" sz="4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(cromossomo bacteriano)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4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fixado a membrana plasmática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4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plasmídeos</a:t>
            </a:r>
            <a:r>
              <a:rPr lang="pt-BR" sz="44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(material genético </a:t>
            </a:r>
            <a:r>
              <a:rPr lang="pt-BR" sz="4400" dirty="0" err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extracromossômico</a:t>
            </a:r>
            <a:r>
              <a:rPr lang="pt-BR" sz="44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19275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04-1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2593" y="2483479"/>
            <a:ext cx="7623619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1192" y="1081175"/>
            <a:ext cx="8382000" cy="26161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44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ibossomos</a:t>
            </a:r>
            <a:endParaRPr lang="pt-BR" sz="4400" dirty="0">
              <a:solidFill>
                <a:srgbClr val="F7964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síntese protéica</a:t>
            </a:r>
          </a:p>
          <a:p>
            <a:pPr>
              <a:buFont typeface="Arial" pitchFamily="34" charset="0"/>
              <a:buChar char="•"/>
            </a:pPr>
            <a:r>
              <a:rPr lang="pt-B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procariotos vs. eucariotos</a:t>
            </a:r>
          </a:p>
          <a:p>
            <a:pPr>
              <a:buFont typeface="Arial" pitchFamily="34" charset="0"/>
              <a:buChar char="•"/>
            </a:pPr>
            <a:r>
              <a:rPr lang="pt-B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rRNA</a:t>
            </a:r>
            <a:endParaRPr lang="pt-BR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10786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2" descr="02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7" y="261000"/>
            <a:ext cx="10916066" cy="63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9948" y="994914"/>
            <a:ext cx="11266098" cy="5693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nclusões</a:t>
            </a:r>
            <a:endParaRPr lang="pt-BR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depósitos de reserva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grânulos </a:t>
            </a:r>
            <a:r>
              <a:rPr lang="pt-BR" sz="40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metacromáticos</a:t>
            </a: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(fosfatos)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grânulos </a:t>
            </a:r>
            <a:r>
              <a:rPr lang="pt-BR" sz="40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polissacarídicos</a:t>
            </a: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(glicogênio e amido)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inclusões lipídicas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grânulos de enxofre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carboxissomos</a:t>
            </a: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40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Rubisco</a:t>
            </a: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vacúolos de gás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magnetossomos</a:t>
            </a:r>
            <a:endParaRPr lang="pt-BR" sz="4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40558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4492" y="1142808"/>
            <a:ext cx="10449464" cy="50783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endosporos</a:t>
            </a:r>
            <a:endParaRPr lang="pt-BR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Gram-positivas</a:t>
            </a:r>
            <a:endParaRPr lang="pt-BR" sz="4000" dirty="0">
              <a:solidFill>
                <a:srgbClr val="EEECE1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células modificadas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resistência química, temperatura, radiação e dessecação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pt-BR" sz="4000" dirty="0">
                <a:solidFill>
                  <a:srgbClr val="EEECE1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esporulação e germinação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89306" y="164819"/>
            <a:ext cx="9066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4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5396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 descr="04_3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63" y="333000"/>
            <a:ext cx="7035674" cy="6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6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2" descr="04_4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5434"/>
          <a:stretch/>
        </p:blipFill>
        <p:spPr bwMode="auto">
          <a:xfrm>
            <a:off x="294735" y="261000"/>
            <a:ext cx="4420038" cy="63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04_4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3" t="54566"/>
          <a:stretch/>
        </p:blipFill>
        <p:spPr bwMode="auto">
          <a:xfrm>
            <a:off x="5983858" y="543465"/>
            <a:ext cx="4267975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" descr="04_4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9" r="50000" b="-426"/>
          <a:stretch/>
        </p:blipFill>
        <p:spPr bwMode="auto">
          <a:xfrm>
            <a:off x="6634153" y="5864604"/>
            <a:ext cx="5557847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3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04-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91" y="63000"/>
            <a:ext cx="7721418" cy="67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8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 descr="Tabela 04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00" y="-9868"/>
            <a:ext cx="8208000" cy="68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 descr="Tabela 04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-4206"/>
            <a:ext cx="7920000" cy="686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2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2" descr="04_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3"/>
          <a:stretch/>
        </p:blipFill>
        <p:spPr bwMode="auto">
          <a:xfrm>
            <a:off x="6291531" y="405000"/>
            <a:ext cx="4915330" cy="6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04_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87"/>
          <a:stretch/>
        </p:blipFill>
        <p:spPr bwMode="auto">
          <a:xfrm>
            <a:off x="671459" y="369000"/>
            <a:ext cx="4655316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 descr="04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9"/>
          <a:stretch/>
        </p:blipFill>
        <p:spPr bwMode="auto">
          <a:xfrm>
            <a:off x="6225396" y="1795734"/>
            <a:ext cx="5580000" cy="469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1" descr="04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6"/>
          <a:stretch/>
        </p:blipFill>
        <p:spPr bwMode="auto">
          <a:xfrm>
            <a:off x="270279" y="319154"/>
            <a:ext cx="5580000" cy="49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7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04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8" y="201396"/>
            <a:ext cx="4391605" cy="63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1" descr="04-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15" y="201396"/>
            <a:ext cx="4574123" cy="63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7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8896" y="1446362"/>
            <a:ext cx="8382000" cy="30162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 smtClean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 smtClean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glicocálice</a:t>
            </a:r>
            <a:endParaRPr lang="pt-BR" sz="4000" dirty="0" smtClean="0">
              <a:solidFill>
                <a:srgbClr val="EEECE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 smtClean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flagelos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 smtClean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filamentos axiais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4000" dirty="0" smtClean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fímbrias e </a:t>
            </a:r>
            <a:r>
              <a:rPr lang="pt-BR" sz="4000" i="1" dirty="0" err="1" smtClean="0">
                <a:solidFill>
                  <a:srgbClr val="EEECE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</a:t>
            </a:r>
            <a:endParaRPr lang="pt-BR" sz="4000" i="1" dirty="0">
              <a:solidFill>
                <a:srgbClr val="EEECE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25305" r="34817" b="20149"/>
          <a:stretch/>
        </p:blipFill>
        <p:spPr>
          <a:xfrm>
            <a:off x="5157401" y="1078302"/>
            <a:ext cx="6557817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036" y="1046671"/>
            <a:ext cx="10801711" cy="38625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glicocálice</a:t>
            </a:r>
            <a:endParaRPr lang="pt-BR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conjunto substâncias envolvem célula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também chamado de </a:t>
            </a:r>
            <a:r>
              <a:rPr lang="pt-BR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cápsula </a:t>
            </a: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pt-BR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camada viscosa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associadas a virulência, fagocitose, biofilmes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t-BR" sz="36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polissacarídeos ou</a:t>
            </a:r>
          </a:p>
          <a:p>
            <a:pPr>
              <a:spcBef>
                <a:spcPts val="600"/>
              </a:spcBef>
            </a:pPr>
            <a:r>
              <a:rPr lang="pt-BR" sz="3600" dirty="0" err="1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polipeptídeos</a:t>
            </a:r>
            <a:endParaRPr lang="pt-BR" sz="36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1" descr="03-14.png"/>
          <p:cNvPicPr>
            <a:picLocks noChangeAspect="1"/>
          </p:cNvPicPr>
          <p:nvPr/>
        </p:nvPicPr>
        <p:blipFill>
          <a:blip r:embed="rId2" cstate="print"/>
          <a:srcRect r="48992" b="50000"/>
          <a:stretch>
            <a:fillRect/>
          </a:stretch>
        </p:blipFill>
        <p:spPr bwMode="auto">
          <a:xfrm>
            <a:off x="7020747" y="4054416"/>
            <a:ext cx="4392000" cy="265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3416530" y="138940"/>
            <a:ext cx="8401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40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struturas </a:t>
            </a:r>
            <a:r>
              <a:rPr lang="pt-BR" sz="40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externas a parede celular</a:t>
            </a:r>
          </a:p>
        </p:txBody>
      </p:sp>
    </p:spTree>
    <p:extLst>
      <p:ext uri="{BB962C8B-B14F-4D97-AF65-F5344CB8AC3E}">
        <p14:creationId xmlns:p14="http://schemas.microsoft.com/office/powerpoint/2010/main" val="7768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440</Words>
  <Application>Microsoft Office PowerPoint</Application>
  <PresentationFormat>Widescreen</PresentationFormat>
  <Paragraphs>92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Geneva</vt:lpstr>
      <vt:lpstr>Wingdings</vt:lpstr>
      <vt:lpstr>Tema do Office</vt:lpstr>
      <vt:lpstr>Personalizar design</vt:lpstr>
      <vt:lpstr>1_Personalizar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Belasque</dc:creator>
  <cp:lastModifiedBy>Jose Belasque</cp:lastModifiedBy>
  <cp:revision>18</cp:revision>
  <dcterms:created xsi:type="dcterms:W3CDTF">2020-09-01T13:12:33Z</dcterms:created>
  <dcterms:modified xsi:type="dcterms:W3CDTF">2022-08-29T12:46:06Z</dcterms:modified>
</cp:coreProperties>
</file>