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88" r:id="rId39"/>
    <p:sldId id="28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0" autoAdjust="0"/>
    <p:restoredTop sz="94660"/>
  </p:normalViewPr>
  <p:slideViewPr>
    <p:cSldViewPr snapToGrid="0">
      <p:cViewPr>
        <p:scale>
          <a:sx n="40" d="100"/>
          <a:sy n="40" d="100"/>
        </p:scale>
        <p:origin x="-5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36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7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0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1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0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8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24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5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5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9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81C1-0877-48A3-8E36-995210F0D2A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5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6300" y="2495550"/>
            <a:ext cx="10534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Aula 5 – Operações e análises com </a:t>
            </a:r>
            <a:r>
              <a:rPr lang="pt-BR" sz="8000" b="1" dirty="0" smtClean="0"/>
              <a:t>vetores - I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5656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745682"/>
            <a:ext cx="6767512" cy="5112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1006" y="228600"/>
            <a:ext cx="1143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 nova camada “</a:t>
            </a:r>
            <a:r>
              <a:rPr lang="pt-BR" sz="2800" dirty="0" err="1" smtClean="0"/>
              <a:t>buildings_reprojected</a:t>
            </a:r>
            <a:r>
              <a:rPr lang="pt-BR" sz="2800" dirty="0" smtClean="0"/>
              <a:t>” coincide com a anterior, apesar de ter outro SRC – todas camadas são mostradas no SRC do projeto.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249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47900" y="2038350"/>
            <a:ext cx="712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Consultas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02557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0550" y="133350"/>
            <a:ext cx="10877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Salve o projeto anterior e abra um novo projeto - Abra a camada “</a:t>
            </a:r>
            <a:r>
              <a:rPr lang="pt-BR" sz="2800" dirty="0" err="1" smtClean="0"/>
              <a:t>scens_sjrp</a:t>
            </a:r>
            <a:r>
              <a:rPr lang="pt-BR" sz="2800" dirty="0" smtClean="0"/>
              <a:t>” – mapa de setores censitários do município de São José do Rio Preto (IBGE</a:t>
            </a:r>
            <a:r>
              <a:rPr lang="pt-BR" sz="2800" dirty="0" smtClean="0"/>
              <a:t>) - Verifique qual é o </a:t>
            </a:r>
            <a:r>
              <a:rPr lang="pt-BR" sz="2800" dirty="0" smtClean="0"/>
              <a:t>SRC desta </a:t>
            </a:r>
            <a:r>
              <a:rPr lang="pt-BR" sz="2800" dirty="0" smtClean="0"/>
              <a:t>camada!</a:t>
            </a:r>
            <a:endParaRPr lang="en-US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84248"/>
            <a:ext cx="6053137" cy="4721314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5848350" y="4819650"/>
            <a:ext cx="1371600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4320" y="213360"/>
            <a:ext cx="11567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Clique com o botão direito na camada “</a:t>
            </a:r>
            <a:r>
              <a:rPr lang="pt-BR" sz="2800" dirty="0" err="1" smtClean="0"/>
              <a:t>scens_sjrp_utm</a:t>
            </a:r>
            <a:r>
              <a:rPr lang="pt-BR" sz="2800" dirty="0" smtClean="0"/>
              <a:t>”, em “Propriedades” e vá em “Fonte”. Clique em “Ferramentas de consulta”.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91" y="1396532"/>
            <a:ext cx="7379017" cy="5336690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8214360" y="5943600"/>
            <a:ext cx="1402080" cy="411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5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93" y="243840"/>
            <a:ext cx="6146464" cy="62817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3360" y="753218"/>
            <a:ext cx="5120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Esta tela também pode ser acessada clicando com o botão direito na camada e em “Filtro.</a:t>
            </a:r>
          </a:p>
          <a:p>
            <a:endParaRPr lang="pt-BR" sz="2800" dirty="0" smtClean="0"/>
          </a:p>
          <a:p>
            <a:r>
              <a:rPr lang="pt-BR" sz="2800" dirty="0"/>
              <a:t>Clique duas vezes no campo ‘TIPO</a:t>
            </a:r>
            <a:r>
              <a:rPr lang="pt-BR" sz="2800" dirty="0" smtClean="0"/>
              <a:t>’; Clique </a:t>
            </a:r>
            <a:r>
              <a:rPr lang="pt-BR" sz="2800" dirty="0"/>
              <a:t>em </a:t>
            </a:r>
            <a:r>
              <a:rPr lang="pt-BR" sz="2800" dirty="0" smtClean="0"/>
              <a:t>‘=‘; Clique </a:t>
            </a:r>
            <a:r>
              <a:rPr lang="pt-BR" sz="2800" dirty="0"/>
              <a:t>em ‘Tudo</a:t>
            </a:r>
            <a:r>
              <a:rPr lang="pt-BR" sz="2800" dirty="0" smtClean="0"/>
              <a:t>’; Clique </a:t>
            </a:r>
            <a:r>
              <a:rPr lang="pt-BR" sz="2800" dirty="0"/>
              <a:t>duas vezes em ‘URBANO</a:t>
            </a:r>
            <a:r>
              <a:rPr lang="pt-BR" sz="2800" dirty="0" smtClean="0"/>
              <a:t>”; Clique </a:t>
            </a:r>
            <a:r>
              <a:rPr lang="pt-BR" sz="2800" dirty="0"/>
              <a:t>em OK! 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Clique em </a:t>
            </a:r>
            <a:r>
              <a:rPr lang="pt-BR" sz="2800" dirty="0"/>
              <a:t>OK! </a:t>
            </a:r>
            <a:r>
              <a:rPr lang="pt-BR" sz="2800" dirty="0" smtClean="0"/>
              <a:t>E novamente, </a:t>
            </a:r>
            <a:r>
              <a:rPr lang="pt-BR" sz="2800" dirty="0"/>
              <a:t>na tela </a:t>
            </a:r>
            <a:r>
              <a:rPr lang="pt-BR" sz="2800" dirty="0" smtClean="0"/>
              <a:t>seguinte.</a:t>
            </a:r>
            <a:endParaRPr lang="pt-B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989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01" y="163080"/>
            <a:ext cx="6262013" cy="608915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0133" y="575733"/>
            <a:ext cx="4978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 consulta fez que fossem mostrados apenas os setores censitários </a:t>
            </a:r>
            <a:r>
              <a:rPr lang="pt-BR" sz="2800" dirty="0" smtClean="0"/>
              <a:t>urbanos.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Exporte </a:t>
            </a:r>
            <a:r>
              <a:rPr lang="pt-BR" sz="2800" dirty="0"/>
              <a:t>o novo mapa como ‘</a:t>
            </a:r>
            <a:r>
              <a:rPr lang="pt-BR" sz="2800" dirty="0" err="1"/>
              <a:t>scens_sjrp_utm_urb.shp</a:t>
            </a:r>
            <a:r>
              <a:rPr lang="pt-BR" sz="2800" dirty="0" smtClean="0"/>
              <a:t>’, mas alterando seu SRC para SAD 69 / UTM 22S (EPSG: 29192)</a:t>
            </a: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Agora, volte na camada original e desfaça (‘Limpar’) a consulta.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67932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8142" y="2035278"/>
            <a:ext cx="9866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Seleção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0372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5845" y="128802"/>
            <a:ext cx="1135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Podemos obter o mesmo resultado anterior usando as ferramentas de ‘Seleção</a:t>
            </a:r>
            <a:r>
              <a:rPr lang="pt-BR" sz="2800" dirty="0" smtClean="0"/>
              <a:t>’ - Desmarque </a:t>
            </a:r>
            <a:r>
              <a:rPr lang="pt-BR" sz="2800" dirty="0"/>
              <a:t>a camada ‘</a:t>
            </a:r>
            <a:r>
              <a:rPr lang="pt-BR" sz="2800" dirty="0" err="1"/>
              <a:t>scens_sjrp_utm_urb</a:t>
            </a:r>
            <a:r>
              <a:rPr lang="pt-BR" sz="2800" dirty="0"/>
              <a:t>’ e clique na ‘</a:t>
            </a:r>
            <a:r>
              <a:rPr lang="pt-BR" sz="2800" dirty="0" err="1" smtClean="0"/>
              <a:t>scens_sjrp</a:t>
            </a:r>
            <a:r>
              <a:rPr lang="pt-BR" sz="2800" dirty="0" smtClean="0"/>
              <a:t>’ </a:t>
            </a:r>
            <a:r>
              <a:rPr lang="pt-BR" sz="2800" dirty="0" smtClean="0"/>
              <a:t>- Clique </a:t>
            </a:r>
            <a:r>
              <a:rPr lang="pt-BR" sz="2800" dirty="0"/>
              <a:t>no botão ‘Selecionar feição </a:t>
            </a:r>
            <a:r>
              <a:rPr lang="pt-BR" sz="2800" dirty="0" smtClean="0"/>
              <a:t>usando uma</a:t>
            </a:r>
            <a:r>
              <a:rPr lang="pt-BR" sz="2800" dirty="0" smtClean="0"/>
              <a:t> </a:t>
            </a:r>
            <a:r>
              <a:rPr lang="pt-BR" sz="2800" dirty="0"/>
              <a:t>expressão’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438" y="1690005"/>
            <a:ext cx="6593603" cy="4923608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7551174" y="2330245"/>
            <a:ext cx="2168013" cy="2064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9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497" y="1305510"/>
            <a:ext cx="7291080" cy="49199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7704" y="324465"/>
            <a:ext cx="39968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Na tela </a:t>
            </a:r>
            <a:r>
              <a:rPr lang="pt-BR" sz="2800" dirty="0" smtClean="0"/>
              <a:t>‘Selecionar por expressão’, </a:t>
            </a:r>
            <a:r>
              <a:rPr lang="pt-BR" sz="2800" dirty="0"/>
              <a:t>clique em ‘Campo e </a:t>
            </a:r>
            <a:r>
              <a:rPr lang="pt-BR" sz="2800" dirty="0" smtClean="0"/>
              <a:t>Valores.</a:t>
            </a:r>
          </a:p>
          <a:p>
            <a:endParaRPr lang="pt-BR" sz="2800" dirty="0" smtClean="0"/>
          </a:p>
          <a:p>
            <a:r>
              <a:rPr lang="pt-BR" sz="2800" dirty="0" smtClean="0"/>
              <a:t>Clique </a:t>
            </a:r>
            <a:r>
              <a:rPr lang="pt-BR" sz="2800" dirty="0"/>
              <a:t>duas vezes em ‘TIPO’; Clique em ‘=‘</a:t>
            </a:r>
          </a:p>
          <a:p>
            <a:r>
              <a:rPr lang="pt-BR" sz="2800" dirty="0"/>
              <a:t>Em </a:t>
            </a:r>
            <a:r>
              <a:rPr lang="pt-BR" sz="2800" dirty="0" smtClean="0"/>
              <a:t>‘Valores’, </a:t>
            </a:r>
            <a:r>
              <a:rPr lang="pt-BR" sz="2800" dirty="0"/>
              <a:t>clique em </a:t>
            </a:r>
            <a:r>
              <a:rPr lang="pt-BR" sz="2800" dirty="0" smtClean="0"/>
              <a:t>‘Único’ </a:t>
            </a:r>
            <a:r>
              <a:rPr lang="pt-BR" sz="2800" dirty="0"/>
              <a:t>e clique duas vezes em ‘URBANO</a:t>
            </a:r>
            <a:r>
              <a:rPr lang="pt-BR" sz="2800" dirty="0" smtClean="0"/>
              <a:t>’.</a:t>
            </a:r>
          </a:p>
          <a:p>
            <a:endParaRPr lang="pt-BR" sz="2800" dirty="0" smtClean="0"/>
          </a:p>
          <a:p>
            <a:r>
              <a:rPr lang="pt-BR" sz="2800" dirty="0" smtClean="0"/>
              <a:t>Clique </a:t>
            </a:r>
            <a:r>
              <a:rPr lang="pt-BR" sz="2800" dirty="0"/>
              <a:t>em ‘</a:t>
            </a:r>
            <a:r>
              <a:rPr lang="pt-BR" sz="2800" dirty="0" smtClean="0"/>
              <a:t>Selecionar Feições” e em </a:t>
            </a:r>
            <a:r>
              <a:rPr lang="pt-BR" sz="2800" dirty="0"/>
              <a:t>‘Fechar’</a:t>
            </a:r>
          </a:p>
        </p:txBody>
      </p:sp>
    </p:spTree>
    <p:extLst>
      <p:ext uri="{BB962C8B-B14F-4D97-AF65-F5344CB8AC3E}">
        <p14:creationId xmlns:p14="http://schemas.microsoft.com/office/powerpoint/2010/main" val="813225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48" y="801543"/>
            <a:ext cx="6996113" cy="529122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0219" y="127819"/>
            <a:ext cx="45130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Os setores censitários urbanos estão selecionados (em amarelo) </a:t>
            </a:r>
            <a:r>
              <a:rPr lang="pt-BR" sz="2800" dirty="0" smtClean="0"/>
              <a:t> - Agora</a:t>
            </a:r>
            <a:r>
              <a:rPr lang="pt-BR" sz="2800" dirty="0"/>
              <a:t>, precisaremos salvar a seleção</a:t>
            </a:r>
          </a:p>
          <a:p>
            <a:endParaRPr lang="pt-BR" sz="2800" dirty="0" smtClean="0"/>
          </a:p>
          <a:p>
            <a:r>
              <a:rPr lang="pt-BR" sz="2800" dirty="0" smtClean="0"/>
              <a:t>Clique </a:t>
            </a:r>
            <a:r>
              <a:rPr lang="pt-BR" sz="2800" dirty="0"/>
              <a:t>com o botão direito na camada ‘</a:t>
            </a:r>
            <a:r>
              <a:rPr lang="pt-BR" sz="2800" dirty="0" err="1" smtClean="0"/>
              <a:t>scens_sjrp</a:t>
            </a:r>
            <a:r>
              <a:rPr lang="pt-BR" sz="2800" dirty="0" smtClean="0"/>
              <a:t>’, </a:t>
            </a:r>
            <a:r>
              <a:rPr lang="pt-BR" sz="2800" dirty="0" smtClean="0"/>
              <a:t>escolha “Exportar” e “Salvar feições selecionadas como...”</a:t>
            </a:r>
          </a:p>
          <a:p>
            <a:endParaRPr lang="pt-BR" sz="2800" dirty="0"/>
          </a:p>
          <a:p>
            <a:r>
              <a:rPr lang="pt-BR" sz="2800" dirty="0" smtClean="0"/>
              <a:t>Siga os mesmo passos já apresentados no slides anteriores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r>
              <a:rPr lang="pt-BR" sz="2800" dirty="0" smtClean="0"/>
              <a:t>No final, desfaça a seleção.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250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8912" y="2395728"/>
            <a:ext cx="11265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 smtClean="0"/>
              <a:t>Projeções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260769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16942" y="1991032"/>
            <a:ext cx="6371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Buffers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833027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9213" y="383458"/>
            <a:ext cx="45130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Deixe ativa apenas a camada ‘</a:t>
            </a:r>
            <a:r>
              <a:rPr lang="pt-BR" sz="2800" dirty="0" err="1" smtClean="0"/>
              <a:t>scens_sjrp_utm_urb</a:t>
            </a:r>
            <a:r>
              <a:rPr lang="pt-BR" sz="2800" dirty="0" smtClean="0"/>
              <a:t>’ </a:t>
            </a:r>
            <a:r>
              <a:rPr lang="pt-BR" sz="2800" dirty="0"/>
              <a:t>e </a:t>
            </a:r>
            <a:r>
              <a:rPr lang="pt-BR" sz="2800" dirty="0" smtClean="0"/>
              <a:t>‘</a:t>
            </a:r>
            <a:r>
              <a:rPr lang="pt-BR" sz="2800" dirty="0"/>
              <a:t>Sem pincel</a:t>
            </a:r>
            <a:r>
              <a:rPr lang="pt-BR" sz="2800" dirty="0" smtClean="0"/>
              <a:t>’.</a:t>
            </a:r>
          </a:p>
          <a:p>
            <a:endParaRPr lang="pt-BR" sz="2800" dirty="0"/>
          </a:p>
          <a:p>
            <a:r>
              <a:rPr lang="pt-BR" sz="2800" dirty="0"/>
              <a:t>Abra o arquivo ‘den_jan_mai_06.shp’ e diminua o tamanho da representação do ponto (</a:t>
            </a:r>
            <a:r>
              <a:rPr lang="pt-BR" sz="2800" dirty="0" smtClean="0"/>
              <a:t>0.6).</a:t>
            </a:r>
          </a:p>
          <a:p>
            <a:endParaRPr lang="pt-BR" sz="2800" dirty="0"/>
          </a:p>
          <a:p>
            <a:r>
              <a:rPr lang="pt-BR" sz="2800" dirty="0"/>
              <a:t>Clique em ‘Vetor’, aponte para ‘Geoprocessamento’ e clique em </a:t>
            </a:r>
            <a:r>
              <a:rPr lang="pt-BR" sz="2800" dirty="0" smtClean="0"/>
              <a:t>‘</a:t>
            </a:r>
            <a:r>
              <a:rPr lang="pt-BR" sz="2800" dirty="0" smtClean="0"/>
              <a:t>Amortecedor (Buffer)</a:t>
            </a:r>
            <a:r>
              <a:rPr lang="pt-BR" sz="2800" dirty="0" smtClean="0"/>
              <a:t>’.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49" y="784225"/>
            <a:ext cx="6960470" cy="51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0219" y="924462"/>
            <a:ext cx="41965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Veja se a camada selecionada é a dos casos de dengue, ou então </a:t>
            </a:r>
            <a:r>
              <a:rPr lang="pt-BR" sz="2800" dirty="0" smtClean="0"/>
              <a:t>selecione-a - Coloque </a:t>
            </a:r>
            <a:r>
              <a:rPr lang="pt-BR" sz="2800" dirty="0"/>
              <a:t>150m como ‘</a:t>
            </a:r>
            <a:r>
              <a:rPr lang="pt-BR" sz="2800" dirty="0" smtClean="0"/>
              <a:t>Distância’.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Há </a:t>
            </a:r>
            <a:r>
              <a:rPr lang="pt-BR" sz="2800" dirty="0"/>
              <a:t>opção de criar apenas uma camada temporária ou criar um  nova </a:t>
            </a:r>
            <a:r>
              <a:rPr lang="pt-BR" sz="2800" dirty="0" smtClean="0"/>
              <a:t>camada – Manter esta opção e clicar em “Executar”.</a:t>
            </a:r>
            <a:endParaRPr lang="en-US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219" y="1162050"/>
            <a:ext cx="7053398" cy="44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74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5529" y="593783"/>
            <a:ext cx="374019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Os buffers de 150m em torno de cada caso de dengue foram criados (estão na camada “Bordeada</a:t>
            </a:r>
            <a:r>
              <a:rPr lang="pt-BR" sz="2800" dirty="0" smtClean="0"/>
              <a:t>”) – Aproxime para essa camada!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Clicar nesta camada e salvá-la para torná-la permanente – Nomeá-la como “Buffers_150m”.</a:t>
            </a:r>
          </a:p>
          <a:p>
            <a:endParaRPr lang="pt-BR" sz="2800" dirty="0"/>
          </a:p>
          <a:p>
            <a:r>
              <a:rPr lang="pt-BR" sz="2800" dirty="0" smtClean="0"/>
              <a:t>Remova a camada temporária.</a:t>
            </a:r>
            <a:endParaRPr lang="en-US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794" y="1105484"/>
            <a:ext cx="7864853" cy="48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1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6720" y="72390"/>
            <a:ext cx="765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Buffers dissolvidos</a:t>
            </a:r>
            <a:endParaRPr lang="en-US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4800" y="792480"/>
            <a:ext cx="49682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Faça os mesmos procedimentos para a criação de </a:t>
            </a:r>
            <a:r>
              <a:rPr lang="pt-BR" sz="2800" dirty="0" smtClean="0"/>
              <a:t>buffers (ou amortecedores),  </a:t>
            </a:r>
            <a:r>
              <a:rPr lang="pt-BR" sz="2800" dirty="0"/>
              <a:t>mas agora marque a opção ‘Dissolver Resultado</a:t>
            </a:r>
            <a:r>
              <a:rPr lang="pt-BR" sz="2800" dirty="0" smtClean="0"/>
              <a:t>’ - Nomeia </a:t>
            </a:r>
            <a:r>
              <a:rPr lang="pt-BR" sz="2800" dirty="0"/>
              <a:t>a nova camada como ‘buffer_dengue_150_dissolv</a:t>
            </a:r>
            <a:r>
              <a:rPr lang="pt-BR" sz="2800" dirty="0" smtClean="0"/>
              <a:t>’.</a:t>
            </a:r>
          </a:p>
          <a:p>
            <a:endParaRPr lang="pt-BR" sz="2800" dirty="0"/>
          </a:p>
          <a:p>
            <a:r>
              <a:rPr lang="pt-BR" sz="2800" dirty="0"/>
              <a:t>Agora, foi criado um único buffer (um único polígono</a:t>
            </a:r>
            <a:r>
              <a:rPr lang="pt-BR" sz="2800" dirty="0" smtClean="0"/>
              <a:t>) - Verifique </a:t>
            </a:r>
            <a:r>
              <a:rPr lang="pt-BR" sz="2800" dirty="0"/>
              <a:t>isso abrindo as tabelas de atributos dos dois buffers </a:t>
            </a:r>
            <a:r>
              <a:rPr lang="pt-BR" sz="2800" dirty="0" smtClean="0"/>
              <a:t>criados – salve essa camada!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73480"/>
            <a:ext cx="5708332" cy="45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69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44856"/>
            <a:ext cx="10758487" cy="65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29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Exercício</a:t>
            </a:r>
            <a:endParaRPr lang="pt-B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838200" y="1825625"/>
            <a:ext cx="10515600" cy="2380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Abra o mapa ‘</a:t>
            </a:r>
            <a:r>
              <a:rPr lang="pt-BR" dirty="0" err="1" smtClean="0"/>
              <a:t>ubs_font_point_utm</a:t>
            </a:r>
            <a:r>
              <a:rPr lang="pt-BR" dirty="0" smtClean="0"/>
              <a:t>’ na pasta bancos_aula5 </a:t>
            </a:r>
          </a:p>
          <a:p>
            <a:r>
              <a:rPr lang="pt-BR" dirty="0" smtClean="0"/>
              <a:t>Crie Buffers de 1000m em torno de cada uma das unidades de saúde de São José do Rio </a:t>
            </a:r>
            <a:r>
              <a:rPr lang="pt-BR" dirty="0" smtClean="0"/>
              <a:t>Preto – salve essa camada!</a:t>
            </a:r>
            <a:endParaRPr lang="pt-BR" dirty="0" smtClean="0"/>
          </a:p>
          <a:p>
            <a:r>
              <a:rPr lang="pt-BR" dirty="0" smtClean="0"/>
              <a:t>Crie um único buffer (1000m de raio) englobando todas as unidades de saúde de São José do Rio </a:t>
            </a:r>
            <a:r>
              <a:rPr lang="pt-BR" dirty="0" smtClean="0"/>
              <a:t>Preto – salve essa camada!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1164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1050" y="2286000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Intersecção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650585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50" y="704850"/>
            <a:ext cx="33147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Deixe ativos apenas </a:t>
            </a:r>
            <a:r>
              <a:rPr lang="pt-BR" sz="2800" dirty="0" smtClean="0"/>
              <a:t>os buffers dissolvidos </a:t>
            </a:r>
            <a:r>
              <a:rPr lang="pt-BR" sz="2800" dirty="0"/>
              <a:t>de 1000m em torno das </a:t>
            </a:r>
            <a:r>
              <a:rPr lang="pt-BR" sz="2800" dirty="0" smtClean="0"/>
              <a:t>UBS e de </a:t>
            </a:r>
            <a:r>
              <a:rPr lang="pt-BR" sz="2800" dirty="0"/>
              <a:t>150m em torno dos casos de </a:t>
            </a:r>
            <a:r>
              <a:rPr lang="pt-BR" sz="2800" dirty="0" smtClean="0"/>
              <a:t>dengue e a camada dos setores urbanos.</a:t>
            </a:r>
          </a:p>
          <a:p>
            <a:endParaRPr lang="pt-BR" sz="2800" dirty="0"/>
          </a:p>
          <a:p>
            <a:r>
              <a:rPr lang="pt-BR" sz="2800" dirty="0"/>
              <a:t>Vá em ‘Vetor’, em ‘Geoprocessamento’ e clique em ‘Intersecção</a:t>
            </a:r>
            <a:r>
              <a:rPr lang="pt-BR" sz="2800" dirty="0" smtClean="0"/>
              <a:t>’.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1005110"/>
            <a:ext cx="8015287" cy="50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44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5750" y="190500"/>
            <a:ext cx="11544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Informe as camadas de entrada (buffers_150m_dissolv) e de sobreposição (buffers_ubs_1000m_dissolv) e em executar. Depois salve a camada temporária com o nome “</a:t>
            </a:r>
            <a:r>
              <a:rPr lang="pt-BR" sz="2800" dirty="0" err="1" smtClean="0"/>
              <a:t>inters_dengue_ubs</a:t>
            </a:r>
            <a:r>
              <a:rPr lang="pt-BR" sz="2800" dirty="0" smtClean="0"/>
              <a:t>”.</a:t>
            </a:r>
            <a:endParaRPr lang="en-US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1690769"/>
            <a:ext cx="8899207" cy="4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9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456" y="384048"/>
            <a:ext cx="11631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Abra</a:t>
            </a:r>
            <a:r>
              <a:rPr lang="en-GB" sz="2800" dirty="0" smtClean="0"/>
              <a:t> o </a:t>
            </a:r>
            <a:r>
              <a:rPr lang="en-GB" sz="2800" dirty="0" err="1" smtClean="0"/>
              <a:t>projeto</a:t>
            </a:r>
            <a:r>
              <a:rPr lang="en-GB" sz="2800" dirty="0" smtClean="0"/>
              <a:t> “</a:t>
            </a:r>
            <a:r>
              <a:rPr lang="en-GB" sz="2800" dirty="0" err="1" smtClean="0"/>
              <a:t>world.qgs</a:t>
            </a:r>
            <a:r>
              <a:rPr lang="en-GB" sz="2800" dirty="0"/>
              <a:t> </a:t>
            </a:r>
            <a:r>
              <a:rPr lang="en-GB" sz="2800" dirty="0" smtClean="0"/>
              <a:t>(</a:t>
            </a:r>
            <a:r>
              <a:rPr lang="en-GB" sz="2800" dirty="0" err="1" smtClean="0"/>
              <a:t>em</a:t>
            </a:r>
            <a:r>
              <a:rPr lang="en-GB" sz="2800" dirty="0" smtClean="0"/>
              <a:t> bancos_aula5) – O QGIS assume o SRC do </a:t>
            </a:r>
            <a:r>
              <a:rPr lang="en-GB" sz="2800" dirty="0" err="1" smtClean="0"/>
              <a:t>projeto</a:t>
            </a:r>
            <a:r>
              <a:rPr lang="en-GB" sz="2800" dirty="0" smtClean="0"/>
              <a:t> – no </a:t>
            </a:r>
            <a:r>
              <a:rPr lang="en-GB" sz="2800" dirty="0" err="1" smtClean="0"/>
              <a:t>caso</a:t>
            </a:r>
            <a:r>
              <a:rPr lang="en-GB" sz="2800" dirty="0" smtClean="0"/>
              <a:t> é EPSG:4326 </a:t>
            </a:r>
            <a:r>
              <a:rPr lang="en-GB" sz="2800" dirty="0" err="1" smtClean="0"/>
              <a:t>ou</a:t>
            </a:r>
            <a:r>
              <a:rPr lang="en-GB" sz="2800" dirty="0" smtClean="0"/>
              <a:t> WGS84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04" y="1521494"/>
            <a:ext cx="7827264" cy="533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834" y="723900"/>
            <a:ext cx="8465703" cy="53578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7650" y="1296769"/>
            <a:ext cx="27622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polígono de intersecção (tem apenas uma feição) poderia representar, por exemplo, os casos de dengue que poderiam ser atendidos por UBS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747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2764" y="2497540"/>
            <a:ext cx="9826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 smtClean="0"/>
              <a:t>União</a:t>
            </a:r>
            <a:r>
              <a:rPr lang="en-GB" sz="8000" b="1" dirty="0" smtClean="0"/>
              <a:t> de </a:t>
            </a:r>
            <a:r>
              <a:rPr lang="en-GB" sz="8000" b="1" dirty="0" err="1" smtClean="0"/>
              <a:t>vetores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4134707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900" y="477672"/>
            <a:ext cx="37162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Desabilite</a:t>
            </a:r>
            <a:r>
              <a:rPr lang="en-GB" sz="2800" dirty="0" smtClean="0"/>
              <a:t> as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 do </a:t>
            </a:r>
            <a:r>
              <a:rPr lang="en-GB" sz="2800" dirty="0" err="1" smtClean="0"/>
              <a:t>projeto</a:t>
            </a:r>
            <a:r>
              <a:rPr lang="en-GB" sz="2800" dirty="0" smtClean="0"/>
              <a:t> e </a:t>
            </a:r>
            <a:r>
              <a:rPr lang="en-GB" sz="2800" dirty="0" err="1" smtClean="0"/>
              <a:t>abra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scens_jaguare</a:t>
            </a:r>
            <a:r>
              <a:rPr lang="en-GB" sz="2800" dirty="0" smtClean="0"/>
              <a:t>” – note que </a:t>
            </a:r>
            <a:r>
              <a:rPr lang="en-GB" sz="2800" dirty="0" err="1" smtClean="0"/>
              <a:t>falta</a:t>
            </a:r>
            <a:r>
              <a:rPr lang="en-GB" sz="2800" dirty="0" smtClean="0"/>
              <a:t> um </a:t>
            </a:r>
            <a:r>
              <a:rPr lang="en-GB" sz="2800" dirty="0" err="1" smtClean="0"/>
              <a:t>setor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</a:t>
            </a:r>
            <a:r>
              <a:rPr lang="en-GB" sz="2800" dirty="0" smtClean="0"/>
              <a:t> </a:t>
            </a:r>
            <a:r>
              <a:rPr lang="en-GB" sz="2800" dirty="0" err="1" smtClean="0"/>
              <a:t>nesta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!</a:t>
            </a:r>
          </a:p>
          <a:p>
            <a:endParaRPr lang="en-GB" sz="2800" dirty="0"/>
          </a:p>
          <a:p>
            <a:r>
              <a:rPr lang="en-GB" sz="2800" dirty="0" smtClean="0"/>
              <a:t>Agora </a:t>
            </a:r>
            <a:r>
              <a:rPr lang="en-GB" sz="2800" dirty="0" err="1" smtClean="0"/>
              <a:t>abra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“scens_398” que </a:t>
            </a:r>
            <a:r>
              <a:rPr lang="en-GB" sz="2800" dirty="0" err="1" smtClean="0"/>
              <a:t>complementa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da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Jaguaré</a:t>
            </a:r>
            <a:r>
              <a:rPr lang="en-GB" sz="2800" dirty="0" smtClean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984" y="477672"/>
            <a:ext cx="7910736" cy="60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34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62" y="1517104"/>
            <a:ext cx="4815212" cy="45336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403" y="845542"/>
            <a:ext cx="5673195" cy="327127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401733" y="4574016"/>
            <a:ext cx="6790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Para </a:t>
            </a:r>
            <a:r>
              <a:rPr lang="en-GB" sz="2800" dirty="0" err="1" smtClean="0"/>
              <a:t>este</a:t>
            </a:r>
            <a:r>
              <a:rPr lang="en-GB" sz="2800" dirty="0" smtClean="0"/>
              <a:t> </a:t>
            </a:r>
            <a:r>
              <a:rPr lang="en-GB" sz="2800" dirty="0" err="1" smtClean="0"/>
              <a:t>procedimento</a:t>
            </a:r>
            <a:r>
              <a:rPr lang="en-GB" sz="2800" dirty="0" smtClean="0"/>
              <a:t> é </a:t>
            </a:r>
            <a:r>
              <a:rPr lang="en-GB" sz="2800" dirty="0" err="1" smtClean="0"/>
              <a:t>interessante</a:t>
            </a:r>
            <a:r>
              <a:rPr lang="en-GB" sz="2800" dirty="0" smtClean="0"/>
              <a:t> que as </a:t>
            </a:r>
            <a:r>
              <a:rPr lang="en-GB" sz="2800" dirty="0" err="1" smtClean="0"/>
              <a:t>duas</a:t>
            </a:r>
            <a:r>
              <a:rPr lang="en-GB" sz="2800" dirty="0" smtClean="0"/>
              <a:t>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 </a:t>
            </a:r>
            <a:r>
              <a:rPr lang="en-GB" sz="2800" dirty="0" err="1" smtClean="0"/>
              <a:t>tenham</a:t>
            </a:r>
            <a:r>
              <a:rPr lang="en-GB" sz="2800" dirty="0" smtClean="0"/>
              <a:t> as </a:t>
            </a:r>
            <a:r>
              <a:rPr lang="en-GB" sz="2800" dirty="0" err="1" smtClean="0"/>
              <a:t>mesmas</a:t>
            </a:r>
            <a:r>
              <a:rPr lang="en-GB" sz="2800" dirty="0" smtClean="0"/>
              <a:t> </a:t>
            </a:r>
            <a:r>
              <a:rPr lang="en-GB" sz="2800" dirty="0" err="1" smtClean="0"/>
              <a:t>variáveis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caso</a:t>
            </a:r>
            <a:r>
              <a:rPr lang="en-GB" sz="2800" dirty="0" smtClean="0"/>
              <a:t> </a:t>
            </a:r>
            <a:r>
              <a:rPr lang="en-GB" sz="2800" dirty="0" err="1" smtClean="0"/>
              <a:t>contrário</a:t>
            </a:r>
            <a:r>
              <a:rPr lang="en-GB" sz="2800" dirty="0" smtClean="0"/>
              <a:t>, </a:t>
            </a:r>
            <a:r>
              <a:rPr lang="en-GB" sz="2800" dirty="0" err="1" smtClean="0"/>
              <a:t>teremos</a:t>
            </a:r>
            <a:r>
              <a:rPr lang="en-GB" sz="2800" dirty="0" smtClean="0"/>
              <a:t> que </a:t>
            </a:r>
            <a:r>
              <a:rPr lang="en-GB" sz="2800" dirty="0" err="1" smtClean="0"/>
              <a:t>editar</a:t>
            </a:r>
            <a:r>
              <a:rPr lang="en-GB" sz="2800" dirty="0" smtClean="0"/>
              <a:t>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de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462" y="220133"/>
            <a:ext cx="11505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Para fazer a união das duas camadas, clique em “Vetor”, “Geoprocessamento” e “União…”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61187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97256"/>
            <a:ext cx="8568795" cy="46152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6267" y="152400"/>
            <a:ext cx="11700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 “Na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de entrada” </a:t>
            </a:r>
            <a:r>
              <a:rPr lang="en-GB" sz="2800" dirty="0" err="1" smtClean="0"/>
              <a:t>escolha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scens_jaguare</a:t>
            </a:r>
            <a:r>
              <a:rPr lang="en-GB" sz="2800" dirty="0" smtClean="0"/>
              <a:t>” e </a:t>
            </a:r>
            <a:r>
              <a:rPr lang="en-GB" sz="2800" dirty="0" err="1" smtClean="0"/>
              <a:t>na</a:t>
            </a:r>
            <a:r>
              <a:rPr lang="en-GB" sz="2800" dirty="0" smtClean="0"/>
              <a:t> “</a:t>
            </a:r>
            <a:r>
              <a:rPr lang="en-GB" sz="2800" dirty="0" err="1" smtClean="0"/>
              <a:t>Camada</a:t>
            </a:r>
            <a:r>
              <a:rPr lang="en-GB" sz="2800" dirty="0" smtClean="0"/>
              <a:t> de </a:t>
            </a:r>
            <a:r>
              <a:rPr lang="en-GB" sz="2800" dirty="0" err="1" smtClean="0"/>
              <a:t>sobreposição</a:t>
            </a:r>
            <a:r>
              <a:rPr lang="en-GB" sz="2800" dirty="0" smtClean="0"/>
              <a:t>” </a:t>
            </a:r>
            <a:r>
              <a:rPr lang="en-GB" sz="2800" dirty="0" err="1" smtClean="0"/>
              <a:t>escolhar</a:t>
            </a:r>
            <a:r>
              <a:rPr lang="en-GB" sz="2800" dirty="0" smtClean="0"/>
              <a:t> “scens_398” e </a:t>
            </a:r>
            <a:r>
              <a:rPr lang="en-GB" sz="2800" dirty="0" err="1" smtClean="0"/>
              <a:t>em</a:t>
            </a:r>
            <a:r>
              <a:rPr lang="en-GB" sz="2800" dirty="0"/>
              <a:t> </a:t>
            </a:r>
            <a:r>
              <a:rPr lang="en-GB" sz="2800" dirty="0" smtClean="0"/>
              <a:t>“</a:t>
            </a:r>
            <a:r>
              <a:rPr lang="en-GB" sz="2800" dirty="0" err="1" smtClean="0"/>
              <a:t>Executar</a:t>
            </a:r>
            <a:r>
              <a:rPr lang="en-GB" sz="2800" dirty="0" smtClean="0"/>
              <a:t>” – o QGIS </a:t>
            </a:r>
            <a:r>
              <a:rPr lang="en-GB" sz="2800" dirty="0" err="1" smtClean="0"/>
              <a:t>criará</a:t>
            </a:r>
            <a:r>
              <a:rPr lang="en-GB" sz="2800" dirty="0" smtClean="0"/>
              <a:t> </a:t>
            </a:r>
            <a:r>
              <a:rPr lang="en-GB" sz="2800" dirty="0" err="1" smtClean="0"/>
              <a:t>uma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temporária</a:t>
            </a:r>
            <a:r>
              <a:rPr lang="en-GB" sz="2800" dirty="0" smtClean="0"/>
              <a:t> </a:t>
            </a:r>
            <a:r>
              <a:rPr lang="en-GB" sz="2800" dirty="0" err="1" smtClean="0"/>
              <a:t>contendo</a:t>
            </a:r>
            <a:r>
              <a:rPr lang="en-GB" sz="2800" dirty="0" smtClean="0"/>
              <a:t> a nova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01542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55966"/>
            <a:ext cx="6704012" cy="59495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9032" y="1173516"/>
            <a:ext cx="4402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Salve a nova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com o </a:t>
            </a:r>
            <a:r>
              <a:rPr lang="en-GB" sz="2800" dirty="0" err="1" smtClean="0"/>
              <a:t>nome</a:t>
            </a:r>
            <a:r>
              <a:rPr lang="en-GB" sz="2800" dirty="0" smtClean="0"/>
              <a:t> de “</a:t>
            </a:r>
            <a:r>
              <a:rPr lang="en-GB" sz="2800" dirty="0" err="1" smtClean="0"/>
              <a:t>scens_jag_compl</a:t>
            </a:r>
            <a:r>
              <a:rPr lang="en-GB" sz="2800" dirty="0" smtClean="0"/>
              <a:t>” e </a:t>
            </a:r>
            <a:r>
              <a:rPr lang="en-GB" sz="2800" dirty="0" err="1" smtClean="0"/>
              <a:t>remova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temporária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Para </a:t>
            </a:r>
            <a:r>
              <a:rPr lang="en-GB" sz="2800" dirty="0" err="1" smtClean="0"/>
              <a:t>fazer</a:t>
            </a:r>
            <a:r>
              <a:rPr lang="en-GB" sz="2800" dirty="0" smtClean="0"/>
              <a:t> </a:t>
            </a:r>
            <a:r>
              <a:rPr lang="en-GB" sz="2800" dirty="0" err="1" smtClean="0"/>
              <a:t>esse</a:t>
            </a:r>
            <a:r>
              <a:rPr lang="en-GB" sz="2800" dirty="0" smtClean="0"/>
              <a:t> </a:t>
            </a:r>
            <a:r>
              <a:rPr lang="en-GB" sz="2800" dirty="0" err="1" smtClean="0"/>
              <a:t>procedimento</a:t>
            </a:r>
            <a:r>
              <a:rPr lang="en-GB" sz="2800" dirty="0" smtClean="0"/>
              <a:t>, as </a:t>
            </a:r>
            <a:r>
              <a:rPr lang="en-GB" sz="2800" dirty="0" err="1" smtClean="0"/>
              <a:t>duas</a:t>
            </a:r>
            <a:r>
              <a:rPr lang="en-GB" sz="2800" dirty="0" smtClean="0"/>
              <a:t>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 </a:t>
            </a:r>
            <a:r>
              <a:rPr lang="en-GB" sz="2800" dirty="0" err="1" smtClean="0"/>
              <a:t>têm</a:t>
            </a:r>
            <a:r>
              <a:rPr lang="en-GB" sz="2800" dirty="0" smtClean="0"/>
              <a:t> que </a:t>
            </a:r>
            <a:r>
              <a:rPr lang="en-GB" sz="2800" dirty="0" err="1" smtClean="0"/>
              <a:t>estar</a:t>
            </a:r>
            <a:r>
              <a:rPr lang="en-GB" sz="2800" dirty="0" smtClean="0"/>
              <a:t> no </a:t>
            </a:r>
            <a:r>
              <a:rPr lang="en-GB" sz="2800" dirty="0" err="1" smtClean="0"/>
              <a:t>mesmo</a:t>
            </a:r>
            <a:r>
              <a:rPr lang="en-GB" sz="2800" dirty="0" smtClean="0"/>
              <a:t> SRC!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4312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400" y="355600"/>
            <a:ext cx="1129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Abra</a:t>
            </a:r>
            <a:r>
              <a:rPr lang="en-GB" sz="2800" dirty="0" smtClean="0"/>
              <a:t>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de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 e </a:t>
            </a:r>
            <a:r>
              <a:rPr lang="en-GB" sz="2800" dirty="0" err="1" smtClean="0"/>
              <a:t>verifique</a:t>
            </a:r>
            <a:r>
              <a:rPr lang="en-GB" sz="2800" dirty="0" smtClean="0"/>
              <a:t> se a </a:t>
            </a:r>
            <a:r>
              <a:rPr lang="en-GB" sz="2800" dirty="0" err="1" smtClean="0"/>
              <a:t>união</a:t>
            </a:r>
            <a:r>
              <a:rPr lang="en-GB" sz="2800" dirty="0" smtClean="0"/>
              <a:t> das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</a:t>
            </a:r>
            <a:r>
              <a:rPr lang="en-GB" sz="2800" dirty="0" err="1" smtClean="0"/>
              <a:t>foi</a:t>
            </a:r>
            <a:r>
              <a:rPr lang="en-GB" sz="2800" dirty="0" smtClean="0"/>
              <a:t> </a:t>
            </a:r>
            <a:r>
              <a:rPr lang="en-GB" sz="2800" dirty="0" err="1" smtClean="0"/>
              <a:t>feita</a:t>
            </a:r>
            <a:r>
              <a:rPr lang="en-GB" sz="2800" dirty="0" smtClean="0"/>
              <a:t> </a:t>
            </a:r>
            <a:r>
              <a:rPr lang="en-GB" sz="2800" dirty="0" err="1" smtClean="0"/>
              <a:t>corretamente</a:t>
            </a:r>
            <a:r>
              <a:rPr lang="en-GB" sz="2800" dirty="0" smtClean="0"/>
              <a:t> – </a:t>
            </a:r>
            <a:r>
              <a:rPr lang="en-GB" sz="2800" dirty="0" err="1" smtClean="0"/>
              <a:t>caso</a:t>
            </a:r>
            <a:r>
              <a:rPr lang="en-GB" sz="2800" dirty="0" smtClean="0"/>
              <a:t> </a:t>
            </a:r>
            <a:r>
              <a:rPr lang="en-GB" sz="2800" dirty="0" err="1" smtClean="0"/>
              <a:t>contrário</a:t>
            </a:r>
            <a:r>
              <a:rPr lang="en-GB" sz="2800" dirty="0" smtClean="0"/>
              <a:t>, </a:t>
            </a:r>
            <a:r>
              <a:rPr lang="en-GB" sz="2800" dirty="0" err="1" smtClean="0"/>
              <a:t>faça</a:t>
            </a:r>
            <a:r>
              <a:rPr lang="en-GB" sz="2800" dirty="0" smtClean="0"/>
              <a:t> a </a:t>
            </a:r>
            <a:r>
              <a:rPr lang="en-GB" sz="2800" dirty="0" err="1" smtClean="0"/>
              <a:t>edição</a:t>
            </a:r>
            <a:r>
              <a:rPr lang="en-GB" sz="2800" dirty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7" y="1774253"/>
            <a:ext cx="11241826" cy="45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28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9467" y="304800"/>
            <a:ext cx="11091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Abra</a:t>
            </a:r>
            <a:r>
              <a:rPr lang="en-GB" sz="2800" dirty="0" smtClean="0"/>
              <a:t> a </a:t>
            </a:r>
            <a:r>
              <a:rPr lang="en-GB" sz="2800" dirty="0" err="1" smtClean="0"/>
              <a:t>edição</a:t>
            </a:r>
            <a:r>
              <a:rPr lang="en-GB" sz="2800" dirty="0" smtClean="0"/>
              <a:t> da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, complete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campos</a:t>
            </a:r>
            <a:r>
              <a:rPr lang="en-GB" sz="2800" dirty="0" smtClean="0"/>
              <a:t> </a:t>
            </a:r>
            <a:r>
              <a:rPr lang="en-GB" sz="2800" dirty="0" err="1" smtClean="0"/>
              <a:t>faltantes</a:t>
            </a:r>
            <a:r>
              <a:rPr lang="en-GB" sz="2800" dirty="0" smtClean="0"/>
              <a:t> (</a:t>
            </a:r>
            <a:r>
              <a:rPr lang="en-GB" sz="2800" dirty="0" err="1" smtClean="0"/>
              <a:t>pode</a:t>
            </a:r>
            <a:r>
              <a:rPr lang="en-GB" sz="2800" dirty="0" smtClean="0"/>
              <a:t> </a:t>
            </a:r>
            <a:r>
              <a:rPr lang="en-GB" sz="2800" dirty="0" err="1" smtClean="0"/>
              <a:t>usar</a:t>
            </a:r>
            <a:r>
              <a:rPr lang="en-GB" sz="2800" dirty="0" smtClean="0"/>
              <a:t> “</a:t>
            </a:r>
            <a:r>
              <a:rPr lang="en-GB" sz="2800" dirty="0" err="1" smtClean="0"/>
              <a:t>Copiar</a:t>
            </a:r>
            <a:r>
              <a:rPr lang="en-GB" sz="2800" dirty="0" smtClean="0"/>
              <a:t>” e “</a:t>
            </a:r>
            <a:r>
              <a:rPr lang="en-GB" sz="2800" dirty="0" err="1" smtClean="0"/>
              <a:t>Colar</a:t>
            </a:r>
            <a:r>
              <a:rPr lang="en-GB" sz="2800" dirty="0" smtClean="0"/>
              <a:t>”) e </a:t>
            </a:r>
            <a:r>
              <a:rPr lang="en-GB" sz="2800" dirty="0" err="1" smtClean="0"/>
              <a:t>elimine</a:t>
            </a:r>
            <a:r>
              <a:rPr lang="en-GB" sz="2800" dirty="0" smtClean="0"/>
              <a:t> as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</a:t>
            </a:r>
            <a:r>
              <a:rPr lang="en-GB" sz="2800" dirty="0" err="1" smtClean="0"/>
              <a:t>desnecessárias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4" y="1482254"/>
            <a:ext cx="7155920" cy="50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13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2313" y="2387094"/>
            <a:ext cx="10536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 smtClean="0"/>
              <a:t>Estatísticas</a:t>
            </a:r>
            <a:r>
              <a:rPr lang="en-GB" sz="8000" b="1" dirty="0" smtClean="0"/>
              <a:t> </a:t>
            </a:r>
            <a:r>
              <a:rPr lang="en-GB" sz="8000" b="1" dirty="0" err="1" smtClean="0"/>
              <a:t>básicas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1065931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192" y="643466"/>
            <a:ext cx="4859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Clique no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“</a:t>
            </a:r>
            <a:r>
              <a:rPr lang="en-GB" sz="2800" dirty="0" err="1" smtClean="0"/>
              <a:t>Mostrar</a:t>
            </a:r>
            <a:r>
              <a:rPr lang="en-GB" sz="2800" dirty="0" smtClean="0"/>
              <a:t> </a:t>
            </a:r>
            <a:r>
              <a:rPr lang="en-GB" sz="2800" dirty="0" err="1" smtClean="0"/>
              <a:t>resumo</a:t>
            </a:r>
            <a:r>
              <a:rPr lang="en-GB" sz="2800" dirty="0" smtClean="0"/>
              <a:t> </a:t>
            </a:r>
            <a:r>
              <a:rPr lang="en-GB" sz="2800" dirty="0" err="1" smtClean="0"/>
              <a:t>estatístico</a:t>
            </a:r>
            <a:r>
              <a:rPr lang="en-GB" sz="2800" dirty="0" smtClean="0"/>
              <a:t>” da </a:t>
            </a:r>
            <a:r>
              <a:rPr lang="en-GB" sz="2800" dirty="0" err="1" smtClean="0"/>
              <a:t>barra</a:t>
            </a:r>
            <a:r>
              <a:rPr lang="en-GB" sz="2800" dirty="0" smtClean="0"/>
              <a:t> de </a:t>
            </a:r>
            <a:r>
              <a:rPr lang="en-GB" sz="2800" dirty="0" err="1" smtClean="0"/>
              <a:t>ferramentas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Painéis</a:t>
            </a:r>
            <a:r>
              <a:rPr lang="en-GB" sz="2800" dirty="0" smtClean="0"/>
              <a:t>” </a:t>
            </a:r>
            <a:r>
              <a:rPr lang="en-GB" sz="2800" dirty="0" err="1" smtClean="0"/>
              <a:t>aparecerá</a:t>
            </a:r>
            <a:r>
              <a:rPr lang="en-GB" sz="2800" dirty="0" smtClean="0"/>
              <a:t> “</a:t>
            </a:r>
            <a:r>
              <a:rPr lang="en-GB" sz="2800" dirty="0" err="1" smtClean="0"/>
              <a:t>Estatísticas</a:t>
            </a:r>
            <a:r>
              <a:rPr lang="en-GB" sz="2800" dirty="0" smtClean="0"/>
              <a:t>” – </a:t>
            </a:r>
            <a:r>
              <a:rPr lang="en-GB" sz="2800" dirty="0" err="1" smtClean="0"/>
              <a:t>escolha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(“</a:t>
            </a:r>
            <a:r>
              <a:rPr lang="en-GB" sz="2800" dirty="0" err="1" smtClean="0"/>
              <a:t>scens_jag_compl</a:t>
            </a:r>
            <a:r>
              <a:rPr lang="en-GB" sz="2800" dirty="0" smtClean="0"/>
              <a:t>”) e a </a:t>
            </a:r>
            <a:r>
              <a:rPr lang="en-GB" sz="2800" dirty="0" err="1" smtClean="0"/>
              <a:t>variável</a:t>
            </a:r>
            <a:r>
              <a:rPr lang="en-GB" sz="2800" dirty="0" smtClean="0"/>
              <a:t> “pop2006”).</a:t>
            </a:r>
          </a:p>
          <a:p>
            <a:endParaRPr lang="en-GB" sz="2800" dirty="0"/>
          </a:p>
          <a:p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seguida</a:t>
            </a:r>
            <a:r>
              <a:rPr lang="en-GB" sz="2800" dirty="0" smtClean="0"/>
              <a:t>, o </a:t>
            </a:r>
            <a:r>
              <a:rPr lang="en-GB" sz="2800" dirty="0" err="1" smtClean="0"/>
              <a:t>resumo</a:t>
            </a:r>
            <a:r>
              <a:rPr lang="en-GB" sz="2800" dirty="0" smtClean="0"/>
              <a:t> </a:t>
            </a:r>
            <a:r>
              <a:rPr lang="en-GB" sz="2800" dirty="0" err="1" smtClean="0"/>
              <a:t>estatístico</a:t>
            </a:r>
            <a:r>
              <a:rPr lang="en-GB" sz="2800" dirty="0" smtClean="0"/>
              <a:t> </a:t>
            </a:r>
            <a:r>
              <a:rPr lang="en-GB" sz="2800" dirty="0" err="1" smtClean="0"/>
              <a:t>desta</a:t>
            </a:r>
            <a:r>
              <a:rPr lang="en-GB" sz="2800" dirty="0" smtClean="0"/>
              <a:t> </a:t>
            </a:r>
            <a:r>
              <a:rPr lang="en-GB" sz="2800" dirty="0" err="1" smtClean="0"/>
              <a:t>variável</a:t>
            </a:r>
            <a:r>
              <a:rPr lang="en-GB" sz="2800" dirty="0" smtClean="0"/>
              <a:t> </a:t>
            </a:r>
            <a:r>
              <a:rPr lang="en-GB" sz="2800" dirty="0" err="1" smtClean="0"/>
              <a:t>será</a:t>
            </a:r>
            <a:r>
              <a:rPr lang="en-GB" sz="2800" dirty="0" smtClean="0"/>
              <a:t> </a:t>
            </a:r>
            <a:r>
              <a:rPr lang="en-GB" sz="2800" dirty="0" err="1" smtClean="0"/>
              <a:t>apresentado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tela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861" y="424208"/>
            <a:ext cx="5248275" cy="1247775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9956800" y="794095"/>
            <a:ext cx="372533" cy="50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33" y="1944017"/>
            <a:ext cx="4165599" cy="4357672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6366933" y="2607733"/>
            <a:ext cx="1794934" cy="71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1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608" y="256032"/>
            <a:ext cx="1163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Dê</a:t>
            </a:r>
            <a:r>
              <a:rPr lang="en-GB" sz="2800" dirty="0" smtClean="0"/>
              <a:t> “</a:t>
            </a:r>
            <a:r>
              <a:rPr lang="en-GB" sz="2800" dirty="0" err="1" smtClean="0"/>
              <a:t>Aproximar</a:t>
            </a:r>
            <a:r>
              <a:rPr lang="en-GB" sz="2800" dirty="0" smtClean="0"/>
              <a:t> (Zoom in)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África</a:t>
            </a:r>
            <a:r>
              <a:rPr lang="en-GB" sz="2800" dirty="0" smtClean="0"/>
              <a:t> do </a:t>
            </a:r>
            <a:r>
              <a:rPr lang="en-GB" sz="2800" dirty="0" err="1" smtClean="0"/>
              <a:t>Sul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36" y="1042416"/>
            <a:ext cx="8242980" cy="554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4592" y="347472"/>
            <a:ext cx="11612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 a </a:t>
            </a:r>
            <a:r>
              <a:rPr lang="en-GB" sz="2800" dirty="0" err="1" smtClean="0"/>
              <a:t>ferramenta</a:t>
            </a:r>
            <a:r>
              <a:rPr lang="en-GB" sz="2800" dirty="0" smtClean="0"/>
              <a:t> “</a:t>
            </a:r>
            <a:r>
              <a:rPr lang="en-GB" sz="2800" dirty="0" err="1" smtClean="0"/>
              <a:t>Panorâmica</a:t>
            </a:r>
            <a:r>
              <a:rPr lang="en-GB" sz="2800" dirty="0" smtClean="0"/>
              <a:t>”,  </a:t>
            </a:r>
            <a:r>
              <a:rPr lang="en-GB" sz="2800" dirty="0" err="1" smtClean="0"/>
              <a:t>leve</a:t>
            </a:r>
            <a:r>
              <a:rPr lang="en-GB" sz="2800" dirty="0" smtClean="0"/>
              <a:t>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para o </a:t>
            </a:r>
            <a:r>
              <a:rPr lang="en-GB" sz="2800" dirty="0" err="1" smtClean="0"/>
              <a:t>norte</a:t>
            </a:r>
            <a:r>
              <a:rPr lang="en-GB" sz="2800" dirty="0" smtClean="0"/>
              <a:t> e </a:t>
            </a:r>
            <a:r>
              <a:rPr lang="en-GB" sz="2800" dirty="0" err="1" smtClean="0"/>
              <a:t>veja</a:t>
            </a:r>
            <a:r>
              <a:rPr lang="en-GB" sz="2800" dirty="0" smtClean="0"/>
              <a:t> que a </a:t>
            </a:r>
            <a:r>
              <a:rPr lang="en-GB" sz="2800" dirty="0" err="1" smtClean="0"/>
              <a:t>escala</a:t>
            </a:r>
            <a:r>
              <a:rPr lang="en-GB" sz="2800" dirty="0" smtClean="0"/>
              <a:t> </a:t>
            </a:r>
            <a:r>
              <a:rPr lang="en-GB" sz="2800" dirty="0" err="1" smtClean="0"/>
              <a:t>diminui</a:t>
            </a:r>
            <a:r>
              <a:rPr lang="en-GB" sz="2800" dirty="0" smtClean="0"/>
              <a:t> (</a:t>
            </a:r>
            <a:r>
              <a:rPr lang="en-GB" sz="2800" dirty="0" err="1" smtClean="0"/>
              <a:t>aumenta</a:t>
            </a:r>
            <a:r>
              <a:rPr lang="en-GB" sz="2800" dirty="0" smtClean="0"/>
              <a:t> o </a:t>
            </a:r>
            <a:r>
              <a:rPr lang="en-GB" sz="2800" dirty="0" err="1" smtClean="0"/>
              <a:t>denominador</a:t>
            </a:r>
            <a:r>
              <a:rPr lang="en-GB" sz="2800" dirty="0" smtClean="0"/>
              <a:t>). Agora </a:t>
            </a:r>
            <a:r>
              <a:rPr lang="en-GB" sz="2800" dirty="0" err="1" smtClean="0"/>
              <a:t>leve</a:t>
            </a:r>
            <a:r>
              <a:rPr lang="en-GB" sz="2800" dirty="0" smtClean="0"/>
              <a:t>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para o </a:t>
            </a:r>
            <a:r>
              <a:rPr lang="en-GB" sz="2800" dirty="0" err="1" smtClean="0"/>
              <a:t>Sul</a:t>
            </a:r>
            <a:r>
              <a:rPr lang="en-GB" sz="2800" dirty="0" smtClean="0"/>
              <a:t> e </a:t>
            </a:r>
            <a:r>
              <a:rPr lang="en-GB" sz="2800" dirty="0" err="1" smtClean="0"/>
              <a:t>veja</a:t>
            </a:r>
            <a:r>
              <a:rPr lang="en-GB" sz="2800" dirty="0" smtClean="0"/>
              <a:t> que a </a:t>
            </a:r>
            <a:r>
              <a:rPr lang="en-GB" sz="2800" dirty="0" err="1" smtClean="0"/>
              <a:t>escala</a:t>
            </a:r>
            <a:r>
              <a:rPr lang="en-GB" sz="2800" dirty="0" smtClean="0"/>
              <a:t> </a:t>
            </a:r>
            <a:r>
              <a:rPr lang="en-GB" sz="2800" dirty="0" err="1" smtClean="0"/>
              <a:t>aumenta</a:t>
            </a:r>
            <a:r>
              <a:rPr lang="en-GB" sz="2800" dirty="0" smtClean="0"/>
              <a:t> (o </a:t>
            </a:r>
            <a:r>
              <a:rPr lang="en-GB" sz="2800" dirty="0" err="1" smtClean="0"/>
              <a:t>denominador</a:t>
            </a:r>
            <a:r>
              <a:rPr lang="en-GB" sz="2800" dirty="0" smtClean="0"/>
              <a:t> </a:t>
            </a:r>
            <a:r>
              <a:rPr lang="en-GB" sz="2800" dirty="0" err="1" smtClean="0"/>
              <a:t>diminui</a:t>
            </a:r>
            <a:r>
              <a:rPr lang="en-GB" sz="2800" dirty="0" smtClean="0"/>
              <a:t>).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err="1" smtClean="0"/>
              <a:t>Isso</a:t>
            </a:r>
            <a:r>
              <a:rPr lang="en-GB" sz="2800" dirty="0" smtClean="0"/>
              <a:t> </a:t>
            </a:r>
            <a:r>
              <a:rPr lang="en-GB" sz="2800" dirty="0" err="1" smtClean="0"/>
              <a:t>acontece</a:t>
            </a:r>
            <a:r>
              <a:rPr lang="en-GB" sz="2800" dirty="0" smtClean="0"/>
              <a:t> </a:t>
            </a:r>
            <a:r>
              <a:rPr lang="en-GB" sz="2800" dirty="0" err="1" smtClean="0"/>
              <a:t>porque</a:t>
            </a:r>
            <a:r>
              <a:rPr lang="en-GB" sz="2800" dirty="0" smtClean="0"/>
              <a:t> a </a:t>
            </a:r>
            <a:r>
              <a:rPr lang="en-GB" sz="2800" dirty="0" err="1" smtClean="0"/>
              <a:t>projeção</a:t>
            </a:r>
            <a:r>
              <a:rPr lang="en-GB" sz="2800" dirty="0" smtClean="0"/>
              <a:t> </a:t>
            </a:r>
            <a:r>
              <a:rPr lang="en-GB" sz="2800" dirty="0" err="1" smtClean="0"/>
              <a:t>está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coordenadas</a:t>
            </a:r>
            <a:r>
              <a:rPr lang="en-GB" sz="2800" dirty="0" smtClean="0"/>
              <a:t> </a:t>
            </a:r>
            <a:r>
              <a:rPr lang="en-GB" sz="2800" dirty="0" err="1" smtClean="0"/>
              <a:t>geográficas</a:t>
            </a:r>
            <a:r>
              <a:rPr lang="en-GB" sz="2800" dirty="0" smtClean="0"/>
              <a:t> e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é </a:t>
            </a:r>
            <a:r>
              <a:rPr lang="en-GB" sz="2800" dirty="0" err="1" smtClean="0"/>
              <a:t>representado</a:t>
            </a:r>
            <a:r>
              <a:rPr lang="en-GB" sz="2800" dirty="0" smtClean="0"/>
              <a:t> no </a:t>
            </a:r>
            <a:r>
              <a:rPr lang="en-GB" sz="2800" dirty="0" err="1" smtClean="0"/>
              <a:t>plano</a:t>
            </a:r>
            <a:r>
              <a:rPr lang="en-GB" sz="2800" dirty="0" smtClean="0"/>
              <a:t> –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meridianos</a:t>
            </a:r>
            <a:r>
              <a:rPr lang="en-GB" sz="2800" dirty="0" smtClean="0"/>
              <a:t> que </a:t>
            </a:r>
            <a:r>
              <a:rPr lang="en-GB" sz="2800" dirty="0" err="1" smtClean="0"/>
              <a:t>deveriam</a:t>
            </a:r>
            <a:r>
              <a:rPr lang="en-GB" sz="2800" dirty="0" smtClean="0"/>
              <a:t> </a:t>
            </a:r>
            <a:r>
              <a:rPr lang="en-GB" sz="2800" dirty="0" err="1" smtClean="0"/>
              <a:t>ser</a:t>
            </a:r>
            <a:r>
              <a:rPr lang="en-GB" sz="2800" dirty="0" smtClean="0"/>
              <a:t> </a:t>
            </a:r>
            <a:r>
              <a:rPr lang="en-GB" sz="2800" dirty="0" err="1" smtClean="0"/>
              <a:t>encontrar</a:t>
            </a:r>
            <a:r>
              <a:rPr lang="en-GB" sz="2800" dirty="0" smtClean="0"/>
              <a:t> no Polo </a:t>
            </a:r>
            <a:br>
              <a:rPr lang="en-GB" sz="2800" dirty="0" smtClean="0"/>
            </a:br>
            <a:r>
              <a:rPr lang="en-GB" sz="2800" dirty="0" err="1" smtClean="0"/>
              <a:t>Sul</a:t>
            </a:r>
            <a:r>
              <a:rPr lang="en-GB" sz="2800" dirty="0" smtClean="0"/>
              <a:t>, mas </a:t>
            </a:r>
            <a:r>
              <a:rPr lang="en-GB" sz="2800" dirty="0" err="1" smtClean="0"/>
              <a:t>nunca</a:t>
            </a:r>
            <a:r>
              <a:rPr lang="en-GB" sz="2800" dirty="0" smtClean="0"/>
              <a:t> se </a:t>
            </a:r>
            <a:r>
              <a:rPr lang="en-GB" sz="2800" dirty="0" err="1" smtClean="0"/>
              <a:t>encontram</a:t>
            </a:r>
            <a:r>
              <a:rPr lang="en-GB" sz="2800" dirty="0" smtClean="0"/>
              <a:t> no </a:t>
            </a:r>
            <a:r>
              <a:rPr lang="en-GB" sz="2800" dirty="0" err="1" smtClean="0"/>
              <a:t>plano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Mover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direção</a:t>
            </a:r>
            <a:r>
              <a:rPr lang="en-GB" sz="2800" dirty="0" smtClean="0"/>
              <a:t> </a:t>
            </a:r>
            <a:r>
              <a:rPr lang="en-GB" sz="2800" dirty="0" err="1" smtClean="0"/>
              <a:t>Leste-Oeste</a:t>
            </a:r>
            <a:r>
              <a:rPr lang="en-GB" sz="2800" dirty="0" smtClean="0"/>
              <a:t> </a:t>
            </a:r>
            <a:r>
              <a:rPr lang="en-GB" sz="2800" dirty="0" err="1" smtClean="0"/>
              <a:t>não</a:t>
            </a:r>
            <a:r>
              <a:rPr lang="en-GB" sz="2800" dirty="0" smtClean="0"/>
              <a:t> </a:t>
            </a:r>
            <a:r>
              <a:rPr lang="en-GB" sz="2800" dirty="0" err="1" smtClean="0"/>
              <a:t>altera</a:t>
            </a:r>
            <a:r>
              <a:rPr lang="en-GB" sz="2800" dirty="0" smtClean="0"/>
              <a:t> a </a:t>
            </a:r>
            <a:r>
              <a:rPr lang="en-GB" sz="2800" dirty="0" err="1" smtClean="0"/>
              <a:t>escala</a:t>
            </a:r>
            <a:r>
              <a:rPr lang="en-GB" sz="2800" dirty="0" smtClean="0"/>
              <a:t>!</a:t>
            </a:r>
          </a:p>
          <a:p>
            <a:endParaRPr lang="en-GB" sz="2800" dirty="0"/>
          </a:p>
          <a:p>
            <a:r>
              <a:rPr lang="en-GB" sz="2800" dirty="0" smtClean="0"/>
              <a:t>Para </a:t>
            </a:r>
            <a:r>
              <a:rPr lang="en-GB" sz="2800" dirty="0" smtClean="0"/>
              <a:t>“resolver” </a:t>
            </a:r>
            <a:r>
              <a:rPr lang="en-GB" sz="2800" dirty="0" err="1" smtClean="0"/>
              <a:t>esta</a:t>
            </a:r>
            <a:r>
              <a:rPr lang="en-GB" sz="2800" dirty="0" smtClean="0"/>
              <a:t> </a:t>
            </a:r>
            <a:r>
              <a:rPr lang="en-GB" sz="2800" dirty="0" err="1" smtClean="0"/>
              <a:t>questão</a:t>
            </a:r>
            <a:r>
              <a:rPr lang="en-GB" sz="2800" dirty="0" smtClean="0"/>
              <a:t> </a:t>
            </a:r>
            <a:r>
              <a:rPr lang="en-GB" sz="2800" dirty="0" err="1" smtClean="0"/>
              <a:t>podemos</a:t>
            </a:r>
            <a:r>
              <a:rPr lang="en-GB" sz="2800" dirty="0" smtClean="0"/>
              <a:t> </a:t>
            </a:r>
            <a:r>
              <a:rPr lang="en-GB" sz="2800" dirty="0" err="1" smtClean="0"/>
              <a:t>usar</a:t>
            </a:r>
            <a:r>
              <a:rPr lang="en-GB" sz="2800" dirty="0" smtClean="0"/>
              <a:t> um Sistema de </a:t>
            </a:r>
            <a:r>
              <a:rPr lang="en-GB" sz="2800" dirty="0" err="1" smtClean="0"/>
              <a:t>coordenadas</a:t>
            </a:r>
            <a:r>
              <a:rPr lang="en-GB" sz="2800" dirty="0" smtClean="0"/>
              <a:t> </a:t>
            </a:r>
            <a:r>
              <a:rPr lang="en-GB" sz="2800" dirty="0" err="1" smtClean="0"/>
              <a:t>projetado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melhor</a:t>
            </a:r>
            <a:r>
              <a:rPr lang="en-GB" sz="2800" dirty="0" smtClean="0"/>
              <a:t> para </a:t>
            </a:r>
            <a:r>
              <a:rPr lang="en-GB" sz="2800" dirty="0" err="1" smtClean="0"/>
              <a:t>cálculo</a:t>
            </a:r>
            <a:r>
              <a:rPr lang="en-GB" sz="2800" dirty="0" smtClean="0"/>
              <a:t> de </a:t>
            </a:r>
            <a:r>
              <a:rPr lang="en-GB" sz="2800" dirty="0" err="1" smtClean="0"/>
              <a:t>distâncias</a:t>
            </a:r>
            <a:r>
              <a:rPr lang="en-GB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4789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0896" y="146304"/>
            <a:ext cx="11356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Reprojetando</a:t>
            </a:r>
            <a:r>
              <a:rPr lang="en-GB" sz="4400" dirty="0" smtClean="0"/>
              <a:t> o </a:t>
            </a:r>
            <a:r>
              <a:rPr lang="en-GB" sz="4400" dirty="0" err="1" smtClean="0"/>
              <a:t>mapa</a:t>
            </a:r>
            <a:endParaRPr lang="en-GB" sz="4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0896" y="1102000"/>
            <a:ext cx="11356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Clique no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              no canto inferior </a:t>
            </a:r>
            <a:r>
              <a:rPr lang="en-GB" sz="2800" dirty="0" err="1" smtClean="0"/>
              <a:t>direito</a:t>
            </a:r>
            <a:r>
              <a:rPr lang="en-GB" sz="2800" dirty="0" smtClean="0"/>
              <a:t> do QGIS</a:t>
            </a:r>
          </a:p>
          <a:p>
            <a:r>
              <a:rPr lang="en-GB" sz="2800" dirty="0" err="1" smtClean="0"/>
              <a:t>Digite</a:t>
            </a:r>
            <a:r>
              <a:rPr lang="en-GB" sz="2800" dirty="0" smtClean="0"/>
              <a:t> “global” </a:t>
            </a:r>
            <a:r>
              <a:rPr lang="en-GB" sz="2800" dirty="0" smtClean="0"/>
              <a:t>no </a:t>
            </a:r>
            <a:r>
              <a:rPr lang="en-GB" sz="2800" dirty="0" smtClean="0"/>
              <a:t>“</a:t>
            </a:r>
            <a:r>
              <a:rPr lang="en-GB" sz="2800" dirty="0" err="1" smtClean="0"/>
              <a:t>Filtro</a:t>
            </a:r>
            <a:r>
              <a:rPr lang="en-GB" sz="2800" dirty="0" smtClean="0"/>
              <a:t>”</a:t>
            </a:r>
          </a:p>
          <a:p>
            <a:r>
              <a:rPr lang="en-GB" sz="2800" dirty="0" smtClean="0"/>
              <a:t>Clique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smtClean="0"/>
              <a:t>“WGS 84 / NSIDC </a:t>
            </a:r>
            <a:r>
              <a:rPr lang="en-GB" sz="2800" dirty="0" smtClean="0"/>
              <a:t>EASE-Grid 2.0 Global” </a:t>
            </a:r>
            <a:r>
              <a:rPr lang="en-GB" sz="2800" dirty="0" smtClean="0"/>
              <a:t>e </a:t>
            </a:r>
            <a:r>
              <a:rPr lang="en-GB" sz="2800" dirty="0" err="1" smtClean="0"/>
              <a:t>em</a:t>
            </a:r>
            <a:r>
              <a:rPr lang="en-GB" sz="2800" dirty="0" smtClean="0"/>
              <a:t> OK!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775" y="915745"/>
            <a:ext cx="866550" cy="7332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657" y="2673250"/>
            <a:ext cx="83153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8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7472" y="149506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Clique  no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“</a:t>
            </a:r>
            <a:r>
              <a:rPr lang="en-GB" sz="2800" dirty="0" err="1" smtClean="0"/>
              <a:t>Ver</a:t>
            </a:r>
            <a:r>
              <a:rPr lang="en-GB" sz="2800" dirty="0" smtClean="0"/>
              <a:t> </a:t>
            </a:r>
            <a:r>
              <a:rPr lang="en-GB" sz="2800" dirty="0" err="1" smtClean="0"/>
              <a:t>tudo</a:t>
            </a:r>
            <a:r>
              <a:rPr lang="en-GB" sz="2800" dirty="0" smtClean="0"/>
              <a:t>” e </a:t>
            </a:r>
            <a:r>
              <a:rPr lang="en-GB" sz="2800" dirty="0" err="1" smtClean="0"/>
              <a:t>veja</a:t>
            </a:r>
            <a:r>
              <a:rPr lang="en-GB" sz="2800" dirty="0" smtClean="0"/>
              <a:t> que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</a:t>
            </a:r>
            <a:r>
              <a:rPr lang="en-GB" sz="2800" dirty="0" err="1" smtClean="0"/>
              <a:t>foi</a:t>
            </a:r>
            <a:r>
              <a:rPr lang="en-GB" sz="2800" dirty="0" smtClean="0"/>
              <a:t> </a:t>
            </a:r>
            <a:r>
              <a:rPr lang="en-GB" sz="2800" dirty="0" err="1" smtClean="0"/>
              <a:t>alterado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131513"/>
            <a:ext cx="7364920" cy="502030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47472" y="1131513"/>
            <a:ext cx="398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Repita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procedimentos</a:t>
            </a:r>
            <a:r>
              <a:rPr lang="en-GB" sz="2800" dirty="0" smtClean="0"/>
              <a:t> </a:t>
            </a:r>
            <a:r>
              <a:rPr lang="en-GB" sz="2800" dirty="0" err="1" smtClean="0"/>
              <a:t>anteriores</a:t>
            </a:r>
            <a:r>
              <a:rPr lang="en-GB" sz="2800" dirty="0" smtClean="0"/>
              <a:t> (</a:t>
            </a:r>
            <a:r>
              <a:rPr lang="en-GB" sz="2800" dirty="0" err="1" smtClean="0"/>
              <a:t>aproxime</a:t>
            </a:r>
            <a:r>
              <a:rPr lang="en-GB" sz="2800" dirty="0" smtClean="0"/>
              <a:t> para a </a:t>
            </a:r>
            <a:r>
              <a:rPr lang="en-GB" sz="2800" dirty="0" err="1" smtClean="0"/>
              <a:t>África</a:t>
            </a:r>
            <a:r>
              <a:rPr lang="en-GB" sz="2800" dirty="0" smtClean="0"/>
              <a:t> do </a:t>
            </a:r>
            <a:r>
              <a:rPr lang="en-GB" sz="2800" dirty="0" err="1" smtClean="0"/>
              <a:t>Sul</a:t>
            </a:r>
            <a:r>
              <a:rPr lang="en-GB" sz="2800" dirty="0" smtClean="0"/>
              <a:t>) e </a:t>
            </a:r>
            <a:r>
              <a:rPr lang="en-GB" sz="2800" dirty="0" err="1" smtClean="0"/>
              <a:t>m</a:t>
            </a:r>
            <a:r>
              <a:rPr lang="en-GB" sz="2800" dirty="0" err="1" smtClean="0"/>
              <a:t>ova</a:t>
            </a:r>
            <a:r>
              <a:rPr lang="en-GB" sz="2800" dirty="0" smtClean="0"/>
              <a:t> </a:t>
            </a:r>
            <a:r>
              <a:rPr lang="en-GB" sz="2800" dirty="0" smtClean="0"/>
              <a:t>o </a:t>
            </a:r>
            <a:r>
              <a:rPr lang="en-GB" sz="2800" dirty="0" err="1" smtClean="0"/>
              <a:t>mapa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direção</a:t>
            </a:r>
            <a:r>
              <a:rPr lang="en-GB" sz="2800" dirty="0" smtClean="0"/>
              <a:t> </a:t>
            </a:r>
            <a:r>
              <a:rPr lang="en-GB" sz="2800" dirty="0" err="1" smtClean="0"/>
              <a:t>Norte-Sul</a:t>
            </a:r>
            <a:r>
              <a:rPr lang="en-GB" sz="2800" dirty="0" smtClean="0"/>
              <a:t> – agora a </a:t>
            </a:r>
            <a:r>
              <a:rPr lang="en-GB" sz="2800" dirty="0" err="1" smtClean="0"/>
              <a:t>escala</a:t>
            </a:r>
            <a:r>
              <a:rPr lang="en-GB" sz="2800" dirty="0" smtClean="0"/>
              <a:t> </a:t>
            </a:r>
            <a:r>
              <a:rPr lang="en-GB" sz="2800" dirty="0" err="1" smtClean="0"/>
              <a:t>não</a:t>
            </a:r>
            <a:r>
              <a:rPr lang="en-GB" sz="2800" dirty="0" smtClean="0"/>
              <a:t> </a:t>
            </a:r>
            <a:r>
              <a:rPr lang="en-GB" sz="2800" dirty="0" err="1" smtClean="0"/>
              <a:t>mais</a:t>
            </a:r>
            <a:r>
              <a:rPr lang="en-GB" sz="2800" dirty="0" smtClean="0"/>
              <a:t> se </a:t>
            </a:r>
            <a:r>
              <a:rPr lang="en-GB" sz="2800" dirty="0" err="1" smtClean="0"/>
              <a:t>altera</a:t>
            </a:r>
            <a:r>
              <a:rPr lang="en-GB" sz="2800" dirty="0" smtClean="0"/>
              <a:t> – </a:t>
            </a:r>
            <a:r>
              <a:rPr lang="en-GB" sz="2800" dirty="0" err="1" smtClean="0"/>
              <a:t>estamos</a:t>
            </a:r>
            <a:r>
              <a:rPr lang="en-GB" sz="2800" dirty="0" smtClean="0"/>
              <a:t> </a:t>
            </a:r>
            <a:r>
              <a:rPr lang="en-GB" sz="2800" dirty="0" err="1" smtClean="0"/>
              <a:t>usando</a:t>
            </a:r>
            <a:r>
              <a:rPr lang="en-GB" sz="2800" dirty="0" smtClean="0"/>
              <a:t> </a:t>
            </a:r>
            <a:r>
              <a:rPr lang="en-GB" sz="2800" dirty="0" err="1" smtClean="0"/>
              <a:t>uma</a:t>
            </a:r>
            <a:r>
              <a:rPr lang="en-GB" sz="2800" dirty="0" smtClean="0"/>
              <a:t> </a:t>
            </a:r>
            <a:r>
              <a:rPr lang="en-GB" sz="2800" dirty="0" err="1" smtClean="0"/>
              <a:t>projeção</a:t>
            </a:r>
            <a:r>
              <a:rPr lang="en-GB" sz="2800" dirty="0" smtClean="0"/>
              <a:t> </a:t>
            </a:r>
            <a:r>
              <a:rPr lang="en-GB" sz="2800" dirty="0" smtClean="0"/>
              <a:t>que </a:t>
            </a:r>
            <a:r>
              <a:rPr lang="en-GB" sz="2800" dirty="0" err="1" smtClean="0"/>
              <a:t>está</a:t>
            </a:r>
            <a:r>
              <a:rPr lang="en-GB" sz="2800" dirty="0" smtClean="0"/>
              <a:t> no </a:t>
            </a:r>
            <a:r>
              <a:rPr lang="en-GB" sz="2800" dirty="0" err="1" smtClean="0"/>
              <a:t>plano</a:t>
            </a:r>
            <a:r>
              <a:rPr lang="en-GB" sz="2800" dirty="0" smtClean="0"/>
              <a:t> </a:t>
            </a:r>
            <a:r>
              <a:rPr lang="en-GB" sz="2800" dirty="0" err="1" smtClean="0"/>
              <a:t>carteziano</a:t>
            </a:r>
            <a:r>
              <a:rPr lang="en-GB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6176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4800" y="133350"/>
            <a:ext cx="11563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QGIS </a:t>
            </a:r>
            <a:r>
              <a:rPr lang="pt-BR" sz="2800" dirty="0" err="1" smtClean="0"/>
              <a:t>reprojeta</a:t>
            </a:r>
            <a:r>
              <a:rPr lang="pt-BR" sz="2800" dirty="0" smtClean="0"/>
              <a:t> mapas em outros SRC para o SRC do projeto – </a:t>
            </a:r>
            <a:r>
              <a:rPr lang="pt-BR" sz="2800" dirty="0" smtClean="0"/>
              <a:t>Abra o mapa ‘</a:t>
            </a:r>
            <a:r>
              <a:rPr lang="pt-BR" sz="2800" dirty="0" err="1" smtClean="0"/>
              <a:t>buildings</a:t>
            </a:r>
            <a:r>
              <a:rPr lang="pt-BR" sz="2800" dirty="0" smtClean="0"/>
              <a:t>’ e veja que seu SRC (WGS 84 – EPSG: 4326) é diferente do SRC do projeto!</a:t>
            </a:r>
            <a:endParaRPr lang="en-US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974" y="1257527"/>
            <a:ext cx="9479238" cy="5186135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4897677" y="989556"/>
            <a:ext cx="1703539" cy="2116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851770" y="1518345"/>
            <a:ext cx="9782827" cy="463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5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6250" y="127000"/>
            <a:ext cx="1146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Salvando o banco de dados em um novo SRC</a:t>
            </a:r>
            <a:endParaRPr lang="en-US" sz="4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6250" y="958850"/>
            <a:ext cx="11468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Retorne a projeção do projeto para WGS 84</a:t>
            </a:r>
          </a:p>
          <a:p>
            <a:endParaRPr lang="pt-BR" sz="2800" dirty="0" smtClean="0"/>
          </a:p>
          <a:p>
            <a:r>
              <a:rPr lang="pt-BR" sz="2800" dirty="0" smtClean="0"/>
              <a:t>Aproxime </a:t>
            </a:r>
            <a:r>
              <a:rPr lang="pt-BR" sz="2800" dirty="0" smtClean="0"/>
              <a:t>para a </a:t>
            </a:r>
            <a:r>
              <a:rPr lang="pt-BR" sz="2800" dirty="0" smtClean="0"/>
              <a:t>camada ‘</a:t>
            </a:r>
            <a:r>
              <a:rPr lang="pt-BR" sz="2800" dirty="0" err="1" smtClean="0"/>
              <a:t>buildings</a:t>
            </a:r>
            <a:r>
              <a:rPr lang="pt-BR" sz="2800" dirty="0" smtClean="0"/>
              <a:t>’ - clique </a:t>
            </a:r>
            <a:r>
              <a:rPr lang="pt-BR" sz="2800" dirty="0" smtClean="0"/>
              <a:t>com o botão direito na camada, escolha “Exportar” e “Salvar feição como”</a:t>
            </a:r>
          </a:p>
          <a:p>
            <a:endParaRPr lang="pt-BR" sz="2800" dirty="0"/>
          </a:p>
          <a:p>
            <a:r>
              <a:rPr lang="pt-BR" sz="2800" dirty="0" smtClean="0"/>
              <a:t>Nesta tela, dê o nome e o local do arquivo e escolha a SRC WGS 84 / UTM zone 34S – clique em OK</a:t>
            </a:r>
          </a:p>
          <a:p>
            <a:endParaRPr lang="en-US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4042906"/>
            <a:ext cx="55530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51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1307</Words>
  <Application>Microsoft Office PowerPoint</Application>
  <PresentationFormat>Widescreen</PresentationFormat>
  <Paragraphs>99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Francisco N</cp:lastModifiedBy>
  <cp:revision>50</cp:revision>
  <dcterms:created xsi:type="dcterms:W3CDTF">2019-08-07T14:07:45Z</dcterms:created>
  <dcterms:modified xsi:type="dcterms:W3CDTF">2021-08-31T21:47:02Z</dcterms:modified>
</cp:coreProperties>
</file>