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294" r:id="rId3"/>
    <p:sldId id="282" r:id="rId4"/>
    <p:sldId id="256" r:id="rId5"/>
    <p:sldId id="284" r:id="rId6"/>
    <p:sldId id="285" r:id="rId7"/>
    <p:sldId id="283" r:id="rId8"/>
    <p:sldId id="296" r:id="rId9"/>
    <p:sldId id="266" r:id="rId10"/>
    <p:sldId id="273" r:id="rId11"/>
    <p:sldId id="265" r:id="rId12"/>
    <p:sldId id="289" r:id="rId13"/>
    <p:sldId id="288" r:id="rId14"/>
    <p:sldId id="287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A6C"/>
    <a:srgbClr val="7A0000"/>
    <a:srgbClr val="CBA70F"/>
    <a:srgbClr val="F4DB70"/>
    <a:srgbClr val="FFE285"/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42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EAB5D-B80B-40EC-B9BC-A493E811EC89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1C46A-06F9-4A13-9275-7414CC1E5F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19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Amaranto: resiliência, imortalidade (da alma), boa-sorte (Plínio, o velho)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2EF2-330C-4B83-AEE6-81185BFD794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9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E1C46A-06F9-4A13-9275-7414CC1E5FD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04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13FB-4222-4E36-B28F-B48725A4402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03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13FB-4222-4E36-B28F-B48725A4402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44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13FB-4222-4E36-B28F-B48725A4402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2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FA3A0-0C26-4246-9656-EC744A59B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B9040A-5B0A-4D11-93E0-63FE2E18C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2BE31-674E-43ED-8CC5-E1799E4C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8F8684-155D-4876-89BF-2829A74A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43B895-20F3-41C9-B92F-D4C801A51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45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B3EC8-C9CF-43E9-A72E-9BB32F28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8FC755-E4E7-4CE0-9C03-F41F0116B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E26A78-6EDF-4BC8-A042-D73F931B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397743-53F9-4B3A-B91F-59F7741B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3FBC2-30E5-402E-BB35-9634CFDA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3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68FBB8-A391-49D3-8122-BA71D64A0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556673-F8C0-4DCB-B8C9-EB3D6F613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36A9E6-DAD9-478B-867B-C2C3FD5A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9C492B-721D-4ED7-AB24-D021F850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FF5660-1203-42C4-A03A-D083398A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783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97106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9B4F2-74D0-40C2-874E-C9789D5A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E2783D-CFC4-4759-A2F8-8160FA83D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8E8CE1-2DC6-4CB8-BA18-94619D80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008809-A592-45E4-A70F-4D76E28F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E2B79-4437-4DA8-9EFC-DBF9611C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12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6A983-E586-47F7-9D47-668141E3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75A1E7-BBE2-4E24-9315-4897F9BAA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E6DB29-FCBA-40E7-B9A8-6D41FD7B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7AE145-8495-4DDB-93A7-46F10443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23C922-6E25-4005-AB87-7E1C4F65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10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7EDDB-9F6E-4C9D-90DC-6EF3CFB5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FD451B-AD7C-4FA0-96EC-D50F89C7B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5E56C4-8D4F-4A56-9A2E-CCEE0D3D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A8E0E1-D257-4754-803C-1736E991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6A430A-EA5A-4D04-A143-EC7656E7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D1B3A4-76A8-4D22-BA52-A9004462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65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1796E-6174-488D-952B-54D01C97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C50C6F-9286-4190-88F4-7BAE3FEA7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E08E6F-2A19-4817-B242-53A7C3EB1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1EB90E-8DCA-4CE8-A67A-0CEBAA25C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9FD0E7-C2CD-4148-A13A-86F134F6C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28060A-B1BB-4B2B-A23D-0D4A79B1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564D64B-5346-406D-9D7F-387FCF3E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87FA7E4-3827-442B-BE47-7E2AD9C7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16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2B45B-BBF9-4B50-BBB7-6BFDFF97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176162-5A4B-41DB-B98C-4B3DEF3E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8F364A-4AED-4E4E-9C60-10FA95B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0CECFC-0F94-4860-980D-2F9A4DAC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947B5CA-76FE-48BA-AFED-0F327879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E76D99-E488-44FB-8330-35DF4F4E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8CF476-FC85-499C-99C8-9CB1384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27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EDB6F-B355-4C30-B14F-AB3F3723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BD602F-6486-4F6E-A9B2-6D74E7A3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E8FECC-482A-481E-97B1-5B701AEE8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27F457-EC7C-416D-A488-5E634415B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A58369-E63D-40E3-93BB-8C88CEDA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DC43B5-3A99-4033-8800-4C9907DE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16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B9509-DCEF-4BEB-B2BC-2BF4B223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9C6192-6B02-4624-9B57-B4CBBFBBC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55B334-3BC8-4885-B0F9-60F54E03F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3455A2-ECBE-4E0B-9C94-F1C8F3CF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31797B-B297-44DD-8A41-5AAE61E8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B9C882-082E-45B5-8F63-00B1B2C3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5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834859-9A66-4E70-A107-BCF02728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995122-D3D0-42AF-8AC8-C8FDF9CFC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6D8051-FB33-4753-8532-030CDD43C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353E-1F10-41E6-8D1A-A798476B4A3C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6729D9-A67A-457F-86ED-FF5326094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C8DF31-FD6C-4930-9271-DD5FCA9F4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7623-8093-4E2C-B010-ABD3C94AF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85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35760" y="1071546"/>
            <a:ext cx="46985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E ESTILOS</a:t>
            </a:r>
            <a:endParaRPr lang="de-DE" sz="135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770460" y="1052892"/>
            <a:ext cx="2165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350" dirty="0">
              <a:solidFill>
                <a:schemeClr val="bg1"/>
              </a:solidFill>
            </a:endParaRPr>
          </a:p>
          <a:p>
            <a:endParaRPr lang="pt-BR" sz="1350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8A893CC-7E19-41BF-8FA3-0C5BD27D07A1}"/>
              </a:ext>
            </a:extLst>
          </p:cNvPr>
          <p:cNvSpPr txBox="1"/>
          <p:nvPr/>
        </p:nvSpPr>
        <p:spPr>
          <a:xfrm>
            <a:off x="1805817" y="529089"/>
            <a:ext cx="5555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Decoro dos gêneros e estilos musicais no séc. XVIII</a:t>
            </a:r>
          </a:p>
          <a:p>
            <a:pPr algn="ctr"/>
            <a:endParaRPr lang="pt-BR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Johann Mattheson – Wikipédia, a enciclopédia livre">
            <a:extLst>
              <a:ext uri="{FF2B5EF4-FFF2-40B4-BE49-F238E27FC236}">
                <a16:creationId xmlns:a16="http://schemas.microsoft.com/office/drawing/2014/main" id="{A8374F80-1499-0A1A-8090-AD2B196DB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06" y="0"/>
            <a:ext cx="4199094" cy="686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C5D8D25-A163-07B8-092B-23DBAB74372B}"/>
              </a:ext>
            </a:extLst>
          </p:cNvPr>
          <p:cNvSpPr txBox="1"/>
          <p:nvPr/>
        </p:nvSpPr>
        <p:spPr>
          <a:xfrm>
            <a:off x="4501941" y="6077634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Johann </a:t>
            </a:r>
            <a:r>
              <a:rPr lang="pt-BR" dirty="0" err="1">
                <a:solidFill>
                  <a:schemeClr val="bg1"/>
                </a:solidFill>
              </a:rPr>
              <a:t>Mattheson</a:t>
            </a:r>
            <a:r>
              <a:rPr lang="pt-BR" dirty="0">
                <a:solidFill>
                  <a:schemeClr val="bg1"/>
                </a:solidFill>
              </a:rPr>
              <a:t> (1681-1764). </a:t>
            </a:r>
          </a:p>
          <a:p>
            <a:r>
              <a:rPr lang="pt-BR" dirty="0">
                <a:solidFill>
                  <a:schemeClr val="bg1"/>
                </a:solidFill>
              </a:rPr>
              <a:t>Gravura de Johann-Jakob </a:t>
            </a:r>
            <a:r>
              <a:rPr lang="pt-BR" dirty="0" err="1">
                <a:solidFill>
                  <a:schemeClr val="bg1"/>
                </a:solidFill>
              </a:rPr>
              <a:t>Haid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1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69" y="-9525"/>
            <a:ext cx="6010275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11AC42F-9385-41A4-B968-D810C76C0154}"/>
              </a:ext>
            </a:extLst>
          </p:cNvPr>
          <p:cNvSpPr txBox="1"/>
          <p:nvPr/>
        </p:nvSpPr>
        <p:spPr>
          <a:xfrm>
            <a:off x="2104039" y="46737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Louis </a:t>
            </a:r>
            <a:r>
              <a:rPr lang="pt-BR" b="1" dirty="0" err="1">
                <a:solidFill>
                  <a:schemeClr val="bg1"/>
                </a:solidFill>
              </a:rPr>
              <a:t>Couperin</a:t>
            </a:r>
            <a:r>
              <a:rPr lang="pt-BR" b="1" dirty="0">
                <a:solidFill>
                  <a:schemeClr val="bg1"/>
                </a:solidFill>
              </a:rPr>
              <a:t>.</a:t>
            </a:r>
          </a:p>
          <a:p>
            <a:r>
              <a:rPr lang="pt-BR" b="1" dirty="0" err="1">
                <a:solidFill>
                  <a:schemeClr val="bg1"/>
                </a:solidFill>
              </a:rPr>
              <a:t>Courante</a:t>
            </a:r>
            <a:r>
              <a:rPr lang="pt-BR" b="1" dirty="0">
                <a:solidFill>
                  <a:schemeClr val="bg1"/>
                </a:solidFill>
              </a:rPr>
              <a:t>, 1658</a:t>
            </a:r>
          </a:p>
        </p:txBody>
      </p:sp>
      <p:pic>
        <p:nvPicPr>
          <p:cNvPr id="6" name="Picture 2" descr="COCINA MONACAL DE LAS HERMANAS CLARISAS - CINCO RECETAS ...">
            <a:extLst>
              <a:ext uri="{FF2B5EF4-FFF2-40B4-BE49-F238E27FC236}">
                <a16:creationId xmlns:a16="http://schemas.microsoft.com/office/drawing/2014/main" id="{41EF8A5E-9515-43B8-951B-3F175838D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2" t="2679" r="27556" b="33403"/>
          <a:stretch/>
        </p:blipFill>
        <p:spPr bwMode="auto">
          <a:xfrm>
            <a:off x="1389587" y="1276271"/>
            <a:ext cx="3018123" cy="491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663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4691" y="0"/>
            <a:ext cx="63673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34660" y="483169"/>
            <a:ext cx="2017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Louis </a:t>
            </a:r>
            <a:r>
              <a:rPr lang="pt-BR" b="1" dirty="0" err="1">
                <a:solidFill>
                  <a:schemeClr val="bg1"/>
                </a:solidFill>
              </a:rPr>
              <a:t>Couperin</a:t>
            </a:r>
            <a:r>
              <a:rPr lang="pt-BR" b="1" dirty="0">
                <a:solidFill>
                  <a:schemeClr val="bg1"/>
                </a:solidFill>
              </a:rPr>
              <a:t>.</a:t>
            </a:r>
          </a:p>
          <a:p>
            <a:r>
              <a:rPr lang="pt-BR" b="1" dirty="0" err="1">
                <a:solidFill>
                  <a:schemeClr val="bg1"/>
                </a:solidFill>
              </a:rPr>
              <a:t>Sarabande</a:t>
            </a:r>
            <a:r>
              <a:rPr lang="pt-BR" b="1" dirty="0">
                <a:solidFill>
                  <a:schemeClr val="bg1"/>
                </a:solidFill>
              </a:rPr>
              <a:t>, 1658</a:t>
            </a:r>
            <a:endParaRPr lang="de-DE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COCINA MONACAL DE LAS HERMANAS CLARISAS - CINCO RECETAS ...">
            <a:extLst>
              <a:ext uri="{FF2B5EF4-FFF2-40B4-BE49-F238E27FC236}">
                <a16:creationId xmlns:a16="http://schemas.microsoft.com/office/drawing/2014/main" id="{8CAE83AB-CA19-498B-A494-514EF6B013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2" t="2679" r="27556" b="33403"/>
          <a:stretch/>
        </p:blipFill>
        <p:spPr bwMode="auto">
          <a:xfrm>
            <a:off x="1143352" y="1660758"/>
            <a:ext cx="2599691" cy="423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4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B3F3B1F-8B89-4D55-A622-A6DED73EB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440" y="799878"/>
            <a:ext cx="3321065" cy="399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F50A7E0-FAAB-4D4C-ADE3-52D299C563E2}"/>
              </a:ext>
            </a:extLst>
          </p:cNvPr>
          <p:cNvSpPr txBox="1"/>
          <p:nvPr/>
        </p:nvSpPr>
        <p:spPr>
          <a:xfrm>
            <a:off x="8092440" y="5091595"/>
            <a:ext cx="3946927" cy="66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Retrato de Beethoven </a:t>
            </a:r>
          </a:p>
          <a:p>
            <a:r>
              <a:rPr lang="pt-BR" dirty="0"/>
              <a:t>por </a:t>
            </a:r>
            <a:r>
              <a:rPr lang="pt-BR" b="0" i="0" dirty="0">
                <a:solidFill>
                  <a:srgbClr val="202122"/>
                </a:solidFill>
                <a:effectLst/>
                <a:latin typeface="-apple-system"/>
              </a:rPr>
              <a:t>Karl Joseph </a:t>
            </a:r>
            <a:r>
              <a:rPr lang="pt-BR" b="0" i="0" dirty="0" err="1">
                <a:solidFill>
                  <a:srgbClr val="202122"/>
                </a:solidFill>
                <a:effectLst/>
                <a:latin typeface="-apple-system"/>
              </a:rPr>
              <a:t>Stieler</a:t>
            </a:r>
            <a:r>
              <a:rPr lang="pt-BR" b="0" i="0" dirty="0">
                <a:solidFill>
                  <a:srgbClr val="202122"/>
                </a:solidFill>
                <a:effectLst/>
                <a:latin typeface="-apple-system"/>
              </a:rPr>
              <a:t>, 1820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A5535C0-5779-4684-AA16-820B8F2CD8D7}"/>
              </a:ext>
            </a:extLst>
          </p:cNvPr>
          <p:cNvSpPr txBox="1"/>
          <p:nvPr/>
        </p:nvSpPr>
        <p:spPr>
          <a:xfrm>
            <a:off x="4438954" y="5108426"/>
            <a:ext cx="293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Retrato de uma mulher velha </a:t>
            </a:r>
          </a:p>
          <a:p>
            <a:r>
              <a:rPr lang="pt-BR" dirty="0"/>
              <a:t>por Quentin </a:t>
            </a:r>
            <a:r>
              <a:rPr lang="pt-BR" dirty="0" err="1"/>
              <a:t>Matsys</a:t>
            </a:r>
            <a:r>
              <a:rPr lang="pt-BR" dirty="0"/>
              <a:t>, 1513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EF8C3335-4785-4F82-ACB8-D27CB7FF91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" t="3080" r="3041" b="1757"/>
          <a:stretch/>
        </p:blipFill>
        <p:spPr bwMode="auto">
          <a:xfrm>
            <a:off x="778495" y="777239"/>
            <a:ext cx="3245944" cy="407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92931DB-6F9E-4237-9B05-BAD2E11E440F}"/>
              </a:ext>
            </a:extLst>
          </p:cNvPr>
          <p:cNvSpPr txBox="1"/>
          <p:nvPr/>
        </p:nvSpPr>
        <p:spPr>
          <a:xfrm>
            <a:off x="785468" y="5116246"/>
            <a:ext cx="293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Retrato de Castiglione </a:t>
            </a:r>
          </a:p>
          <a:p>
            <a:r>
              <a:rPr lang="pt-BR" dirty="0"/>
              <a:t>por Rafael Sanzio, 1515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40B503C-E101-4B5D-8E2C-FEFCFE058C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3" b="5446"/>
          <a:stretch/>
        </p:blipFill>
        <p:spPr bwMode="auto">
          <a:xfrm>
            <a:off x="4545107" y="772040"/>
            <a:ext cx="3026664" cy="404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60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17B77623-2F73-4AFA-A848-1B7D77B334AC}"/>
              </a:ext>
            </a:extLst>
          </p:cNvPr>
          <p:cNvSpPr/>
          <p:nvPr/>
        </p:nvSpPr>
        <p:spPr>
          <a:xfrm>
            <a:off x="0" y="0"/>
            <a:ext cx="12192000" cy="1080655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1D18E5F-0393-42D7-A6F3-6AB8B0AB6F65}"/>
              </a:ext>
            </a:extLst>
          </p:cNvPr>
          <p:cNvSpPr txBox="1"/>
          <p:nvPr/>
        </p:nvSpPr>
        <p:spPr>
          <a:xfrm>
            <a:off x="333615" y="1137380"/>
            <a:ext cx="33196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Estilo sacro: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Matéria: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Afetos sérios, elevados, contidos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Escrita: 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Estrita (ligada,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Regras do contraponto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Regularidade de figuras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Ornamentação contida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Dissonâncias preparadas e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resolvidas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Gêneros: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moteto, oratório, fuga,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ricercare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prelúdio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coral etc.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646E6B4-673B-4A08-B7B6-9767D4F17AFF}"/>
              </a:ext>
            </a:extLst>
          </p:cNvPr>
          <p:cNvSpPr txBox="1"/>
          <p:nvPr/>
        </p:nvSpPr>
        <p:spPr>
          <a:xfrm>
            <a:off x="7225344" y="1138687"/>
            <a:ext cx="48752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Estilo teatral: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atéria: </a:t>
            </a:r>
            <a:endParaRPr lang="pt-BR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Afetos extremos e intensos</a:t>
            </a:r>
          </a:p>
          <a:p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Escrita: </a:t>
            </a:r>
          </a:p>
          <a:p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ivre (desligada, galante)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Regras da harmonia, liberdade na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condução dos encadeamentos (contraponto)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Variedade de figurações rítmicas e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melódicas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Ênfase na melodia, ornamentação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Dissonâncias não preparadas ou sem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resolução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Modulações livres e frequentes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Gêneros: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tragédia e comédia [“ópera”]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68E0AD6-31EB-4BDA-BE62-5A5650E295AA}"/>
              </a:ext>
            </a:extLst>
          </p:cNvPr>
          <p:cNvSpPr txBox="1"/>
          <p:nvPr/>
        </p:nvSpPr>
        <p:spPr>
          <a:xfrm>
            <a:off x="4091009" y="1138687"/>
            <a:ext cx="2947100" cy="5355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Estilo camerístico: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Matéria: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Afetos delicados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Mista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Liberdade de escritas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Elaboração, detalhamento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Exige audição atenta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Gêneros: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sonata, concerto, 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sinfonia, cantata,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fantasia etc.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C497A62-A26C-420F-A81D-328CE692E970}"/>
              </a:ext>
            </a:extLst>
          </p:cNvPr>
          <p:cNvSpPr txBox="1"/>
          <p:nvPr/>
        </p:nvSpPr>
        <p:spPr>
          <a:xfrm>
            <a:off x="4636655" y="274291"/>
            <a:ext cx="3177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Critérios de naturalidade</a:t>
            </a:r>
          </a:p>
        </p:txBody>
      </p:sp>
      <p:pic>
        <p:nvPicPr>
          <p:cNvPr id="9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0B19BAA9-25B5-48A0-877A-A3EDD11DE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534308" y="0"/>
            <a:ext cx="712129" cy="108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640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753BBC4-4F2C-44EC-B51A-79D23B3DAB2B}"/>
              </a:ext>
            </a:extLst>
          </p:cNvPr>
          <p:cNvSpPr/>
          <p:nvPr/>
        </p:nvSpPr>
        <p:spPr>
          <a:xfrm>
            <a:off x="0" y="0"/>
            <a:ext cx="12192000" cy="1080655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4813435-51C6-40DD-9AFC-5377D969D818}"/>
              </a:ext>
            </a:extLst>
          </p:cNvPr>
          <p:cNvSpPr txBox="1"/>
          <p:nvPr/>
        </p:nvSpPr>
        <p:spPr>
          <a:xfrm>
            <a:off x="211574" y="1480335"/>
            <a:ext cx="11509513" cy="342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[§65.] </a:t>
            </a:r>
            <a:r>
              <a:rPr lang="de-DE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Todo ato de executar um instrumento é uma imitação e acompanhamento do canto. De fato, um instrumentista, ou aquele que compõe para instrumentos, deve observar – muito mais diligentemente que um cantor ou que aquele que compõe partes vocais – tudo o que é exigido para uma boa melodia e para uma boa harmonia, pois, no canto há o auxílio de palavras as mais elucidativas; ao contrário, na execução instrumental, essas palavras sempre estão ausentes.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de-DE" dirty="0"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de-DE" dirty="0">
                <a:solidFill>
                  <a:srgbClr val="00B0F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Hiller, 1768 (revista musical)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de-DE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“[a linguagem] distingue [as paixões] não apenas pelo nome em si, mas pode apresentá-las tão claramente pelos diferentes traços e movimentos, que dizemos a nós mesmos: isto é amor! Isto é tristeza! Ou: Assim fala o amor! Assim fala a tristeza!”</a:t>
            </a:r>
            <a:endParaRPr lang="de-DE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44331D0-35D8-4AA3-872A-EBEE09378CC8}"/>
              </a:ext>
            </a:extLst>
          </p:cNvPr>
          <p:cNvSpPr txBox="1"/>
          <p:nvPr/>
        </p:nvSpPr>
        <p:spPr>
          <a:xfrm>
            <a:off x="4604848" y="309494"/>
            <a:ext cx="336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Musica Instrumental</a:t>
            </a:r>
          </a:p>
        </p:txBody>
      </p:sp>
      <p:pic>
        <p:nvPicPr>
          <p:cNvPr id="5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434CCBF6-D3C0-4ACC-B90A-39691AC50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534308" y="0"/>
            <a:ext cx="712129" cy="108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56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95899CA-CEA6-4DB6-B361-003A7635082F}"/>
              </a:ext>
            </a:extLst>
          </p:cNvPr>
          <p:cNvSpPr/>
          <p:nvPr/>
        </p:nvSpPr>
        <p:spPr>
          <a:xfrm>
            <a:off x="0" y="1"/>
            <a:ext cx="12192000" cy="1080655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74D4F7B-B271-489A-84FA-4F527C11C4DA}"/>
              </a:ext>
            </a:extLst>
          </p:cNvPr>
          <p:cNvSpPr txBox="1"/>
          <p:nvPr/>
        </p:nvSpPr>
        <p:spPr>
          <a:xfrm>
            <a:off x="161604" y="1225689"/>
            <a:ext cx="114796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Sonata</a:t>
            </a:r>
          </a:p>
          <a:p>
            <a:pPr marL="719138" algn="just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sonata deve gerar uma complacência</a:t>
            </a:r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se ajusta a tudo. Deve haver variação  de afetos (alegria, ira, melancolia), mas sempre com delicadeza.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Deve nela predominar uma certa </a:t>
            </a:r>
            <a:r>
              <a:rPr lang="pt-B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complaissance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agrada a todos e serve para todos os ouvintes: o melanc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ólico deve encontrar nela algo triste, a pessoa voluptuosa encontrará algo alegre, o colérico encontrará algo violento etc. nas diferentes variedades de sonatas e nos seus diferentes movimentos.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maravilhamento, pela destreza técnica, também é um tipo de movimento de alma, que frequentemente gera inveja, mas sua verdadeira mãe é a ignor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ância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Mattheson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1739)</a:t>
            </a:r>
          </a:p>
          <a:p>
            <a:pPr algn="just"/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9138"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sonat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é a forma instrumental mais apta a descrever sentimentos. (Schulz, 1774)</a:t>
            </a:r>
          </a:p>
          <a:p>
            <a:pPr algn="just"/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9138" algn="just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Subespécies: solo, duo, trio, quarteto, quinteto etc... até sinfonia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Sinfonia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Peça que serve para colocar o ouvinte na disposição de espírito da obra que se segue (ópera, oratório).</a:t>
            </a:r>
          </a:p>
          <a:p>
            <a:pPr marL="719138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Sonata em que as partes são dobradas. (Koch, 1802)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Fantasia</a:t>
            </a:r>
          </a:p>
          <a:p>
            <a:pPr marL="719138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método mais livre e irrestrito de compor. Ele não é ligado a nada, nem à palavra, nem a um tema harmônico. Foi concebida para ostentar o engenho a secreta razão harmônica.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BE2F0E-AF2B-4836-8605-4681A9E9F561}"/>
              </a:ext>
            </a:extLst>
          </p:cNvPr>
          <p:cNvSpPr txBox="1"/>
          <p:nvPr/>
        </p:nvSpPr>
        <p:spPr>
          <a:xfrm>
            <a:off x="4711083" y="294759"/>
            <a:ext cx="2769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Gênero camerístico</a:t>
            </a:r>
          </a:p>
          <a:p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Gêneros instrumentais</a:t>
            </a:r>
            <a:endParaRPr lang="pt-B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5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781F8A62-3A80-4CA7-AA77-5630863940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534308" y="0"/>
            <a:ext cx="712129" cy="108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44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004B616-6B4F-476E-8BBE-851453A65355}"/>
              </a:ext>
            </a:extLst>
          </p:cNvPr>
          <p:cNvSpPr/>
          <p:nvPr/>
        </p:nvSpPr>
        <p:spPr>
          <a:xfrm>
            <a:off x="0" y="-139346"/>
            <a:ext cx="3293615" cy="69973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1" name="Numa resenha do Trio para piano, clarinete e violoncelo op. 11, podemos ler, por exemplo: “[O compositor], com seu conhecimento harmônico incomum e amor pela composição séria, nos daria muitas [obras] de boa qualidade [...], se quisesse escrever sempre d"/>
          <p:cNvSpPr txBox="1">
            <a:spLocks noGrp="1"/>
          </p:cNvSpPr>
          <p:nvPr>
            <p:ph type="body" idx="1"/>
          </p:nvPr>
        </p:nvSpPr>
        <p:spPr>
          <a:xfrm>
            <a:off x="3773010" y="889347"/>
            <a:ext cx="73152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398428">
              <a:spcBef>
                <a:spcPts val="2812"/>
              </a:spcBef>
              <a:buNone/>
              <a:defRPr sz="3298"/>
            </a:pPr>
            <a:r>
              <a:rPr lang="pt-BR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Trio para piano, clarinete e violoncelo op. 11 (1799)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398428">
              <a:spcBef>
                <a:spcPts val="2812"/>
              </a:spcBef>
              <a:buNone/>
              <a:defRPr sz="3298"/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“[O compositor], com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harmônico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incomum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amor pela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composição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séria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muitas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de boa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[...], se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quisesse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escrever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sempre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maneira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i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mais</a:t>
            </a:r>
            <a:r>
              <a:rPr sz="18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natural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que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rebuscada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398428">
              <a:spcBef>
                <a:spcPts val="2812"/>
              </a:spcBef>
              <a:buNone/>
              <a:defRPr sz="3298"/>
            </a:pPr>
            <a:endParaRPr lang="pt-BR" sz="18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 defTabSz="398428">
              <a:spcBef>
                <a:spcPts val="2812"/>
              </a:spcBef>
              <a:buNone/>
              <a:defRPr sz="3298"/>
            </a:pPr>
            <a:r>
              <a:rPr lang="pt-BR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</a:t>
            </a:r>
            <a:r>
              <a:rPr sz="1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onatas</a:t>
            </a:r>
            <a:r>
              <a:rPr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para piano e </a:t>
            </a:r>
            <a:r>
              <a:rPr sz="1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violino</a:t>
            </a:r>
            <a:r>
              <a:rPr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op. 12</a:t>
            </a:r>
            <a:r>
              <a:rPr lang="pt-BR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(1799)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398428">
              <a:spcBef>
                <a:spcPts val="2812"/>
              </a:spcBef>
              <a:buNone/>
              <a:defRPr sz="3298"/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"É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inegável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Sr. van </a:t>
            </a:r>
            <a:r>
              <a:rPr sz="18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Beethoven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segue um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caminho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próprio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mas que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caminho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bizarro 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penoso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Erudito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erudito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sempre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erudito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nenhuma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natureza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nenhum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canto! [...]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nessas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[...]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procura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modulações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incomuns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pelos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encadeamentos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usuais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acúmulo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modo que [o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ouvinte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perde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alegria 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paciência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MuseumFromHome | Bach-Archiv Leipzig">
            <a:extLst>
              <a:ext uri="{FF2B5EF4-FFF2-40B4-BE49-F238E27FC236}">
                <a16:creationId xmlns:a16="http://schemas.microsoft.com/office/drawing/2014/main" id="{7A017EC1-2952-4082-8D9B-2445D6DD77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/>
          <a:stretch/>
        </p:blipFill>
        <p:spPr bwMode="auto">
          <a:xfrm>
            <a:off x="0" y="1217820"/>
            <a:ext cx="3293614" cy="411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rítica francesa (Le Globe maio de 1828): “De tempos em tempos encontramos [em Beethoven] os defeitos da Escola alemã: mais bizarrice do que encanto, mais cálculo do que inspiração verdadeira”.…"/>
          <p:cNvSpPr txBox="1">
            <a:spLocks noGrp="1"/>
          </p:cNvSpPr>
          <p:nvPr>
            <p:ph type="body" idx="1"/>
          </p:nvPr>
        </p:nvSpPr>
        <p:spPr>
          <a:xfrm>
            <a:off x="4012707" y="1069319"/>
            <a:ext cx="7847120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Le Globe</a:t>
            </a:r>
            <a:r>
              <a:rPr lang="pt-BR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1828: 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“De tempos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tempos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encontramos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Beethoven]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defeitos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Escola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alemã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bizarrice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que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encanto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cálculo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que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inspiração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verdadeira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buNone/>
            </a:pPr>
            <a:r>
              <a:rPr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Sonatas para piano Op. 10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abundância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idéias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[...]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leva Beethoven,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freqüentemente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amontoá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-las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maneira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selvagem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outras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maneira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bizarra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agrupá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-las de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maneira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produzir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raro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artificialidade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obscura [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dunkle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Künstlichkeit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obscuridade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artificial [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künstliche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Dunkelheit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]”.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Sinfonia 3, </a:t>
            </a:r>
            <a:r>
              <a:rPr lang="pt-B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Eroica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(1807): </a:t>
            </a:r>
          </a:p>
          <a:p>
            <a:pPr marL="0" indent="0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"Esta composição, longa e extremamente difícil de se executar, é na verdade uma fantasia audaz e selvagem. Nela não faltam passagens ousadas e surpreendentes, nas quais se pode reconhecer o espírito cheio de talento de seu criador. [Mas] com muita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freqüência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parece se perder completamente na ausência de regras [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Regellose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]."</a:t>
            </a:r>
          </a:p>
          <a:p>
            <a:pPr marL="0" indent="0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B4752F4-8027-42D7-A587-0F64229AD8CF}"/>
              </a:ext>
            </a:extLst>
          </p:cNvPr>
          <p:cNvSpPr/>
          <p:nvPr/>
        </p:nvSpPr>
        <p:spPr>
          <a:xfrm>
            <a:off x="0" y="-139346"/>
            <a:ext cx="3293615" cy="69973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Picture 2" descr="MuseumFromHome | Bach-Archiv Leipzig">
            <a:extLst>
              <a:ext uri="{FF2B5EF4-FFF2-40B4-BE49-F238E27FC236}">
                <a16:creationId xmlns:a16="http://schemas.microsoft.com/office/drawing/2014/main" id="{1A00BB97-EAE4-4361-86C6-97B4E5FA18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/>
          <a:stretch/>
        </p:blipFill>
        <p:spPr bwMode="auto">
          <a:xfrm>
            <a:off x="0" y="1217820"/>
            <a:ext cx="3293614" cy="411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B5C8EC90-F152-4449-89C2-C0C219D4EE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5877100" y="12785"/>
            <a:ext cx="4502426" cy="683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C93A158-5B49-488B-99D2-BB9DE1C748FB}"/>
              </a:ext>
            </a:extLst>
          </p:cNvPr>
          <p:cNvSpPr txBox="1"/>
          <p:nvPr/>
        </p:nvSpPr>
        <p:spPr>
          <a:xfrm>
            <a:off x="414593" y="114851"/>
            <a:ext cx="514846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Mestre-de-capela</a:t>
            </a:r>
          </a:p>
          <a:p>
            <a:pPr algn="ctr"/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Perfeito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seja, </a:t>
            </a:r>
          </a:p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Instrução detalhada 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todas as coisas que 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saber, conhecer e dominar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aquele que deseja conduzir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Capela 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dignidade e utilidade: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Concebido em forma de ensaio</a:t>
            </a:r>
          </a:p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</a:p>
          <a:p>
            <a:pPr algn="ctr"/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[Johann] MATTHESON.</a:t>
            </a: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Hamburgo, 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Publicado por Christian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Herold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1739.</a:t>
            </a:r>
          </a:p>
        </p:txBody>
      </p:sp>
    </p:spTree>
    <p:extLst>
      <p:ext uri="{BB962C8B-B14F-4D97-AF65-F5344CB8AC3E}">
        <p14:creationId xmlns:p14="http://schemas.microsoft.com/office/powerpoint/2010/main" val="189927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A6C4FB5-262D-4323-9CAA-AB3EBC9F9A3E}"/>
              </a:ext>
            </a:extLst>
          </p:cNvPr>
          <p:cNvSpPr/>
          <p:nvPr/>
        </p:nvSpPr>
        <p:spPr>
          <a:xfrm>
            <a:off x="1" y="0"/>
            <a:ext cx="2598964" cy="6858000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6E6A867-B870-458B-BF74-77EBF33F026A}"/>
              </a:ext>
            </a:extLst>
          </p:cNvPr>
          <p:cNvSpPr txBox="1"/>
          <p:nvPr/>
        </p:nvSpPr>
        <p:spPr>
          <a:xfrm>
            <a:off x="2927927" y="376516"/>
            <a:ext cx="81187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Capítulo 1 – Sobre os fundamentos básicos da música</a:t>
            </a:r>
          </a:p>
          <a:p>
            <a:pPr algn="ctr"/>
            <a:endParaRPr lang="pt-BR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[&amp;6.]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princípio básico de toda a música, sobre o qual devem ser construídas todas as demais conclusões desta ciência e arte, consiste nas quatro palavras seguintes: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Tudo deve soar adequadamente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t-B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</a:t>
            </a:r>
            <a:r>
              <a:rPr lang="pt-BR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&amp;7.]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 palavrinha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adequadamente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entendemos todas as circunstâncias agradáveis e todas as verdadeiras características do cantar e do tocar, tanto no que se refere à comoção do ânimo quanto às formas de compor, às palavras, à melodia, à harmonia etc.  </a:t>
            </a:r>
            <a:r>
              <a:rPr lang="pt-BR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</a:t>
            </a: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&amp;8.]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Se, por exemplo, se quiser sejam colocados nas partes internas da escrita muitos ornamentos artificiais, isto não é algo natural, mas sim prejudicaria injustamente o notável movimento, não obstante todo o canto. Desse modo também deve-se julgar as exigências restantes. </a:t>
            </a:r>
          </a:p>
          <a:p>
            <a:endParaRPr lang="de-DE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[&amp;10.]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conseguinte, é necessário que o mestre-de-capela tenha suficiente instrução acerca d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 cuidados com a voz humana; das principais características de um regente; da verdadeira e elegante arte do canto; da invenção de uma canção; da melodia e de sua elaboração; da duração dos sons e da divisão do tempo; da expressão no canto; de suas seções e cesuras; da inclusão de rimas confortáveis à melodia; da característica e do som das palavras; da diferença entre as melodias vocais e instrumentais; dos gêneros dessas melodias; de sua composição, de seu aperfeiçoamento e de sua ornamentação.</a:t>
            </a:r>
            <a:endParaRPr lang="pt-BR" dirty="0"/>
          </a:p>
        </p:txBody>
      </p:sp>
      <p:pic>
        <p:nvPicPr>
          <p:cNvPr id="3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08BC550C-0661-4446-8174-E228E8C5CD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0" y="979054"/>
            <a:ext cx="2598965" cy="394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82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E000B39-74A9-4878-9189-FBA14D445500}"/>
              </a:ext>
            </a:extLst>
          </p:cNvPr>
          <p:cNvSpPr txBox="1"/>
          <p:nvPr/>
        </p:nvSpPr>
        <p:spPr>
          <a:xfrm>
            <a:off x="2909455" y="280019"/>
            <a:ext cx="7555345" cy="5430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Capítulo 2 –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 fundamentos que necessitam ser previamente conhecidos antes de se progredir para a matéria.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[§15.]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definição fundamental correta de música, em que nada falte ou seja supérfluo, poderia ser: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Música é uma ciência e arte, de combinar prudentemente </a:t>
            </a:r>
            <a:r>
              <a:rPr lang="pt-B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sons apropriados e agradáveis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acrescentando-os uns aos outros corretamente, e apresentando-os aprazivelmente, para que, por meio do soar bem, sejam proporcionadas a honra de Deus e todas as virtudes.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[§18.]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Alguns poderiam pensar que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sons apropriados e agradáveis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contivessem algo de superficial. Uma coisa pode ser agradável, e não ser justificadamente apropriada, como uma melodia alegre com palavras tristes. Por outro lado, muitas coisas podem ser apropriadas e, apesar disso, não possuir nenhum encanto, como as dissonâncias.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FCA5910-2EA5-4ACB-98B3-7326897C5FDB}"/>
              </a:ext>
            </a:extLst>
          </p:cNvPr>
          <p:cNvSpPr/>
          <p:nvPr/>
        </p:nvSpPr>
        <p:spPr>
          <a:xfrm>
            <a:off x="1" y="-139346"/>
            <a:ext cx="2598964" cy="6997346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20CF6A0A-73F8-4A59-BF7C-C6954D6CA2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0" y="979054"/>
            <a:ext cx="2598965" cy="394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1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958F7FD-EDFC-4F12-9B51-12D58F4A7370}"/>
              </a:ext>
            </a:extLst>
          </p:cNvPr>
          <p:cNvSpPr txBox="1"/>
          <p:nvPr/>
        </p:nvSpPr>
        <p:spPr>
          <a:xfrm>
            <a:off x="3260435" y="804869"/>
            <a:ext cx="7447220" cy="397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Capítulo 10 - Sobre o estilo musical</a:t>
            </a:r>
          </a:p>
          <a:p>
            <a:pPr algn="ctr"/>
            <a:endParaRPr lang="de-DE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[§1.]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 o uso especial e a combinação de algumas palavras, expressões idiomáticas e formalidades [de fala e de comportamento], tanto nos escritos sacros, quanto na justiça, na corte, nas chancelarias, nas salas de aula, nas epístolas e na conversação cotidiana originam uma diferença explícita de estilo, seja na fala ou na escrita, então é fácil entender que a música  - já que sua utilidade e seu emprego se estendem a igrejas, palcos e câmaras – deva ser necessariamente diferente em seu modo de escrita e de composição por meio do uso e combinação similares de certos sons, passagens, circunstâncias, disposição e duração. </a:t>
            </a:r>
          </a:p>
          <a:p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236E254-6911-43EA-844C-B8AEC5C6A3C2}"/>
              </a:ext>
            </a:extLst>
          </p:cNvPr>
          <p:cNvSpPr/>
          <p:nvPr/>
        </p:nvSpPr>
        <p:spPr>
          <a:xfrm>
            <a:off x="1" y="-139346"/>
            <a:ext cx="2598964" cy="6997346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A38E12C8-5A25-4794-8561-D41FF8535D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0" y="1669473"/>
            <a:ext cx="2598965" cy="394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5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477B1F2-CFC9-48A4-8A20-E99033D8B862}"/>
              </a:ext>
            </a:extLst>
          </p:cNvPr>
          <p:cNvSpPr txBox="1"/>
          <p:nvPr/>
        </p:nvSpPr>
        <p:spPr>
          <a:xfrm>
            <a:off x="2769176" y="187728"/>
            <a:ext cx="8200887" cy="648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[§6.]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que diz respeito aos assim denominados gêneros </a:t>
            </a:r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sublime, medíocre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baixo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todos os estilos, isto é </a:t>
            </a:r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comum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entendimento de todos: pois cada estilo principal na composição musical, a saber, o eclesiástico, o secular e o camerístico, tem características semelhantes, e são como gêneros de suas espécies. Os gêneros sublime, medíocre e baixo são apenas coisas secundárias e termos incidentais; deve-se observá-los apenas como subdivisões, que, por si só, não podem determinar os estilos como sendo sacro, teatral ou camerístico: pois todas e quaisquer expressões, embora contenham algo de sublime, adequado ou inferior, devem inevitavelmente orientar-se – sem exceções – segundo os três gêneros do estilo, com todas as ideias, invenções e forças, como um servo se conforma a seu senhor. </a:t>
            </a:r>
          </a:p>
          <a:p>
            <a:pPr algn="just"/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[§7.]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Está errado o conceito quando se atribui à palavra igreja um sentido atrelado</a:t>
            </a:r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meramente ao lugar físico e ao tempo,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 se classificar os estilos. A situação é bastante diferente, e o vocábulo se refere ao serviço eclesiástico propriamente dito, às obras </a:t>
            </a:r>
            <a:r>
              <a:rPr lang="de-D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espirituais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à verdadeira devoção ou às matérias edificantes, e não à construção física ou às paredes do templo. Pois, onde se ensina e se ouve a palavra de Deus, ali é – incontestavalmente – a casa de Deus. </a:t>
            </a:r>
            <a:r>
              <a:rPr lang="de-DE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§8.] 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igual modo se dá com o teatro e com a câmara. Numa grande sala pode-se apresentar tanto uma peça sacra quanto um concerto de 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musique de table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Por isso é bom quando esclarecemos o estilo camerístico com o acréscimo da palavra 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doméstico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caso de a intenção voltar-se a coisas e matérias morais. </a:t>
            </a:r>
            <a:r>
              <a:rPr lang="de-DE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de-DE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§9.]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explicamos o estilo dramático com </a:t>
            </a:r>
            <a:r>
              <a:rPr lang="pt-BR" sz="1800" b="0" i="0" u="none" strike="noStrike" baseline="0" dirty="0">
                <a:latin typeface="Times New Roman" panose="02020603050405020304" pitchFamily="18" charset="0"/>
              </a:rPr>
              <a:t>a palavra mundano quando a intenção se volta a negócios mundanos e a histórias de pessoas que representam entre si comédias ou tragédias.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86A3FE8-69CA-4F0A-A31F-9370571BA57A}"/>
              </a:ext>
            </a:extLst>
          </p:cNvPr>
          <p:cNvSpPr/>
          <p:nvPr/>
        </p:nvSpPr>
        <p:spPr>
          <a:xfrm>
            <a:off x="1" y="-139346"/>
            <a:ext cx="2598964" cy="6997346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774F74C2-6A7B-4DCB-A563-EBDFA85F54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0" y="1063387"/>
            <a:ext cx="2598965" cy="394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6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283DCA0-4482-4B3A-B3D3-38DAAB75A87E}"/>
              </a:ext>
            </a:extLst>
          </p:cNvPr>
          <p:cNvSpPr txBox="1"/>
          <p:nvPr/>
        </p:nvSpPr>
        <p:spPr>
          <a:xfrm>
            <a:off x="3112654" y="439932"/>
            <a:ext cx="7509164" cy="710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[§19.] </a:t>
            </a:r>
            <a:r>
              <a:rPr lang="de-D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o vocábulo „natural“, ao discorrermos sobre estilo, abrange-se quase tudo que diz respeito a suas características, e não se necessita de nenhuma outra classificação principal, além daquela que contém os estilos eclesiástico, teatral e camerístico, como explicamos aqui, pois estes devem sempre ser submetidos à essência natural como fundamento, porque eles realmente, e de acordo com o estado interno da matéria, são gerais, isto é, genéricos, e simples, como todo princípio deve ser.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de-DE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§20.] </a:t>
            </a:r>
            <a:r>
              <a:rPr lang="de-D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o gênero sublime deve ser natural na música, deve, por conseguinte, soar esplendorosamente. O gênero medíocre não pode ser natural, se não for fluente. E o gênero baixo, quando pleno de primores artísticos, é artificial.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de-DE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§21.] </a:t>
            </a:r>
            <a:r>
              <a:rPr lang="de-D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Quando, portanto, os estilos não estão em conformidade com as pessoas, coisas, ideias e funções no ato de apresentação, então nenhum deles é </a:t>
            </a:r>
            <a:r>
              <a:rPr lang="de-D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de-D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o</a:t>
            </a:r>
            <a:r>
              <a:rPr lang="de-D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empolado </a:t>
            </a:r>
            <a:r>
              <a:rPr lang="de-D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menos ainda que todos, </a:t>
            </a:r>
            <a:r>
              <a:rPr lang="de-D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principalmente quando, por sua natureza, não tiver boas razões para ser empregado</a:t>
            </a:r>
            <a:r>
              <a:rPr lang="de-D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Neste ponto eu devo saber o que signifca empolado e estilo empolado: é uma elevação e um enobrecimento em certo lugar onde não deveriam estar, quando se ornamentam de modo incomum coisas mesquinhas, encobrindo aquilo que é essencial, e se atribui, a coisas indignas, um esplendor inútil ou, ainda, ornamentos repudiáveis.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2224A01-84A4-4679-A005-12FC0F31C9A8}"/>
              </a:ext>
            </a:extLst>
          </p:cNvPr>
          <p:cNvSpPr/>
          <p:nvPr/>
        </p:nvSpPr>
        <p:spPr>
          <a:xfrm>
            <a:off x="1" y="0"/>
            <a:ext cx="2598964" cy="6858000"/>
          </a:xfrm>
          <a:prstGeom prst="rect">
            <a:avLst/>
          </a:prstGeom>
          <a:solidFill>
            <a:srgbClr val="F4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71009314-58A3-406C-96AA-E6FADEDE9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0" y="684696"/>
            <a:ext cx="2598965" cy="394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82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4542167-39BC-4F0D-956B-BB349D93015F}"/>
              </a:ext>
            </a:extLst>
          </p:cNvPr>
          <p:cNvSpPr txBox="1"/>
          <p:nvPr/>
        </p:nvSpPr>
        <p:spPr>
          <a:xfrm>
            <a:off x="4812146" y="655782"/>
            <a:ext cx="7786254" cy="2763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Gêneros: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camerístico (doméstico) – teatral (dramático) – sacro (edificante)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Estilos: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alto (esplendoroso) – médio (f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luente) – baixo (sem artifícios)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pic>
        <p:nvPicPr>
          <p:cNvPr id="3" name="Picture 2" descr="Johann Mattheson - Der vollkommene Capellmeister - 1739 - Catawiki">
            <a:extLst>
              <a:ext uri="{FF2B5EF4-FFF2-40B4-BE49-F238E27FC236}">
                <a16:creationId xmlns:a16="http://schemas.microsoft.com/office/drawing/2014/main" id="{4DF8CD45-B42B-441E-948E-09BA5E24DA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t="6025" r="7728" b="3490"/>
          <a:stretch/>
        </p:blipFill>
        <p:spPr bwMode="auto">
          <a:xfrm>
            <a:off x="0" y="0"/>
            <a:ext cx="45192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60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985" y="0"/>
            <a:ext cx="53307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520210" y="463755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Louis </a:t>
            </a:r>
            <a:r>
              <a:rPr lang="pt-BR" b="1" dirty="0" err="1">
                <a:solidFill>
                  <a:schemeClr val="bg1"/>
                </a:solidFill>
              </a:rPr>
              <a:t>Couperin</a:t>
            </a:r>
            <a:r>
              <a:rPr lang="pt-BR" b="1" dirty="0">
                <a:solidFill>
                  <a:schemeClr val="bg1"/>
                </a:solidFill>
              </a:rPr>
              <a:t>, </a:t>
            </a:r>
          </a:p>
          <a:p>
            <a:r>
              <a:rPr lang="pt-BR" b="1" dirty="0" err="1">
                <a:solidFill>
                  <a:schemeClr val="bg1"/>
                </a:solidFill>
              </a:rPr>
              <a:t>Allemande</a:t>
            </a:r>
            <a:r>
              <a:rPr lang="pt-BR" b="1" dirty="0">
                <a:solidFill>
                  <a:schemeClr val="bg1"/>
                </a:solidFill>
              </a:rPr>
              <a:t>, 1658</a:t>
            </a:r>
          </a:p>
          <a:p>
            <a:endParaRPr lang="de-DE" dirty="0"/>
          </a:p>
        </p:txBody>
      </p:sp>
      <p:pic>
        <p:nvPicPr>
          <p:cNvPr id="3074" name="Picture 2" descr="COCINA MONACAL DE LAS HERMANAS CLARISAS - CINCO RECETAS ...">
            <a:extLst>
              <a:ext uri="{FF2B5EF4-FFF2-40B4-BE49-F238E27FC236}">
                <a16:creationId xmlns:a16="http://schemas.microsoft.com/office/drawing/2014/main" id="{661BA4CB-3991-479A-A5D1-07194B6F0A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2" t="2679" r="27556" b="33403"/>
          <a:stretch/>
        </p:blipFill>
        <p:spPr bwMode="auto">
          <a:xfrm>
            <a:off x="1689651" y="1387085"/>
            <a:ext cx="3018123" cy="491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2141</Words>
  <Application>Microsoft Office PowerPoint</Application>
  <PresentationFormat>Widescreen</PresentationFormat>
  <Paragraphs>154</Paragraphs>
  <Slides>17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 Lucas</dc:creator>
  <cp:lastModifiedBy>Monica Lucas</cp:lastModifiedBy>
  <cp:revision>8</cp:revision>
  <dcterms:created xsi:type="dcterms:W3CDTF">2021-08-25T12:31:02Z</dcterms:created>
  <dcterms:modified xsi:type="dcterms:W3CDTF">2022-09-01T11:29:13Z</dcterms:modified>
</cp:coreProperties>
</file>