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0"/>
    <p:sldId id="257" r:id="rId51"/>
    <p:sldId id="258" r:id="rId52"/>
    <p:sldId id="259" r:id="rId53"/>
    <p:sldId id="260" r:id="rId54"/>
    <p:sldId id="261" r:id="rId55"/>
    <p:sldId id="262" r:id="rId56"/>
    <p:sldId id="263" r:id="rId57"/>
    <p:sldId id="264" r:id="rId58"/>
    <p:sldId id="265" r:id="rId59"/>
    <p:sldId id="266" r:id="rId60"/>
    <p:sldId id="267" r:id="rId61"/>
    <p:sldId id="268" r:id="rId62"/>
    <p:sldId id="269" r:id="rId63"/>
    <p:sldId id="270" r:id="rId64"/>
    <p:sldId id="271" r:id="rId65"/>
    <p:sldId id="272" r:id="rId66"/>
    <p:sldId id="273" r:id="rId67"/>
    <p:sldId id="274" r:id="rId68"/>
    <p:sldId id="275" r:id="rId69"/>
    <p:sldId id="276" r:id="rId70"/>
    <p:sldId id="277" r:id="rId71"/>
    <p:sldId id="278" r:id="rId72"/>
    <p:sldId id="279" r:id="rId73"/>
    <p:sldId id="280" r:id="rId74"/>
    <p:sldId id="281" r:id="rId75"/>
    <p:sldId id="282" r:id="rId76"/>
    <p:sldId id="283" r:id="rId77"/>
    <p:sldId id="284" r:id="rId78"/>
    <p:sldId id="285" r:id="rId79"/>
    <p:sldId id="286" r:id="rId80"/>
    <p:sldId id="287" r:id="rId81"/>
    <p:sldId id="288" r:id="rId82"/>
    <p:sldId id="289" r:id="rId83"/>
    <p:sldId id="290" r:id="rId84"/>
    <p:sldId id="291" r:id="rId85"/>
    <p:sldId id="292" r:id="rId86"/>
    <p:sldId id="293" r:id="rId87"/>
    <p:sldId id="294" r:id="rId88"/>
    <p:sldId id="295" r:id="rId8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 1" charset="1" panose="020F0502020204030203"/>
      <p:regular r:id="rId10"/>
    </p:embeddedFont>
    <p:embeddedFont>
      <p:font typeface="Lato 1 Bold" charset="1" panose="020F0502020204030203"/>
      <p:regular r:id="rId11"/>
    </p:embeddedFont>
    <p:embeddedFont>
      <p:font typeface="Lato 1 Italics" charset="1" panose="020F0502020204030203"/>
      <p:regular r:id="rId12"/>
    </p:embeddedFont>
    <p:embeddedFont>
      <p:font typeface="Lato 1 Bold Italics" charset="1" panose="020F0502020204030203"/>
      <p:regular r:id="rId13"/>
    </p:embeddedFont>
    <p:embeddedFont>
      <p:font typeface="Poppins" charset="1" panose="00000500000000000000"/>
      <p:regular r:id="rId14"/>
    </p:embeddedFont>
    <p:embeddedFont>
      <p:font typeface="Poppins Bold" charset="1" panose="00000800000000000000"/>
      <p:regular r:id="rId15"/>
    </p:embeddedFont>
    <p:embeddedFont>
      <p:font typeface="Poppins Italics" charset="1" panose="00000500000000000000"/>
      <p:regular r:id="rId16"/>
    </p:embeddedFont>
    <p:embeddedFont>
      <p:font typeface="Poppins Bold Italics" charset="1" panose="00000800000000000000"/>
      <p:regular r:id="rId17"/>
    </p:embeddedFont>
    <p:embeddedFont>
      <p:font typeface="Poppins Thin" charset="1" panose="00000300000000000000"/>
      <p:regular r:id="rId18"/>
    </p:embeddedFont>
    <p:embeddedFont>
      <p:font typeface="Poppins Thin Italics" charset="1" panose="00000300000000000000"/>
      <p:regular r:id="rId19"/>
    </p:embeddedFont>
    <p:embeddedFont>
      <p:font typeface="Poppins Extra-Light" charset="1" panose="00000300000000000000"/>
      <p:regular r:id="rId20"/>
    </p:embeddedFont>
    <p:embeddedFont>
      <p:font typeface="Poppins Extra-Light Italics" charset="1" panose="00000300000000000000"/>
      <p:regular r:id="rId21"/>
    </p:embeddedFont>
    <p:embeddedFont>
      <p:font typeface="Poppins Light" charset="1" panose="00000400000000000000"/>
      <p:regular r:id="rId22"/>
    </p:embeddedFont>
    <p:embeddedFont>
      <p:font typeface="Poppins Light Italics" charset="1" panose="00000400000000000000"/>
      <p:regular r:id="rId23"/>
    </p:embeddedFont>
    <p:embeddedFont>
      <p:font typeface="Poppins Medium" charset="1" panose="00000600000000000000"/>
      <p:regular r:id="rId24"/>
    </p:embeddedFont>
    <p:embeddedFont>
      <p:font typeface="Poppins Medium Italics" charset="1" panose="00000600000000000000"/>
      <p:regular r:id="rId25"/>
    </p:embeddedFont>
    <p:embeddedFont>
      <p:font typeface="Poppins Semi-Bold" charset="1" panose="00000700000000000000"/>
      <p:regular r:id="rId26"/>
    </p:embeddedFont>
    <p:embeddedFont>
      <p:font typeface="Poppins Semi-Bold Italics" charset="1" panose="00000700000000000000"/>
      <p:regular r:id="rId27"/>
    </p:embeddedFont>
    <p:embeddedFont>
      <p:font typeface="Poppins Ultra-Bold" charset="1" panose="00000900000000000000"/>
      <p:regular r:id="rId28"/>
    </p:embeddedFont>
    <p:embeddedFont>
      <p:font typeface="Poppins Ultra-Bold Italics" charset="1" panose="00000900000000000000"/>
      <p:regular r:id="rId29"/>
    </p:embeddedFont>
    <p:embeddedFont>
      <p:font typeface="Poppins Heavy" charset="1" panose="00000A00000000000000"/>
      <p:regular r:id="rId30"/>
    </p:embeddedFont>
    <p:embeddedFont>
      <p:font typeface="Poppins Heavy Italics" charset="1" panose="00000A00000000000000"/>
      <p:regular r:id="rId31"/>
    </p:embeddedFont>
    <p:embeddedFont>
      <p:font typeface="Open Sans" charset="1" panose="020B0606030504020204"/>
      <p:regular r:id="rId32"/>
    </p:embeddedFont>
    <p:embeddedFont>
      <p:font typeface="Open Sans Bold" charset="1" panose="020B0806030504020204"/>
      <p:regular r:id="rId33"/>
    </p:embeddedFont>
    <p:embeddedFont>
      <p:font typeface="Open Sans Italics" charset="1" panose="020B0606030504020204"/>
      <p:regular r:id="rId34"/>
    </p:embeddedFont>
    <p:embeddedFont>
      <p:font typeface="Open Sans Bold Italics" charset="1" panose="020B0806030504020204"/>
      <p:regular r:id="rId35"/>
    </p:embeddedFont>
    <p:embeddedFont>
      <p:font typeface="Open Sans Light" charset="1" panose="020B0306030504020204"/>
      <p:regular r:id="rId36"/>
    </p:embeddedFont>
    <p:embeddedFont>
      <p:font typeface="Open Sans Light Italics" charset="1" panose="020B0306030504020204"/>
      <p:regular r:id="rId37"/>
    </p:embeddedFont>
    <p:embeddedFont>
      <p:font typeface="Open Sans Ultra-Bold" charset="1" panose="00000000000000000000"/>
      <p:regular r:id="rId38"/>
    </p:embeddedFont>
    <p:embeddedFont>
      <p:font typeface="Open Sans Ultra-Bold Italics" charset="1" panose="00000000000000000000"/>
      <p:regular r:id="rId39"/>
    </p:embeddedFont>
    <p:embeddedFont>
      <p:font typeface="Lato 2" charset="1" panose="020F0502020204030203"/>
      <p:regular r:id="rId40"/>
    </p:embeddedFont>
    <p:embeddedFont>
      <p:font typeface="Lato 2 Bold" charset="1" panose="020F0502020204030203"/>
      <p:regular r:id="rId41"/>
    </p:embeddedFont>
    <p:embeddedFont>
      <p:font typeface="Lato 2 Italics" charset="1" panose="020F0502020204030203"/>
      <p:regular r:id="rId42"/>
    </p:embeddedFont>
    <p:embeddedFont>
      <p:font typeface="Lato 2 Bold Italics" charset="1" panose="020F0502020204030203"/>
      <p:regular r:id="rId43"/>
    </p:embeddedFont>
    <p:embeddedFont>
      <p:font typeface="Lato 2 Thin" charset="1" panose="020F0502020204030203"/>
      <p:regular r:id="rId44"/>
    </p:embeddedFont>
    <p:embeddedFont>
      <p:font typeface="Lato 2 Thin Italics" charset="1" panose="020F0502020204030203"/>
      <p:regular r:id="rId45"/>
    </p:embeddedFont>
    <p:embeddedFont>
      <p:font typeface="Lato 2 Light" charset="1" panose="020F0502020204030203"/>
      <p:regular r:id="rId46"/>
    </p:embeddedFont>
    <p:embeddedFont>
      <p:font typeface="Lato 2 Light Italics" charset="1" panose="020F0502020204030203"/>
      <p:regular r:id="rId47"/>
    </p:embeddedFont>
    <p:embeddedFont>
      <p:font typeface="Lato 2 Heavy" charset="1" panose="020F0502020204030203"/>
      <p:regular r:id="rId48"/>
    </p:embeddedFont>
    <p:embeddedFont>
      <p:font typeface="Lato 2 Heavy Italics" charset="1" panose="020F0502020204030203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slides/slide1.xml" Type="http://schemas.openxmlformats.org/officeDocument/2006/relationships/slide"/><Relationship Id="rId51" Target="slides/slide2.xml" Type="http://schemas.openxmlformats.org/officeDocument/2006/relationships/slide"/><Relationship Id="rId52" Target="slides/slide3.xml" Type="http://schemas.openxmlformats.org/officeDocument/2006/relationships/slide"/><Relationship Id="rId53" Target="slides/slide4.xml" Type="http://schemas.openxmlformats.org/officeDocument/2006/relationships/slide"/><Relationship Id="rId54" Target="slides/slide5.xml" Type="http://schemas.openxmlformats.org/officeDocument/2006/relationships/slide"/><Relationship Id="rId55" Target="slides/slide6.xml" Type="http://schemas.openxmlformats.org/officeDocument/2006/relationships/slide"/><Relationship Id="rId56" Target="slides/slide7.xml" Type="http://schemas.openxmlformats.org/officeDocument/2006/relationships/slide"/><Relationship Id="rId57" Target="slides/slide8.xml" Type="http://schemas.openxmlformats.org/officeDocument/2006/relationships/slide"/><Relationship Id="rId58" Target="slides/slide9.xml" Type="http://schemas.openxmlformats.org/officeDocument/2006/relationships/slide"/><Relationship Id="rId59" Target="slides/slide10.xml" Type="http://schemas.openxmlformats.org/officeDocument/2006/relationships/slide"/><Relationship Id="rId6" Target="fonts/font6.fntdata" Type="http://schemas.openxmlformats.org/officeDocument/2006/relationships/font"/><Relationship Id="rId60" Target="slides/slide11.xml" Type="http://schemas.openxmlformats.org/officeDocument/2006/relationships/slide"/><Relationship Id="rId61" Target="slides/slide12.xml" Type="http://schemas.openxmlformats.org/officeDocument/2006/relationships/slide"/><Relationship Id="rId62" Target="slides/slide13.xml" Type="http://schemas.openxmlformats.org/officeDocument/2006/relationships/slide"/><Relationship Id="rId63" Target="slides/slide14.xml" Type="http://schemas.openxmlformats.org/officeDocument/2006/relationships/slide"/><Relationship Id="rId64" Target="slides/slide15.xml" Type="http://schemas.openxmlformats.org/officeDocument/2006/relationships/slide"/><Relationship Id="rId65" Target="slides/slide16.xml" Type="http://schemas.openxmlformats.org/officeDocument/2006/relationships/slide"/><Relationship Id="rId66" Target="slides/slide17.xml" Type="http://schemas.openxmlformats.org/officeDocument/2006/relationships/slide"/><Relationship Id="rId67" Target="slides/slide18.xml" Type="http://schemas.openxmlformats.org/officeDocument/2006/relationships/slide"/><Relationship Id="rId68" Target="slides/slide19.xml" Type="http://schemas.openxmlformats.org/officeDocument/2006/relationships/slide"/><Relationship Id="rId69" Target="slides/slide20.xml" Type="http://schemas.openxmlformats.org/officeDocument/2006/relationships/slide"/><Relationship Id="rId7" Target="fonts/font7.fntdata" Type="http://schemas.openxmlformats.org/officeDocument/2006/relationships/font"/><Relationship Id="rId70" Target="slides/slide21.xml" Type="http://schemas.openxmlformats.org/officeDocument/2006/relationships/slide"/><Relationship Id="rId71" Target="slides/slide22.xml" Type="http://schemas.openxmlformats.org/officeDocument/2006/relationships/slide"/><Relationship Id="rId72" Target="slides/slide23.xml" Type="http://schemas.openxmlformats.org/officeDocument/2006/relationships/slide"/><Relationship Id="rId73" Target="slides/slide24.xml" Type="http://schemas.openxmlformats.org/officeDocument/2006/relationships/slide"/><Relationship Id="rId74" Target="slides/slide25.xml" Type="http://schemas.openxmlformats.org/officeDocument/2006/relationships/slide"/><Relationship Id="rId75" Target="slides/slide26.xml" Type="http://schemas.openxmlformats.org/officeDocument/2006/relationships/slide"/><Relationship Id="rId76" Target="slides/slide27.xml" Type="http://schemas.openxmlformats.org/officeDocument/2006/relationships/slide"/><Relationship Id="rId77" Target="slides/slide28.xml" Type="http://schemas.openxmlformats.org/officeDocument/2006/relationships/slide"/><Relationship Id="rId78" Target="slides/slide29.xml" Type="http://schemas.openxmlformats.org/officeDocument/2006/relationships/slide"/><Relationship Id="rId79" Target="slides/slide30.xml" Type="http://schemas.openxmlformats.org/officeDocument/2006/relationships/slide"/><Relationship Id="rId8" Target="fonts/font8.fntdata" Type="http://schemas.openxmlformats.org/officeDocument/2006/relationships/font"/><Relationship Id="rId80" Target="slides/slide31.xml" Type="http://schemas.openxmlformats.org/officeDocument/2006/relationships/slide"/><Relationship Id="rId81" Target="slides/slide32.xml" Type="http://schemas.openxmlformats.org/officeDocument/2006/relationships/slide"/><Relationship Id="rId82" Target="slides/slide33.xml" Type="http://schemas.openxmlformats.org/officeDocument/2006/relationships/slide"/><Relationship Id="rId83" Target="slides/slide34.xml" Type="http://schemas.openxmlformats.org/officeDocument/2006/relationships/slide"/><Relationship Id="rId84" Target="slides/slide35.xml" Type="http://schemas.openxmlformats.org/officeDocument/2006/relationships/slide"/><Relationship Id="rId85" Target="slides/slide36.xml" Type="http://schemas.openxmlformats.org/officeDocument/2006/relationships/slide"/><Relationship Id="rId86" Target="slides/slide37.xml" Type="http://schemas.openxmlformats.org/officeDocument/2006/relationships/slide"/><Relationship Id="rId87" Target="slides/slide38.xml" Type="http://schemas.openxmlformats.org/officeDocument/2006/relationships/slide"/><Relationship Id="rId88" Target="slides/slide39.xml" Type="http://schemas.openxmlformats.org/officeDocument/2006/relationships/slide"/><Relationship Id="rId89" Target="slides/slide40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3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3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617920">
            <a:off x="13191156" y="2017711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82079">
            <a:off x="13547756" y="2374311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82079">
            <a:off x="9185098" y="8221797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4134433" y="1004889"/>
            <a:ext cx="12993464" cy="2102579"/>
          </a:xfrm>
          <a:custGeom>
            <a:avLst/>
            <a:gdLst/>
            <a:ahLst/>
            <a:cxnLst/>
            <a:rect r="r" b="b" t="t" l="l"/>
            <a:pathLst>
              <a:path h="2102579" w="12993464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2777484">
            <a:off x="13814908" y="2641463"/>
            <a:ext cx="5318577" cy="531857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-3623127">
              <a:off x="-1073562" y="-1074435"/>
              <a:ext cx="8497766" cy="8498871"/>
            </a:xfrm>
            <a:custGeom>
              <a:avLst/>
              <a:gdLst/>
              <a:ahLst/>
              <a:cxnLst/>
              <a:rect r="r" b="b" t="t" l="l"/>
              <a:pathLst>
                <a:path h="8498871" w="8497766">
                  <a:moveTo>
                    <a:pt x="8397980" y="5123289"/>
                  </a:moveTo>
                  <a:lnTo>
                    <a:pt x="5620283" y="236545"/>
                  </a:lnTo>
                  <a:cubicBezTo>
                    <a:pt x="5520497" y="60993"/>
                    <a:pt x="5298841" y="0"/>
                    <a:pt x="5123290" y="99786"/>
                  </a:cubicBezTo>
                  <a:lnTo>
                    <a:pt x="235441" y="2878110"/>
                  </a:lnTo>
                  <a:cubicBezTo>
                    <a:pt x="60994" y="2977269"/>
                    <a:pt x="0" y="3198925"/>
                    <a:pt x="99786" y="3374476"/>
                  </a:cubicBezTo>
                  <a:lnTo>
                    <a:pt x="2878111" y="8262325"/>
                  </a:lnTo>
                  <a:cubicBezTo>
                    <a:pt x="2977270" y="8436772"/>
                    <a:pt x="3199553" y="8498870"/>
                    <a:pt x="3375105" y="8399084"/>
                  </a:cubicBezTo>
                  <a:lnTo>
                    <a:pt x="8261849" y="5621387"/>
                  </a:lnTo>
                  <a:cubicBezTo>
                    <a:pt x="8436773" y="5520497"/>
                    <a:pt x="8497767" y="5298841"/>
                    <a:pt x="8397980" y="5123289"/>
                  </a:cubicBezTo>
                  <a:close/>
                </a:path>
              </a:pathLst>
            </a:custGeom>
            <a:blipFill>
              <a:blip r:embed="rId4"/>
              <a:stretch>
                <a:fillRect l="-1574" t="-9793" r="-1581" b="-9796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224837" y="3701213"/>
            <a:ext cx="12616379" cy="146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999">
                <a:solidFill>
                  <a:srgbClr val="5271FF"/>
                </a:solidFill>
                <a:latin typeface="Poppins Heavy"/>
              </a:rPr>
              <a:t>SEMINÁRIO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24837" y="5041183"/>
            <a:ext cx="12616379" cy="1781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600"/>
              </a:lnSpc>
            </a:pPr>
            <a:r>
              <a:rPr lang="en-US" sz="12000" spc="600">
                <a:solidFill>
                  <a:srgbClr val="2B4A9D"/>
                </a:solidFill>
                <a:latin typeface="Poppins Heavy"/>
              </a:rPr>
              <a:t>QUADRIL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3556" y="7298487"/>
            <a:ext cx="12616379" cy="1590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 Bold"/>
              </a:rPr>
              <a:t>HELOISA ACURCIO ZIMERMAM - 12534634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 Bold"/>
              </a:rPr>
              <a:t>BIANCA DE SOUZA - 12728925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 Bold"/>
              </a:rPr>
              <a:t>CAROLINA WITTMANN VIEIRA - 12534763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25071"/>
            <a:chOff x="0" y="0"/>
            <a:chExt cx="6671512" cy="7387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738751"/>
            </a:xfrm>
            <a:custGeom>
              <a:avLst/>
              <a:gdLst/>
              <a:ahLst/>
              <a:cxnLst/>
              <a:rect r="r" b="b" t="t" l="l"/>
              <a:pathLst>
                <a:path h="738751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738751"/>
                  </a:lnTo>
                  <a:lnTo>
                    <a:pt x="0" y="738751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88880" y="1031586"/>
            <a:ext cx="11698805" cy="7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5361" spc="268">
                <a:solidFill>
                  <a:srgbClr val="FFFFFF"/>
                </a:solidFill>
                <a:latin typeface="Poppins Bold"/>
              </a:rPr>
              <a:t>TESTES DE DESEMPENHO: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2244" y="1752846"/>
            <a:ext cx="16207056" cy="916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NIVEL DE EVIDÊNCIA - B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DEVE-SE INCLUIR MEDIDAS DE FUNÇÃO E DESEMPENHO CORPORAL NAS AVALIAÇÕES E EM ALTA, COMO: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TESTE DE AGACHAMENTO UNIPODAL,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 STAR EXCURSION BALANCE TEST (SEBT)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DISTÂNCIA DE SALTO, 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SENTAR PARA FICAR DE PÉ UNIPODAL 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 MEDIDAS CRONOMETRADAS DE FUNÇÃO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25071"/>
            <a:chOff x="0" y="0"/>
            <a:chExt cx="6671512" cy="7387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738751"/>
            </a:xfrm>
            <a:custGeom>
              <a:avLst/>
              <a:gdLst/>
              <a:ahLst/>
              <a:cxnLst/>
              <a:rect r="r" b="b" t="t" l="l"/>
              <a:pathLst>
                <a:path h="738751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738751"/>
                  </a:lnTo>
                  <a:lnTo>
                    <a:pt x="0" y="738751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3264778"/>
            <a:ext cx="1027387" cy="513694"/>
            <a:chOff x="0" y="0"/>
            <a:chExt cx="812800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031586"/>
            <a:ext cx="15721579" cy="7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5361" spc="268">
                <a:solidFill>
                  <a:srgbClr val="FFFFFF"/>
                </a:solidFill>
                <a:latin typeface="Poppins Bold"/>
              </a:rPr>
              <a:t>CIRURGIA X TRATAMENTO CONSERVADOR: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69742" y="3198103"/>
            <a:ext cx="14558364" cy="2201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91"/>
              </a:lnSpc>
            </a:pPr>
            <a:r>
              <a:rPr lang="en-US" sz="3136" spc="313">
                <a:solidFill>
                  <a:srgbClr val="000000"/>
                </a:solidFill>
                <a:latin typeface="Lato 1"/>
              </a:rPr>
              <a:t>Muito estudos relatam resultados positivos da artroscopia para FAIS, porém de evidência baixa a moderada. Ambos os tratamentos possuem pequenos tramanhos de efeito e apresentam melhoras em pacientes com FAIS.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69742" y="6123836"/>
            <a:ext cx="14558364" cy="164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91"/>
              </a:lnSpc>
            </a:pPr>
            <a:r>
              <a:rPr lang="en-US" sz="3136" spc="313">
                <a:solidFill>
                  <a:srgbClr val="000000"/>
                </a:solidFill>
                <a:latin typeface="Lato 1"/>
              </a:rPr>
              <a:t>Recomenda-se um tratamento não cirúrgico por uma </a:t>
            </a:r>
            <a:r>
              <a:rPr lang="en-US" sz="3136" spc="313">
                <a:solidFill>
                  <a:srgbClr val="000000"/>
                </a:solidFill>
                <a:latin typeface="Lato 1"/>
              </a:rPr>
              <a:t>duração mínima de 3 meses para a maioria dos pacientes com dor não artrítica na articulação do quadril.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6190511"/>
            <a:ext cx="1027387" cy="513694"/>
            <a:chOff x="0" y="0"/>
            <a:chExt cx="812800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491905"/>
            <a:chOff x="0" y="0"/>
            <a:chExt cx="6671512" cy="909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909054"/>
            </a:xfrm>
            <a:custGeom>
              <a:avLst/>
              <a:gdLst/>
              <a:ahLst/>
              <a:cxnLst/>
              <a:rect r="r" b="b" t="t" l="l"/>
              <a:pathLst>
                <a:path h="909054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909054"/>
                  </a:lnTo>
                  <a:lnTo>
                    <a:pt x="0" y="909054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23390" y="1047750"/>
            <a:ext cx="5130668" cy="743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6"/>
              </a:lnSpc>
            </a:pPr>
            <a:r>
              <a:rPr lang="en-US" sz="5006" spc="250">
                <a:solidFill>
                  <a:srgbClr val="FFFFFF"/>
                </a:solidFill>
                <a:latin typeface="Poppins Bold"/>
              </a:rPr>
              <a:t>TRATAMENTO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23390" y="2773340"/>
            <a:ext cx="17138496" cy="7160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50"/>
              </a:lnSpc>
            </a:pPr>
            <a:r>
              <a:rPr lang="en-US" sz="3107" spc="310" u="sng">
                <a:solidFill>
                  <a:srgbClr val="000000"/>
                </a:solidFill>
                <a:latin typeface="Lato 1 Bold"/>
              </a:rPr>
              <a:t>SOBRE O TRATAMENTO CONSERVADOR </a:t>
            </a:r>
          </a:p>
          <a:p>
            <a:pPr algn="just">
              <a:lnSpc>
                <a:spcPts val="4350"/>
              </a:lnSpc>
            </a:pPr>
            <a:r>
              <a:rPr lang="en-US" sz="3107" spc="310">
                <a:solidFill>
                  <a:srgbClr val="000000"/>
                </a:solidFill>
                <a:latin typeface="Lato 1 Bold"/>
              </a:rPr>
              <a:t>EM 2014</a:t>
            </a:r>
            <a:r>
              <a:rPr lang="en-US" sz="3107" spc="310">
                <a:solidFill>
                  <a:srgbClr val="000000"/>
                </a:solidFill>
                <a:latin typeface="Lato 1"/>
              </a:rPr>
              <a:t> AS RECOMENDAÇÕES ERAM BASEADAS EM OPNIÕES DE ESPECIALISTAS</a:t>
            </a:r>
          </a:p>
          <a:p>
            <a:pPr algn="just">
              <a:lnSpc>
                <a:spcPts val="4350"/>
              </a:lnSpc>
            </a:pPr>
            <a:r>
              <a:rPr lang="en-US" sz="3107" spc="310">
                <a:solidFill>
                  <a:srgbClr val="000000"/>
                </a:solidFill>
                <a:latin typeface="Lato 1 Bold"/>
              </a:rPr>
              <a:t>EM 2023</a:t>
            </a:r>
            <a:r>
              <a:rPr lang="en-US" sz="3107" spc="310">
                <a:solidFill>
                  <a:srgbClr val="000000"/>
                </a:solidFill>
                <a:latin typeface="Lato 1"/>
                <a:ea typeface="Lato 1"/>
              </a:rPr>
              <a:t>: TEMOS UM MAIOR N° DE EVIDENCIAS, O INCENTIVO A INDIVIDUALIZAÇÃO DO TRATAMENTO BASEADO NA DIAGNÓSTICO DO PACIENTE</a:t>
            </a:r>
          </a:p>
          <a:p>
            <a:pPr algn="just">
              <a:lnSpc>
                <a:spcPts val="4350"/>
              </a:lnSpc>
            </a:pPr>
            <a:r>
              <a:rPr lang="en-US" sz="3107" spc="310">
                <a:solidFill>
                  <a:srgbClr val="000000"/>
                </a:solidFill>
                <a:latin typeface="Lato 1 Bold"/>
              </a:rPr>
              <a:t>TEMA COM MAIS ESTUDOS:</a:t>
            </a:r>
            <a:r>
              <a:rPr lang="en-US" sz="3107" spc="310">
                <a:solidFill>
                  <a:srgbClr val="000000"/>
                </a:solidFill>
                <a:latin typeface="Lato 1"/>
              </a:rPr>
              <a:t> FAIS, ONDE FISIOTERAPIA É TRATAMENTO DE PRIMEIRA LINHA</a:t>
            </a:r>
          </a:p>
          <a:p>
            <a:pPr algn="just">
              <a:lnSpc>
                <a:spcPts val="4350"/>
              </a:lnSpc>
            </a:pPr>
            <a:r>
              <a:rPr lang="en-US" sz="3107" spc="310">
                <a:solidFill>
                  <a:srgbClr val="000000"/>
                </a:solidFill>
                <a:latin typeface="Lato 1 Bold"/>
              </a:rPr>
              <a:t>TEMAS COM MENOS ESTUDOS:</a:t>
            </a:r>
            <a:r>
              <a:rPr lang="en-US" sz="3107" spc="310">
                <a:solidFill>
                  <a:srgbClr val="000000"/>
                </a:solidFill>
                <a:latin typeface="Lato 1"/>
              </a:rPr>
              <a:t> MICROINSTABILIDADE OU DISPLASIA DO QUADRIL LIMÍTROFE</a:t>
            </a:r>
          </a:p>
          <a:p>
            <a:pPr algn="ctr">
              <a:lnSpc>
                <a:spcPts val="3230"/>
              </a:lnSpc>
            </a:pPr>
          </a:p>
          <a:p>
            <a:pPr algn="ctr">
              <a:lnSpc>
                <a:spcPts val="3230"/>
              </a:lnSpc>
            </a:pPr>
          </a:p>
          <a:p>
            <a:pPr algn="ctr">
              <a:lnSpc>
                <a:spcPts val="3230"/>
              </a:lnSpc>
            </a:pPr>
          </a:p>
          <a:p>
            <a:pPr algn="ctr">
              <a:lnSpc>
                <a:spcPts val="323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7653639" y="236103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8010240" y="2611396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3715899" y="9572613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3715899" y="-5261991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633346" y="589629"/>
            <a:ext cx="9135755" cy="809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5"/>
              </a:lnSpc>
            </a:pPr>
            <a:r>
              <a:rPr lang="en-US" sz="5500" spc="275">
                <a:solidFill>
                  <a:srgbClr val="000000"/>
                </a:solidFill>
                <a:latin typeface="Poppins Ultra-Bold"/>
              </a:rPr>
              <a:t>TERAPIA COMBINADA </a:t>
            </a:r>
          </a:p>
        </p:txBody>
      </p:sp>
      <p:grpSp>
        <p:nvGrpSpPr>
          <p:cNvPr name="Group 11" id="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98009" y="1827347"/>
            <a:ext cx="15995750" cy="9625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TERAPIA MANUAL, EXERCÍCIOS TERAPEUTICOS, REEDUCAÇÃO NEUROMUSCULAR, OU TREINAMENTO PARA CORREÇÃO DE POSTURA E MOVIMENTO DURANTE ATIVIDADES FUNCIONAIS,</a:t>
            </a: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SÃO EXEMPLOS DE ASSOCIAÇÕES QUE FAZEM PARTE DESSA PRÁTICA </a:t>
            </a:r>
          </a:p>
          <a:p>
            <a:pPr algn="ctr">
              <a:lnSpc>
                <a:spcPts val="3999"/>
              </a:lnSpc>
            </a:pP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CUIDADOS        </a:t>
            </a: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EVITAR ADM QUE POSSA CAUSAR IMPACTO NA ARTICULAÇÃO DO QUADRIL NO CASO DE FAIS OU COLOCAR ESTRESSE EXCESSIVO NAS ESTRUTURAS CAPSULOLIGAMENTARES NO CASO DE INSTABILIDADE DO QUADRIL</a:t>
            </a: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FORTALECIMENTO+ TERAPIA MANUAL + REEDUCAÇÃO FUNCIONAL FOI SUPERIOR A EXERCÍCIOS PASSIVOS +ALONGAMENTO </a:t>
            </a: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MODIFICAÇÃO DE EXERCÍCIOS + FORTALECIMENTO </a:t>
            </a:r>
          </a:p>
          <a:p>
            <a:pPr algn="ctr">
              <a:lnSpc>
                <a:spcPts val="3999"/>
              </a:lnSpc>
            </a:pP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LIMITAÇÕES: NÃO PADRONIZAÇÃO DE EXCÍCIOS, TERMINOLOGIA, PROGRESSÕES E RELATO DE ADESÃO</a:t>
            </a:r>
          </a:p>
          <a:p>
            <a:pPr algn="ctr">
              <a:lnSpc>
                <a:spcPts val="3999"/>
              </a:lnSpc>
            </a:pPr>
            <a:r>
              <a:rPr lang="en-US" sz="2856" spc="285">
                <a:solidFill>
                  <a:srgbClr val="000000"/>
                </a:solidFill>
                <a:latin typeface="Lato 1"/>
              </a:rPr>
              <a:t> </a:t>
            </a:r>
          </a:p>
          <a:p>
            <a:pPr algn="ctr">
              <a:lnSpc>
                <a:spcPts val="3999"/>
              </a:lnSpc>
            </a:pPr>
          </a:p>
          <a:p>
            <a:pPr algn="ctr">
              <a:lnSpc>
                <a:spcPts val="3999"/>
              </a:lnSpc>
            </a:pPr>
          </a:p>
          <a:p>
            <a:pPr algn="ctr">
              <a:lnSpc>
                <a:spcPts val="3999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601645" y="4009319"/>
            <a:ext cx="284096" cy="831131"/>
          </a:xfrm>
          <a:custGeom>
            <a:avLst/>
            <a:gdLst/>
            <a:ahLst/>
            <a:cxnLst/>
            <a:rect r="r" b="b" t="t" l="l"/>
            <a:pathLst>
              <a:path h="831131" w="284096">
                <a:moveTo>
                  <a:pt x="0" y="0"/>
                </a:moveTo>
                <a:lnTo>
                  <a:pt x="284096" y="0"/>
                </a:lnTo>
                <a:lnTo>
                  <a:pt x="284096" y="831130"/>
                </a:lnTo>
                <a:lnTo>
                  <a:pt x="0" y="831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7653639" y="236103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8010240" y="2611396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3715899" y="9572613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3715899" y="-5261991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1047750"/>
            <a:ext cx="14491160" cy="1430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5100" spc="255">
                <a:solidFill>
                  <a:srgbClr val="000000"/>
                </a:solidFill>
                <a:latin typeface="Poppins Ultra-Bold"/>
              </a:rPr>
              <a:t>TREINAMENTO DE PADRÃO DE MOVIMENTO</a:t>
            </a:r>
            <a:r>
              <a:rPr lang="en-US" sz="5100" spc="255">
                <a:solidFill>
                  <a:srgbClr val="000000"/>
                </a:solidFill>
                <a:latin typeface="Poppins Ultra-Bold"/>
              </a:rPr>
              <a:t> </a:t>
            </a:r>
          </a:p>
        </p:txBody>
      </p:sp>
      <p:grpSp>
        <p:nvGrpSpPr>
          <p:cNvPr name="Group 11" id="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850746" y="3109407"/>
            <a:ext cx="14847067" cy="4790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TREINAMENTO PARA REEDUCAÇÃO DE MOVIMENTO CAUSADOR DE SINTOMA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AUMENTO DA FORÇA MUSCULAR DO QUADRIL  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REDUÇÃO NA ADUÇÃO DURANTE AGACHAMENTO UNIPODAL 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  <a:ea typeface="Lato 1"/>
              </a:rPr>
              <a:t>AUMENTO DA FORÇA ABDUTORA, DO V° DO GLÚTEO MÉDIO E REDUÇÃO DE GRODURA DO GLÚTEO MÁXIMO E MÍNIMO 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  <a:ea typeface="Lato 1"/>
              </a:rPr>
              <a:t>EVIDENCIA NIVEL II, SEM EVIDENCIA DE EFEITOS ACOMPANHADOS PO´S 12 MESES DE TRATAMENTO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700000">
            <a:off x="13715899" y="9572613"/>
            <a:ext cx="6164339" cy="6164339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3715899" y="-5261991"/>
            <a:ext cx="6164339" cy="6164339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057275"/>
            <a:ext cx="14491160" cy="71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4900" spc="245">
                <a:solidFill>
                  <a:srgbClr val="000000"/>
                </a:solidFill>
                <a:latin typeface="Poppins Bold"/>
              </a:rPr>
              <a:t>EXERCÍCIO TERAPÊUTICO </a:t>
            </a:r>
          </a:p>
        </p:txBody>
      </p:sp>
      <p:grpSp>
        <p:nvGrpSpPr>
          <p:cNvPr name="Group 7" id="7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27479" y="2006505"/>
            <a:ext cx="15233041" cy="725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8"/>
              </a:lnSpc>
            </a:pPr>
            <a:r>
              <a:rPr lang="en-US" sz="2720" spc="272">
                <a:solidFill>
                  <a:srgbClr val="000000"/>
                </a:solidFill>
                <a:latin typeface="Lato 1"/>
              </a:rPr>
              <a:t>PARA SIAF, A ESTABILIZAÇÃO DO TRONCO (ABDUÇÃO DO QUADRIL, ELEVAÇÃO DAS NÁDEGAS (PONTE) E EXERCÍCIOS DE INCLINAÇÃO PÉLVICA) ADICIONADO A UM PROGRAMA DE EXERCÍCIOS DE TREINAMENTO MUSCULAR DO QUADRIL E DA PELVE, DEMONSTRAM MELHORIAS SIGNIFICATIVAS NA ADM DE FLEXÃO DA ARTICULAÇÃO DO QUADRIL E NA FORÇA DE ABDUÇÃO DO QUADRIL </a:t>
            </a:r>
          </a:p>
          <a:p>
            <a:pPr algn="ctr">
              <a:lnSpc>
                <a:spcPts val="3808"/>
              </a:lnSpc>
            </a:pPr>
            <a:r>
              <a:rPr lang="en-US" sz="2720" spc="272">
                <a:solidFill>
                  <a:srgbClr val="000000"/>
                </a:solidFill>
                <a:latin typeface="Lato 1"/>
              </a:rPr>
              <a:t>DOR E FUNÇÃO AUTO RELATADA APRESENTAM MELHORIA EM 6 A 8 SEMANAS</a:t>
            </a:r>
          </a:p>
          <a:p>
            <a:pPr algn="ctr">
              <a:lnSpc>
                <a:spcPts val="3808"/>
              </a:lnSpc>
            </a:pPr>
            <a:r>
              <a:rPr lang="en-US" sz="2720" spc="272">
                <a:solidFill>
                  <a:srgbClr val="000000"/>
                </a:solidFill>
                <a:latin typeface="Lato 1"/>
              </a:rPr>
              <a:t> CONSENSO ATUAL RECOMENDA QUE O FISIOTERAPEUTA INCLUA EXERCÍCIOS TERAPÊUTICOS EM UM PERÍODO DE 3 MESES PARA PACIENTES COM FAIS</a:t>
            </a:r>
          </a:p>
          <a:p>
            <a:pPr algn="ctr">
              <a:lnSpc>
                <a:spcPts val="3808"/>
              </a:lnSpc>
            </a:pPr>
          </a:p>
          <a:p>
            <a:pPr algn="ctr">
              <a:lnSpc>
                <a:spcPts val="3808"/>
              </a:lnSpc>
            </a:pPr>
            <a:r>
              <a:rPr lang="en-US" sz="2720" spc="272">
                <a:solidFill>
                  <a:srgbClr val="000000"/>
                </a:solidFill>
                <a:latin typeface="Lato 1 Bold"/>
              </a:rPr>
              <a:t>RECOMENDAÇÕES: </a:t>
            </a:r>
            <a:r>
              <a:rPr lang="en-US" sz="2720" spc="272">
                <a:solidFill>
                  <a:srgbClr val="000000"/>
                </a:solidFill>
                <a:latin typeface="Lato 1"/>
              </a:rPr>
              <a:t>EXERCÍCIOS E ATIVIDADES TERAPÊUTICAS PARA TRATAR A MOBILIDADE ARTICULAR, A FLEXIBILIDADE MUSCULAR E OS DÉFICITS DE FORÇA MUSCULAR</a:t>
            </a:r>
          </a:p>
          <a:p>
            <a:pPr algn="ctr">
              <a:lnSpc>
                <a:spcPts val="3808"/>
              </a:lnSpc>
            </a:pPr>
          </a:p>
          <a:p>
            <a:pPr algn="ctr">
              <a:lnSpc>
                <a:spcPts val="380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7653639" y="236103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8010240" y="2611396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3715899" y="9572613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3715899" y="-5261991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1664539"/>
            <a:ext cx="14491160" cy="71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4900" spc="245">
                <a:solidFill>
                  <a:srgbClr val="000000"/>
                </a:solidFill>
                <a:latin typeface="Poppins Bold"/>
              </a:rPr>
              <a:t>EDUCAÇÃO E ACOLHIMENTO DO PACIENTE </a:t>
            </a:r>
          </a:p>
        </p:txBody>
      </p:sp>
      <p:grpSp>
        <p:nvGrpSpPr>
          <p:cNvPr name="Group 11" id="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310792" y="3013529"/>
            <a:ext cx="14795262" cy="3838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1"/>
              </a:lnSpc>
            </a:pPr>
            <a:r>
              <a:rPr lang="en-US" sz="3094" spc="309">
                <a:solidFill>
                  <a:srgbClr val="000000"/>
                </a:solidFill>
                <a:latin typeface="Lato 1"/>
              </a:rPr>
              <a:t>SIGNIFICA MODIFICAR OS FATORES AGRAVANTES E CONTROLAR A DOR ASSOCIADA À ARTICULAÇÃO DO QUADRIL. EM CASO DE FAIS TEMOS INSTRUÇÕES PARA EVITAR AGACHAMENTO, CRUZAMENTO DE PERNAS, GIRO, ATIVIDADE FÍSICA EXCESSIVA E SENTAR NO CHÃO</a:t>
            </a:r>
          </a:p>
          <a:p>
            <a:pPr>
              <a:lnSpc>
                <a:spcPts val="4331"/>
              </a:lnSpc>
              <a:spcBef>
                <a:spcPct val="0"/>
              </a:spcBef>
            </a:pPr>
            <a:r>
              <a:rPr lang="en-US" sz="3094" spc="309">
                <a:solidFill>
                  <a:srgbClr val="000000"/>
                </a:solidFill>
                <a:latin typeface="Lato 1"/>
              </a:rPr>
              <a:t>PARA A FAIS ESSE TÓPICO É RECOMENDADO, MAS FALTAM ESTUDOS AVALIANDO O PESO DO TRATAMENTO ISOLADAMENTE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700000">
            <a:off x="17653639" y="2361039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00000">
            <a:off x="18010240" y="2611396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13715899" y="9572613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2700000">
            <a:off x="13715899" y="-5261991"/>
            <a:ext cx="6164339" cy="6164339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633346" y="1294014"/>
            <a:ext cx="14491160" cy="71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4900" spc="245">
                <a:solidFill>
                  <a:srgbClr val="000000"/>
                </a:solidFill>
                <a:latin typeface="Poppins Bold"/>
              </a:rPr>
              <a:t>TERAPIA MANUAL</a:t>
            </a:r>
          </a:p>
        </p:txBody>
      </p:sp>
      <p:grpSp>
        <p:nvGrpSpPr>
          <p:cNvPr name="Group 11" id="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28700" y="2398447"/>
            <a:ext cx="15990709" cy="251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8"/>
              </a:lnSpc>
            </a:pPr>
            <a:r>
              <a:rPr lang="en-US" sz="2855" spc="285">
                <a:solidFill>
                  <a:srgbClr val="000000"/>
                </a:solidFill>
                <a:latin typeface="Lato 1"/>
              </a:rPr>
              <a:t>EM PACIENTES COM SIAF,  MOBILIZAÇÃO ARTICULAR PODE SER USADO EM CASO DE DOR OU RESTRIÇÕES CAPSULARES QUE INTERFIRAM NO QUADRIL, E MOBILIZAÇÕES DE TECIDOS MOLES PARA MANIPULAÇÃO DE FÁCIAS E MUSCULOS COM DISFUNÇÕES</a:t>
            </a:r>
          </a:p>
          <a:p>
            <a:pPr algn="ctr">
              <a:lnSpc>
                <a:spcPts val="399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898420" y="5672654"/>
            <a:ext cx="14491160" cy="71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4900" spc="245">
                <a:solidFill>
                  <a:srgbClr val="000000"/>
                </a:solidFill>
                <a:latin typeface="Poppins Bold"/>
              </a:rPr>
              <a:t>REEDUCAÇÃO NEUROMUSCULAR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6673" y="6877912"/>
            <a:ext cx="17019409" cy="1981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8"/>
              </a:lnSpc>
              <a:spcBef>
                <a:spcPct val="0"/>
              </a:spcBef>
            </a:pPr>
            <a:r>
              <a:rPr lang="en-US" sz="2791" spc="279">
                <a:solidFill>
                  <a:srgbClr val="000000"/>
                </a:solidFill>
                <a:latin typeface="Lato 1"/>
              </a:rPr>
              <a:t>O TREINAMENTO PROPICEPTIVO VISA HABILITAR AS ARTICULAÇÕES PROGRESSIVAAMENTE EM ACELERAÇÃO/ DESACELERAÇÃO, INDO DE UM PLANO DE MOVIMENTO PARA MAIS DE UM AUMENTANDO TAMBÉM A INTENSIDADE E ESTABILIDADE DE APOIO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400322"/>
            <a:ext cx="11268224" cy="4229574"/>
          </a:xfrm>
          <a:custGeom>
            <a:avLst/>
            <a:gdLst/>
            <a:ahLst/>
            <a:cxnLst/>
            <a:rect r="r" b="b" t="t" l="l"/>
            <a:pathLst>
              <a:path h="4229574" w="11268224">
                <a:moveTo>
                  <a:pt x="0" y="0"/>
                </a:moveTo>
                <a:lnTo>
                  <a:pt x="11268224" y="0"/>
                </a:lnTo>
                <a:lnTo>
                  <a:pt x="11268224" y="4229574"/>
                </a:lnTo>
                <a:lnTo>
                  <a:pt x="0" y="4229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00172" y="6339162"/>
            <a:ext cx="11376927" cy="2684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8"/>
              </a:lnSpc>
            </a:pPr>
            <a:r>
              <a:rPr lang="en-US" sz="3863">
                <a:solidFill>
                  <a:srgbClr val="FFFFFF"/>
                </a:solidFill>
                <a:latin typeface="Open Sans Bold"/>
              </a:rPr>
              <a:t>22 estudos </a:t>
            </a:r>
          </a:p>
          <a:p>
            <a:pPr>
              <a:lnSpc>
                <a:spcPts val="5408"/>
              </a:lnSpc>
            </a:pPr>
            <a:r>
              <a:rPr lang="en-US" sz="3863">
                <a:solidFill>
                  <a:srgbClr val="FFFFFF"/>
                </a:solidFill>
                <a:latin typeface="Open Sans Bold"/>
              </a:rPr>
              <a:t>Atividade física no PO e protocolos de reabilitação após artroplastia total de joelho e quadril em pacientes &gt; 65 anos.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3561" y="814090"/>
            <a:ext cx="16945739" cy="3086100"/>
            <a:chOff x="0" y="0"/>
            <a:chExt cx="44630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3075" cy="812800"/>
            </a:xfrm>
            <a:custGeom>
              <a:avLst/>
              <a:gdLst/>
              <a:ahLst/>
              <a:cxnLst/>
              <a:rect r="r" b="b" t="t" l="l"/>
              <a:pathLst>
                <a:path h="812800" w="4463075">
                  <a:moveTo>
                    <a:pt x="0" y="0"/>
                  </a:moveTo>
                  <a:lnTo>
                    <a:pt x="4463075" y="0"/>
                  </a:lnTo>
                  <a:lnTo>
                    <a:pt x="4463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6307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268243" y="4338413"/>
            <a:ext cx="15197439" cy="2275294"/>
            <a:chOff x="0" y="0"/>
            <a:chExt cx="4002618" cy="5992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02618" cy="599254"/>
            </a:xfrm>
            <a:custGeom>
              <a:avLst/>
              <a:gdLst/>
              <a:ahLst/>
              <a:cxnLst/>
              <a:rect r="r" b="b" t="t" l="l"/>
              <a:pathLst>
                <a:path h="599254" w="4002618">
                  <a:moveTo>
                    <a:pt x="0" y="0"/>
                  </a:moveTo>
                  <a:lnTo>
                    <a:pt x="4002618" y="0"/>
                  </a:lnTo>
                  <a:lnTo>
                    <a:pt x="4002618" y="599254"/>
                  </a:lnTo>
                  <a:lnTo>
                    <a:pt x="0" y="599254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02618" cy="637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934301" y="4552651"/>
            <a:ext cx="13865323" cy="1780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Programa de exercícios suplementares para membros e troncos superiores produziu uma melhora significativa nas habilidades funcionais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2428" y="1403105"/>
            <a:ext cx="16466872" cy="184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61"/>
              </a:lnSpc>
            </a:pPr>
            <a:r>
              <a:rPr lang="en-US" sz="3543">
                <a:solidFill>
                  <a:srgbClr val="FFFFFF"/>
                </a:solidFill>
                <a:latin typeface="Open Sans"/>
              </a:rPr>
              <a:t>Em geral,  protocolos focados em exercícios intensificados e atividades adicionais e a prática de uma atividade esportiva adequada -  efeito benéfico na recuperação PO precoce e tardia e na função do membro.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7182662"/>
            <a:ext cx="16945739" cy="2437807"/>
            <a:chOff x="0" y="0"/>
            <a:chExt cx="4463075" cy="6420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63075" cy="642056"/>
            </a:xfrm>
            <a:custGeom>
              <a:avLst/>
              <a:gdLst/>
              <a:ahLst/>
              <a:cxnLst/>
              <a:rect r="r" b="b" t="t" l="l"/>
              <a:pathLst>
                <a:path h="642056" w="4463075">
                  <a:moveTo>
                    <a:pt x="0" y="0"/>
                  </a:moveTo>
                  <a:lnTo>
                    <a:pt x="4463075" y="0"/>
                  </a:lnTo>
                  <a:lnTo>
                    <a:pt x="4463075" y="642056"/>
                  </a:lnTo>
                  <a:lnTo>
                    <a:pt x="0" y="642056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463075" cy="680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76739" y="7747182"/>
            <a:ext cx="15966286" cy="1358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81"/>
              </a:lnSpc>
            </a:pPr>
            <a:r>
              <a:rPr lang="en-US" sz="3915">
                <a:solidFill>
                  <a:srgbClr val="FFFFFF"/>
                </a:solidFill>
                <a:latin typeface="Open Sans"/>
              </a:rPr>
              <a:t>+ de 50%  pacientes de artroplastia total não respeitam as diretrizes de atividade física - educação do paciente deve ser melhorada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687974"/>
            <a:ext cx="14928379" cy="1910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0"/>
              </a:lnSpc>
            </a:pPr>
            <a:r>
              <a:rPr lang="en-US" sz="6800" spc="680">
                <a:solidFill>
                  <a:srgbClr val="2B4A9D"/>
                </a:solidFill>
                <a:latin typeface="Poppins Heavy"/>
              </a:rPr>
              <a:t>DOR ARTICULAR NO QUADRIL NÃO ARTRÍTICO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0333" y="3691387"/>
            <a:ext cx="15778967" cy="537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spc="340">
                <a:solidFill>
                  <a:srgbClr val="000000"/>
                </a:solidFill>
                <a:latin typeface="Lato 1 Bold"/>
              </a:rPr>
              <a:t>  Fonte intra-articular de dor no quadril que pode se originar de um conjunto de diferentes condições.</a:t>
            </a:r>
          </a:p>
          <a:p>
            <a:pPr algn="just">
              <a:lnSpc>
                <a:spcPts val="4760"/>
              </a:lnSpc>
            </a:pPr>
          </a:p>
          <a:p>
            <a:pPr algn="just">
              <a:lnSpc>
                <a:spcPts val="4760"/>
              </a:lnSpc>
            </a:pPr>
            <a:r>
              <a:rPr lang="en-US" sz="3400" spc="340">
                <a:solidFill>
                  <a:srgbClr val="000000"/>
                </a:solidFill>
                <a:latin typeface="Lato 1 Bold"/>
              </a:rPr>
              <a:t> Costuma receber diagnóstico médico através do relato de caso e exames de imagem.</a:t>
            </a:r>
          </a:p>
          <a:p>
            <a:pPr algn="just">
              <a:lnSpc>
                <a:spcPts val="4760"/>
              </a:lnSpc>
            </a:pPr>
          </a:p>
          <a:p>
            <a:pPr algn="just">
              <a:lnSpc>
                <a:spcPts val="4760"/>
              </a:lnSpc>
            </a:pPr>
            <a:r>
              <a:rPr lang="en-US" sz="3400" spc="340">
                <a:solidFill>
                  <a:srgbClr val="000000"/>
                </a:solidFill>
                <a:latin typeface="Lato 1 Bold"/>
              </a:rPr>
              <a:t>Outros termos usados na literatura para representar esse conjunto de condições incluem: dor na virilha relacionada ao quadril, dor crônica nas articulações do quadril e dor pré-artrítica do quadril.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627276"/>
            <a:ext cx="12616379" cy="85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90"/>
              </a:lnSpc>
            </a:pPr>
            <a:r>
              <a:rPr lang="en-US" sz="5800" spc="580">
                <a:solidFill>
                  <a:srgbClr val="5271FF"/>
                </a:solidFill>
                <a:latin typeface="Poppins Heavy"/>
              </a:rPr>
              <a:t>INTRODUÇÃO: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58135" y="4935751"/>
            <a:ext cx="3831908" cy="4114800"/>
          </a:xfrm>
          <a:custGeom>
            <a:avLst/>
            <a:gdLst/>
            <a:ahLst/>
            <a:cxnLst/>
            <a:rect r="r" b="b" t="t" l="l"/>
            <a:pathLst>
              <a:path h="4114800" w="3831908">
                <a:moveTo>
                  <a:pt x="0" y="0"/>
                </a:moveTo>
                <a:lnTo>
                  <a:pt x="3831907" y="0"/>
                </a:lnTo>
                <a:lnTo>
                  <a:pt x="3831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03475" y="4935751"/>
            <a:ext cx="4047467" cy="4114800"/>
          </a:xfrm>
          <a:custGeom>
            <a:avLst/>
            <a:gdLst/>
            <a:ahLst/>
            <a:cxnLst/>
            <a:rect r="r" b="b" t="t" l="l"/>
            <a:pathLst>
              <a:path h="4114800" w="4047467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37397" y="1928775"/>
            <a:ext cx="14132156" cy="19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63"/>
              </a:lnSpc>
            </a:pPr>
            <a:r>
              <a:rPr lang="en-US" sz="3688">
                <a:solidFill>
                  <a:srgbClr val="2B4A9D"/>
                </a:solidFill>
                <a:latin typeface="Open Sans Bold"/>
              </a:rPr>
              <a:t>Terapia aquática, o ciclismo ergométrico e os protocolos de via rápida --&gt; efeito benéfico sobre FM, VM e os principais escores clínicos após artroplastia total do quadril.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6350625"/>
            <a:chOff x="0" y="0"/>
            <a:chExt cx="6671512" cy="2316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2316725"/>
            </a:xfrm>
            <a:custGeom>
              <a:avLst/>
              <a:gdLst/>
              <a:ahLst/>
              <a:cxnLst/>
              <a:rect r="r" b="b" t="t" l="l"/>
              <a:pathLst>
                <a:path h="231672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316725"/>
                  </a:lnTo>
                  <a:lnTo>
                    <a:pt x="0" y="2316725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276226" y="675041"/>
            <a:ext cx="10983074" cy="5358740"/>
          </a:xfrm>
          <a:custGeom>
            <a:avLst/>
            <a:gdLst/>
            <a:ahLst/>
            <a:cxnLst/>
            <a:rect r="r" b="b" t="t" l="l"/>
            <a:pathLst>
              <a:path h="5358740" w="10983074">
                <a:moveTo>
                  <a:pt x="0" y="0"/>
                </a:moveTo>
                <a:lnTo>
                  <a:pt x="10983074" y="0"/>
                </a:lnTo>
                <a:lnTo>
                  <a:pt x="10983074" y="5358740"/>
                </a:lnTo>
                <a:lnTo>
                  <a:pt x="0" y="5358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9100" y="2051395"/>
            <a:ext cx="5357920" cy="2625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4806" spc="240">
                <a:solidFill>
                  <a:srgbClr val="FFFFFF"/>
                </a:solidFill>
                <a:latin typeface="Poppins Heavy"/>
              </a:rPr>
              <a:t>ESTUDO CLÍNICO </a:t>
            </a:r>
          </a:p>
          <a:p>
            <a:pPr algn="ctr">
              <a:lnSpc>
                <a:spcPts val="5046"/>
              </a:lnSpc>
            </a:pPr>
            <a:r>
              <a:rPr lang="en-US" sz="4806" spc="240">
                <a:solidFill>
                  <a:srgbClr val="FFFFFF"/>
                </a:solidFill>
                <a:latin typeface="Poppins Heavy"/>
              </a:rPr>
              <a:t>RANDOMIZADO </a:t>
            </a:r>
          </a:p>
          <a:p>
            <a:pPr algn="ctr">
              <a:lnSpc>
                <a:spcPts val="5046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83782" y="7195937"/>
            <a:ext cx="17320436" cy="179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49"/>
              </a:lnSpc>
            </a:pPr>
            <a:r>
              <a:rPr lang="en-US" sz="3464">
                <a:solidFill>
                  <a:srgbClr val="040606"/>
                </a:solidFill>
                <a:latin typeface="Open Sans"/>
              </a:rPr>
              <a:t>Reabilitação acelerada - alternativa à reabilitação convencional, com o objetivo de reduzir o tempo de internação hospitalar e melhorar a recuperação funcional dos pacientes.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13001" y="-1128319"/>
            <a:ext cx="5770168" cy="577016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7786881" y="-3173521"/>
            <a:ext cx="2602961" cy="15638652"/>
            <a:chOff x="0" y="0"/>
            <a:chExt cx="874407" cy="52534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74407" cy="5253459"/>
            </a:xfrm>
            <a:custGeom>
              <a:avLst/>
              <a:gdLst/>
              <a:ahLst/>
              <a:cxnLst/>
              <a:rect r="r" b="b" t="t" l="l"/>
              <a:pathLst>
                <a:path h="5253459" w="874407">
                  <a:moveTo>
                    <a:pt x="0" y="0"/>
                  </a:moveTo>
                  <a:lnTo>
                    <a:pt x="874407" y="0"/>
                  </a:lnTo>
                  <a:lnTo>
                    <a:pt x="874407" y="5253459"/>
                  </a:lnTo>
                  <a:lnTo>
                    <a:pt x="0" y="52534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69035" y="1762688"/>
            <a:ext cx="8183276" cy="895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2B4A9D"/>
                </a:solidFill>
                <a:latin typeface="Poppins Ultra-Bold"/>
              </a:rPr>
              <a:t>OBJETIVO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1453" y="3508531"/>
            <a:ext cx="14733816" cy="2198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9"/>
              </a:lnSpc>
            </a:pPr>
            <a:r>
              <a:rPr lang="en-US" sz="4185">
                <a:solidFill>
                  <a:srgbClr val="FFFFFF"/>
                </a:solidFill>
                <a:latin typeface="Open Sans Bold"/>
              </a:rPr>
              <a:t>Avaliar os efeitos da reabilitação acelerada em comparação com a reabilitação convencional em pacientes submetidos à artroplastia total do quadril.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94544" y="6772989"/>
            <a:ext cx="12275482" cy="1948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89"/>
              </a:lnSpc>
            </a:pPr>
            <a:r>
              <a:rPr lang="en-US" sz="3706">
                <a:solidFill>
                  <a:srgbClr val="000000"/>
                </a:solidFill>
                <a:latin typeface="Open Sans"/>
              </a:rPr>
              <a:t>Medir os resultados em curto período de seguimento, incluindo tempo de internação hospitalar, início do treinamento da marcha e força muscular.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7842520" y="-6206983"/>
            <a:ext cx="2602961" cy="15638652"/>
            <a:chOff x="0" y="0"/>
            <a:chExt cx="874407" cy="52534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4407" cy="5253459"/>
            </a:xfrm>
            <a:custGeom>
              <a:avLst/>
              <a:gdLst/>
              <a:ahLst/>
              <a:cxnLst/>
              <a:rect r="r" b="b" t="t" l="l"/>
              <a:pathLst>
                <a:path h="5253459" w="874407">
                  <a:moveTo>
                    <a:pt x="0" y="0"/>
                  </a:moveTo>
                  <a:lnTo>
                    <a:pt x="874407" y="0"/>
                  </a:lnTo>
                  <a:lnTo>
                    <a:pt x="874407" y="5253459"/>
                  </a:lnTo>
                  <a:lnTo>
                    <a:pt x="0" y="52534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633346" y="761611"/>
            <a:ext cx="14822374" cy="1487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sz="5304" spc="265">
                <a:solidFill>
                  <a:srgbClr val="FFFFFF"/>
                </a:solidFill>
                <a:latin typeface="Poppins Bold"/>
              </a:rPr>
              <a:t>48 INCLUSOS COM UMA MÉDIA DE IDADE DE 64.46 (DESVIO PADRÃO DE 10.37)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33346" y="3546879"/>
            <a:ext cx="3974258" cy="120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39">
                <a:solidFill>
                  <a:srgbClr val="2B4A9D"/>
                </a:solidFill>
                <a:latin typeface="Open Sans Bold"/>
              </a:rPr>
              <a:t>Inclusão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12690" y="3546879"/>
            <a:ext cx="4460263" cy="120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39">
                <a:solidFill>
                  <a:srgbClr val="2B4A9D"/>
                </a:solidFill>
                <a:latin typeface="Open Sans Bold"/>
              </a:rPr>
              <a:t>Exclusão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39238" y="4652344"/>
            <a:ext cx="9525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88634" y="5433394"/>
            <a:ext cx="6487373" cy="278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986">
                <a:solidFill>
                  <a:srgbClr val="040606"/>
                </a:solidFill>
                <a:latin typeface="Open Sans"/>
              </a:rPr>
              <a:t>Todos os pacientes admitidos com OA do quadril e submetidos a ATQ eram elegíveis.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69328" y="5086350"/>
            <a:ext cx="8146989" cy="447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1653" indent="-345826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40606"/>
                </a:solidFill>
                <a:latin typeface="Open Sans"/>
              </a:rPr>
              <a:t>Que se recusaram a participar, </a:t>
            </a:r>
          </a:p>
          <a:p>
            <a:pPr marL="691653" indent="-345826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40606"/>
                </a:solidFill>
                <a:latin typeface="Open Sans"/>
              </a:rPr>
              <a:t>residiam em cidades distantes, </a:t>
            </a:r>
          </a:p>
          <a:p>
            <a:pPr marL="691653" indent="-345826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40606"/>
                </a:solidFill>
                <a:latin typeface="Open Sans"/>
              </a:rPr>
              <a:t>distúrbios cognitivos,</a:t>
            </a:r>
          </a:p>
          <a:p>
            <a:pPr marL="691653" indent="-345826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40606"/>
                </a:solidFill>
                <a:latin typeface="Open Sans"/>
              </a:rPr>
              <a:t>operados sob qualquer abordagem anestésica que não a anestesia espinhal,  </a:t>
            </a:r>
          </a:p>
          <a:p>
            <a:pPr marL="691653" indent="-345826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40606"/>
                </a:solidFill>
                <a:latin typeface="Open Sans"/>
              </a:rPr>
              <a:t>não submetidos a ATQ para OA do quadril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869993">
            <a:off x="-3769046" y="-2630338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530006">
            <a:off x="-3412445" y="-2273738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578853" y="0"/>
            <a:ext cx="10210695" cy="10287000"/>
            <a:chOff x="0" y="0"/>
            <a:chExt cx="3724889" cy="37527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24889" cy="3752726"/>
            </a:xfrm>
            <a:custGeom>
              <a:avLst/>
              <a:gdLst/>
              <a:ahLst/>
              <a:cxnLst/>
              <a:rect r="r" b="b" t="t" l="l"/>
              <a:pathLst>
                <a:path h="3752726" w="3724889">
                  <a:moveTo>
                    <a:pt x="0" y="0"/>
                  </a:moveTo>
                  <a:lnTo>
                    <a:pt x="3724889" y="0"/>
                  </a:lnTo>
                  <a:lnTo>
                    <a:pt x="3724889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5141066"/>
            <a:ext cx="8138516" cy="4177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8"/>
              </a:lnSpc>
            </a:pPr>
            <a:r>
              <a:rPr lang="en-US" sz="4805">
                <a:solidFill>
                  <a:srgbClr val="000000"/>
                </a:solidFill>
                <a:latin typeface="Open Sans"/>
              </a:rPr>
              <a:t>Sem fisioterapia anteriormente. </a:t>
            </a:r>
          </a:p>
          <a:p>
            <a:pPr>
              <a:lnSpc>
                <a:spcPts val="6728"/>
              </a:lnSpc>
            </a:pPr>
            <a:r>
              <a:rPr lang="en-US" sz="4805">
                <a:solidFill>
                  <a:srgbClr val="000000"/>
                </a:solidFill>
                <a:latin typeface="Open Sans"/>
              </a:rPr>
              <a:t>Sem receberam qualquer forma de analgesia no pré-operatório.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03534" y="892314"/>
            <a:ext cx="7556928" cy="4334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5"/>
              </a:lnSpc>
            </a:pPr>
            <a:r>
              <a:rPr lang="en-US" sz="4111">
                <a:solidFill>
                  <a:srgbClr val="FFFFFF"/>
                </a:solidFill>
                <a:latin typeface="Open Sans"/>
              </a:rPr>
              <a:t>Submetidos à raquianestesia e artroplastia total do quadril pelo mesmo grupo de cirurgiões. </a:t>
            </a:r>
          </a:p>
          <a:p>
            <a:pPr>
              <a:lnSpc>
                <a:spcPts val="5755"/>
              </a:lnSpc>
            </a:pPr>
            <a:r>
              <a:rPr lang="en-US" sz="4111">
                <a:solidFill>
                  <a:srgbClr val="FFFFFF"/>
                </a:solidFill>
                <a:latin typeface="Open Sans"/>
              </a:rPr>
              <a:t>Acesso cirúrgico - abordagem posterior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4301" y="875247"/>
            <a:ext cx="17619397" cy="2068055"/>
            <a:chOff x="0" y="0"/>
            <a:chExt cx="22558329" cy="264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58328" cy="2647756"/>
            </a:xfrm>
            <a:custGeom>
              <a:avLst/>
              <a:gdLst/>
              <a:ahLst/>
              <a:cxnLst/>
              <a:rect r="r" b="b" t="t" l="l"/>
              <a:pathLst>
                <a:path h="2647756" w="22558328">
                  <a:moveTo>
                    <a:pt x="0" y="0"/>
                  </a:moveTo>
                  <a:lnTo>
                    <a:pt x="22558328" y="0"/>
                  </a:lnTo>
                  <a:lnTo>
                    <a:pt x="22558328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34301" y="1110810"/>
            <a:ext cx="10118191" cy="143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4"/>
              </a:lnSpc>
            </a:pPr>
            <a:r>
              <a:rPr lang="en-US" sz="8395">
                <a:solidFill>
                  <a:srgbClr val="FFFFFF"/>
                </a:solidFill>
                <a:latin typeface="Open Sans Bold"/>
              </a:rPr>
              <a:t>RANDOMIZAÇÃO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8603" y="3771664"/>
            <a:ext cx="17619397" cy="478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1"/>
              </a:lnSpc>
            </a:pPr>
            <a:r>
              <a:rPr lang="en-US" sz="3893">
                <a:solidFill>
                  <a:srgbClr val="000000"/>
                </a:solidFill>
                <a:latin typeface="Open Sans"/>
              </a:rPr>
              <a:t>Bolsa lacrada contendo as letras A e B. </a:t>
            </a:r>
          </a:p>
          <a:p>
            <a:pPr>
              <a:lnSpc>
                <a:spcPts val="5451"/>
              </a:lnSpc>
            </a:pP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000000"/>
                </a:solidFill>
                <a:latin typeface="Open Sans"/>
              </a:rPr>
              <a:t>Após a sequência das letras selecionadas aleatoriamente, a alocação dos pacientes era realizada quando estes eram internados no hospital. </a:t>
            </a:r>
          </a:p>
          <a:p>
            <a:pPr>
              <a:lnSpc>
                <a:spcPts val="5451"/>
              </a:lnSpc>
            </a:pP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000000"/>
                </a:solidFill>
                <a:latin typeface="Open Sans"/>
              </a:rPr>
              <a:t>Letra A - Protocolo de Assistência Padrão (PAP). 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000000"/>
                </a:solidFill>
                <a:latin typeface="Open Sans"/>
              </a:rPr>
              <a:t>Letra B - Protocolo de Reabilitação Acelerada (PRA) para ATQ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4301" y="875247"/>
            <a:ext cx="10803561" cy="2068055"/>
            <a:chOff x="0" y="0"/>
            <a:chExt cx="13831931" cy="264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31931" cy="2647756"/>
            </a:xfrm>
            <a:custGeom>
              <a:avLst/>
              <a:gdLst/>
              <a:ahLst/>
              <a:cxnLst/>
              <a:rect r="r" b="b" t="t" l="l"/>
              <a:pathLst>
                <a:path h="2647756" w="13831931">
                  <a:moveTo>
                    <a:pt x="0" y="0"/>
                  </a:moveTo>
                  <a:lnTo>
                    <a:pt x="13831931" y="0"/>
                  </a:lnTo>
                  <a:lnTo>
                    <a:pt x="13831931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0" y="1110810"/>
            <a:ext cx="10118191" cy="143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4"/>
              </a:lnSpc>
            </a:pPr>
            <a:r>
              <a:rPr lang="en-US" sz="8395">
                <a:solidFill>
                  <a:srgbClr val="FFFFFF"/>
                </a:solidFill>
                <a:latin typeface="Open Sans Bold"/>
              </a:rPr>
              <a:t>INTERVENÇÕES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118191" y="-1985877"/>
            <a:ext cx="7457800" cy="745780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3470246"/>
            <a:ext cx="16547291" cy="4571845"/>
            <a:chOff x="0" y="0"/>
            <a:chExt cx="17046820" cy="47098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046820" cy="4709860"/>
            </a:xfrm>
            <a:custGeom>
              <a:avLst/>
              <a:gdLst/>
              <a:ahLst/>
              <a:cxnLst/>
              <a:rect r="r" b="b" t="t" l="l"/>
              <a:pathLst>
                <a:path h="4709860" w="17046820">
                  <a:moveTo>
                    <a:pt x="0" y="0"/>
                  </a:moveTo>
                  <a:lnTo>
                    <a:pt x="17046820" y="0"/>
                  </a:lnTo>
                  <a:lnTo>
                    <a:pt x="17046820" y="4709860"/>
                  </a:lnTo>
                  <a:lnTo>
                    <a:pt x="0" y="470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8603" y="3641989"/>
            <a:ext cx="17619397" cy="6149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1- </a:t>
            </a:r>
            <a:r>
              <a:rPr lang="en-US" sz="3893">
                <a:solidFill>
                  <a:srgbClr val="040606"/>
                </a:solidFill>
                <a:latin typeface="Open Sans"/>
              </a:rPr>
              <a:t>4h PO fortalecimento glúteos e coxa, orientações decúbito e como sair da cama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2- </a:t>
            </a:r>
            <a:r>
              <a:rPr lang="en-US" sz="3893">
                <a:solidFill>
                  <a:srgbClr val="040606"/>
                </a:solidFill>
                <a:latin typeface="Open Sans"/>
              </a:rPr>
              <a:t>fisio realizada 2x ao dia, mobilizações passiva e fortalecimento de quadril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3-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 fisio 3x ao dia, mesmas intervenções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4- 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fisio 3x ao dia mesmas intervenções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5- 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fisio 3x ao dia mesmas intervenções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6- 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fisio 3x ao dia mesmas intervenções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7- 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fisio 3x ao dia mesmas intervenções + alta hospitalar</a:t>
            </a:r>
          </a:p>
        </p:txBody>
      </p:sp>
      <p:sp>
        <p:nvSpPr>
          <p:cNvPr name="TextBox 10" id="10"/>
          <p:cNvSpPr txBox="true"/>
          <p:nvPr/>
        </p:nvSpPr>
        <p:spPr>
          <a:xfrm rot="854228">
            <a:off x="11197356" y="636480"/>
            <a:ext cx="5354772" cy="199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39"/>
              </a:lnSpc>
            </a:pPr>
            <a:r>
              <a:rPr lang="en-US" sz="11599">
                <a:solidFill>
                  <a:srgbClr val="FFFFFF"/>
                </a:solidFill>
                <a:latin typeface="Open Sans Bold"/>
              </a:rPr>
              <a:t>A - PAP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4301" y="875247"/>
            <a:ext cx="10803561" cy="2068055"/>
            <a:chOff x="0" y="0"/>
            <a:chExt cx="13831931" cy="264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31931" cy="2647756"/>
            </a:xfrm>
            <a:custGeom>
              <a:avLst/>
              <a:gdLst/>
              <a:ahLst/>
              <a:cxnLst/>
              <a:rect r="r" b="b" t="t" l="l"/>
              <a:pathLst>
                <a:path h="2647756" w="13831931">
                  <a:moveTo>
                    <a:pt x="0" y="0"/>
                  </a:moveTo>
                  <a:lnTo>
                    <a:pt x="13831931" y="0"/>
                  </a:lnTo>
                  <a:lnTo>
                    <a:pt x="13831931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0" y="1110810"/>
            <a:ext cx="10118191" cy="143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4"/>
              </a:lnSpc>
            </a:pPr>
            <a:r>
              <a:rPr lang="en-US" sz="8395">
                <a:solidFill>
                  <a:srgbClr val="FFFFFF"/>
                </a:solidFill>
                <a:latin typeface="Open Sans Bold"/>
              </a:rPr>
              <a:t>INTERVENÇÕES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118191" y="-1985877"/>
            <a:ext cx="7457800" cy="745780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3470246"/>
            <a:ext cx="16547291" cy="4571845"/>
            <a:chOff x="0" y="0"/>
            <a:chExt cx="17046820" cy="47098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046820" cy="4709860"/>
            </a:xfrm>
            <a:custGeom>
              <a:avLst/>
              <a:gdLst/>
              <a:ahLst/>
              <a:cxnLst/>
              <a:rect r="r" b="b" t="t" l="l"/>
              <a:pathLst>
                <a:path h="4709860" w="17046820">
                  <a:moveTo>
                    <a:pt x="0" y="0"/>
                  </a:moveTo>
                  <a:lnTo>
                    <a:pt x="17046820" y="0"/>
                  </a:lnTo>
                  <a:lnTo>
                    <a:pt x="17046820" y="4709860"/>
                  </a:lnTo>
                  <a:lnTo>
                    <a:pt x="0" y="47098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92647" y="3641989"/>
            <a:ext cx="17619397" cy="6149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1- </a:t>
            </a:r>
            <a:r>
              <a:rPr lang="en-US" sz="3893">
                <a:solidFill>
                  <a:srgbClr val="040606"/>
                </a:solidFill>
                <a:latin typeface="Open Sans"/>
              </a:rPr>
              <a:t>4h PO fortalecimento glúteos e coxa, orientações decúbito e como sair da cama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2- </a:t>
            </a:r>
            <a:r>
              <a:rPr lang="en-US" sz="3893">
                <a:solidFill>
                  <a:srgbClr val="040606"/>
                </a:solidFill>
                <a:latin typeface="Open Sans"/>
              </a:rPr>
              <a:t> repetição exercícios do dia 1 + treino marcha (desde que se sentissem seguros e referissem que sua dor estava controlada, caso contrário, este treinamento era adiado para o seguinte dia)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3-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 rotina do dia 2, e os pacientes que não tinham iniciado o treinamento de marcha dia 2 começavam-no no dia 3.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5271FF"/>
                </a:solidFill>
                <a:latin typeface="Open Sans Bold"/>
              </a:rPr>
              <a:t>Dia 4 em diante- </a:t>
            </a:r>
            <a:r>
              <a:rPr lang="en-US" sz="3893">
                <a:solidFill>
                  <a:srgbClr val="000000"/>
                </a:solidFill>
                <a:latin typeface="Open Sans"/>
              </a:rPr>
              <a:t>repetiam o treinamento de marcha até alta hospitalar.</a:t>
            </a:r>
          </a:p>
          <a:p>
            <a:pPr>
              <a:lnSpc>
                <a:spcPts val="5451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854228">
            <a:off x="11197356" y="636480"/>
            <a:ext cx="5354772" cy="199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39"/>
              </a:lnSpc>
            </a:pPr>
            <a:r>
              <a:rPr lang="en-US" sz="11599">
                <a:solidFill>
                  <a:srgbClr val="FFFFFF"/>
                </a:solidFill>
                <a:latin typeface="Open Sans Bold"/>
              </a:rPr>
              <a:t>B - PRA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5755" y="4093132"/>
            <a:ext cx="15983545" cy="3771533"/>
            <a:chOff x="0" y="0"/>
            <a:chExt cx="6282701" cy="1482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82701" cy="1482488"/>
            </a:xfrm>
            <a:custGeom>
              <a:avLst/>
              <a:gdLst/>
              <a:ahLst/>
              <a:cxnLst/>
              <a:rect r="r" b="b" t="t" l="l"/>
              <a:pathLst>
                <a:path h="1482488" w="6282701">
                  <a:moveTo>
                    <a:pt x="0" y="0"/>
                  </a:moveTo>
                  <a:lnTo>
                    <a:pt x="6282701" y="0"/>
                  </a:lnTo>
                  <a:lnTo>
                    <a:pt x="6282701" y="1482488"/>
                  </a:lnTo>
                  <a:lnTo>
                    <a:pt x="0" y="148248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480498" y="1963672"/>
            <a:ext cx="15327005" cy="1190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Ultra-Bold"/>
              </a:rPr>
              <a:t>CONTROLE DA DOR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0498" y="4851702"/>
            <a:ext cx="15327005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Open Sans Bold"/>
              </a:rPr>
              <a:t>Dipirona, 1 g por via intravenosa a cada seis horas, cloridrato de Tramadol, 100 mg por via intravenosa a cada oito horas e sulfato de morfina, 5 mg por via subcutânea a cada seis horas.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4301" y="875247"/>
            <a:ext cx="17619397" cy="2068055"/>
            <a:chOff x="0" y="0"/>
            <a:chExt cx="22558329" cy="264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58328" cy="2647756"/>
            </a:xfrm>
            <a:custGeom>
              <a:avLst/>
              <a:gdLst/>
              <a:ahLst/>
              <a:cxnLst/>
              <a:rect r="r" b="b" t="t" l="l"/>
              <a:pathLst>
                <a:path h="2647756" w="22558328">
                  <a:moveTo>
                    <a:pt x="0" y="0"/>
                  </a:moveTo>
                  <a:lnTo>
                    <a:pt x="22558328" y="0"/>
                  </a:lnTo>
                  <a:lnTo>
                    <a:pt x="22558328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-786593" y="1110810"/>
            <a:ext cx="10118191" cy="143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4"/>
              </a:lnSpc>
            </a:pPr>
            <a:r>
              <a:rPr lang="en-US" sz="8395">
                <a:solidFill>
                  <a:srgbClr val="FFFFFF"/>
                </a:solidFill>
                <a:latin typeface="Open Sans Bold"/>
              </a:rPr>
              <a:t>AVALIAÇÃO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39785" y="3210781"/>
            <a:ext cx="16008431" cy="8092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3"/>
              </a:lnSpc>
            </a:pPr>
            <a:r>
              <a:rPr lang="en-US" sz="3537">
                <a:solidFill>
                  <a:srgbClr val="000000"/>
                </a:solidFill>
                <a:latin typeface="Open Sans"/>
              </a:rPr>
              <a:t>Por um único pesquisador - cego</a:t>
            </a:r>
          </a:p>
          <a:p>
            <a:pPr>
              <a:lnSpc>
                <a:spcPts val="4953"/>
              </a:lnSpc>
            </a:pPr>
          </a:p>
          <a:p>
            <a:pPr>
              <a:lnSpc>
                <a:spcPts val="4953"/>
              </a:lnSpc>
            </a:pPr>
            <a:r>
              <a:rPr lang="en-US" sz="3537">
                <a:solidFill>
                  <a:srgbClr val="000000"/>
                </a:solidFill>
                <a:latin typeface="Open Sans"/>
              </a:rPr>
              <a:t>Primeira avaliação: admissão</a:t>
            </a:r>
          </a:p>
          <a:p>
            <a:pPr>
              <a:lnSpc>
                <a:spcPts val="4953"/>
              </a:lnSpc>
            </a:pPr>
            <a:r>
              <a:rPr lang="en-US" sz="3537">
                <a:solidFill>
                  <a:srgbClr val="000000"/>
                </a:solidFill>
                <a:latin typeface="Open Sans"/>
              </a:rPr>
              <a:t>Segunda avaliação: alta hospitalar</a:t>
            </a:r>
          </a:p>
          <a:p>
            <a:pPr>
              <a:lnSpc>
                <a:spcPts val="4953"/>
              </a:lnSpc>
            </a:pPr>
          </a:p>
          <a:p>
            <a:pPr>
              <a:lnSpc>
                <a:spcPts val="4953"/>
              </a:lnSpc>
            </a:pPr>
            <a:r>
              <a:rPr lang="en-US" sz="3537">
                <a:solidFill>
                  <a:srgbClr val="000000"/>
                </a:solidFill>
                <a:latin typeface="Open Sans"/>
              </a:rPr>
              <a:t>Comprometimento funcional de acordo com a goniometria e avaliação da força muscular</a:t>
            </a:r>
          </a:p>
          <a:p>
            <a:pPr>
              <a:lnSpc>
                <a:spcPts val="4953"/>
              </a:lnSpc>
            </a:pPr>
          </a:p>
          <a:p>
            <a:pPr>
              <a:lnSpc>
                <a:spcPts val="4953"/>
              </a:lnSpc>
            </a:pPr>
            <a:r>
              <a:rPr lang="en-US" sz="3537">
                <a:solidFill>
                  <a:srgbClr val="000000"/>
                </a:solidFill>
                <a:latin typeface="Open Sans"/>
              </a:rPr>
              <a:t>Critérios de alta hospitalar: ausência de dor e uma deambulação de mais de 150 passos sem o auxílio de outras pessoas (usando apenas andador ou muleta).</a:t>
            </a:r>
          </a:p>
          <a:p>
            <a:pPr>
              <a:lnSpc>
                <a:spcPts val="4953"/>
              </a:lnSpc>
            </a:pPr>
          </a:p>
          <a:p>
            <a:pPr>
              <a:lnSpc>
                <a:spcPts val="495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480667"/>
            <a:chOff x="0" y="0"/>
            <a:chExt cx="6671512" cy="3823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3823376"/>
            </a:xfrm>
            <a:custGeom>
              <a:avLst/>
              <a:gdLst/>
              <a:ahLst/>
              <a:cxnLst/>
              <a:rect r="r" b="b" t="t" l="l"/>
              <a:pathLst>
                <a:path h="3823376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3823376"/>
                  </a:lnTo>
                  <a:lnTo>
                    <a:pt x="0" y="3823376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874807" y="3377380"/>
            <a:ext cx="12538386" cy="5716316"/>
          </a:xfrm>
          <a:custGeom>
            <a:avLst/>
            <a:gdLst/>
            <a:ahLst/>
            <a:cxnLst/>
            <a:rect r="r" b="b" t="t" l="l"/>
            <a:pathLst>
              <a:path h="5716316" w="12538386">
                <a:moveTo>
                  <a:pt x="0" y="0"/>
                </a:moveTo>
                <a:lnTo>
                  <a:pt x="12538386" y="0"/>
                </a:lnTo>
                <a:lnTo>
                  <a:pt x="12538386" y="5716316"/>
                </a:lnTo>
                <a:lnTo>
                  <a:pt x="0" y="5716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802" t="-83738" r="-30707" b="-1183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47750"/>
            <a:ext cx="6575095" cy="140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6"/>
              </a:lnSpc>
            </a:pPr>
            <a:r>
              <a:rPr lang="en-US" sz="5006" spc="250">
                <a:solidFill>
                  <a:srgbClr val="FFFFFF"/>
                </a:solidFill>
                <a:latin typeface="Poppins Heavy"/>
              </a:rPr>
              <a:t>DIRETRIZES DE PRÁTICA CLÍNICA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>
  <p:cSld>
    <p:bg>
      <p:bgPr>
        <a:solidFill>
          <a:srgbClr val="8CA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733024" y="3730767"/>
            <a:ext cx="6561483" cy="6550984"/>
            <a:chOff x="0" y="0"/>
            <a:chExt cx="6350000" cy="63398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-5249" y="5249"/>
            <a:ext cx="6561483" cy="6550984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2170180" y="2902589"/>
            <a:ext cx="5178049" cy="7384411"/>
            <a:chOff x="0" y="0"/>
            <a:chExt cx="2354580" cy="3357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53310" cy="3357865"/>
            </a:xfrm>
            <a:custGeom>
              <a:avLst/>
              <a:gdLst/>
              <a:ahLst/>
              <a:cxnLst/>
              <a:rect r="r" b="b" t="t" l="l"/>
              <a:pathLst>
                <a:path h="3357865" w="2353310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8" id="8"/>
          <p:cNvGrpSpPr/>
          <p:nvPr/>
        </p:nvGrpSpPr>
        <p:grpSpPr>
          <a:xfrm rot="-10800000">
            <a:off x="6554976" y="2902589"/>
            <a:ext cx="5178049" cy="7384411"/>
            <a:chOff x="0" y="0"/>
            <a:chExt cx="2354580" cy="33578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53310" cy="3357865"/>
            </a:xfrm>
            <a:custGeom>
              <a:avLst/>
              <a:gdLst/>
              <a:ahLst/>
              <a:cxnLst/>
              <a:rect r="r" b="b" t="t" l="l"/>
              <a:pathLst>
                <a:path h="3357865" w="2353310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10800000">
            <a:off x="939771" y="2902589"/>
            <a:ext cx="5178049" cy="7384411"/>
            <a:chOff x="0" y="0"/>
            <a:chExt cx="2354580" cy="33578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3310" cy="3357865"/>
            </a:xfrm>
            <a:custGeom>
              <a:avLst/>
              <a:gdLst/>
              <a:ahLst/>
              <a:cxnLst/>
              <a:rect r="r" b="b" t="t" l="l"/>
              <a:pathLst>
                <a:path h="3357865" w="2353310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81490" y="4155087"/>
            <a:ext cx="6063961" cy="181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Mobilidade, marcha e dor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06219" y="4155087"/>
            <a:ext cx="6063961" cy="88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Goniometria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79705" y="3894928"/>
            <a:ext cx="4847752" cy="181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Força muscular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61278" y="7478157"/>
            <a:ext cx="3304384" cy="1780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Escores de Merle d’Aubigné e Postel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95037" y="6494808"/>
            <a:ext cx="4686326" cy="298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Flexão, extensão, adução, abdução e rotação externa e interna do quadril afetado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93846" y="7221365"/>
            <a:ext cx="3930716" cy="58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Critérios de Kendall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0732" y="504663"/>
            <a:ext cx="15393831" cy="2119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4021">
                <a:solidFill>
                  <a:srgbClr val="040606"/>
                </a:solidFill>
                <a:latin typeface="Open Sans Bold"/>
              </a:rPr>
              <a:t>Cada um desses itens tem uma pontuação máxima de seis (considerada melhor ou normal) e uma pontuação mínima de um (considerada pior ou pior alteração)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A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7281" y="3744836"/>
            <a:ext cx="14813437" cy="5787174"/>
          </a:xfrm>
          <a:custGeom>
            <a:avLst/>
            <a:gdLst/>
            <a:ahLst/>
            <a:cxnLst/>
            <a:rect r="r" b="b" t="t" l="l"/>
            <a:pathLst>
              <a:path h="5787174" w="14813437">
                <a:moveTo>
                  <a:pt x="0" y="0"/>
                </a:moveTo>
                <a:lnTo>
                  <a:pt x="14813438" y="0"/>
                </a:lnTo>
                <a:lnTo>
                  <a:pt x="14813438" y="5787174"/>
                </a:lnTo>
                <a:lnTo>
                  <a:pt x="0" y="5787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2289" y="1107342"/>
            <a:ext cx="6423422" cy="156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40606"/>
                </a:solidFill>
                <a:latin typeface="Open Sans Bold"/>
              </a:rPr>
              <a:t>Resultados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A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04304" y="360183"/>
            <a:ext cx="10679393" cy="9566634"/>
          </a:xfrm>
          <a:custGeom>
            <a:avLst/>
            <a:gdLst/>
            <a:ahLst/>
            <a:cxnLst/>
            <a:rect r="r" b="b" t="t" l="l"/>
            <a:pathLst>
              <a:path h="9566634" w="10679393">
                <a:moveTo>
                  <a:pt x="0" y="0"/>
                </a:moveTo>
                <a:lnTo>
                  <a:pt x="10679392" y="0"/>
                </a:lnTo>
                <a:lnTo>
                  <a:pt x="10679392" y="9566634"/>
                </a:lnTo>
                <a:lnTo>
                  <a:pt x="0" y="9566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2952" y="3505318"/>
            <a:ext cx="16802096" cy="6295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7"/>
              </a:lnSpc>
            </a:pPr>
            <a:r>
              <a:rPr lang="en-US" sz="3277">
                <a:solidFill>
                  <a:srgbClr val="2B4A9D"/>
                </a:solidFill>
                <a:latin typeface="Open Sans Bold"/>
              </a:rPr>
              <a:t>Melhoria na gama de movimentos no grupo PRA, comparando os resultados pré-op. com os pós-op. (embora sem significância estatística). </a:t>
            </a:r>
          </a:p>
          <a:p>
            <a:pPr>
              <a:lnSpc>
                <a:spcPts val="4587"/>
              </a:lnSpc>
            </a:pPr>
          </a:p>
          <a:p>
            <a:pPr>
              <a:lnSpc>
                <a:spcPts val="4587"/>
              </a:lnSpc>
            </a:pPr>
            <a:r>
              <a:rPr lang="en-US" sz="3277">
                <a:solidFill>
                  <a:srgbClr val="2B4A9D"/>
                </a:solidFill>
                <a:latin typeface="Open Sans Bold"/>
              </a:rPr>
              <a:t>Comparado ao estudo de Peak et al., resultados para AM foram pobres, mesmo no grupo PRA -  avaliação no dia da alta hospitalar, enquanto Peak et al. realizaram 6 semanas do PO. </a:t>
            </a:r>
          </a:p>
          <a:p>
            <a:pPr>
              <a:lnSpc>
                <a:spcPts val="4587"/>
              </a:lnSpc>
            </a:pPr>
          </a:p>
          <a:p>
            <a:pPr>
              <a:lnSpc>
                <a:spcPts val="4587"/>
              </a:lnSpc>
            </a:pPr>
            <a:r>
              <a:rPr lang="en-US" sz="3277">
                <a:solidFill>
                  <a:srgbClr val="2B4A9D"/>
                </a:solidFill>
                <a:latin typeface="Open Sans Bold"/>
              </a:rPr>
              <a:t> Falta de estudos com avaliação da AM no curto prazo após PRA. “Ao que nos consta, nosso estudo é o único que tem contem esta avaliação”.</a:t>
            </a:r>
          </a:p>
          <a:p>
            <a:pPr>
              <a:lnSpc>
                <a:spcPts val="4587"/>
              </a:lnSpc>
            </a:pPr>
          </a:p>
          <a:p>
            <a:pPr>
              <a:lnSpc>
                <a:spcPts val="4587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14323" y="198935"/>
            <a:ext cx="4342277" cy="3110156"/>
          </a:xfrm>
          <a:custGeom>
            <a:avLst/>
            <a:gdLst/>
            <a:ahLst/>
            <a:cxnLst/>
            <a:rect r="r" b="b" t="t" l="l"/>
            <a:pathLst>
              <a:path h="3110156" w="4342277">
                <a:moveTo>
                  <a:pt x="0" y="0"/>
                </a:moveTo>
                <a:lnTo>
                  <a:pt x="4342277" y="0"/>
                </a:lnTo>
                <a:lnTo>
                  <a:pt x="4342277" y="3110156"/>
                </a:lnTo>
                <a:lnTo>
                  <a:pt x="0" y="3110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92222" y="4271705"/>
            <a:ext cx="15703557" cy="5417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02"/>
              </a:lnSpc>
            </a:pPr>
            <a:r>
              <a:rPr lang="en-US" sz="3072">
                <a:solidFill>
                  <a:srgbClr val="2B4A9D"/>
                </a:solidFill>
                <a:latin typeface="Open Sans Bold"/>
              </a:rPr>
              <a:t>Busca-se, após a cirurgia de ATQ, uma reabilitação adequada e a força muscular adequada, principalmente nos abdutores.</a:t>
            </a:r>
            <a:r>
              <a:rPr lang="en-US" sz="3072">
                <a:solidFill>
                  <a:srgbClr val="2B4A9D"/>
                </a:solidFill>
                <a:latin typeface="Open Sans Bold"/>
              </a:rPr>
              <a:t> </a:t>
            </a:r>
          </a:p>
          <a:p>
            <a:pPr>
              <a:lnSpc>
                <a:spcPts val="4302"/>
              </a:lnSpc>
            </a:pPr>
          </a:p>
          <a:p>
            <a:pPr>
              <a:lnSpc>
                <a:spcPts val="4302"/>
              </a:lnSpc>
            </a:pPr>
            <a:r>
              <a:rPr lang="en-US" sz="3072">
                <a:solidFill>
                  <a:srgbClr val="2B4A9D"/>
                </a:solidFill>
                <a:latin typeface="Open Sans Bold"/>
              </a:rPr>
              <a:t>Em outros estudos - força muscular diminui nos primeiros dias do PO ATQ devido à inatividade ou dor.</a:t>
            </a:r>
          </a:p>
          <a:p>
            <a:pPr>
              <a:lnSpc>
                <a:spcPts val="4302"/>
              </a:lnSpc>
            </a:pPr>
          </a:p>
          <a:p>
            <a:pPr>
              <a:lnSpc>
                <a:spcPts val="4302"/>
              </a:lnSpc>
            </a:pPr>
            <a:r>
              <a:rPr lang="en-US" sz="3072">
                <a:solidFill>
                  <a:srgbClr val="2B4A9D"/>
                </a:solidFill>
                <a:latin typeface="Open Sans Bold"/>
              </a:rPr>
              <a:t> Melhora estatisticamente significativa comparando os resultados pré-op. com os pós-op. quanto a RI, RE e abdução no grupo PRA, e o grupo PRA foi superior ao grupo PAP. </a:t>
            </a:r>
          </a:p>
          <a:p>
            <a:pPr>
              <a:lnSpc>
                <a:spcPts val="4302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443794" y="805709"/>
            <a:ext cx="1735697" cy="2057400"/>
          </a:xfrm>
          <a:custGeom>
            <a:avLst/>
            <a:gdLst/>
            <a:ahLst/>
            <a:cxnLst/>
            <a:rect r="r" b="b" t="t" l="l"/>
            <a:pathLst>
              <a:path h="2057400" w="1735697">
                <a:moveTo>
                  <a:pt x="0" y="0"/>
                </a:moveTo>
                <a:lnTo>
                  <a:pt x="1735697" y="0"/>
                </a:lnTo>
                <a:lnTo>
                  <a:pt x="17356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53818" y="592132"/>
            <a:ext cx="2194689" cy="3371729"/>
          </a:xfrm>
          <a:custGeom>
            <a:avLst/>
            <a:gdLst/>
            <a:ahLst/>
            <a:cxnLst/>
            <a:rect r="r" b="b" t="t" l="l"/>
            <a:pathLst>
              <a:path h="3371729" w="2194689">
                <a:moveTo>
                  <a:pt x="0" y="0"/>
                </a:moveTo>
                <a:lnTo>
                  <a:pt x="2194689" y="0"/>
                </a:lnTo>
                <a:lnTo>
                  <a:pt x="2194689" y="3371729"/>
                </a:lnTo>
                <a:lnTo>
                  <a:pt x="0" y="3371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4301" y="2872743"/>
            <a:ext cx="17619397" cy="6932890"/>
            <a:chOff x="0" y="0"/>
            <a:chExt cx="22558329" cy="88762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58328" cy="8876264"/>
            </a:xfrm>
            <a:custGeom>
              <a:avLst/>
              <a:gdLst/>
              <a:ahLst/>
              <a:cxnLst/>
              <a:rect r="r" b="b" t="t" l="l"/>
              <a:pathLst>
                <a:path h="8876264" w="22558328">
                  <a:moveTo>
                    <a:pt x="0" y="0"/>
                  </a:moveTo>
                  <a:lnTo>
                    <a:pt x="22558328" y="0"/>
                  </a:lnTo>
                  <a:lnTo>
                    <a:pt x="22558328" y="8876264"/>
                  </a:lnTo>
                  <a:lnTo>
                    <a:pt x="0" y="8876264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090072" y="866775"/>
            <a:ext cx="10118191" cy="1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4"/>
              </a:lnSpc>
            </a:pPr>
            <a:r>
              <a:rPr lang="en-US" sz="8396">
                <a:solidFill>
                  <a:srgbClr val="2B4A9D"/>
                </a:solidFill>
                <a:latin typeface="Open Sans Bold"/>
              </a:rPr>
              <a:t>LIMITAÇÕES</a:t>
            </a:r>
          </a:p>
        </p:txBody>
      </p:sp>
      <p:grpSp>
        <p:nvGrpSpPr>
          <p:cNvPr name="Group 5" id="5"/>
          <p:cNvGrpSpPr/>
          <p:nvPr/>
        </p:nvGrpSpPr>
        <p:grpSpPr>
          <a:xfrm rot="-3276927">
            <a:off x="14295915" y="-2441047"/>
            <a:ext cx="6566081" cy="6566081"/>
            <a:chOff x="0" y="0"/>
            <a:chExt cx="1913890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7" id="7"/>
          <p:cNvGrpSpPr/>
          <p:nvPr/>
        </p:nvGrpSpPr>
        <p:grpSpPr>
          <a:xfrm rot="2123072">
            <a:off x="14804542" y="-2084446"/>
            <a:ext cx="5852880" cy="5852880"/>
            <a:chOff x="0" y="0"/>
            <a:chExt cx="1913890" cy="19138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39772" y="4348292"/>
            <a:ext cx="14648325" cy="458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Tamanho de amostra pequeno</a:t>
            </a:r>
          </a:p>
          <a:p>
            <a:pPr>
              <a:lnSpc>
                <a:spcPts val="7279"/>
              </a:lnSpc>
            </a:pP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Autores não avaliaram as comorbidades dos pacientes</a:t>
            </a:r>
          </a:p>
          <a:p>
            <a:pPr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1867" y="666093"/>
            <a:ext cx="18009994" cy="3567516"/>
            <a:chOff x="0" y="0"/>
            <a:chExt cx="4743373" cy="939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3373" cy="939593"/>
            </a:xfrm>
            <a:custGeom>
              <a:avLst/>
              <a:gdLst/>
              <a:ahLst/>
              <a:cxnLst/>
              <a:rect r="r" b="b" t="t" l="l"/>
              <a:pathLst>
                <a:path h="939593" w="4743373">
                  <a:moveTo>
                    <a:pt x="0" y="0"/>
                  </a:moveTo>
                  <a:lnTo>
                    <a:pt x="4743373" y="0"/>
                  </a:lnTo>
                  <a:lnTo>
                    <a:pt x="4743373" y="939593"/>
                  </a:lnTo>
                  <a:lnTo>
                    <a:pt x="0" y="939593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743373" cy="977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9623" y="5143500"/>
            <a:ext cx="16109668" cy="4631699"/>
            <a:chOff x="0" y="0"/>
            <a:chExt cx="4242876" cy="12198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42876" cy="1219871"/>
            </a:xfrm>
            <a:custGeom>
              <a:avLst/>
              <a:gdLst/>
              <a:ahLst/>
              <a:cxnLst/>
              <a:rect r="r" b="b" t="t" l="l"/>
              <a:pathLst>
                <a:path h="1219871" w="4242876">
                  <a:moveTo>
                    <a:pt x="0" y="0"/>
                  </a:moveTo>
                  <a:lnTo>
                    <a:pt x="4242876" y="0"/>
                  </a:lnTo>
                  <a:lnTo>
                    <a:pt x="4242876" y="1219871"/>
                  </a:lnTo>
                  <a:lnTo>
                    <a:pt x="0" y="1219871"/>
                  </a:lnTo>
                  <a:close/>
                </a:path>
              </a:pathLst>
            </a:custGeom>
            <a:solidFill>
              <a:srgbClr val="8CA0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42876" cy="12579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378320" y="1421778"/>
            <a:ext cx="15413071" cy="197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Open Sans Bold"/>
              </a:rPr>
              <a:t>Reabilitação acelerada - diminuição no tempo de permanência hospitalar, início precoce do treinamento da marcha e aumento da FM em alguns grupos musculares do quadril.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1867" y="5718326"/>
            <a:ext cx="13240625" cy="340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7"/>
              </a:lnSpc>
            </a:pPr>
            <a:r>
              <a:rPr lang="en-US" sz="3905">
                <a:solidFill>
                  <a:srgbClr val="000000"/>
                </a:solidFill>
                <a:latin typeface="Open Sans Bold"/>
              </a:rPr>
              <a:t>A</a:t>
            </a:r>
            <a:r>
              <a:rPr lang="en-US" sz="3905">
                <a:solidFill>
                  <a:srgbClr val="000000"/>
                </a:solidFill>
                <a:latin typeface="Open Sans Bold"/>
              </a:rPr>
              <a:t>bordagem acelerada para o PO de artroplastia total do quadril deve ser incentivada, devido aos seus resultados positivos precoces e benefícios ao paciente, bem como à fácil aplicação do protocolo por fisioterapeutas. (?)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7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4769" y="621633"/>
            <a:ext cx="9011148" cy="3382372"/>
          </a:xfrm>
          <a:custGeom>
            <a:avLst/>
            <a:gdLst/>
            <a:ahLst/>
            <a:cxnLst/>
            <a:rect r="r" b="b" t="t" l="l"/>
            <a:pathLst>
              <a:path h="3382372" w="9011148">
                <a:moveTo>
                  <a:pt x="0" y="0"/>
                </a:moveTo>
                <a:lnTo>
                  <a:pt x="9011149" y="0"/>
                </a:lnTo>
                <a:lnTo>
                  <a:pt x="9011149" y="3382372"/>
                </a:lnTo>
                <a:lnTo>
                  <a:pt x="0" y="3382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3693" y="4457934"/>
            <a:ext cx="15080614" cy="5383164"/>
            <a:chOff x="0" y="0"/>
            <a:chExt cx="3971849" cy="14177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71849" cy="1417788"/>
            </a:xfrm>
            <a:custGeom>
              <a:avLst/>
              <a:gdLst/>
              <a:ahLst/>
              <a:cxnLst/>
              <a:rect r="r" b="b" t="t" l="l"/>
              <a:pathLst>
                <a:path h="1417788" w="3971849">
                  <a:moveTo>
                    <a:pt x="0" y="0"/>
                  </a:moveTo>
                  <a:lnTo>
                    <a:pt x="3971849" y="0"/>
                  </a:lnTo>
                  <a:lnTo>
                    <a:pt x="3971849" y="1417788"/>
                  </a:lnTo>
                  <a:lnTo>
                    <a:pt x="0" y="1417788"/>
                  </a:lnTo>
                  <a:close/>
                </a:path>
              </a:pathLst>
            </a:custGeom>
            <a:solidFill>
              <a:srgbClr val="2B4A9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971849" cy="14558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332238" y="4648831"/>
            <a:ext cx="13623524" cy="420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3"/>
              </a:lnSpc>
            </a:pPr>
            <a:r>
              <a:rPr lang="en-US" sz="3995">
                <a:solidFill>
                  <a:srgbClr val="FFFFFF"/>
                </a:solidFill>
                <a:latin typeface="Open Sans Bold"/>
              </a:rPr>
              <a:t>Protocolos via rápida - eficazes em redução do tempo de internação, satisfação do paciente e função.</a:t>
            </a:r>
            <a:r>
              <a:rPr lang="en-US" sz="3995">
                <a:solidFill>
                  <a:srgbClr val="FFFFFF"/>
                </a:solidFill>
                <a:latin typeface="Open Sans Bold"/>
              </a:rPr>
              <a:t> No entanto, abordagem complexa, exigindo otimização pré-operatória do paciente, manejo anestésico, tratamento da dor sistêmica, mobilização precoce e fisioterapia 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84751" y="-1412765"/>
            <a:ext cx="19862219" cy="8558632"/>
            <a:chOff x="0" y="0"/>
            <a:chExt cx="25429841" cy="109577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29840" cy="10957720"/>
            </a:xfrm>
            <a:custGeom>
              <a:avLst/>
              <a:gdLst/>
              <a:ahLst/>
              <a:cxnLst/>
              <a:rect r="r" b="b" t="t" l="l"/>
              <a:pathLst>
                <a:path h="10957720" w="25429840">
                  <a:moveTo>
                    <a:pt x="0" y="0"/>
                  </a:moveTo>
                  <a:lnTo>
                    <a:pt x="25429840" y="0"/>
                  </a:lnTo>
                  <a:lnTo>
                    <a:pt x="25429840" y="10957720"/>
                  </a:lnTo>
                  <a:lnTo>
                    <a:pt x="0" y="1095772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521193" y="1328987"/>
            <a:ext cx="9738107" cy="4575272"/>
          </a:xfrm>
          <a:custGeom>
            <a:avLst/>
            <a:gdLst/>
            <a:ahLst/>
            <a:cxnLst/>
            <a:rect r="r" b="b" t="t" l="l"/>
            <a:pathLst>
              <a:path h="4575272" w="9738107">
                <a:moveTo>
                  <a:pt x="0" y="0"/>
                </a:moveTo>
                <a:lnTo>
                  <a:pt x="9738107" y="0"/>
                </a:lnTo>
                <a:lnTo>
                  <a:pt x="9738107" y="4575271"/>
                </a:lnTo>
                <a:lnTo>
                  <a:pt x="0" y="45752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03" r="-2854" b="-4886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01952" y="1964494"/>
            <a:ext cx="5186036" cy="2352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66"/>
              </a:lnSpc>
            </a:pPr>
            <a:r>
              <a:rPr lang="en-US" sz="6761">
                <a:solidFill>
                  <a:srgbClr val="FFFFFF"/>
                </a:solidFill>
                <a:latin typeface="Open Sans Bold"/>
              </a:rPr>
              <a:t>Revisão sistematica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34301" y="7484071"/>
            <a:ext cx="17619397" cy="272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1"/>
              </a:lnSpc>
            </a:pPr>
            <a:r>
              <a:rPr lang="en-US" sz="3893">
                <a:solidFill>
                  <a:srgbClr val="000000"/>
                </a:solidFill>
                <a:latin typeface="Open Sans"/>
              </a:rPr>
              <a:t>Ilustrar resultados funcionais de exercícios em pacientes com artroplastia total de quadril </a:t>
            </a:r>
          </a:p>
          <a:p>
            <a:pPr>
              <a:lnSpc>
                <a:spcPts val="5451"/>
              </a:lnSpc>
            </a:pPr>
            <a:r>
              <a:rPr lang="en-US" sz="3893">
                <a:solidFill>
                  <a:srgbClr val="000000"/>
                </a:solidFill>
                <a:latin typeface="Open Sans"/>
              </a:rPr>
              <a:t>análise em 5 bases de dados, 10 RCTs incluídos com 141 pacientes ao todo </a:t>
            </a:r>
          </a:p>
          <a:p>
            <a:pPr>
              <a:lnSpc>
                <a:spcPts val="5451"/>
              </a:lnSpc>
            </a:pP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5040" cy="3752726"/>
            </a:xfrm>
            <a:custGeom>
              <a:avLst/>
              <a:gdLst/>
              <a:ahLst/>
              <a:cxnLst/>
              <a:rect r="r" b="b" t="t" l="l"/>
              <a:pathLst>
                <a:path h="3752726" w="165040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26964" y="0"/>
            <a:ext cx="7322071" cy="10863076"/>
            <a:chOff x="0" y="0"/>
            <a:chExt cx="9762762" cy="14484101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10059164"/>
              <a:ext cx="9762762" cy="4424937"/>
              <a:chOff x="0" y="0"/>
              <a:chExt cx="2529461" cy="114646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529461" cy="1146469"/>
              </a:xfrm>
              <a:custGeom>
                <a:avLst/>
                <a:gdLst/>
                <a:ahLst/>
                <a:cxnLst/>
                <a:rect r="r" b="b" t="t" l="l"/>
                <a:pathLst>
                  <a:path h="1146469" w="2529461">
                    <a:moveTo>
                      <a:pt x="0" y="0"/>
                    </a:moveTo>
                    <a:lnTo>
                      <a:pt x="2529461" y="0"/>
                    </a:lnTo>
                    <a:lnTo>
                      <a:pt x="2529461" y="1146469"/>
                    </a:lnTo>
                    <a:lnTo>
                      <a:pt x="0" y="1146469"/>
                    </a:lnTo>
                    <a:close/>
                  </a:path>
                </a:pathLst>
              </a:custGeom>
              <a:solidFill>
                <a:srgbClr val="2B4A9D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9762762" cy="10325867"/>
              <a:chOff x="0" y="0"/>
              <a:chExt cx="2529461" cy="267535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529461" cy="2675357"/>
              </a:xfrm>
              <a:custGeom>
                <a:avLst/>
                <a:gdLst/>
                <a:ahLst/>
                <a:cxnLst/>
                <a:rect r="r" b="b" t="t" l="l"/>
                <a:pathLst>
                  <a:path h="2675357" w="2529461">
                    <a:moveTo>
                      <a:pt x="0" y="0"/>
                    </a:moveTo>
                    <a:lnTo>
                      <a:pt x="2529461" y="0"/>
                    </a:lnTo>
                    <a:lnTo>
                      <a:pt x="2529461" y="2675357"/>
                    </a:lnTo>
                    <a:lnTo>
                      <a:pt x="0" y="2675357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-5400000">
            <a:off x="568482" y="1389170"/>
            <a:ext cx="829509" cy="1966473"/>
            <a:chOff x="0" y="0"/>
            <a:chExt cx="2354580" cy="55818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428018" y="2581907"/>
            <a:ext cx="11627123" cy="115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O ano de publicação variou de 1995 a 2014 </a:t>
            </a:r>
          </a:p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O acompanhamento variou de 5 semanas a 12 meses</a:t>
            </a:r>
          </a:p>
          <a:p>
            <a:pPr>
              <a:lnSpc>
                <a:spcPts val="167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2428018" y="1538289"/>
            <a:ext cx="892620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1 Bold"/>
              </a:rPr>
              <a:t>DOS ESTUDOS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42168" y="2077181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1 Bold"/>
              </a:rPr>
              <a:t>1</a:t>
            </a:r>
          </a:p>
        </p:txBody>
      </p:sp>
      <p:grpSp>
        <p:nvGrpSpPr>
          <p:cNvPr name="Group 14" id="14"/>
          <p:cNvGrpSpPr/>
          <p:nvPr/>
        </p:nvGrpSpPr>
        <p:grpSpPr>
          <a:xfrm rot="-5400000">
            <a:off x="568482" y="3755528"/>
            <a:ext cx="829509" cy="1966473"/>
            <a:chOff x="0" y="0"/>
            <a:chExt cx="2354580" cy="55818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428018" y="5673003"/>
            <a:ext cx="10926529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1 Italics"/>
              </a:rPr>
              <a:t>O ponto de avaliação primária foi velocidade de caminhada, que demonstrou aumento de 0,15m/s </a:t>
            </a:r>
          </a:p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1 Italics"/>
              </a:rPr>
              <a:t> Outros resultados incluíram escala de atividade física, pontuação de quadril de Harris, pontuações de dor, força de abdução e tempo de internação hospitalar. </a:t>
            </a:r>
          </a:p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1 Italics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2168" y="4443539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1 Bold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28018" y="4672089"/>
            <a:ext cx="892620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1 Bold"/>
              </a:rPr>
              <a:t>RESULTADOS </a:t>
            </a:r>
          </a:p>
        </p:txBody>
      </p:sp>
      <p:grpSp>
        <p:nvGrpSpPr>
          <p:cNvPr name="Group 19" id="19"/>
          <p:cNvGrpSpPr/>
          <p:nvPr/>
        </p:nvGrpSpPr>
        <p:grpSpPr>
          <a:xfrm rot="-5400000">
            <a:off x="568482" y="6128041"/>
            <a:ext cx="829509" cy="1966473"/>
            <a:chOff x="0" y="0"/>
            <a:chExt cx="2354580" cy="558188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53310" cy="5581882"/>
            </a:xfrm>
            <a:custGeom>
              <a:avLst/>
              <a:gdLst/>
              <a:ahLst/>
              <a:cxnLst/>
              <a:rect r="r" b="b" t="t" l="l"/>
              <a:pathLst>
                <a:path h="5581882" w="2353310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342168" y="6816053"/>
            <a:ext cx="487056" cy="52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1 Bold"/>
              </a:rPr>
              <a:t>3</a:t>
            </a:r>
          </a:p>
        </p:txBody>
      </p:sp>
      <p:grpSp>
        <p:nvGrpSpPr>
          <p:cNvPr name="Group 22" id="22"/>
          <p:cNvGrpSpPr/>
          <p:nvPr/>
        </p:nvGrpSpPr>
        <p:grpSpPr>
          <a:xfrm rot="2700000">
            <a:off x="-1705354" y="-5607451"/>
            <a:ext cx="6164339" cy="6164339"/>
            <a:chOff x="0" y="0"/>
            <a:chExt cx="1913890" cy="191389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2700000">
            <a:off x="-1705354" y="9730112"/>
            <a:ext cx="6164339" cy="6164339"/>
            <a:chOff x="0" y="0"/>
            <a:chExt cx="1913890" cy="191389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2420263"/>
            <a:ext cx="15778967" cy="5979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spc="340">
                <a:solidFill>
                  <a:srgbClr val="000000"/>
                </a:solidFill>
                <a:latin typeface="Lato 1 Bold"/>
              </a:rPr>
              <a:t>  Resultante de uma ou mais das seguintes condições: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FAIS: síndrome do impacto femoroacetabular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DDQ: displasia do desenvolvimento do quadril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Displasia acetabular,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Instabilidade do quadril,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Rupturas labrais acetabulares,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Lesões osteocondrais,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Corpos livres 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Rupturas do ligamento redondo. </a:t>
            </a:r>
          </a:p>
          <a:p>
            <a:pPr algn="just">
              <a:lnSpc>
                <a:spcPts val="476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057275"/>
            <a:ext cx="12616379" cy="85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90"/>
              </a:lnSpc>
            </a:pPr>
            <a:r>
              <a:rPr lang="en-US" sz="5800" spc="580">
                <a:solidFill>
                  <a:srgbClr val="5271FF"/>
                </a:solidFill>
                <a:latin typeface="Poppins Heavy"/>
              </a:rPr>
              <a:t>INTRODUÇÃO: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617920">
            <a:off x="13191156" y="2017711"/>
            <a:ext cx="6566081" cy="6566081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name="Group 4" id="4"/>
          <p:cNvGrpSpPr/>
          <p:nvPr/>
        </p:nvGrpSpPr>
        <p:grpSpPr>
          <a:xfrm rot="2782079">
            <a:off x="13547756" y="2374311"/>
            <a:ext cx="5852880" cy="5852880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2782079">
            <a:off x="9185098" y="8221797"/>
            <a:ext cx="6164339" cy="6164339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4134433" y="1004889"/>
            <a:ext cx="12993464" cy="2102579"/>
          </a:xfrm>
          <a:custGeom>
            <a:avLst/>
            <a:gdLst/>
            <a:ahLst/>
            <a:cxnLst/>
            <a:rect r="r" b="b" t="t" l="l"/>
            <a:pathLst>
              <a:path h="2102579" w="12993464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2777484">
            <a:off x="13814908" y="2641463"/>
            <a:ext cx="5318577" cy="531857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-3623127">
              <a:off x="-1073562" y="-1074435"/>
              <a:ext cx="8497766" cy="8498871"/>
            </a:xfrm>
            <a:custGeom>
              <a:avLst/>
              <a:gdLst/>
              <a:ahLst/>
              <a:cxnLst/>
              <a:rect r="r" b="b" t="t" l="l"/>
              <a:pathLst>
                <a:path h="8498871" w="8497766">
                  <a:moveTo>
                    <a:pt x="8397980" y="5123289"/>
                  </a:moveTo>
                  <a:lnTo>
                    <a:pt x="5620283" y="236545"/>
                  </a:lnTo>
                  <a:cubicBezTo>
                    <a:pt x="5520497" y="60993"/>
                    <a:pt x="5298841" y="0"/>
                    <a:pt x="5123290" y="99786"/>
                  </a:cubicBezTo>
                  <a:lnTo>
                    <a:pt x="235441" y="2878110"/>
                  </a:lnTo>
                  <a:cubicBezTo>
                    <a:pt x="60994" y="2977269"/>
                    <a:pt x="0" y="3198925"/>
                    <a:pt x="99786" y="3374476"/>
                  </a:cubicBezTo>
                  <a:lnTo>
                    <a:pt x="2878111" y="8262325"/>
                  </a:lnTo>
                  <a:cubicBezTo>
                    <a:pt x="2977270" y="8436772"/>
                    <a:pt x="3199553" y="8498870"/>
                    <a:pt x="3375105" y="8399084"/>
                  </a:cubicBezTo>
                  <a:lnTo>
                    <a:pt x="8261849" y="5621387"/>
                  </a:lnTo>
                  <a:cubicBezTo>
                    <a:pt x="8436773" y="5520497"/>
                    <a:pt x="8497767" y="5298841"/>
                    <a:pt x="8397980" y="5123289"/>
                  </a:cubicBezTo>
                  <a:close/>
                </a:path>
              </a:pathLst>
            </a:custGeom>
            <a:blipFill>
              <a:blip r:embed="rId4"/>
              <a:stretch>
                <a:fillRect l="-1574" t="-9793" r="-1581" b="-9796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224837" y="3701213"/>
            <a:ext cx="12616379" cy="146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999">
                <a:solidFill>
                  <a:srgbClr val="5271FF"/>
                </a:solidFill>
                <a:latin typeface="Poppins Heavy"/>
              </a:rPr>
              <a:t>SEMINÁRIO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24837" y="5041183"/>
            <a:ext cx="12616379" cy="1781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600"/>
              </a:lnSpc>
            </a:pPr>
            <a:r>
              <a:rPr lang="en-US" sz="12000" spc="600">
                <a:solidFill>
                  <a:srgbClr val="2B4A9D"/>
                </a:solidFill>
                <a:latin typeface="Poppins Heavy"/>
              </a:rPr>
              <a:t>QUADRIL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24837" y="7260387"/>
            <a:ext cx="12616379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HELOISA ACURCIO ZIMERMAM - 12534634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BIANCA DE SOUZA - 12728925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1"/>
              </a:rPr>
              <a:t>CAROLINA VIEIRA -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1057275"/>
            <a:ext cx="12616379" cy="853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90"/>
              </a:lnSpc>
            </a:pPr>
            <a:r>
              <a:rPr lang="en-US" sz="5800" spc="580">
                <a:solidFill>
                  <a:srgbClr val="5271FF"/>
                </a:solidFill>
                <a:latin typeface="Poppins Heavy"/>
              </a:rPr>
              <a:t>METODOS: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843953"/>
            <a:ext cx="15778967" cy="777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spc="340">
                <a:solidFill>
                  <a:srgbClr val="000000"/>
                </a:solidFill>
                <a:latin typeface="Lato 1 Bold"/>
              </a:rPr>
              <a:t> </a:t>
            </a:r>
          </a:p>
          <a:p>
            <a:pPr algn="just">
              <a:lnSpc>
                <a:spcPts val="4760"/>
              </a:lnSpc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Especialistas em conteúdo foram nomeados pela Academia de Fisioterapia Ortopédica (AOPT) para realizar uma revisão da literatura e desenvolver Diretrises de Praticas Clínias atualizadas para dor no quadril e disfunção de movimento associada ao quadril não artrítico. </a:t>
            </a:r>
          </a:p>
          <a:p>
            <a:pPr algn="just">
              <a:lnSpc>
                <a:spcPts val="4760"/>
              </a:lnSpc>
            </a:pP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Bases de dados  pesquisadas de janeiro de 2013 a julho de 2022: </a:t>
            </a:r>
            <a:r>
              <a:rPr lang="en-US" sz="3400" spc="340">
                <a:solidFill>
                  <a:srgbClr val="000000"/>
                </a:solidFill>
                <a:latin typeface="Lato 1 Bold"/>
              </a:rPr>
              <a:t>MEDLINE, CINAHL, Cochrane Library e PEDro</a:t>
            </a:r>
          </a:p>
          <a:p>
            <a:pPr algn="just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spc="340">
                <a:solidFill>
                  <a:srgbClr val="000000"/>
                </a:solidFill>
                <a:latin typeface="Lato 1"/>
              </a:rPr>
              <a:t>Foram excluidos estudos com animais, estudos em bebês e crianças, dor intra-articular não artrítica no quadril relacionada a fratura, artrite séptica, dor lombosacra, dor pós operatório entre outros.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867" cy="2998468"/>
            </a:xfrm>
            <a:custGeom>
              <a:avLst/>
              <a:gdLst/>
              <a:ahLst/>
              <a:cxnLst/>
              <a:rect r="r" b="b" t="t" l="l"/>
              <a:pathLst>
                <a:path h="2998468" w="157867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52244" y="1594417"/>
            <a:ext cx="16207056" cy="756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RELAÇÃO DE AUMENTO DE CHANCES DE DESENVOLVER </a:t>
            </a:r>
            <a:r>
              <a:rPr lang="en-US" sz="3000" spc="300">
                <a:solidFill>
                  <a:srgbClr val="000000"/>
                </a:solidFill>
                <a:latin typeface="Lato 2 Bold"/>
              </a:rPr>
              <a:t>OSTEO ARTRITE</a:t>
            </a:r>
            <a:r>
              <a:rPr lang="en-US" sz="3000" spc="300">
                <a:solidFill>
                  <a:srgbClr val="000000"/>
                </a:solidFill>
                <a:latin typeface="Lato 2"/>
              </a:rPr>
              <a:t> A DEPENDER DE ACHADOS ANATÓMICOS: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ÂNGULO DA BORDA CENTROLATERAL (LCEA) (MORFOLOGIA DA PINÇA)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ESSAS RELAÇÕES FORAM ENCONTRADAS ESTUDOS TRANSVERSAIS, ESTUDOS PROSPECTIVOS NÃO APOIARAM UMA ASSOCIAÇÃO.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MORFOLOGIA CAM 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ÂNGULO ALFA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763220" y="5891428"/>
            <a:ext cx="8977624" cy="4029729"/>
          </a:xfrm>
          <a:custGeom>
            <a:avLst/>
            <a:gdLst/>
            <a:ahLst/>
            <a:cxnLst/>
            <a:rect r="r" b="b" t="t" l="l"/>
            <a:pathLst>
              <a:path h="4029729" w="8977624">
                <a:moveTo>
                  <a:pt x="0" y="0"/>
                </a:moveTo>
                <a:lnTo>
                  <a:pt x="8977625" y="0"/>
                </a:lnTo>
                <a:lnTo>
                  <a:pt x="8977625" y="4029729"/>
                </a:lnTo>
                <a:lnTo>
                  <a:pt x="0" y="40297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52244" y="1066800"/>
            <a:ext cx="15421952" cy="1007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45"/>
              </a:lnSpc>
            </a:pPr>
            <a:r>
              <a:rPr lang="en-US" sz="6900" spc="690">
                <a:solidFill>
                  <a:srgbClr val="2B4A9D"/>
                </a:solidFill>
                <a:latin typeface="Poppins Heavy"/>
              </a:rPr>
              <a:t>CURSO CLINICO: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25071"/>
            <a:chOff x="0" y="0"/>
            <a:chExt cx="6671512" cy="7387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738751"/>
            </a:xfrm>
            <a:custGeom>
              <a:avLst/>
              <a:gdLst/>
              <a:ahLst/>
              <a:cxnLst/>
              <a:rect r="r" b="b" t="t" l="l"/>
              <a:pathLst>
                <a:path h="738751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738751"/>
                  </a:lnTo>
                  <a:lnTo>
                    <a:pt x="0" y="738751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88880" y="1031586"/>
            <a:ext cx="8115300" cy="7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5361" spc="268">
                <a:solidFill>
                  <a:srgbClr val="FFFFFF"/>
                </a:solidFill>
                <a:latin typeface="Poppins Bold"/>
              </a:rPr>
              <a:t>DIAGNÓSTICO: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2244" y="1594417"/>
            <a:ext cx="16207056" cy="969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ACHADO CLÍNICO</a:t>
            </a:r>
            <a:r>
              <a:rPr lang="en-US" sz="3000" spc="300">
                <a:solidFill>
                  <a:srgbClr val="000000"/>
                </a:solidFill>
                <a:latin typeface="Lato 2"/>
              </a:rPr>
              <a:t>: DOR ANTERIOR NA VIRILHA OU LATERAL DO QUADRIL OU DOR GENERALIZADA NA ARTICULAÇÃO DO QUADRIL.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ACHADOS DE IMAGEM: </a:t>
            </a:r>
            <a:r>
              <a:rPr lang="en-US" sz="3000" spc="300">
                <a:solidFill>
                  <a:srgbClr val="000000"/>
                </a:solidFill>
                <a:latin typeface="Lato 2"/>
              </a:rPr>
              <a:t>RADIOGRAFIA OU RESSONÂNCIA DISCARTA A </a:t>
            </a:r>
            <a:r>
              <a:rPr lang="en-US" sz="3000" spc="300">
                <a:solidFill>
                  <a:srgbClr val="000000"/>
                </a:solidFill>
                <a:latin typeface="Lato 2 Bold"/>
              </a:rPr>
              <a:t>OA</a:t>
            </a:r>
            <a:r>
              <a:rPr lang="en-US" sz="3000" spc="300">
                <a:solidFill>
                  <a:srgbClr val="000000"/>
                </a:solidFill>
                <a:latin typeface="Lato 2"/>
              </a:rPr>
              <a:t> E OUTRAS ALTERAÇÕES.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TESTES REPRODUTIVOS DA DOR: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FABER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FADIR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BONS PARA USAR COMO TRIAGEM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PARA SIFA.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092362" y="4479274"/>
            <a:ext cx="3166938" cy="5211876"/>
          </a:xfrm>
          <a:custGeom>
            <a:avLst/>
            <a:gdLst/>
            <a:ahLst/>
            <a:cxnLst/>
            <a:rect r="r" b="b" t="t" l="l"/>
            <a:pathLst>
              <a:path h="5211876" w="3166938">
                <a:moveTo>
                  <a:pt x="0" y="0"/>
                </a:moveTo>
                <a:lnTo>
                  <a:pt x="3166938" y="0"/>
                </a:lnTo>
                <a:lnTo>
                  <a:pt x="3166938" y="5211876"/>
                </a:lnTo>
                <a:lnTo>
                  <a:pt x="0" y="5211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55772" y="4196447"/>
            <a:ext cx="4440216" cy="5061853"/>
          </a:xfrm>
          <a:custGeom>
            <a:avLst/>
            <a:gdLst/>
            <a:ahLst/>
            <a:cxnLst/>
            <a:rect r="r" b="b" t="t" l="l"/>
            <a:pathLst>
              <a:path h="5061853" w="4440216">
                <a:moveTo>
                  <a:pt x="0" y="0"/>
                </a:moveTo>
                <a:lnTo>
                  <a:pt x="4440216" y="0"/>
                </a:lnTo>
                <a:lnTo>
                  <a:pt x="4440216" y="5061853"/>
                </a:lnTo>
                <a:lnTo>
                  <a:pt x="0" y="5061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02" t="0" r="0" b="-3906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289780" y="4196447"/>
            <a:ext cx="2968874" cy="1484437"/>
            <a:chOff x="0" y="0"/>
            <a:chExt cx="812800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964573" y="9397212"/>
            <a:ext cx="3127789" cy="549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160">
                <a:solidFill>
                  <a:srgbClr val="000000"/>
                </a:solidFill>
                <a:latin typeface="Lato 2"/>
              </a:rPr>
              <a:t>@NECKANDBACK.COM</a:t>
            </a:r>
          </a:p>
          <a:p>
            <a:pPr>
              <a:lnSpc>
                <a:spcPts val="224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25071"/>
            <a:chOff x="0" y="0"/>
            <a:chExt cx="6671512" cy="7387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738751"/>
            </a:xfrm>
            <a:custGeom>
              <a:avLst/>
              <a:gdLst/>
              <a:ahLst/>
              <a:cxnLst/>
              <a:rect r="r" b="b" t="t" l="l"/>
              <a:pathLst>
                <a:path h="738751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738751"/>
                  </a:lnTo>
                  <a:lnTo>
                    <a:pt x="0" y="738751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88880" y="1031586"/>
            <a:ext cx="8115300" cy="7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5361" spc="268">
                <a:solidFill>
                  <a:srgbClr val="FFFFFF"/>
                </a:solidFill>
                <a:latin typeface="Poppins Bold"/>
              </a:rPr>
              <a:t>DIAGNÓSTICO: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4032" y="1762371"/>
            <a:ext cx="16207056" cy="7989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TESTES REPRODUTIVOS DA DOR:</a:t>
            </a: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 Bold"/>
                <a:ea typeface="Lato 2 Bold"/>
              </a:rPr>
              <a:t>LIGAMENTO REDONDO (IFA): REPRODUZIDA NA AMPLITUDE FINAL DE IR E/OU ER COM O QUADRIL EM FLEXÃO DE 70° E 30° ANTES DA ABDUÇÃO COMPLETA.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  ABDUÇÃO HIPEREXTENSÃO-ROTAÇÃO EXTERNA, INSTABILIDADE PRONA E HIPEREXTENSÃO COM ROTAÇÃO EXTERNA TÊM ALTA ESPECIFICIDADE, MAS BAIXA SENSIBILIDADE PARA INSTABILIDADE DO QUADRIL,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671874" y="6605425"/>
            <a:ext cx="4979631" cy="3493174"/>
          </a:xfrm>
          <a:custGeom>
            <a:avLst/>
            <a:gdLst/>
            <a:ahLst/>
            <a:cxnLst/>
            <a:rect r="r" b="b" t="t" l="l"/>
            <a:pathLst>
              <a:path h="3493174" w="4979631">
                <a:moveTo>
                  <a:pt x="0" y="0"/>
                </a:moveTo>
                <a:lnTo>
                  <a:pt x="4979631" y="0"/>
                </a:lnTo>
                <a:lnTo>
                  <a:pt x="4979631" y="3493174"/>
                </a:lnTo>
                <a:lnTo>
                  <a:pt x="0" y="3493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977560" y="10013382"/>
            <a:ext cx="9310440" cy="273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spc="160">
                <a:solidFill>
                  <a:srgbClr val="000000"/>
                </a:solidFill>
                <a:latin typeface="Lato 2"/>
              </a:rPr>
              <a:t>HTTPS://ORTOPEDISTADOJOELHO.COM.BR/IMPACTO-FEMOROACETABULAR-IFA/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025071"/>
            <a:chOff x="0" y="0"/>
            <a:chExt cx="6671512" cy="7387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71512" cy="738751"/>
            </a:xfrm>
            <a:custGeom>
              <a:avLst/>
              <a:gdLst/>
              <a:ahLst/>
              <a:cxnLst/>
              <a:rect r="r" b="b" t="t" l="l"/>
              <a:pathLst>
                <a:path h="738751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738751"/>
                  </a:lnTo>
                  <a:lnTo>
                    <a:pt x="0" y="738751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88880" y="1031586"/>
            <a:ext cx="11698805" cy="7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5361" spc="268">
                <a:solidFill>
                  <a:srgbClr val="FFFFFF"/>
                </a:solidFill>
                <a:latin typeface="Poppins Bold"/>
              </a:rPr>
              <a:t>MEDIDAS DE RESULTADOS: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2244" y="1752846"/>
            <a:ext cx="16207056" cy="8630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NIVEL DE EVIDÊNCIA - A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QUESTIONÁRIOS AUTO RELATADOS: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O HIP OUTCOME SCORE (HOS) </a:t>
            </a:r>
            <a:r>
              <a:rPr lang="en-US" sz="3000" spc="300">
                <a:solidFill>
                  <a:srgbClr val="000000"/>
                </a:solidFill>
                <a:latin typeface="Lato 2 Bold"/>
              </a:rPr>
              <a:t> 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 Bold"/>
              </a:rPr>
              <a:t> </a:t>
            </a:r>
            <a:r>
              <a:rPr lang="en-US" sz="3000" spc="300">
                <a:solidFill>
                  <a:srgbClr val="000000"/>
                </a:solidFill>
                <a:latin typeface="Lato 2"/>
              </a:rPr>
              <a:t>COPENHAGEN HIP AND GROIN OUTCOME SCORE (HAGOS)</a:t>
            </a:r>
          </a:p>
          <a:p>
            <a:pPr>
              <a:lnSpc>
                <a:spcPts val="4200"/>
              </a:lnSpc>
            </a:pPr>
          </a:p>
          <a:p>
            <a:pPr marL="647703" indent="-323852" lvl="1">
              <a:lnSpc>
                <a:spcPts val="4200"/>
              </a:lnSpc>
              <a:buFont typeface="Arial"/>
              <a:buChar char="•"/>
            </a:pPr>
            <a:r>
              <a:rPr lang="en-US" sz="3000" spc="300">
                <a:solidFill>
                  <a:srgbClr val="000000"/>
                </a:solidFill>
                <a:latin typeface="Lato 2"/>
              </a:rPr>
              <a:t> INTERNATIONAL HIP OUTCOME TOOL-33 (IHOT-33)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DAFztpC0D8Y</dc:identifier>
  <dcterms:modified xsi:type="dcterms:W3CDTF">2011-08-01T06:04:30Z</dcterms:modified>
  <cp:revision>1</cp:revision>
  <dc:title>Seminário FAOT</dc:title>
</cp:coreProperties>
</file>