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Quattrocento" panose="020B0604020202020204" charset="0"/>
      <p:regular r:id="rId22"/>
    </p:embeddedFont>
    <p:embeddedFont>
      <p:font typeface="Montserrat" panose="020B0604020202020204" charset="0"/>
      <p:regular r:id="rId23"/>
    </p:embeddedFont>
    <p:embeddedFont>
      <p:font typeface="Montserrat Classic Bold" panose="020B0604020202020204" charset="0"/>
      <p:regular r:id="rId24"/>
    </p:embeddedFont>
    <p:embeddedFont>
      <p:font typeface="Quattrocento Bold" panose="020B0604020202020204" charset="0"/>
      <p:regular r:id="rId25"/>
    </p:embeddedFont>
    <p:embeddedFont>
      <p:font typeface="Open Sans Bold" panose="020B0604020202020204" charset="0"/>
      <p:regular r:id="rId26"/>
    </p:embeddedFont>
    <p:embeddedFont>
      <p:font typeface="Open Sans Extra 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 Classic" panose="020B0604020202020204" charset="0"/>
      <p:regular r:id="rId32"/>
    </p:embeddedFont>
    <p:embeddedFont>
      <p:font typeface="Open San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2.mp4"/><Relationship Id="rId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4.mp4"/><Relationship Id="rId7" Type="http://schemas.openxmlformats.org/officeDocument/2006/relationships/image" Target="../media/image2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18.jpeg"/><Relationship Id="rId5" Type="http://schemas.microsoft.com/office/2007/relationships/media" Target="../media/media7.mp4"/><Relationship Id="rId10" Type="http://schemas.openxmlformats.org/officeDocument/2006/relationships/image" Target="../media/image17.jpeg"/><Relationship Id="rId4" Type="http://schemas.microsoft.com/office/2007/relationships/media" Target="../media/media6.mp4"/><Relationship Id="rId9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6019" y="4257374"/>
            <a:ext cx="16305001" cy="1485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4"/>
              </a:lnSpc>
            </a:pPr>
            <a:r>
              <a:rPr lang="en-US" sz="12341">
                <a:solidFill>
                  <a:srgbClr val="F1FAEE"/>
                </a:solidFill>
                <a:latin typeface="Quattrocento Bold"/>
              </a:rPr>
              <a:t>CASO CLÍNICO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3256298" y="5577828"/>
            <a:ext cx="8006005" cy="800600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644739" y="-4003002"/>
            <a:ext cx="8006005" cy="800600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770859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44739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24857" y="6096000"/>
            <a:ext cx="884732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1FAEE"/>
                </a:solidFill>
                <a:latin typeface="Montserrat"/>
              </a:rPr>
              <a:t>COMPLEXO ARTICULAR DO OMBRO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2828" y="7531100"/>
            <a:ext cx="6974508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Amanda Silva Gomes dos Santos  12534804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Ana Clara Magalhães Franzoni 12534717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Giovanna Magagnini F. Gazalli 12534784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Júlia Facchini de Souza Assunção 12534572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67460" y="847971"/>
            <a:ext cx="10087719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RCG3018 - Fisioterapia Aplicada à Ortopedia e Traumatologia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67460" y="1389523"/>
            <a:ext cx="10087719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Profa. Dra. Débora Bevilaqua Grossi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0946" y="882781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287866" y="7074019"/>
            <a:ext cx="8006005" cy="80060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0296618" y="2892251"/>
            <a:ext cx="7343431" cy="6581932"/>
            <a:chOff x="0" y="0"/>
            <a:chExt cx="1934072" cy="17335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4072" cy="1733513"/>
            </a:xfrm>
            <a:custGeom>
              <a:avLst/>
              <a:gdLst/>
              <a:ahLst/>
              <a:cxnLst/>
              <a:rect l="l" t="t" r="r" b="b"/>
              <a:pathLst>
                <a:path w="1934072" h="1733513">
                  <a:moveTo>
                    <a:pt x="0" y="0"/>
                  </a:moveTo>
                  <a:lnTo>
                    <a:pt x="1934072" y="0"/>
                  </a:lnTo>
                  <a:lnTo>
                    <a:pt x="1934072" y="1733513"/>
                  </a:lnTo>
                  <a:lnTo>
                    <a:pt x="0" y="1733513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053833" y="2871670"/>
            <a:ext cx="5825073" cy="3082034"/>
          </a:xfrm>
          <a:custGeom>
            <a:avLst/>
            <a:gdLst/>
            <a:ahLst/>
            <a:cxnLst/>
            <a:rect l="l" t="t" r="r" b="b"/>
            <a:pathLst>
              <a:path w="5825073" h="3082034">
                <a:moveTo>
                  <a:pt x="0" y="0"/>
                </a:moveTo>
                <a:lnTo>
                  <a:pt x="5825073" y="0"/>
                </a:lnTo>
                <a:lnTo>
                  <a:pt x="5825073" y="3082033"/>
                </a:lnTo>
                <a:lnTo>
                  <a:pt x="0" y="3082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45" b="-1593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32029" y="6202969"/>
            <a:ext cx="5868680" cy="3301133"/>
          </a:xfrm>
          <a:custGeom>
            <a:avLst/>
            <a:gdLst/>
            <a:ahLst/>
            <a:cxnLst/>
            <a:rect l="l" t="t" r="r" b="b"/>
            <a:pathLst>
              <a:path w="5868680" h="3301133">
                <a:moveTo>
                  <a:pt x="0" y="0"/>
                </a:moveTo>
                <a:lnTo>
                  <a:pt x="5868681" y="0"/>
                </a:lnTo>
                <a:lnTo>
                  <a:pt x="5868681" y="3301133"/>
                </a:lnTo>
                <a:lnTo>
                  <a:pt x="0" y="330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64053" y="611285"/>
            <a:ext cx="13315217" cy="17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6599" spc="131">
                <a:solidFill>
                  <a:srgbClr val="F1FAEE"/>
                </a:solidFill>
                <a:latin typeface="Quattrocento Bold"/>
              </a:rPr>
              <a:t>Condutas Fisioterapêuticas  </a:t>
            </a:r>
            <a:r>
              <a:rPr lang="en-US" sz="6599" spc="131">
                <a:solidFill>
                  <a:srgbClr val="F1FAEE"/>
                </a:solidFill>
                <a:latin typeface="Quattrocento"/>
              </a:rPr>
              <a:t>tratamento inicial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7295" y="3379149"/>
            <a:ext cx="10375711" cy="345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8000" lvl="1" indent="-424000">
              <a:lnSpc>
                <a:spcPts val="5498"/>
              </a:lnSpc>
              <a:buFont typeface="Arial"/>
              <a:buChar char="•"/>
            </a:pPr>
            <a:r>
              <a:rPr lang="en-US" sz="3927">
                <a:solidFill>
                  <a:srgbClr val="F1FAEE"/>
                </a:solidFill>
                <a:latin typeface="Open Sans Bold"/>
              </a:rPr>
              <a:t>Laser infravermelho</a:t>
            </a:r>
          </a:p>
          <a:p>
            <a:pPr marL="848000" lvl="1" indent="-424000">
              <a:lnSpc>
                <a:spcPts val="5498"/>
              </a:lnSpc>
              <a:buFont typeface="Arial"/>
              <a:buChar char="•"/>
            </a:pPr>
            <a:r>
              <a:rPr lang="en-US" sz="3927">
                <a:solidFill>
                  <a:srgbClr val="F1FAEE"/>
                </a:solidFill>
                <a:latin typeface="Open Sans Bold"/>
              </a:rPr>
              <a:t>Depressão e elevação escapular</a:t>
            </a:r>
          </a:p>
          <a:p>
            <a:pPr marL="848000" lvl="1" indent="-424000">
              <a:lnSpc>
                <a:spcPts val="5498"/>
              </a:lnSpc>
              <a:buFont typeface="Arial"/>
              <a:buChar char="•"/>
            </a:pPr>
            <a:r>
              <a:rPr lang="en-US" sz="3927">
                <a:solidFill>
                  <a:srgbClr val="F1FAEE"/>
                </a:solidFill>
                <a:latin typeface="Open Sans Bold"/>
              </a:rPr>
              <a:t>Movimentos circulares com ombro</a:t>
            </a:r>
          </a:p>
          <a:p>
            <a:pPr marL="848000" lvl="1" indent="-424000">
              <a:lnSpc>
                <a:spcPts val="5498"/>
              </a:lnSpc>
              <a:buFont typeface="Arial"/>
              <a:buChar char="•"/>
            </a:pPr>
            <a:r>
              <a:rPr lang="en-US" sz="3927">
                <a:solidFill>
                  <a:srgbClr val="F1FAEE"/>
                </a:solidFill>
                <a:latin typeface="Open Sans Bold"/>
              </a:rPr>
              <a:t>Flexão de ombro em DD (3x10)</a:t>
            </a:r>
          </a:p>
          <a:p>
            <a:pPr marL="848000" lvl="1" indent="-424000">
              <a:lnSpc>
                <a:spcPts val="5498"/>
              </a:lnSpc>
              <a:buFont typeface="Arial"/>
              <a:buChar char="•"/>
            </a:pPr>
            <a:r>
              <a:rPr lang="en-US" sz="3927">
                <a:solidFill>
                  <a:srgbClr val="F1FAEE"/>
                </a:solidFill>
                <a:latin typeface="Open Sans Bold"/>
              </a:rPr>
              <a:t>Rotação externa DL (1x10)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4627" y="92583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6977305" y="6283998"/>
            <a:ext cx="8006005" cy="80060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1073549" y="1493881"/>
            <a:ext cx="5100346" cy="8151459"/>
            <a:chOff x="0" y="0"/>
            <a:chExt cx="1343301" cy="21468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3301" cy="2146886"/>
            </a:xfrm>
            <a:custGeom>
              <a:avLst/>
              <a:gdLst/>
              <a:ahLst/>
              <a:cxnLst/>
              <a:rect l="l" t="t" r="r" b="b"/>
              <a:pathLst>
                <a:path w="1343301" h="2146886">
                  <a:moveTo>
                    <a:pt x="0" y="0"/>
                  </a:moveTo>
                  <a:lnTo>
                    <a:pt x="1343301" y="0"/>
                  </a:lnTo>
                  <a:lnTo>
                    <a:pt x="1343301" y="2146886"/>
                  </a:lnTo>
                  <a:lnTo>
                    <a:pt x="0" y="2146886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948361" y="3344534"/>
            <a:ext cx="7310600" cy="4383915"/>
          </a:xfrm>
          <a:custGeom>
            <a:avLst/>
            <a:gdLst/>
            <a:ahLst/>
            <a:cxnLst/>
            <a:rect l="l" t="t" r="r" b="b"/>
            <a:pathLst>
              <a:path w="7310600" h="4383915">
                <a:moveTo>
                  <a:pt x="0" y="0"/>
                </a:moveTo>
                <a:lnTo>
                  <a:pt x="7310600" y="0"/>
                </a:lnTo>
                <a:lnTo>
                  <a:pt x="7310600" y="4383915"/>
                </a:lnTo>
                <a:lnTo>
                  <a:pt x="0" y="4383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49" r="-1539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64053" y="611285"/>
            <a:ext cx="13315217" cy="17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6599" spc="131">
                <a:solidFill>
                  <a:srgbClr val="F1FAEE"/>
                </a:solidFill>
                <a:latin typeface="Quattrocento Bold"/>
              </a:rPr>
              <a:t>Condutas Fisioterapêuticas  </a:t>
            </a:r>
          </a:p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6599" spc="131">
                <a:solidFill>
                  <a:srgbClr val="F1FAEE"/>
                </a:solidFill>
                <a:latin typeface="Quattrocento"/>
              </a:rPr>
              <a:t>Progressão do tratamento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2773" y="3478342"/>
            <a:ext cx="8313336" cy="444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1FAEE"/>
                </a:solidFill>
                <a:latin typeface="Open Sans Bold"/>
              </a:rPr>
              <a:t>Rotação externa de ombro em com resistência elástica (leve);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1FAEE"/>
                </a:solidFill>
                <a:latin typeface="Open Sans Bold"/>
              </a:rPr>
              <a:t>Rotação interna de ombro  com resistência elástica (leve);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1FAEE"/>
                </a:solidFill>
                <a:latin typeface="Open Sans Bold"/>
              </a:rPr>
              <a:t>Protração escapular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1FAEE"/>
                </a:solidFill>
                <a:latin typeface="Open Sans Bold"/>
              </a:rPr>
              <a:t>Remada baixa com resistência elástica (média)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1FAEE"/>
                </a:solidFill>
                <a:latin typeface="Open Sans Bold"/>
              </a:rPr>
              <a:t>Prancha com extensão de mmss alternados isometria 10 segundos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4627" y="92583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0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6977305" y="6283998"/>
            <a:ext cx="8006005" cy="80060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3145320" y="3397700"/>
            <a:ext cx="7101528" cy="4729045"/>
            <a:chOff x="0" y="0"/>
            <a:chExt cx="1870361" cy="12455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70361" cy="1245510"/>
            </a:xfrm>
            <a:custGeom>
              <a:avLst/>
              <a:gdLst/>
              <a:ahLst/>
              <a:cxnLst/>
              <a:rect l="l" t="t" r="r" b="b"/>
              <a:pathLst>
                <a:path w="1870361" h="1245510">
                  <a:moveTo>
                    <a:pt x="0" y="0"/>
                  </a:moveTo>
                  <a:lnTo>
                    <a:pt x="1870361" y="0"/>
                  </a:lnTo>
                  <a:lnTo>
                    <a:pt x="1870361" y="1245510"/>
                  </a:lnTo>
                  <a:lnTo>
                    <a:pt x="0" y="1245510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2961" t="2399" b="15741"/>
          <a:stretch>
            <a:fillRect/>
          </a:stretch>
        </p:blipFill>
        <p:spPr>
          <a:xfrm>
            <a:off x="4760215" y="2545731"/>
            <a:ext cx="3871738" cy="643298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5400000">
            <a:off x="8272904" y="3358004"/>
            <a:ext cx="7046842" cy="4753750"/>
            <a:chOff x="0" y="0"/>
            <a:chExt cx="1855958" cy="1252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55958" cy="1252017"/>
            </a:xfrm>
            <a:custGeom>
              <a:avLst/>
              <a:gdLst/>
              <a:ahLst/>
              <a:cxnLst/>
              <a:rect l="l" t="t" r="r" b="b"/>
              <a:pathLst>
                <a:path w="1855958" h="1252017">
                  <a:moveTo>
                    <a:pt x="0" y="0"/>
                  </a:moveTo>
                  <a:lnTo>
                    <a:pt x="1855958" y="0"/>
                  </a:lnTo>
                  <a:lnTo>
                    <a:pt x="1855958" y="1252017"/>
                  </a:lnTo>
                  <a:lnTo>
                    <a:pt x="0" y="1252017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7037"/>
          <a:stretch>
            <a:fillRect/>
          </a:stretch>
        </p:blipFill>
        <p:spPr>
          <a:xfrm>
            <a:off x="9837839" y="2545731"/>
            <a:ext cx="3916972" cy="643298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20173" y="402664"/>
            <a:ext cx="13315217" cy="17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6599" spc="131">
                <a:solidFill>
                  <a:srgbClr val="F1FAEE"/>
                </a:solidFill>
                <a:latin typeface="Quattrocento Bold"/>
              </a:rPr>
              <a:t>Condutas Fisioterapêuticas  </a:t>
            </a:r>
          </a:p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6599" spc="131">
                <a:solidFill>
                  <a:srgbClr val="F1FAEE"/>
                </a:solidFill>
                <a:latin typeface="Quattrocento"/>
              </a:rPr>
              <a:t>Progressão do tratamento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10252" y="9366093"/>
            <a:ext cx="14039087" cy="5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1FAEE"/>
                </a:solidFill>
                <a:latin typeface="Open Sans"/>
              </a:rPr>
              <a:t>Fortalecimento</a:t>
            </a:r>
            <a:r>
              <a:rPr lang="en-US" sz="3200" dirty="0">
                <a:solidFill>
                  <a:srgbClr val="F1FAEE"/>
                </a:solidFill>
                <a:latin typeface="Open Sans"/>
              </a:rPr>
              <a:t> de </a:t>
            </a:r>
            <a:r>
              <a:rPr lang="en-US" sz="3200" dirty="0" err="1">
                <a:solidFill>
                  <a:srgbClr val="F1FAEE"/>
                </a:solidFill>
                <a:latin typeface="Open Sans"/>
              </a:rPr>
              <a:t>músculos</a:t>
            </a:r>
            <a:r>
              <a:rPr lang="en-US" sz="3200" dirty="0">
                <a:solidFill>
                  <a:srgbClr val="F1FAEE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F1FAEE"/>
                </a:solidFill>
                <a:latin typeface="Open Sans"/>
              </a:rPr>
              <a:t>periescapulares</a:t>
            </a:r>
            <a:endParaRPr lang="en-US" sz="3200" dirty="0">
              <a:solidFill>
                <a:srgbClr val="F1FAEE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6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0" mute="1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4627" y="92583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0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6977305" y="6283998"/>
            <a:ext cx="8006005" cy="80060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2969636" y="3410031"/>
            <a:ext cx="7101528" cy="4729045"/>
            <a:chOff x="0" y="0"/>
            <a:chExt cx="1870361" cy="12455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70361" cy="1245510"/>
            </a:xfrm>
            <a:custGeom>
              <a:avLst/>
              <a:gdLst/>
              <a:ahLst/>
              <a:cxnLst/>
              <a:rect l="l" t="t" r="r" b="b"/>
              <a:pathLst>
                <a:path w="1870361" h="1245510">
                  <a:moveTo>
                    <a:pt x="0" y="0"/>
                  </a:moveTo>
                  <a:lnTo>
                    <a:pt x="1870361" y="0"/>
                  </a:lnTo>
                  <a:lnTo>
                    <a:pt x="1870361" y="1245510"/>
                  </a:lnTo>
                  <a:lnTo>
                    <a:pt x="0" y="1245510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7054"/>
          <a:stretch>
            <a:fillRect/>
          </a:stretch>
        </p:blipFill>
        <p:spPr>
          <a:xfrm>
            <a:off x="4552733" y="2538287"/>
            <a:ext cx="3947202" cy="648146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5400000">
            <a:off x="8174727" y="3331311"/>
            <a:ext cx="7101528" cy="4895418"/>
            <a:chOff x="0" y="0"/>
            <a:chExt cx="1870361" cy="12893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70361" cy="1289328"/>
            </a:xfrm>
            <a:custGeom>
              <a:avLst/>
              <a:gdLst/>
              <a:ahLst/>
              <a:cxnLst/>
              <a:rect l="l" t="t" r="r" b="b"/>
              <a:pathLst>
                <a:path w="1870361" h="1289328">
                  <a:moveTo>
                    <a:pt x="0" y="0"/>
                  </a:moveTo>
                  <a:lnTo>
                    <a:pt x="1870361" y="0"/>
                  </a:lnTo>
                  <a:lnTo>
                    <a:pt x="1870361" y="1289328"/>
                  </a:lnTo>
                  <a:lnTo>
                    <a:pt x="0" y="1289328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262"/>
          <a:stretch>
            <a:fillRect/>
          </a:stretch>
        </p:blipFill>
        <p:spPr>
          <a:xfrm>
            <a:off x="9610639" y="2538287"/>
            <a:ext cx="4229703" cy="648146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20173" y="402664"/>
            <a:ext cx="13315217" cy="17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6599" spc="131">
                <a:solidFill>
                  <a:srgbClr val="F1FAEE"/>
                </a:solidFill>
                <a:latin typeface="Quattrocento Bold"/>
              </a:rPr>
              <a:t>Condutas Fisioterapêuticas  </a:t>
            </a:r>
          </a:p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6599" spc="131">
                <a:solidFill>
                  <a:srgbClr val="F1FAEE"/>
                </a:solidFill>
                <a:latin typeface="Quattrocento"/>
              </a:rPr>
              <a:t>Progressão do tratamento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55542" y="9386934"/>
            <a:ext cx="14039087" cy="58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1FAEE"/>
                </a:solidFill>
                <a:latin typeface="Open Sans"/>
              </a:rPr>
              <a:t>Fortalecimento dos rotadores externos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4627" y="92583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0999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9788189" y="-1695255"/>
            <a:ext cx="4534635" cy="8666610"/>
            <a:chOff x="0" y="0"/>
            <a:chExt cx="1243265" cy="23761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3265" cy="2376133"/>
            </a:xfrm>
            <a:custGeom>
              <a:avLst/>
              <a:gdLst/>
              <a:ahLst/>
              <a:cxnLst/>
              <a:rect l="l" t="t" r="r" b="b"/>
              <a:pathLst>
                <a:path w="1243265" h="2376133">
                  <a:moveTo>
                    <a:pt x="0" y="0"/>
                  </a:moveTo>
                  <a:lnTo>
                    <a:pt x="1243265" y="0"/>
                  </a:lnTo>
                  <a:lnTo>
                    <a:pt x="1243265" y="2376133"/>
                  </a:lnTo>
                  <a:lnTo>
                    <a:pt x="0" y="2376133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6977305" y="6283998"/>
            <a:ext cx="8006005" cy="800600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10018084" y="2917814"/>
            <a:ext cx="4044604" cy="8636369"/>
            <a:chOff x="0" y="0"/>
            <a:chExt cx="1065245" cy="22745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65245" cy="2274599"/>
            </a:xfrm>
            <a:custGeom>
              <a:avLst/>
              <a:gdLst/>
              <a:ahLst/>
              <a:cxnLst/>
              <a:rect l="l" t="t" r="r" b="b"/>
              <a:pathLst>
                <a:path w="1065245" h="2274599">
                  <a:moveTo>
                    <a:pt x="0" y="0"/>
                  </a:moveTo>
                  <a:lnTo>
                    <a:pt x="1065245" y="0"/>
                  </a:lnTo>
                  <a:lnTo>
                    <a:pt x="1065245" y="2274599"/>
                  </a:lnTo>
                  <a:lnTo>
                    <a:pt x="0" y="2274599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0222" t="2886" b="29012"/>
          <a:stretch>
            <a:fillRect/>
          </a:stretch>
        </p:blipFill>
        <p:spPr>
          <a:xfrm>
            <a:off x="8092533" y="5560050"/>
            <a:ext cx="7925948" cy="3403155"/>
          </a:xfrm>
          <a:prstGeom prst="rect">
            <a:avLst/>
          </a:prstGeom>
        </p:spPr>
      </p:pic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060" end="4826.0317"/>
                </p14:media>
              </p:ext>
            </p:extLst>
          </p:nvPr>
        </p:nvPicPr>
        <p:blipFill>
          <a:blip r:embed="rId11"/>
          <a:srcRect l="731" r="4630" b="19355"/>
          <a:stretch>
            <a:fillRect/>
          </a:stretch>
        </p:blipFill>
        <p:spPr>
          <a:xfrm>
            <a:off x="8092533" y="726542"/>
            <a:ext cx="7925948" cy="3823016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899188" y="370733"/>
            <a:ext cx="5481068" cy="8887567"/>
            <a:chOff x="0" y="0"/>
            <a:chExt cx="1443573" cy="23407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3573" cy="2340758"/>
            </a:xfrm>
            <a:custGeom>
              <a:avLst/>
              <a:gdLst/>
              <a:ahLst/>
              <a:cxnLst/>
              <a:rect l="l" t="t" r="r" b="b"/>
              <a:pathLst>
                <a:path w="1443573" h="2340758">
                  <a:moveTo>
                    <a:pt x="0" y="0"/>
                  </a:moveTo>
                  <a:lnTo>
                    <a:pt x="1443573" y="0"/>
                  </a:lnTo>
                  <a:lnTo>
                    <a:pt x="1443573" y="2340758"/>
                  </a:lnTo>
                  <a:lnTo>
                    <a:pt x="0" y="2340758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8" name="Picture 18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310590" y="699716"/>
            <a:ext cx="4658264" cy="82296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248913" y="9402961"/>
            <a:ext cx="14039087" cy="58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F1FAEE"/>
                </a:solidFill>
                <a:latin typeface="Open Sans"/>
              </a:rPr>
              <a:t>Exercícios</a:t>
            </a:r>
            <a:r>
              <a:rPr lang="en-US" sz="3399" dirty="0">
                <a:solidFill>
                  <a:srgbClr val="F1FAEE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1FAEE"/>
                </a:solidFill>
                <a:latin typeface="Open Sans"/>
              </a:rPr>
              <a:t>desafiadores</a:t>
            </a:r>
            <a:r>
              <a:rPr lang="en-US" sz="3399" dirty="0">
                <a:solidFill>
                  <a:srgbClr val="F1FAEE"/>
                </a:solidFill>
                <a:latin typeface="Open Sans"/>
              </a:rPr>
              <a:t> - </a:t>
            </a:r>
            <a:r>
              <a:rPr lang="en-US" sz="3399" dirty="0" err="1">
                <a:solidFill>
                  <a:srgbClr val="F1FAEE"/>
                </a:solidFill>
                <a:latin typeface="Open Sans"/>
              </a:rPr>
              <a:t>Estabilidade</a:t>
            </a:r>
            <a:r>
              <a:rPr lang="en-US" sz="3399" dirty="0">
                <a:solidFill>
                  <a:srgbClr val="F1FAEE"/>
                </a:solidFill>
                <a:latin typeface="Open Sans"/>
              </a:rPr>
              <a:t>, </a:t>
            </a:r>
            <a:r>
              <a:rPr lang="en-US" sz="3399" dirty="0" err="1">
                <a:solidFill>
                  <a:srgbClr val="F1FAEE"/>
                </a:solidFill>
                <a:latin typeface="Open Sans"/>
              </a:rPr>
              <a:t>equilíbio</a:t>
            </a:r>
            <a:endParaRPr lang="en-US" sz="3399" dirty="0">
              <a:solidFill>
                <a:srgbClr val="F1FAEE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69109" y="-2724808"/>
            <a:ext cx="5380383" cy="5380383"/>
          </a:xfrm>
          <a:custGeom>
            <a:avLst/>
            <a:gdLst/>
            <a:ahLst/>
            <a:cxnLst/>
            <a:rect l="l" t="t" r="r" b="b"/>
            <a:pathLst>
              <a:path w="5380383" h="5380383">
                <a:moveTo>
                  <a:pt x="0" y="0"/>
                </a:moveTo>
                <a:lnTo>
                  <a:pt x="5380382" y="0"/>
                </a:lnTo>
                <a:lnTo>
                  <a:pt x="5380382" y="5380383"/>
                </a:lnTo>
                <a:lnTo>
                  <a:pt x="0" y="5380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93327" y="1298603"/>
            <a:ext cx="4351563" cy="4351563"/>
          </a:xfrm>
          <a:custGeom>
            <a:avLst/>
            <a:gdLst/>
            <a:ahLst/>
            <a:cxnLst/>
            <a:rect l="l" t="t" r="r" b="b"/>
            <a:pathLst>
              <a:path w="4351563" h="4351563">
                <a:moveTo>
                  <a:pt x="0" y="0"/>
                </a:moveTo>
                <a:lnTo>
                  <a:pt x="4351563" y="0"/>
                </a:lnTo>
                <a:lnTo>
                  <a:pt x="4351563" y="4351562"/>
                </a:lnTo>
                <a:lnTo>
                  <a:pt x="0" y="4351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64053" y="611285"/>
            <a:ext cx="13315217" cy="872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6599" spc="131">
                <a:solidFill>
                  <a:srgbClr val="F1FAEE"/>
                </a:solidFill>
                <a:latin typeface="Quattrocento Bold"/>
              </a:rPr>
              <a:t>Alta do paciente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7258" y="8394812"/>
            <a:ext cx="838294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rgbClr val="F1FAEE"/>
                </a:solidFill>
                <a:latin typeface="Open Sans Bold"/>
              </a:rPr>
              <a:t>Cartilha</a:t>
            </a:r>
            <a:r>
              <a:rPr lang="en-US" sz="5000" dirty="0">
                <a:solidFill>
                  <a:srgbClr val="F1FAEE"/>
                </a:solidFill>
                <a:latin typeface="Open Sans Bold"/>
              </a:rPr>
              <a:t> de </a:t>
            </a:r>
            <a:r>
              <a:rPr lang="en-US" sz="5000" dirty="0" err="1">
                <a:solidFill>
                  <a:srgbClr val="F1FAEE"/>
                </a:solidFill>
                <a:latin typeface="Open Sans Bold"/>
              </a:rPr>
              <a:t>exercícios</a:t>
            </a:r>
            <a:endParaRPr lang="en-US" sz="5000" dirty="0">
              <a:solidFill>
                <a:srgbClr val="F1FAEE"/>
              </a:solidFill>
              <a:latin typeface="Open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32979" y="5650165"/>
            <a:ext cx="13413309" cy="1883892"/>
            <a:chOff x="0" y="0"/>
            <a:chExt cx="17884413" cy="251185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04775"/>
              <a:ext cx="2489150" cy="1116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5000">
                  <a:solidFill>
                    <a:srgbClr val="F1FAEE"/>
                  </a:solidFill>
                  <a:latin typeface="Open Sans Bold"/>
                </a:rPr>
                <a:t>SPADI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848238" y="160473"/>
              <a:ext cx="6280547" cy="2351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3399">
                  <a:solidFill>
                    <a:srgbClr val="F1FAEE"/>
                  </a:solidFill>
                  <a:latin typeface="Open Sans Bold"/>
                </a:rPr>
                <a:t>Avaliação: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>
                  <a:solidFill>
                    <a:srgbClr val="F1FAEE"/>
                  </a:solidFill>
                  <a:latin typeface="Open Sans Bold"/>
                </a:rPr>
                <a:t>Incapacidade: 36%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>
                  <a:solidFill>
                    <a:srgbClr val="F1FAEE"/>
                  </a:solidFill>
                  <a:latin typeface="Open Sans Bold"/>
                </a:rPr>
                <a:t>Dor: 36%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932528" y="-66675"/>
              <a:ext cx="5951885" cy="2351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3399">
                  <a:solidFill>
                    <a:srgbClr val="F1FAEE"/>
                  </a:solidFill>
                  <a:latin typeface="Open Sans Bold"/>
                </a:rPr>
                <a:t>Alta: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>
                  <a:solidFill>
                    <a:srgbClr val="F1FAEE"/>
                  </a:solidFill>
                  <a:latin typeface="Open Sans Bold"/>
                </a:rPr>
                <a:t>Incapacidade: 5%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>
                  <a:solidFill>
                    <a:srgbClr val="F1FAEE"/>
                  </a:solidFill>
                  <a:latin typeface="Open Sans Bold"/>
                </a:rPr>
                <a:t>Dor: 8%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32979" y="3227864"/>
            <a:ext cx="10063760" cy="86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1FAEE"/>
                </a:solidFill>
                <a:latin typeface="Open Sans Bold"/>
              </a:rPr>
              <a:t>Arcos de movimentos normais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2979" y="2069100"/>
            <a:ext cx="5323140" cy="86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1FAEE"/>
                </a:solidFill>
                <a:latin typeface="Open Sans Bold"/>
              </a:rPr>
              <a:t>Força muscular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2979" y="4386627"/>
            <a:ext cx="10063760" cy="86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1FAEE"/>
                </a:solidFill>
                <a:latin typeface="Open Sans Bold"/>
              </a:rPr>
              <a:t>EVA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19597" y="4669837"/>
            <a:ext cx="717714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1FAEE"/>
                </a:solidFill>
                <a:latin typeface="Open Sans Bold"/>
              </a:rPr>
              <a:t>EVA </a:t>
            </a:r>
            <a:r>
              <a:rPr lang="en-US" sz="3399" dirty="0" err="1">
                <a:solidFill>
                  <a:srgbClr val="F1FAEE"/>
                </a:solidFill>
                <a:latin typeface="Open Sans Bold"/>
              </a:rPr>
              <a:t>Avaliação</a:t>
            </a:r>
            <a:r>
              <a:rPr lang="en-US" sz="3399" dirty="0">
                <a:solidFill>
                  <a:srgbClr val="F1FAEE"/>
                </a:solidFill>
                <a:latin typeface="Open Sans Bold"/>
              </a:rPr>
              <a:t>: 4         EVA Alta: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72606" y="2340667"/>
            <a:ext cx="14211458" cy="6418719"/>
            <a:chOff x="0" y="0"/>
            <a:chExt cx="3742936" cy="16905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2935" cy="1690527"/>
            </a:xfrm>
            <a:custGeom>
              <a:avLst/>
              <a:gdLst/>
              <a:ahLst/>
              <a:cxnLst/>
              <a:rect l="l" t="t" r="r" b="b"/>
              <a:pathLst>
                <a:path w="3742935" h="1690527">
                  <a:moveTo>
                    <a:pt x="0" y="0"/>
                  </a:moveTo>
                  <a:lnTo>
                    <a:pt x="3742935" y="0"/>
                  </a:lnTo>
                  <a:lnTo>
                    <a:pt x="3742935" y="1690527"/>
                  </a:lnTo>
                  <a:lnTo>
                    <a:pt x="0" y="1690527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6668" y="890401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4601937" y="6958413"/>
            <a:ext cx="8006005" cy="800600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486391" y="2721667"/>
            <a:ext cx="13404508" cy="5635764"/>
          </a:xfrm>
          <a:custGeom>
            <a:avLst/>
            <a:gdLst/>
            <a:ahLst/>
            <a:cxnLst/>
            <a:rect l="l" t="t" r="r" b="b"/>
            <a:pathLst>
              <a:path w="13404508" h="5635764">
                <a:moveTo>
                  <a:pt x="0" y="0"/>
                </a:moveTo>
                <a:lnTo>
                  <a:pt x="13404508" y="0"/>
                </a:lnTo>
                <a:lnTo>
                  <a:pt x="13404508" y="5635764"/>
                </a:lnTo>
                <a:lnTo>
                  <a:pt x="0" y="5635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00596" y="564627"/>
            <a:ext cx="11686809" cy="148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92"/>
              </a:lnSpc>
              <a:spcBef>
                <a:spcPct val="0"/>
              </a:spcBef>
            </a:pPr>
            <a:r>
              <a:rPr lang="en-US" sz="5792" spc="115">
                <a:solidFill>
                  <a:srgbClr val="F1FAEE"/>
                </a:solidFill>
                <a:latin typeface="Quattrocento Bold"/>
              </a:rPr>
              <a:t>Proposta de modificação </a:t>
            </a:r>
            <a:r>
              <a:rPr lang="en-US" sz="5792" spc="115">
                <a:solidFill>
                  <a:srgbClr val="F1FAEE"/>
                </a:solidFill>
                <a:latin typeface="Quattrocento"/>
              </a:rPr>
              <a:t>avaliação e tratamento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6982" y="765608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41688" y="0"/>
            <a:ext cx="14175355" cy="10287000"/>
            <a:chOff x="0" y="0"/>
            <a:chExt cx="18900474" cy="13716000"/>
          </a:xfrm>
        </p:grpSpPr>
        <p:sp>
          <p:nvSpPr>
            <p:cNvPr id="5" name="Freeform 5"/>
            <p:cNvSpPr/>
            <p:nvPr/>
          </p:nvSpPr>
          <p:spPr>
            <a:xfrm>
              <a:off x="9674" y="0"/>
              <a:ext cx="18890799" cy="13716000"/>
            </a:xfrm>
            <a:custGeom>
              <a:avLst/>
              <a:gdLst/>
              <a:ahLst/>
              <a:cxnLst/>
              <a:rect l="l" t="t" r="r" b="b"/>
              <a:pathLst>
                <a:path w="18890799" h="13716000">
                  <a:moveTo>
                    <a:pt x="0" y="0"/>
                  </a:moveTo>
                  <a:lnTo>
                    <a:pt x="18890800" y="0"/>
                  </a:lnTo>
                  <a:lnTo>
                    <a:pt x="18890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9674" y="8249641"/>
              <a:ext cx="18890799" cy="2226854"/>
              <a:chOff x="0" y="0"/>
              <a:chExt cx="3686005" cy="43450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686005" cy="434507"/>
              </a:xfrm>
              <a:custGeom>
                <a:avLst/>
                <a:gdLst/>
                <a:ahLst/>
                <a:cxnLst/>
                <a:rect l="l" t="t" r="r" b="b"/>
                <a:pathLst>
                  <a:path w="3686005" h="434507">
                    <a:moveTo>
                      <a:pt x="0" y="0"/>
                    </a:moveTo>
                    <a:lnTo>
                      <a:pt x="3686005" y="0"/>
                    </a:lnTo>
                    <a:lnTo>
                      <a:pt x="3686005" y="434507"/>
                    </a:lnTo>
                    <a:lnTo>
                      <a:pt x="0" y="434507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2535431"/>
              <a:ext cx="18900474" cy="1687742"/>
              <a:chOff x="0" y="0"/>
              <a:chExt cx="3687893" cy="32931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687893" cy="329315"/>
              </a:xfrm>
              <a:custGeom>
                <a:avLst/>
                <a:gdLst/>
                <a:ahLst/>
                <a:cxnLst/>
                <a:rect l="l" t="t" r="r" b="b"/>
                <a:pathLst>
                  <a:path w="3687893" h="329315">
                    <a:moveTo>
                      <a:pt x="0" y="0"/>
                    </a:moveTo>
                    <a:lnTo>
                      <a:pt x="3687893" y="0"/>
                    </a:lnTo>
                    <a:lnTo>
                      <a:pt x="3687893" y="329315"/>
                    </a:lnTo>
                    <a:lnTo>
                      <a:pt x="0" y="32931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-1627818" y="-596159"/>
            <a:ext cx="3255637" cy="3249718"/>
          </a:xfrm>
          <a:custGeom>
            <a:avLst/>
            <a:gdLst/>
            <a:ahLst/>
            <a:cxnLst/>
            <a:rect l="l" t="t" r="r" b="b"/>
            <a:pathLst>
              <a:path w="3255637" h="3249718">
                <a:moveTo>
                  <a:pt x="0" y="0"/>
                </a:moveTo>
                <a:lnTo>
                  <a:pt x="3255636" y="0"/>
                </a:lnTo>
                <a:lnTo>
                  <a:pt x="3255636" y="3249718"/>
                </a:lnTo>
                <a:lnTo>
                  <a:pt x="0" y="3249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6982" y="765608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0946" y="882781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27818" y="-596159"/>
            <a:ext cx="3255637" cy="3249718"/>
          </a:xfrm>
          <a:custGeom>
            <a:avLst/>
            <a:gdLst/>
            <a:ahLst/>
            <a:cxnLst/>
            <a:rect l="l" t="t" r="r" b="b"/>
            <a:pathLst>
              <a:path w="3255637" h="3249718">
                <a:moveTo>
                  <a:pt x="0" y="0"/>
                </a:moveTo>
                <a:lnTo>
                  <a:pt x="3255636" y="0"/>
                </a:lnTo>
                <a:lnTo>
                  <a:pt x="3255636" y="3249718"/>
                </a:lnTo>
                <a:lnTo>
                  <a:pt x="0" y="3249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3586" y="0"/>
            <a:ext cx="16080828" cy="10287000"/>
          </a:xfrm>
          <a:custGeom>
            <a:avLst/>
            <a:gdLst/>
            <a:ahLst/>
            <a:cxnLst/>
            <a:rect l="l" t="t" r="r" b="b"/>
            <a:pathLst>
              <a:path w="16080828" h="10287000">
                <a:moveTo>
                  <a:pt x="0" y="0"/>
                </a:moveTo>
                <a:lnTo>
                  <a:pt x="16080828" y="0"/>
                </a:lnTo>
                <a:lnTo>
                  <a:pt x="16080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03586" y="5143500"/>
            <a:ext cx="16080828" cy="2349410"/>
            <a:chOff x="0" y="0"/>
            <a:chExt cx="4235280" cy="618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35280" cy="618775"/>
            </a:xfrm>
            <a:custGeom>
              <a:avLst/>
              <a:gdLst/>
              <a:ahLst/>
              <a:cxnLst/>
              <a:rect l="l" t="t" r="r" b="b"/>
              <a:pathLst>
                <a:path w="4235280" h="618775">
                  <a:moveTo>
                    <a:pt x="0" y="0"/>
                  </a:moveTo>
                  <a:lnTo>
                    <a:pt x="4235280" y="0"/>
                  </a:lnTo>
                  <a:lnTo>
                    <a:pt x="4235280" y="618775"/>
                  </a:lnTo>
                  <a:lnTo>
                    <a:pt x="0" y="6187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5421" y="6437338"/>
            <a:ext cx="4608652" cy="2760151"/>
            <a:chOff x="0" y="0"/>
            <a:chExt cx="812800" cy="4867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86791"/>
            </a:xfrm>
            <a:custGeom>
              <a:avLst/>
              <a:gdLst/>
              <a:ahLst/>
              <a:cxnLst/>
              <a:rect l="l" t="t" r="r" b="b"/>
              <a:pathLst>
                <a:path w="812800" h="486791">
                  <a:moveTo>
                    <a:pt x="406400" y="0"/>
                  </a:moveTo>
                  <a:cubicBezTo>
                    <a:pt x="181951" y="0"/>
                    <a:pt x="0" y="108972"/>
                    <a:pt x="0" y="243396"/>
                  </a:cubicBezTo>
                  <a:cubicBezTo>
                    <a:pt x="0" y="377819"/>
                    <a:pt x="181951" y="486791"/>
                    <a:pt x="406400" y="486791"/>
                  </a:cubicBezTo>
                  <a:cubicBezTo>
                    <a:pt x="630849" y="486791"/>
                    <a:pt x="812800" y="377819"/>
                    <a:pt x="812800" y="243396"/>
                  </a:cubicBezTo>
                  <a:cubicBezTo>
                    <a:pt x="812800" y="108972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69571" y="6782901"/>
            <a:ext cx="6324780" cy="6324780"/>
          </a:xfrm>
          <a:custGeom>
            <a:avLst/>
            <a:gdLst/>
            <a:ahLst/>
            <a:cxnLst/>
            <a:rect l="l" t="t" r="r" b="b"/>
            <a:pathLst>
              <a:path w="6324780" h="6324780">
                <a:moveTo>
                  <a:pt x="0" y="0"/>
                </a:moveTo>
                <a:lnTo>
                  <a:pt x="6324780" y="0"/>
                </a:lnTo>
                <a:lnTo>
                  <a:pt x="6324780" y="6324781"/>
                </a:lnTo>
                <a:lnTo>
                  <a:pt x="0" y="6324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89153" y="3027400"/>
            <a:ext cx="4253103" cy="2547210"/>
            <a:chOff x="0" y="0"/>
            <a:chExt cx="812800" cy="4867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86791"/>
            </a:xfrm>
            <a:custGeom>
              <a:avLst/>
              <a:gdLst/>
              <a:ahLst/>
              <a:cxnLst/>
              <a:rect l="l" t="t" r="r" b="b"/>
              <a:pathLst>
                <a:path w="812800" h="486791">
                  <a:moveTo>
                    <a:pt x="406400" y="0"/>
                  </a:moveTo>
                  <a:cubicBezTo>
                    <a:pt x="181951" y="0"/>
                    <a:pt x="0" y="108972"/>
                    <a:pt x="0" y="243396"/>
                  </a:cubicBezTo>
                  <a:cubicBezTo>
                    <a:pt x="0" y="377819"/>
                    <a:pt x="181951" y="486791"/>
                    <a:pt x="406400" y="486791"/>
                  </a:cubicBezTo>
                  <a:cubicBezTo>
                    <a:pt x="630849" y="486791"/>
                    <a:pt x="812800" y="377819"/>
                    <a:pt x="812800" y="243396"/>
                  </a:cubicBezTo>
                  <a:cubicBezTo>
                    <a:pt x="812800" y="108972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674824" flipH="1">
            <a:off x="5545454" y="3356800"/>
            <a:ext cx="1320027" cy="976820"/>
          </a:xfrm>
          <a:custGeom>
            <a:avLst/>
            <a:gdLst/>
            <a:ahLst/>
            <a:cxnLst/>
            <a:rect l="l" t="t" r="r" b="b"/>
            <a:pathLst>
              <a:path w="1320027" h="976820">
                <a:moveTo>
                  <a:pt x="1320027" y="0"/>
                </a:moveTo>
                <a:lnTo>
                  <a:pt x="0" y="0"/>
                </a:lnTo>
                <a:lnTo>
                  <a:pt x="0" y="976819"/>
                </a:lnTo>
                <a:lnTo>
                  <a:pt x="1320027" y="976819"/>
                </a:lnTo>
                <a:lnTo>
                  <a:pt x="13200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674824" flipH="1">
            <a:off x="8965928" y="6211101"/>
            <a:ext cx="1320027" cy="976820"/>
          </a:xfrm>
          <a:custGeom>
            <a:avLst/>
            <a:gdLst/>
            <a:ahLst/>
            <a:cxnLst/>
            <a:rect l="l" t="t" r="r" b="b"/>
            <a:pathLst>
              <a:path w="1320027" h="976820">
                <a:moveTo>
                  <a:pt x="1320027" y="0"/>
                </a:moveTo>
                <a:lnTo>
                  <a:pt x="0" y="0"/>
                </a:lnTo>
                <a:lnTo>
                  <a:pt x="0" y="976820"/>
                </a:lnTo>
                <a:lnTo>
                  <a:pt x="1320027" y="976820"/>
                </a:lnTo>
                <a:lnTo>
                  <a:pt x="13200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528729" y="-1508720"/>
            <a:ext cx="3456116" cy="3449833"/>
          </a:xfrm>
          <a:custGeom>
            <a:avLst/>
            <a:gdLst/>
            <a:ahLst/>
            <a:cxnLst/>
            <a:rect l="l" t="t" r="r" b="b"/>
            <a:pathLst>
              <a:path w="3456116" h="3449833">
                <a:moveTo>
                  <a:pt x="0" y="0"/>
                </a:moveTo>
                <a:lnTo>
                  <a:pt x="3456116" y="0"/>
                </a:lnTo>
                <a:lnTo>
                  <a:pt x="3456116" y="3449832"/>
                </a:lnTo>
                <a:lnTo>
                  <a:pt x="0" y="3449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26674" y="3785096"/>
            <a:ext cx="3416853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5524" dirty="0" err="1">
                <a:solidFill>
                  <a:srgbClr val="F1FAEE"/>
                </a:solidFill>
                <a:latin typeface="Open Sans Bold"/>
              </a:rPr>
              <a:t>Avaliação</a:t>
            </a:r>
            <a:endParaRPr lang="en-US" sz="5524" dirty="0">
              <a:solidFill>
                <a:srgbClr val="F1FAEE"/>
              </a:solidFill>
              <a:latin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34667" y="7335301"/>
            <a:ext cx="3750161" cy="85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8"/>
              </a:lnSpc>
            </a:pPr>
            <a:r>
              <a:rPr lang="en-US" sz="4955">
                <a:solidFill>
                  <a:srgbClr val="F1FAEE"/>
                </a:solidFill>
                <a:latin typeface="Open Sans Bold"/>
              </a:rPr>
              <a:t>Tratamento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32449" y="4309004"/>
            <a:ext cx="11261773" cy="109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4"/>
              </a:lnSpc>
            </a:pPr>
            <a:r>
              <a:rPr lang="en-US" sz="3472" spc="69">
                <a:solidFill>
                  <a:srgbClr val="F1FAEE"/>
                </a:solidFill>
                <a:latin typeface="Quattrocento Bold"/>
              </a:rPr>
              <a:t>Outros questionários: TSK, PSEQ-10, PCS, CSI</a:t>
            </a:r>
          </a:p>
          <a:p>
            <a:pPr marL="0" lvl="0" indent="0" algn="l">
              <a:lnSpc>
                <a:spcPts val="4374"/>
              </a:lnSpc>
            </a:pPr>
            <a:r>
              <a:rPr lang="en-US" sz="3472" spc="69">
                <a:solidFill>
                  <a:srgbClr val="F1FAEE"/>
                </a:solidFill>
                <a:latin typeface="Quattrocento Bold"/>
              </a:rPr>
              <a:t>Identificar o movimento funcional mais prejudicado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7224797"/>
            <a:ext cx="8531196" cy="203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3188" spc="63">
                <a:solidFill>
                  <a:srgbClr val="F1FAEE"/>
                </a:solidFill>
                <a:latin typeface="Quattrocento Bold"/>
              </a:rPr>
              <a:t>Trabalhar exercícios funcionais: </a:t>
            </a:r>
          </a:p>
          <a:p>
            <a:pPr algn="ctr">
              <a:lnSpc>
                <a:spcPts val="4017"/>
              </a:lnSpc>
            </a:pPr>
            <a:r>
              <a:rPr lang="en-US" sz="3188" spc="63">
                <a:solidFill>
                  <a:srgbClr val="F1FAEE"/>
                </a:solidFill>
                <a:latin typeface="Quattrocento Bold"/>
              </a:rPr>
              <a:t>Alcance de objetos para trabalhar a flexão, educação em dor e reeducação postural para diminuição da chance de relesão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86391" y="611866"/>
            <a:ext cx="13315217" cy="170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6599" spc="131">
                <a:solidFill>
                  <a:srgbClr val="F1FAEE"/>
                </a:solidFill>
                <a:latin typeface="Quattrocento Bold"/>
              </a:rPr>
              <a:t>Proposta de modificação </a:t>
            </a:r>
            <a:r>
              <a:rPr lang="en-US" sz="6599" spc="131">
                <a:solidFill>
                  <a:srgbClr val="F1FAEE"/>
                </a:solidFill>
                <a:latin typeface="Quattrocento"/>
              </a:rPr>
              <a:t>avaliação e tratamento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9068" y="-1886770"/>
            <a:ext cx="14060541" cy="14060541"/>
          </a:xfrm>
          <a:custGeom>
            <a:avLst/>
            <a:gdLst/>
            <a:ahLst/>
            <a:cxnLst/>
            <a:rect l="l" t="t" r="r" b="b"/>
            <a:pathLst>
              <a:path w="14060541" h="14060541">
                <a:moveTo>
                  <a:pt x="0" y="0"/>
                </a:moveTo>
                <a:lnTo>
                  <a:pt x="14060541" y="0"/>
                </a:lnTo>
                <a:lnTo>
                  <a:pt x="14060541" y="14060540"/>
                </a:lnTo>
                <a:lnTo>
                  <a:pt x="0" y="1406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935346" y="-5148925"/>
            <a:ext cx="8006005" cy="800600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69068" y="1962446"/>
            <a:ext cx="7034139" cy="9427956"/>
          </a:xfrm>
          <a:custGeom>
            <a:avLst/>
            <a:gdLst/>
            <a:ahLst/>
            <a:cxnLst/>
            <a:rect l="l" t="t" r="r" b="b"/>
            <a:pathLst>
              <a:path w="7034139" h="9427956">
                <a:moveTo>
                  <a:pt x="0" y="0"/>
                </a:moveTo>
                <a:lnTo>
                  <a:pt x="7034139" y="0"/>
                </a:lnTo>
                <a:lnTo>
                  <a:pt x="7034139" y="9427955"/>
                </a:lnTo>
                <a:lnTo>
                  <a:pt x="0" y="9427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958845"/>
            <a:ext cx="9476646" cy="4915651"/>
            <a:chOff x="0" y="0"/>
            <a:chExt cx="2495907" cy="12946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95907" cy="1294657"/>
            </a:xfrm>
            <a:custGeom>
              <a:avLst/>
              <a:gdLst/>
              <a:ahLst/>
              <a:cxnLst/>
              <a:rect l="l" t="t" r="r" b="b"/>
              <a:pathLst>
                <a:path w="2495907" h="1294657">
                  <a:moveTo>
                    <a:pt x="41664" y="0"/>
                  </a:moveTo>
                  <a:lnTo>
                    <a:pt x="2454242" y="0"/>
                  </a:lnTo>
                  <a:cubicBezTo>
                    <a:pt x="2465293" y="0"/>
                    <a:pt x="2475890" y="4390"/>
                    <a:pt x="2483704" y="12203"/>
                  </a:cubicBezTo>
                  <a:cubicBezTo>
                    <a:pt x="2491517" y="20017"/>
                    <a:pt x="2495907" y="30614"/>
                    <a:pt x="2495907" y="41664"/>
                  </a:cubicBezTo>
                  <a:lnTo>
                    <a:pt x="2495907" y="1252993"/>
                  </a:lnTo>
                  <a:cubicBezTo>
                    <a:pt x="2495907" y="1264043"/>
                    <a:pt x="2491517" y="1274640"/>
                    <a:pt x="2483704" y="1282454"/>
                  </a:cubicBezTo>
                  <a:cubicBezTo>
                    <a:pt x="2475890" y="1290268"/>
                    <a:pt x="2465293" y="1294657"/>
                    <a:pt x="2454242" y="1294657"/>
                  </a:cubicBezTo>
                  <a:lnTo>
                    <a:pt x="41664" y="1294657"/>
                  </a:lnTo>
                  <a:cubicBezTo>
                    <a:pt x="30614" y="1294657"/>
                    <a:pt x="20017" y="1290268"/>
                    <a:pt x="12203" y="1282454"/>
                  </a:cubicBezTo>
                  <a:cubicBezTo>
                    <a:pt x="4390" y="1274640"/>
                    <a:pt x="0" y="1264043"/>
                    <a:pt x="0" y="1252993"/>
                  </a:cubicBezTo>
                  <a:lnTo>
                    <a:pt x="0" y="41664"/>
                  </a:lnTo>
                  <a:cubicBezTo>
                    <a:pt x="0" y="30614"/>
                    <a:pt x="4390" y="20017"/>
                    <a:pt x="12203" y="12203"/>
                  </a:cubicBezTo>
                  <a:cubicBezTo>
                    <a:pt x="20017" y="4390"/>
                    <a:pt x="30614" y="0"/>
                    <a:pt x="41664" y="0"/>
                  </a:cubicBezTo>
                  <a:close/>
                </a:path>
              </a:pathLst>
            </a:custGeom>
            <a:solidFill>
              <a:srgbClr val="CDD6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7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367" y="793548"/>
            <a:ext cx="16441131" cy="107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169"/>
              </a:lnSpc>
            </a:pPr>
            <a:r>
              <a:rPr lang="en-US" sz="7800" spc="163" dirty="0" err="1">
                <a:solidFill>
                  <a:srgbClr val="F1FAEE"/>
                </a:solidFill>
                <a:latin typeface="Quattrocento Bold"/>
              </a:rPr>
              <a:t>Tendinopatia</a:t>
            </a:r>
            <a:r>
              <a:rPr lang="en-US" sz="7800" spc="163" dirty="0">
                <a:solidFill>
                  <a:srgbClr val="F1FAEE"/>
                </a:solidFill>
                <a:latin typeface="Quattrocento Bold"/>
              </a:rPr>
              <a:t> do </a:t>
            </a:r>
            <a:r>
              <a:rPr lang="en-US" sz="7800" spc="163" dirty="0" err="1">
                <a:solidFill>
                  <a:srgbClr val="F1FAEE"/>
                </a:solidFill>
                <a:latin typeface="Quattrocento Bold"/>
              </a:rPr>
              <a:t>Supraespinhal</a:t>
            </a:r>
            <a:endParaRPr lang="en-US" sz="7800" spc="163" dirty="0">
              <a:solidFill>
                <a:srgbClr val="F1FAEE"/>
              </a:solidFill>
              <a:latin typeface="Quattrocen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73752" y="2474706"/>
            <a:ext cx="9556097" cy="72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8"/>
              </a:lnSpc>
            </a:pPr>
            <a:r>
              <a:rPr lang="en-US" sz="2141">
                <a:solidFill>
                  <a:srgbClr val="F1FAEE"/>
                </a:solidFill>
                <a:latin typeface="Montserrat Classic"/>
              </a:rPr>
              <a:t>Músculo do manguito rotador, desempenha funções com abdução do braço e estabilização da cabeça umeral na articulação do ombro.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92601" y="4349808"/>
            <a:ext cx="8348844" cy="1350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6"/>
              </a:lnSpc>
            </a:pPr>
            <a:r>
              <a:rPr lang="en-US" sz="2554">
                <a:solidFill>
                  <a:srgbClr val="1D3557"/>
                </a:solidFill>
                <a:latin typeface="Montserrat Classic Bold"/>
              </a:rPr>
              <a:t> É uma patologia do ombro caracterizada por uma lesão ou inflamação no tendão deste músculo</a:t>
            </a:r>
          </a:p>
          <a:p>
            <a:pPr marL="0" lvl="0" indent="0" algn="l">
              <a:lnSpc>
                <a:spcPts val="3576"/>
              </a:lnSpc>
              <a:spcBef>
                <a:spcPct val="0"/>
              </a:spcBef>
            </a:pPr>
            <a:endParaRPr lang="en-US" sz="2554">
              <a:solidFill>
                <a:srgbClr val="1D3557"/>
              </a:solidFill>
              <a:latin typeface="Montserrat Classic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11208" y="6199472"/>
            <a:ext cx="5881186" cy="195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2"/>
              </a:lnSpc>
            </a:pPr>
            <a:r>
              <a:rPr lang="en-US" sz="3023">
                <a:solidFill>
                  <a:srgbClr val="2E558B"/>
                </a:solidFill>
                <a:latin typeface="Montserrat Classic Bold"/>
              </a:rPr>
              <a:t>Comumente ocasionada por</a:t>
            </a:r>
          </a:p>
          <a:p>
            <a:pPr marL="585188" lvl="1" indent="-292594">
              <a:lnSpc>
                <a:spcPts val="3794"/>
              </a:lnSpc>
              <a:buFont typeface="Arial"/>
              <a:buChar char="•"/>
            </a:pPr>
            <a:r>
              <a:rPr lang="en-US" sz="2710">
                <a:solidFill>
                  <a:srgbClr val="2E558B"/>
                </a:solidFill>
                <a:latin typeface="Montserrat Classic Bold"/>
              </a:rPr>
              <a:t>Movimentos repetitivos</a:t>
            </a:r>
          </a:p>
          <a:p>
            <a:pPr marL="585188" lvl="1" indent="-292594">
              <a:lnSpc>
                <a:spcPts val="3794"/>
              </a:lnSpc>
              <a:buFont typeface="Arial"/>
              <a:buChar char="•"/>
            </a:pPr>
            <a:r>
              <a:rPr lang="en-US" sz="2710">
                <a:solidFill>
                  <a:srgbClr val="2E558B"/>
                </a:solidFill>
                <a:latin typeface="Montserrat Classic Bold"/>
              </a:rPr>
              <a:t>Traumas</a:t>
            </a:r>
          </a:p>
          <a:p>
            <a:pPr marL="585188" lvl="1" indent="-292594" algn="l">
              <a:lnSpc>
                <a:spcPts val="3794"/>
              </a:lnSpc>
              <a:buFont typeface="Arial"/>
              <a:buChar char="•"/>
            </a:pPr>
            <a:r>
              <a:rPr lang="en-US" sz="2710">
                <a:solidFill>
                  <a:srgbClr val="2E558B"/>
                </a:solidFill>
                <a:latin typeface="Montserrat Classic Bold"/>
              </a:rPr>
              <a:t>Má postura</a:t>
            </a:r>
          </a:p>
        </p:txBody>
      </p:sp>
      <p:sp>
        <p:nvSpPr>
          <p:cNvPr id="14" name="Freeform 14"/>
          <p:cNvSpPr/>
          <p:nvPr/>
        </p:nvSpPr>
        <p:spPr>
          <a:xfrm rot="-5400000">
            <a:off x="1560001" y="6307901"/>
            <a:ext cx="996007" cy="737046"/>
          </a:xfrm>
          <a:custGeom>
            <a:avLst/>
            <a:gdLst/>
            <a:ahLst/>
            <a:cxnLst/>
            <a:rect l="l" t="t" r="r" b="b"/>
            <a:pathLst>
              <a:path w="996007" h="737046">
                <a:moveTo>
                  <a:pt x="0" y="0"/>
                </a:moveTo>
                <a:lnTo>
                  <a:pt x="996008" y="0"/>
                </a:lnTo>
                <a:lnTo>
                  <a:pt x="996008" y="737045"/>
                </a:lnTo>
                <a:lnTo>
                  <a:pt x="0" y="7370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4828641" y="10036810"/>
            <a:ext cx="2614259" cy="25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1FAEE"/>
                </a:solidFill>
                <a:latin typeface="Quattrocento"/>
              </a:rPr>
              <a:t>Fonte imagem: Anatomia Atlas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486137" y="9818259"/>
            <a:ext cx="1956762" cy="25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4"/>
              </a:lnSpc>
              <a:spcBef>
                <a:spcPct val="0"/>
              </a:spcBef>
            </a:pPr>
            <a:r>
              <a:rPr lang="en-US" sz="1446">
                <a:solidFill>
                  <a:srgbClr val="F1FAEE"/>
                </a:solidFill>
                <a:latin typeface="Montserrat Classic"/>
              </a:rPr>
              <a:t>BATISTA et al. 2022.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6019" y="4257374"/>
            <a:ext cx="16305001" cy="1485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4"/>
              </a:lnSpc>
            </a:pPr>
            <a:r>
              <a:rPr lang="en-US" sz="12341">
                <a:solidFill>
                  <a:srgbClr val="F1FAEE"/>
                </a:solidFill>
                <a:latin typeface="Quattrocento Bold"/>
              </a:rPr>
              <a:t>CASO CLÍNICO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3256298" y="5577828"/>
            <a:ext cx="8006005" cy="800600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644739" y="-4003002"/>
            <a:ext cx="8006005" cy="800600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770859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44739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24857" y="6096000"/>
            <a:ext cx="884732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1FAEE"/>
                </a:solidFill>
                <a:latin typeface="Montserrat"/>
              </a:rPr>
              <a:t>COMPLEXO ARTICULAR DO OMBRO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2828" y="7531100"/>
            <a:ext cx="6974508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Amanda Silva Gomes dos Santos  12534804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Ana Clara Magalhães Franzoni 12534717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Giovanna Magagnini F. Gazalli 12534784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Júlia Facchini de Souza Assunção 12534572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67460" y="847971"/>
            <a:ext cx="10087719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RCG3018 - Fisioterapia Aplicada à Ortopedia e Traumatologia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67460" y="1389523"/>
            <a:ext cx="10087719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1FAEE"/>
                </a:solidFill>
                <a:latin typeface="Montserrat"/>
              </a:rPr>
              <a:t>Profa. Dra. Débora Bevilaqua Grossi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492" y="4406958"/>
            <a:ext cx="14060541" cy="14060541"/>
          </a:xfrm>
          <a:custGeom>
            <a:avLst/>
            <a:gdLst/>
            <a:ahLst/>
            <a:cxnLst/>
            <a:rect l="l" t="t" r="r" b="b"/>
            <a:pathLst>
              <a:path w="14060541" h="14060541">
                <a:moveTo>
                  <a:pt x="0" y="0"/>
                </a:moveTo>
                <a:lnTo>
                  <a:pt x="14060541" y="0"/>
                </a:lnTo>
                <a:lnTo>
                  <a:pt x="14060541" y="14060540"/>
                </a:lnTo>
                <a:lnTo>
                  <a:pt x="0" y="1406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935346" y="-5148925"/>
            <a:ext cx="8006005" cy="800600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50055" y="2507515"/>
            <a:ext cx="7048234" cy="704820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688" r="-122827" b="-2465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05216" y="2809173"/>
            <a:ext cx="6632093" cy="7028229"/>
          </a:xfrm>
          <a:custGeom>
            <a:avLst/>
            <a:gdLst/>
            <a:ahLst/>
            <a:cxnLst/>
            <a:rect l="l" t="t" r="r" b="b"/>
            <a:pathLst>
              <a:path w="6632093" h="7028229">
                <a:moveTo>
                  <a:pt x="0" y="0"/>
                </a:moveTo>
                <a:lnTo>
                  <a:pt x="6632092" y="0"/>
                </a:lnTo>
                <a:lnTo>
                  <a:pt x="6632092" y="7028229"/>
                </a:lnTo>
                <a:lnTo>
                  <a:pt x="0" y="7028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720719"/>
            <a:ext cx="14915989" cy="101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90"/>
              </a:lnSpc>
            </a:pPr>
            <a:r>
              <a:rPr lang="en-US" sz="7590" spc="151">
                <a:solidFill>
                  <a:srgbClr val="F1FAEE"/>
                </a:solidFill>
                <a:latin typeface="Quattrocento Bold"/>
              </a:rPr>
              <a:t>Tendinopatia do Supraespinhal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93872" y="10019030"/>
            <a:ext cx="2794128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>
                <a:solidFill>
                  <a:srgbClr val="F1FAEE"/>
                </a:solidFill>
                <a:latin typeface="Quattrocento"/>
              </a:rPr>
              <a:t>Fonte imagem:Ombrogoiania.com</a:t>
            </a:r>
          </a:p>
          <a:p>
            <a:pPr marL="0" lvl="0" indent="0" algn="l">
              <a:lnSpc>
                <a:spcPts val="1960"/>
              </a:lnSpc>
              <a:spcBef>
                <a:spcPct val="0"/>
              </a:spcBef>
            </a:pPr>
            <a:endParaRPr lang="en-US" sz="1400">
              <a:solidFill>
                <a:srgbClr val="F1FAEE"/>
              </a:solidFill>
              <a:latin typeface="Quattrocen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464519" y="9799302"/>
            <a:ext cx="1956762" cy="25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4"/>
              </a:lnSpc>
              <a:spcBef>
                <a:spcPct val="0"/>
              </a:spcBef>
            </a:pPr>
            <a:r>
              <a:rPr lang="en-US" sz="1446">
                <a:solidFill>
                  <a:srgbClr val="F1FAEE"/>
                </a:solidFill>
                <a:latin typeface="Montserrat Classic"/>
              </a:rPr>
              <a:t>BATISTA et al. 2022.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68719" y="4724293"/>
            <a:ext cx="4863110" cy="130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1FAEE"/>
                </a:solidFill>
                <a:latin typeface="Montserrat Classic Bold"/>
              </a:rPr>
              <a:t>Dor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1FAEE"/>
                </a:solidFill>
                <a:latin typeface="Montserrat Classic Bold"/>
              </a:rPr>
              <a:t>inflamação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1FAEE"/>
                </a:solidFill>
                <a:latin typeface="Montserrat Classic Bold"/>
              </a:rPr>
              <a:t>Limitação de ADM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2672" y="6734232"/>
            <a:ext cx="6632093" cy="152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51">
                <a:solidFill>
                  <a:srgbClr val="F1FAEE"/>
                </a:solidFill>
                <a:latin typeface="Montserrat Classic Bold"/>
              </a:rPr>
              <a:t>  Obstáculo para </a:t>
            </a:r>
          </a:p>
          <a:p>
            <a:pPr algn="ctr">
              <a:lnSpc>
                <a:spcPts val="4131"/>
              </a:lnSpc>
            </a:pPr>
            <a:r>
              <a:rPr lang="en-US" sz="2951">
                <a:solidFill>
                  <a:srgbClr val="F1FAEE"/>
                </a:solidFill>
                <a:latin typeface="Montserrat Classic Bold"/>
              </a:rPr>
              <a:t>a funcionalidade</a:t>
            </a:r>
          </a:p>
          <a:p>
            <a:pPr algn="l">
              <a:lnSpc>
                <a:spcPts val="4131"/>
              </a:lnSpc>
            </a:pPr>
            <a:endParaRPr lang="en-US" sz="2951">
              <a:solidFill>
                <a:srgbClr val="F1FAEE"/>
              </a:solidFill>
              <a:latin typeface="Montserrat Classic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22104" y="3055371"/>
            <a:ext cx="2493229" cy="115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2"/>
              </a:lnSpc>
            </a:pPr>
            <a:r>
              <a:rPr lang="en-US" sz="3330">
                <a:solidFill>
                  <a:srgbClr val="F1FAEE"/>
                </a:solidFill>
                <a:latin typeface="Montserrat Classic Bold"/>
              </a:rPr>
              <a:t>Tendão debilitado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67224" y="8577232"/>
            <a:ext cx="4070085" cy="101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51">
                <a:solidFill>
                  <a:srgbClr val="F1FAEE"/>
                </a:solidFill>
                <a:latin typeface="Montserrat Classic Bold"/>
              </a:rPr>
              <a:t>  Tratamento </a:t>
            </a:r>
          </a:p>
          <a:p>
            <a:pPr algn="ctr">
              <a:lnSpc>
                <a:spcPts val="4131"/>
              </a:lnSpc>
            </a:pPr>
            <a:r>
              <a:rPr lang="en-US" sz="2951">
                <a:solidFill>
                  <a:srgbClr val="F1FAEE"/>
                </a:solidFill>
                <a:latin typeface="Montserrat Classic Bold"/>
              </a:rPr>
              <a:t>Fisioterapêutico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492" y="4406958"/>
            <a:ext cx="14060541" cy="14060541"/>
          </a:xfrm>
          <a:custGeom>
            <a:avLst/>
            <a:gdLst/>
            <a:ahLst/>
            <a:cxnLst/>
            <a:rect l="l" t="t" r="r" b="b"/>
            <a:pathLst>
              <a:path w="14060541" h="14060541">
                <a:moveTo>
                  <a:pt x="0" y="0"/>
                </a:moveTo>
                <a:lnTo>
                  <a:pt x="14060541" y="0"/>
                </a:lnTo>
                <a:lnTo>
                  <a:pt x="14060541" y="14060540"/>
                </a:lnTo>
                <a:lnTo>
                  <a:pt x="0" y="1406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89669" y="607457"/>
            <a:ext cx="16053231" cy="201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9"/>
              </a:lnSpc>
            </a:pPr>
            <a:r>
              <a:rPr lang="en-US" sz="8169" spc="163">
                <a:solidFill>
                  <a:srgbClr val="F1FAEE"/>
                </a:solidFill>
                <a:latin typeface="Quattrocento Bold"/>
              </a:rPr>
              <a:t>Caso clínico</a:t>
            </a:r>
          </a:p>
          <a:p>
            <a:pPr marL="0" lvl="0" indent="0" algn="ctr">
              <a:lnSpc>
                <a:spcPts val="7469"/>
              </a:lnSpc>
            </a:pPr>
            <a:r>
              <a:rPr lang="en-US" sz="7469" spc="149">
                <a:solidFill>
                  <a:srgbClr val="F1FAEE"/>
                </a:solidFill>
                <a:latin typeface="Quattrocento Bold"/>
              </a:rPr>
              <a:t>Tendinopatia do supraespinhal</a:t>
            </a:r>
          </a:p>
        </p:txBody>
      </p:sp>
      <p:sp>
        <p:nvSpPr>
          <p:cNvPr id="4" name="Freeform 4"/>
          <p:cNvSpPr/>
          <p:nvPr/>
        </p:nvSpPr>
        <p:spPr>
          <a:xfrm>
            <a:off x="482635" y="-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4397771" y="-5790386"/>
            <a:ext cx="8006005" cy="80060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72705" y="4169156"/>
            <a:ext cx="5670194" cy="4114800"/>
          </a:xfrm>
          <a:custGeom>
            <a:avLst/>
            <a:gdLst/>
            <a:ahLst/>
            <a:cxnLst/>
            <a:rect l="l" t="t" r="r" b="b"/>
            <a:pathLst>
              <a:path w="5670194" h="4114800">
                <a:moveTo>
                  <a:pt x="0" y="0"/>
                </a:moveTo>
                <a:lnTo>
                  <a:pt x="5670195" y="0"/>
                </a:lnTo>
                <a:lnTo>
                  <a:pt x="5670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2635" y="2776366"/>
            <a:ext cx="8933649" cy="738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0784" lvl="1" indent="-465392" algn="l">
              <a:lnSpc>
                <a:spcPts val="6035"/>
              </a:lnSpc>
              <a:spcBef>
                <a:spcPct val="0"/>
              </a:spcBef>
              <a:buFont typeface="Arial"/>
              <a:buChar char="•"/>
            </a:pPr>
            <a:r>
              <a:rPr lang="en-US" sz="4311">
                <a:solidFill>
                  <a:srgbClr val="F1FAEE"/>
                </a:solidFill>
                <a:latin typeface="Montserrat Classic"/>
              </a:rPr>
              <a:t>Avaliação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2162" y="4581779"/>
            <a:ext cx="9962585" cy="322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250" lvl="1" indent="-342125">
              <a:lnSpc>
                <a:spcPts val="4437"/>
              </a:lnSpc>
              <a:buFont typeface="Arial"/>
              <a:buChar char="•"/>
            </a:pPr>
            <a:r>
              <a:rPr lang="en-US" sz="3169">
                <a:solidFill>
                  <a:srgbClr val="F1FAEE"/>
                </a:solidFill>
                <a:latin typeface="Montserrat Classic"/>
              </a:rPr>
              <a:t>Trabalha na comissão de </a:t>
            </a:r>
            <a:r>
              <a:rPr lang="en-US" sz="3169">
                <a:solidFill>
                  <a:srgbClr val="F1FAEE"/>
                </a:solidFill>
                <a:latin typeface="Montserrat Classic Bold"/>
              </a:rPr>
              <a:t>pesquisa</a:t>
            </a:r>
            <a:r>
              <a:rPr lang="en-US" sz="3169">
                <a:solidFill>
                  <a:srgbClr val="F1FAEE"/>
                </a:solidFill>
                <a:latin typeface="Montserrat Classic"/>
              </a:rPr>
              <a:t> da FMRP</a:t>
            </a:r>
          </a:p>
          <a:p>
            <a:pPr marL="684250" lvl="1" indent="-342125">
              <a:lnSpc>
                <a:spcPts val="5641"/>
              </a:lnSpc>
              <a:buFont typeface="Arial"/>
              <a:buChar char="•"/>
            </a:pPr>
            <a:r>
              <a:rPr lang="en-US" sz="3169">
                <a:solidFill>
                  <a:srgbClr val="F1FAEE"/>
                </a:solidFill>
                <a:latin typeface="Montserrat Classic"/>
              </a:rPr>
              <a:t>Dor  no  ombro esquerdo em no final de 2022. </a:t>
            </a:r>
          </a:p>
          <a:p>
            <a:pPr marL="684250" lvl="1" indent="-342125">
              <a:lnSpc>
                <a:spcPts val="4437"/>
              </a:lnSpc>
              <a:buFont typeface="Arial"/>
              <a:buChar char="•"/>
            </a:pPr>
            <a:r>
              <a:rPr lang="en-US" sz="3169">
                <a:solidFill>
                  <a:srgbClr val="F1FAEE"/>
                </a:solidFill>
                <a:latin typeface="Montserrat Classic"/>
              </a:rPr>
              <a:t>Estilo de vida</a:t>
            </a:r>
          </a:p>
          <a:p>
            <a:pPr>
              <a:lnSpc>
                <a:spcPts val="5619"/>
              </a:lnSpc>
            </a:pPr>
            <a:endParaRPr lang="en-US" sz="3169">
              <a:solidFill>
                <a:srgbClr val="F1FAEE"/>
              </a:solidFill>
              <a:latin typeface="Montserrat Classic"/>
            </a:endParaRPr>
          </a:p>
          <a:p>
            <a:pPr marL="0" lvl="0" indent="0" algn="l">
              <a:lnSpc>
                <a:spcPts val="5619"/>
              </a:lnSpc>
              <a:spcBef>
                <a:spcPct val="0"/>
              </a:spcBef>
            </a:pPr>
            <a:endParaRPr lang="en-US" sz="3169">
              <a:solidFill>
                <a:srgbClr val="F1FAEE"/>
              </a:solidFill>
              <a:latin typeface="Montserrat Classi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24923" y="8439748"/>
            <a:ext cx="9537062" cy="59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6"/>
              </a:lnSpc>
              <a:spcBef>
                <a:spcPct val="0"/>
              </a:spcBef>
            </a:pPr>
            <a:r>
              <a:rPr lang="en-US" sz="3433">
                <a:solidFill>
                  <a:srgbClr val="F1FAEE"/>
                </a:solidFill>
                <a:latin typeface="Montserrat Classic"/>
              </a:rPr>
              <a:t>Começou atendimento em Julho de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5272" y="-3595341"/>
            <a:ext cx="6151381" cy="6151381"/>
          </a:xfrm>
          <a:custGeom>
            <a:avLst/>
            <a:gdLst/>
            <a:ahLst/>
            <a:cxnLst/>
            <a:rect l="l" t="t" r="r" b="b"/>
            <a:pathLst>
              <a:path w="6151381" h="6151381">
                <a:moveTo>
                  <a:pt x="0" y="0"/>
                </a:moveTo>
                <a:lnTo>
                  <a:pt x="6151381" y="0"/>
                </a:lnTo>
                <a:lnTo>
                  <a:pt x="6151381" y="6151381"/>
                </a:lnTo>
                <a:lnTo>
                  <a:pt x="0" y="6151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63665" y="4349630"/>
            <a:ext cx="7295635" cy="5124403"/>
            <a:chOff x="0" y="0"/>
            <a:chExt cx="1921484" cy="13496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1484" cy="1349637"/>
            </a:xfrm>
            <a:custGeom>
              <a:avLst/>
              <a:gdLst/>
              <a:ahLst/>
              <a:cxnLst/>
              <a:rect l="l" t="t" r="r" b="b"/>
              <a:pathLst>
                <a:path w="1921484" h="1349637">
                  <a:moveTo>
                    <a:pt x="0" y="0"/>
                  </a:moveTo>
                  <a:lnTo>
                    <a:pt x="1921484" y="0"/>
                  </a:lnTo>
                  <a:lnTo>
                    <a:pt x="1921484" y="1349637"/>
                  </a:lnTo>
                  <a:lnTo>
                    <a:pt x="0" y="1349637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0914" y="4349630"/>
            <a:ext cx="7295635" cy="5124403"/>
            <a:chOff x="0" y="0"/>
            <a:chExt cx="1921484" cy="13496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1484" cy="1349637"/>
            </a:xfrm>
            <a:custGeom>
              <a:avLst/>
              <a:gdLst/>
              <a:ahLst/>
              <a:cxnLst/>
              <a:rect l="l" t="t" r="r" b="b"/>
              <a:pathLst>
                <a:path w="1921484" h="1349637">
                  <a:moveTo>
                    <a:pt x="0" y="0"/>
                  </a:moveTo>
                  <a:lnTo>
                    <a:pt x="1921484" y="0"/>
                  </a:lnTo>
                  <a:lnTo>
                    <a:pt x="1921484" y="1349637"/>
                  </a:lnTo>
                  <a:lnTo>
                    <a:pt x="0" y="1349637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271350" y="2877373"/>
          <a:ext cx="7315199" cy="6551153"/>
        </p:xfrm>
        <a:graphic>
          <a:graphicData uri="http://schemas.openxmlformats.org/drawingml/2006/table">
            <a:tbl>
              <a:tblPr/>
              <a:tblGrid>
                <a:gridCol w="448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5468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Quattrocento"/>
                        </a:rPr>
                        <a:t>Grupo muscular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Quattrocento Bold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Quattrocento Bold"/>
                        </a:rPr>
                        <a:t>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Flexão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160º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 Bold"/>
                        </a:rPr>
                        <a:t>136º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Abdução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160º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 Bold"/>
                        </a:rPr>
                        <a:t>114º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Rotação Externa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60º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 Bold"/>
                        </a:rPr>
                        <a:t>30º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Rotação Interna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90º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80º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Extensão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58º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34º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2818067" y="938399"/>
            <a:ext cx="12651866" cy="10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44"/>
              </a:lnSpc>
              <a:spcBef>
                <a:spcPct val="0"/>
              </a:spcBef>
            </a:pPr>
            <a:r>
              <a:rPr lang="en-US" sz="8400">
                <a:solidFill>
                  <a:srgbClr val="F1FAEE"/>
                </a:solidFill>
                <a:latin typeface="Quattrocento Bold"/>
              </a:rPr>
              <a:t>Avaliação - ADM e Força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944100" y="2922880"/>
          <a:ext cx="7315199" cy="6551153"/>
        </p:xfrm>
        <a:graphic>
          <a:graphicData uri="http://schemas.openxmlformats.org/drawingml/2006/table">
            <a:tbl>
              <a:tblPr/>
              <a:tblGrid>
                <a:gridCol w="448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5468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Quattrocento"/>
                        </a:rPr>
                        <a:t>Grupo muscular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Quattrocento Bold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Quattrocento Bold"/>
                        </a:rPr>
                        <a:t>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Flexão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Abdução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Rotação Externa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Rotação Interna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137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FFFFFF"/>
                          </a:solidFill>
                          <a:latin typeface="Quattrocento"/>
                        </a:rPr>
                        <a:t>Extensão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DB7D7D"/>
                          </a:solidFill>
                          <a:latin typeface="Quattrocento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1677">
            <a:off x="-3760587" y="-2831136"/>
            <a:ext cx="6303331" cy="6303331"/>
          </a:xfrm>
          <a:custGeom>
            <a:avLst/>
            <a:gdLst/>
            <a:ahLst/>
            <a:cxnLst/>
            <a:rect l="l" t="t" r="r" b="b"/>
            <a:pathLst>
              <a:path w="6303331" h="6303331">
                <a:moveTo>
                  <a:pt x="0" y="0"/>
                </a:moveTo>
                <a:lnTo>
                  <a:pt x="6303332" y="0"/>
                </a:lnTo>
                <a:lnTo>
                  <a:pt x="6303332" y="6303332"/>
                </a:lnTo>
                <a:lnTo>
                  <a:pt x="0" y="6303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836430"/>
            <a:ext cx="16146669" cy="1023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444"/>
              </a:lnSpc>
              <a:spcBef>
                <a:spcPct val="0"/>
              </a:spcBef>
            </a:pPr>
            <a:r>
              <a:rPr lang="en-US" sz="8180">
                <a:solidFill>
                  <a:srgbClr val="F1FAEE"/>
                </a:solidFill>
                <a:latin typeface="Quattrocento Bold"/>
              </a:rPr>
              <a:t>Avaliação - Questionários</a:t>
            </a:r>
          </a:p>
        </p:txBody>
      </p:sp>
      <p:sp>
        <p:nvSpPr>
          <p:cNvPr id="4" name="Freeform 4"/>
          <p:cNvSpPr/>
          <p:nvPr/>
        </p:nvSpPr>
        <p:spPr>
          <a:xfrm>
            <a:off x="-2666321" y="-172589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621677">
            <a:off x="15479061" y="6866310"/>
            <a:ext cx="6303331" cy="6303331"/>
          </a:xfrm>
          <a:custGeom>
            <a:avLst/>
            <a:gdLst/>
            <a:ahLst/>
            <a:cxnLst/>
            <a:rect l="l" t="t" r="r" b="b"/>
            <a:pathLst>
              <a:path w="6303331" h="6303331">
                <a:moveTo>
                  <a:pt x="0" y="0"/>
                </a:moveTo>
                <a:lnTo>
                  <a:pt x="6303332" y="0"/>
                </a:lnTo>
                <a:lnTo>
                  <a:pt x="6303332" y="6303332"/>
                </a:lnTo>
                <a:lnTo>
                  <a:pt x="0" y="6303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73327" y="796057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56651" y="8798606"/>
            <a:ext cx="12885397" cy="919389"/>
            <a:chOff x="0" y="0"/>
            <a:chExt cx="17180529" cy="122585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7180529" cy="1225851"/>
              <a:chOff x="0" y="0"/>
              <a:chExt cx="3393685" cy="24214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393685" cy="242144"/>
              </a:xfrm>
              <a:custGeom>
                <a:avLst/>
                <a:gdLst/>
                <a:ahLst/>
                <a:cxnLst/>
                <a:rect l="l" t="t" r="r" b="b"/>
                <a:pathLst>
                  <a:path w="3393685" h="242144">
                    <a:moveTo>
                      <a:pt x="30642" y="0"/>
                    </a:moveTo>
                    <a:lnTo>
                      <a:pt x="3363042" y="0"/>
                    </a:lnTo>
                    <a:cubicBezTo>
                      <a:pt x="3379966" y="0"/>
                      <a:pt x="3393685" y="13719"/>
                      <a:pt x="3393685" y="30642"/>
                    </a:cubicBezTo>
                    <a:lnTo>
                      <a:pt x="3393685" y="211501"/>
                    </a:lnTo>
                    <a:cubicBezTo>
                      <a:pt x="3393685" y="228424"/>
                      <a:pt x="3379966" y="242144"/>
                      <a:pt x="3363042" y="242144"/>
                    </a:cubicBezTo>
                    <a:lnTo>
                      <a:pt x="30642" y="242144"/>
                    </a:lnTo>
                    <a:cubicBezTo>
                      <a:pt x="13719" y="242144"/>
                      <a:pt x="0" y="228424"/>
                      <a:pt x="0" y="211501"/>
                    </a:cubicBezTo>
                    <a:lnTo>
                      <a:pt x="0" y="30642"/>
                    </a:lnTo>
                    <a:cubicBezTo>
                      <a:pt x="0" y="13719"/>
                      <a:pt x="13719" y="0"/>
                      <a:pt x="30642" y="0"/>
                    </a:cubicBezTo>
                    <a:close/>
                  </a:path>
                </a:pathLst>
              </a:custGeom>
              <a:solidFill>
                <a:srgbClr val="2F6F7B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58771" y="203848"/>
              <a:ext cx="16462986" cy="751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1FAEE"/>
                  </a:solidFill>
                  <a:latin typeface="Open Sans Extra Bold"/>
                </a:rPr>
                <a:t>Moderada dor e incapacidade no ombro.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4174755" y="5562004"/>
            <a:ext cx="4177067" cy="4114800"/>
          </a:xfrm>
          <a:custGeom>
            <a:avLst/>
            <a:gdLst/>
            <a:ahLst/>
            <a:cxnLst/>
            <a:rect l="l" t="t" r="r" b="b"/>
            <a:pathLst>
              <a:path w="4177067" h="4114800">
                <a:moveTo>
                  <a:pt x="0" y="0"/>
                </a:moveTo>
                <a:lnTo>
                  <a:pt x="4177067" y="0"/>
                </a:lnTo>
                <a:lnTo>
                  <a:pt x="4177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11008" y="1968214"/>
            <a:ext cx="6688342" cy="554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1FAEE"/>
                </a:solidFill>
                <a:latin typeface="Open Sans Bold"/>
              </a:rPr>
              <a:t>   SPADI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1FAEE"/>
                </a:solidFill>
                <a:latin typeface="Open Sans Bold"/>
              </a:rPr>
              <a:t>Incapacidade: 36%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1FAEE"/>
                </a:solidFill>
                <a:latin typeface="Open Sans Bold"/>
              </a:rPr>
              <a:t>Dor: 36%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1FAEE"/>
                </a:solidFill>
                <a:latin typeface="Open Sans Bold"/>
              </a:rPr>
              <a:t>Total: 36%</a:t>
            </a:r>
          </a:p>
          <a:p>
            <a:pPr>
              <a:lnSpc>
                <a:spcPts val="4900"/>
              </a:lnSpc>
            </a:pPr>
            <a:endParaRPr lang="en-US" sz="3500">
              <a:solidFill>
                <a:srgbClr val="F1FAEE"/>
              </a:solidFill>
              <a:latin typeface="Open Sans Bold"/>
            </a:endParaRP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F1FAEE"/>
                </a:solidFill>
                <a:latin typeface="Open Sans Bold"/>
              </a:rPr>
              <a:t>   EVA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1FAEE"/>
                </a:solidFill>
                <a:latin typeface="Open Sans Bold"/>
              </a:rPr>
              <a:t>Avaliação: 4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1FAEE"/>
                </a:solidFill>
                <a:latin typeface="Open Sans Bold"/>
              </a:rPr>
              <a:t>Semana: 8</a:t>
            </a:r>
          </a:p>
          <a:p>
            <a:pPr>
              <a:lnSpc>
                <a:spcPts val="4900"/>
              </a:lnSpc>
            </a:pPr>
            <a:endParaRPr lang="en-US" sz="3500">
              <a:solidFill>
                <a:srgbClr val="F1FAEE"/>
              </a:solidFill>
              <a:latin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495800" y="7542454"/>
            <a:ext cx="927239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54"/>
              </a:lnSpc>
            </a:pPr>
            <a:r>
              <a:rPr lang="en-US" sz="3539" dirty="0">
                <a:solidFill>
                  <a:srgbClr val="F1FAEE"/>
                </a:solidFill>
                <a:latin typeface="Open Sans Bold"/>
              </a:rPr>
              <a:t>! PROGRESSO NATURAL DA CONDIÇÃO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58403" y="2322227"/>
            <a:ext cx="351720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1FAEE"/>
                </a:solidFill>
                <a:latin typeface="Open Sans Bold"/>
              </a:rPr>
              <a:t>    </a:t>
            </a:r>
          </a:p>
          <a:p>
            <a:pPr>
              <a:lnSpc>
                <a:spcPts val="4900"/>
              </a:lnSpc>
            </a:pPr>
            <a:endParaRPr lang="en-US" sz="3500">
              <a:solidFill>
                <a:srgbClr val="F1FAEE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19429" y="-1794639"/>
            <a:ext cx="6151381" cy="6151381"/>
          </a:xfrm>
          <a:custGeom>
            <a:avLst/>
            <a:gdLst/>
            <a:ahLst/>
            <a:cxnLst/>
            <a:rect l="l" t="t" r="r" b="b"/>
            <a:pathLst>
              <a:path w="6151381" h="6151381">
                <a:moveTo>
                  <a:pt x="0" y="0"/>
                </a:moveTo>
                <a:lnTo>
                  <a:pt x="6151381" y="0"/>
                </a:lnTo>
                <a:lnTo>
                  <a:pt x="6151381" y="6151381"/>
                </a:lnTo>
                <a:lnTo>
                  <a:pt x="0" y="6151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3891166" y="2930083"/>
          <a:ext cx="10505670" cy="5334000"/>
        </p:xfrm>
        <a:graphic>
          <a:graphicData uri="http://schemas.openxmlformats.org/drawingml/2006/table">
            <a:tbl>
              <a:tblPr/>
              <a:tblGrid>
                <a:gridCol w="350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1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 Bold"/>
                        </a:rPr>
                        <a:t>Teste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Direito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 Bold"/>
                        </a:rPr>
                        <a:t>Esquerdo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Neer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Hawkins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Jobe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Arco doloroso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Quattrocento"/>
                        </a:rPr>
                        <a:t>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2064066" y="896390"/>
            <a:ext cx="14159868" cy="97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20"/>
              </a:lnSpc>
              <a:spcBef>
                <a:spcPct val="0"/>
              </a:spcBef>
            </a:pPr>
            <a:r>
              <a:rPr lang="en-US" sz="7824">
                <a:solidFill>
                  <a:srgbClr val="F1FAEE"/>
                </a:solidFill>
                <a:latin typeface="Quattrocento Bold"/>
              </a:rPr>
              <a:t>Avaliação - Testes Especiais</a:t>
            </a:r>
          </a:p>
        </p:txBody>
      </p:sp>
      <p:grpSp>
        <p:nvGrpSpPr>
          <p:cNvPr id="5" name="Group 5"/>
          <p:cNvGrpSpPr/>
          <p:nvPr/>
        </p:nvGrpSpPr>
        <p:grpSpPr>
          <a:xfrm rot="-5400000">
            <a:off x="14396834" y="7334303"/>
            <a:ext cx="8006005" cy="80060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32717" y="-1794639"/>
            <a:ext cx="6151381" cy="6151381"/>
          </a:xfrm>
          <a:custGeom>
            <a:avLst/>
            <a:gdLst/>
            <a:ahLst/>
            <a:cxnLst/>
            <a:rect l="l" t="t" r="r" b="b"/>
            <a:pathLst>
              <a:path w="6151381" h="6151381">
                <a:moveTo>
                  <a:pt x="0" y="0"/>
                </a:moveTo>
                <a:lnTo>
                  <a:pt x="6151381" y="0"/>
                </a:lnTo>
                <a:lnTo>
                  <a:pt x="6151381" y="6151381"/>
                </a:lnTo>
                <a:lnTo>
                  <a:pt x="0" y="6151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61760" y="644067"/>
            <a:ext cx="14159868" cy="1879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20"/>
              </a:lnSpc>
              <a:spcBef>
                <a:spcPct val="0"/>
              </a:spcBef>
            </a:pPr>
            <a:r>
              <a:rPr lang="en-US" sz="7824">
                <a:solidFill>
                  <a:srgbClr val="F1FAEE"/>
                </a:solidFill>
                <a:latin typeface="Quattrocento Bold"/>
              </a:rPr>
              <a:t>O que a avaliação nos diz sobre esse paciente?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31419" y="2941551"/>
            <a:ext cx="15225162" cy="114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4"/>
              </a:lnSpc>
            </a:pPr>
            <a:r>
              <a:rPr lang="en-US" sz="4037">
                <a:solidFill>
                  <a:srgbClr val="F1FAEE"/>
                </a:solidFill>
                <a:latin typeface="Quattrocento Bold"/>
              </a:rPr>
              <a:t>Síndrome do impacto:</a:t>
            </a:r>
          </a:p>
          <a:p>
            <a:pPr marL="0" lvl="0" indent="0">
              <a:lnSpc>
                <a:spcPts val="6500"/>
              </a:lnSpc>
            </a:pPr>
            <a:r>
              <a:rPr lang="en-US" sz="4037">
                <a:solidFill>
                  <a:srgbClr val="F1FAEE"/>
                </a:solidFill>
                <a:latin typeface="Quattrocento Bold"/>
              </a:rPr>
              <a:t>          </a:t>
            </a:r>
            <a:r>
              <a:rPr lang="en-US" sz="4037">
                <a:solidFill>
                  <a:srgbClr val="F1FAEE"/>
                </a:solidFill>
                <a:latin typeface="Quattrocento"/>
              </a:rPr>
              <a:t>Tendinopacia do supraespinhal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31419" y="4642486"/>
            <a:ext cx="15225162" cy="50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74"/>
              </a:lnSpc>
              <a:spcBef>
                <a:spcPct val="0"/>
              </a:spcBef>
            </a:pPr>
            <a:r>
              <a:rPr lang="en-US" sz="4037">
                <a:solidFill>
                  <a:srgbClr val="F1FAEE"/>
                </a:solidFill>
                <a:latin typeface="Quattrocento Bold"/>
              </a:rPr>
              <a:t>Risco de cronificação 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914987" y="5446395"/>
            <a:ext cx="6222096" cy="2987142"/>
            <a:chOff x="0" y="0"/>
            <a:chExt cx="1508024" cy="7239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8024" cy="723982"/>
            </a:xfrm>
            <a:custGeom>
              <a:avLst/>
              <a:gdLst/>
              <a:ahLst/>
              <a:cxnLst/>
              <a:rect l="l" t="t" r="r" b="b"/>
              <a:pathLst>
                <a:path w="1508024" h="723982">
                  <a:moveTo>
                    <a:pt x="63457" y="0"/>
                  </a:moveTo>
                  <a:lnTo>
                    <a:pt x="1444567" y="0"/>
                  </a:lnTo>
                  <a:cubicBezTo>
                    <a:pt x="1461397" y="0"/>
                    <a:pt x="1477537" y="6686"/>
                    <a:pt x="1489438" y="18586"/>
                  </a:cubicBezTo>
                  <a:cubicBezTo>
                    <a:pt x="1501338" y="30487"/>
                    <a:pt x="1508024" y="46627"/>
                    <a:pt x="1508024" y="63457"/>
                  </a:cubicBezTo>
                  <a:lnTo>
                    <a:pt x="1508024" y="660524"/>
                  </a:lnTo>
                  <a:cubicBezTo>
                    <a:pt x="1508024" y="677354"/>
                    <a:pt x="1501338" y="693495"/>
                    <a:pt x="1489438" y="705395"/>
                  </a:cubicBezTo>
                  <a:cubicBezTo>
                    <a:pt x="1477537" y="717296"/>
                    <a:pt x="1461397" y="723982"/>
                    <a:pt x="1444567" y="723982"/>
                  </a:cubicBezTo>
                  <a:lnTo>
                    <a:pt x="63457" y="723982"/>
                  </a:lnTo>
                  <a:cubicBezTo>
                    <a:pt x="46627" y="723982"/>
                    <a:pt x="30487" y="717296"/>
                    <a:pt x="18586" y="705395"/>
                  </a:cubicBezTo>
                  <a:cubicBezTo>
                    <a:pt x="6686" y="693495"/>
                    <a:pt x="0" y="677354"/>
                    <a:pt x="0" y="660524"/>
                  </a:cubicBezTo>
                  <a:lnTo>
                    <a:pt x="0" y="63457"/>
                  </a:lnTo>
                  <a:cubicBezTo>
                    <a:pt x="0" y="46627"/>
                    <a:pt x="6686" y="30487"/>
                    <a:pt x="18586" y="18586"/>
                  </a:cubicBezTo>
                  <a:cubicBezTo>
                    <a:pt x="30487" y="6686"/>
                    <a:pt x="46627" y="0"/>
                    <a:pt x="63457" y="0"/>
                  </a:cubicBezTo>
                  <a:close/>
                </a:path>
              </a:pathLst>
            </a:custGeom>
            <a:solidFill>
              <a:srgbClr val="D1262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5203" tIns="55203" rIns="55203" bIns="552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75657" y="5757882"/>
            <a:ext cx="6061246" cy="2221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09">
              <a:lnSpc>
                <a:spcPts val="5965"/>
              </a:lnSpc>
              <a:buFont typeface="Arial"/>
              <a:buChar char="•"/>
            </a:pPr>
            <a:r>
              <a:rPr lang="en-US" sz="3799">
                <a:solidFill>
                  <a:srgbClr val="F1FAEE"/>
                </a:solidFill>
                <a:latin typeface="Quattrocento"/>
              </a:rPr>
              <a:t>Sexo masculino</a:t>
            </a:r>
          </a:p>
          <a:p>
            <a:pPr marL="820419" lvl="1" indent="-410209">
              <a:lnSpc>
                <a:spcPts val="5965"/>
              </a:lnSpc>
              <a:buFont typeface="Arial"/>
              <a:buChar char="•"/>
            </a:pPr>
            <a:r>
              <a:rPr lang="en-US" sz="3799">
                <a:solidFill>
                  <a:srgbClr val="F1FAEE"/>
                </a:solidFill>
                <a:latin typeface="Quattrocento"/>
              </a:rPr>
              <a:t>Mais de 45 anos</a:t>
            </a:r>
          </a:p>
          <a:p>
            <a:pPr marL="820419" lvl="1" indent="-410209">
              <a:lnSpc>
                <a:spcPts val="5965"/>
              </a:lnSpc>
              <a:buFont typeface="Arial"/>
              <a:buChar char="•"/>
            </a:pPr>
            <a:r>
              <a:rPr lang="en-US" sz="3799">
                <a:solidFill>
                  <a:srgbClr val="F1FAEE"/>
                </a:solidFill>
                <a:latin typeface="Quattrocento"/>
              </a:rPr>
              <a:t>Dor há mais de 3 mese</a:t>
            </a:r>
            <a:r>
              <a:rPr lang="en-US" sz="3799">
                <a:solidFill>
                  <a:srgbClr val="F1FAEE"/>
                </a:solidFill>
                <a:latin typeface="Quattrocento Bold"/>
              </a:rPr>
              <a:t>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834940" y="5446395"/>
            <a:ext cx="6313631" cy="4154973"/>
            <a:chOff x="0" y="0"/>
            <a:chExt cx="1662849" cy="10943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2849" cy="1094314"/>
            </a:xfrm>
            <a:custGeom>
              <a:avLst/>
              <a:gdLst/>
              <a:ahLst/>
              <a:cxnLst/>
              <a:rect l="l" t="t" r="r" b="b"/>
              <a:pathLst>
                <a:path w="1662849" h="1094314">
                  <a:moveTo>
                    <a:pt x="62537" y="0"/>
                  </a:moveTo>
                  <a:lnTo>
                    <a:pt x="1600312" y="0"/>
                  </a:lnTo>
                  <a:cubicBezTo>
                    <a:pt x="1616898" y="0"/>
                    <a:pt x="1632804" y="6589"/>
                    <a:pt x="1644533" y="18317"/>
                  </a:cubicBezTo>
                  <a:cubicBezTo>
                    <a:pt x="1656261" y="30045"/>
                    <a:pt x="1662849" y="45951"/>
                    <a:pt x="1662849" y="62537"/>
                  </a:cubicBezTo>
                  <a:lnTo>
                    <a:pt x="1662849" y="1031776"/>
                  </a:lnTo>
                  <a:cubicBezTo>
                    <a:pt x="1662849" y="1048362"/>
                    <a:pt x="1656261" y="1064269"/>
                    <a:pt x="1644533" y="1075997"/>
                  </a:cubicBezTo>
                  <a:cubicBezTo>
                    <a:pt x="1632804" y="1087725"/>
                    <a:pt x="1616898" y="1094314"/>
                    <a:pt x="1600312" y="1094314"/>
                  </a:cubicBezTo>
                  <a:lnTo>
                    <a:pt x="62537" y="1094314"/>
                  </a:lnTo>
                  <a:cubicBezTo>
                    <a:pt x="45951" y="1094314"/>
                    <a:pt x="30045" y="1087725"/>
                    <a:pt x="18317" y="1075997"/>
                  </a:cubicBezTo>
                  <a:cubicBezTo>
                    <a:pt x="6589" y="1064269"/>
                    <a:pt x="0" y="1048362"/>
                    <a:pt x="0" y="1031776"/>
                  </a:cubicBezTo>
                  <a:lnTo>
                    <a:pt x="0" y="62537"/>
                  </a:lnTo>
                  <a:cubicBezTo>
                    <a:pt x="0" y="45951"/>
                    <a:pt x="6589" y="30045"/>
                    <a:pt x="18317" y="18317"/>
                  </a:cubicBezTo>
                  <a:cubicBezTo>
                    <a:pt x="30045" y="6589"/>
                    <a:pt x="45951" y="0"/>
                    <a:pt x="62537" y="0"/>
                  </a:cubicBez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672388" y="5579576"/>
            <a:ext cx="6749240" cy="3812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5338" lvl="1" indent="-392669">
              <a:lnSpc>
                <a:spcPts val="5092"/>
              </a:lnSpc>
              <a:buFont typeface="Arial"/>
              <a:buChar char="•"/>
            </a:pPr>
            <a:r>
              <a:rPr lang="en-US" sz="3637">
                <a:solidFill>
                  <a:srgbClr val="F1FAEE"/>
                </a:solidFill>
                <a:latin typeface="Quattrocento"/>
              </a:rPr>
              <a:t>Boa percepção de saúde</a:t>
            </a:r>
          </a:p>
          <a:p>
            <a:pPr marL="785338" lvl="1" indent="-392669">
              <a:lnSpc>
                <a:spcPts val="5092"/>
              </a:lnSpc>
              <a:buFont typeface="Arial"/>
              <a:buChar char="•"/>
            </a:pPr>
            <a:r>
              <a:rPr lang="en-US" sz="3637">
                <a:solidFill>
                  <a:srgbClr val="F1FAEE"/>
                </a:solidFill>
                <a:latin typeface="Quattrocento"/>
              </a:rPr>
              <a:t>Sem cinesiofobia </a:t>
            </a:r>
          </a:p>
          <a:p>
            <a:pPr marL="785338" lvl="1" indent="-392669">
              <a:lnSpc>
                <a:spcPts val="5092"/>
              </a:lnSpc>
              <a:buFont typeface="Arial"/>
              <a:buChar char="•"/>
            </a:pPr>
            <a:r>
              <a:rPr lang="en-US" sz="3637">
                <a:solidFill>
                  <a:srgbClr val="F1FAEE"/>
                </a:solidFill>
                <a:latin typeface="Quattrocento"/>
              </a:rPr>
              <a:t>Sem catastrofização</a:t>
            </a:r>
          </a:p>
          <a:p>
            <a:pPr marL="785338" lvl="1" indent="-392669">
              <a:lnSpc>
                <a:spcPts val="5092"/>
              </a:lnSpc>
              <a:buFont typeface="Arial"/>
              <a:buChar char="•"/>
            </a:pPr>
            <a:r>
              <a:rPr lang="en-US" sz="3637">
                <a:solidFill>
                  <a:srgbClr val="F1FAEE"/>
                </a:solidFill>
                <a:latin typeface="Quattrocento"/>
              </a:rPr>
              <a:t>Apoio social</a:t>
            </a:r>
          </a:p>
          <a:p>
            <a:pPr marL="785338" lvl="1" indent="-392669">
              <a:lnSpc>
                <a:spcPts val="5092"/>
              </a:lnSpc>
              <a:buFont typeface="Arial"/>
              <a:buChar char="•"/>
            </a:pPr>
            <a:r>
              <a:rPr lang="en-US" sz="3637">
                <a:solidFill>
                  <a:srgbClr val="F1FAEE"/>
                </a:solidFill>
                <a:latin typeface="Quattrocento"/>
              </a:rPr>
              <a:t>Sem questões trabalhistas</a:t>
            </a:r>
          </a:p>
          <a:p>
            <a:pPr marL="785338" lvl="1" indent="-392669">
              <a:lnSpc>
                <a:spcPts val="5092"/>
              </a:lnSpc>
              <a:buFont typeface="Arial"/>
              <a:buChar char="•"/>
            </a:pPr>
            <a:r>
              <a:rPr lang="en-US" sz="3637">
                <a:solidFill>
                  <a:srgbClr val="F1FAEE"/>
                </a:solidFill>
                <a:latin typeface="Quattrocento"/>
              </a:rPr>
              <a:t>Sem bandeiras amarelas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80847" y="6636860"/>
            <a:ext cx="4785755" cy="88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1FAEE"/>
                </a:solidFill>
                <a:latin typeface="Open Sans Bold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262136" y="92003"/>
            <a:ext cx="6183773" cy="11107408"/>
            <a:chOff x="0" y="0"/>
            <a:chExt cx="1628648" cy="29254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8648" cy="2925408"/>
            </a:xfrm>
            <a:custGeom>
              <a:avLst/>
              <a:gdLst/>
              <a:ahLst/>
              <a:cxnLst/>
              <a:rect l="l" t="t" r="r" b="b"/>
              <a:pathLst>
                <a:path w="1628648" h="2925408">
                  <a:moveTo>
                    <a:pt x="0" y="0"/>
                  </a:moveTo>
                  <a:lnTo>
                    <a:pt x="1628648" y="0"/>
                  </a:lnTo>
                  <a:lnTo>
                    <a:pt x="1628648" y="2925408"/>
                  </a:lnTo>
                  <a:lnTo>
                    <a:pt x="0" y="2925408"/>
                  </a:lnTo>
                  <a:close/>
                </a:path>
              </a:pathLst>
            </a:custGeom>
            <a:solidFill>
              <a:srgbClr val="2E55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163200" y="2874984"/>
            <a:ext cx="10396829" cy="5541445"/>
          </a:xfrm>
          <a:custGeom>
            <a:avLst/>
            <a:gdLst/>
            <a:ahLst/>
            <a:cxnLst/>
            <a:rect l="l" t="t" r="r" b="b"/>
            <a:pathLst>
              <a:path w="10396829" h="5541445">
                <a:moveTo>
                  <a:pt x="0" y="0"/>
                </a:moveTo>
                <a:lnTo>
                  <a:pt x="10396829" y="0"/>
                </a:lnTo>
                <a:lnTo>
                  <a:pt x="10396829" y="5541445"/>
                </a:lnTo>
                <a:lnTo>
                  <a:pt x="0" y="5541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73" r="-70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35043" y="7150213"/>
            <a:ext cx="4500306" cy="1587381"/>
          </a:xfrm>
          <a:custGeom>
            <a:avLst/>
            <a:gdLst/>
            <a:ahLst/>
            <a:cxnLst/>
            <a:rect l="l" t="t" r="r" b="b"/>
            <a:pathLst>
              <a:path w="4500306" h="1587381">
                <a:moveTo>
                  <a:pt x="0" y="0"/>
                </a:moveTo>
                <a:lnTo>
                  <a:pt x="4500306" y="0"/>
                </a:lnTo>
                <a:lnTo>
                  <a:pt x="4500306" y="1587380"/>
                </a:lnTo>
                <a:lnTo>
                  <a:pt x="0" y="1587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81681" y="484317"/>
            <a:ext cx="14159868" cy="1879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20"/>
              </a:lnSpc>
              <a:spcBef>
                <a:spcPct val="0"/>
              </a:spcBef>
            </a:pPr>
            <a:r>
              <a:rPr lang="en-US" sz="7824">
                <a:solidFill>
                  <a:srgbClr val="F1FAEE"/>
                </a:solidFill>
                <a:latin typeface="Quattrocento Bold"/>
              </a:rPr>
              <a:t>O que a avaliação nos diz sobre esse paciente?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3200" y="9043115"/>
            <a:ext cx="1054212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0"/>
              </a:lnSpc>
            </a:pPr>
            <a:r>
              <a:rPr lang="en-US" sz="4836" dirty="0" err="1">
                <a:solidFill>
                  <a:srgbClr val="F1FAEE"/>
                </a:solidFill>
                <a:latin typeface="Open Sans Bold"/>
              </a:rPr>
              <a:t>Nível</a:t>
            </a:r>
            <a:r>
              <a:rPr lang="en-US" sz="4836" dirty="0">
                <a:solidFill>
                  <a:srgbClr val="F1FAEE"/>
                </a:solidFill>
                <a:latin typeface="Open Sans Bold"/>
              </a:rPr>
              <a:t> de </a:t>
            </a:r>
            <a:r>
              <a:rPr lang="en-US" sz="4836" dirty="0" err="1">
                <a:solidFill>
                  <a:srgbClr val="F1FAEE"/>
                </a:solidFill>
                <a:latin typeface="Open Sans Bold"/>
              </a:rPr>
              <a:t>irritabilidade</a:t>
            </a:r>
            <a:r>
              <a:rPr lang="en-US" sz="4836" dirty="0">
                <a:solidFill>
                  <a:srgbClr val="F1FAEE"/>
                </a:solidFill>
                <a:latin typeface="Open Sans Bold"/>
              </a:rPr>
              <a:t> </a:t>
            </a:r>
            <a:r>
              <a:rPr lang="en-US" sz="4836" dirty="0" err="1">
                <a:solidFill>
                  <a:srgbClr val="F1FAEE"/>
                </a:solidFill>
                <a:latin typeface="Open Sans Bold"/>
              </a:rPr>
              <a:t>moderada</a:t>
            </a:r>
            <a:endParaRPr lang="en-US" sz="4836" dirty="0">
              <a:solidFill>
                <a:srgbClr val="F1FAEE"/>
              </a:solidFill>
              <a:latin typeface="Open Sa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494627" y="92583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6977305" y="6283998"/>
            <a:ext cx="8006005" cy="80060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8DADC">
                    <a:alpha val="100000"/>
                  </a:srgbClr>
                </a:gs>
                <a:gs pos="100000">
                  <a:srgbClr val="213E6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173200" y="-21736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568</Words>
  <Application>Microsoft Office PowerPoint</Application>
  <PresentationFormat>Personalizar</PresentationFormat>
  <Paragraphs>165</Paragraphs>
  <Slides>20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1" baseType="lpstr">
      <vt:lpstr>Arial</vt:lpstr>
      <vt:lpstr>Quattrocento</vt:lpstr>
      <vt:lpstr>Montserrat</vt:lpstr>
      <vt:lpstr>Montserrat Classic Bold</vt:lpstr>
      <vt:lpstr>Quattrocento Bold</vt:lpstr>
      <vt:lpstr>Open Sans Bold</vt:lpstr>
      <vt:lpstr>Open Sans Extra Bold</vt:lpstr>
      <vt:lpstr>Calibri</vt:lpstr>
      <vt:lpstr>Montserrat Classic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Clínico - FAOT Grupo 4</dc:title>
  <cp:lastModifiedBy>giovannagazalli@hotmail.com</cp:lastModifiedBy>
  <cp:revision>7</cp:revision>
  <dcterms:created xsi:type="dcterms:W3CDTF">2006-08-16T00:00:00Z</dcterms:created>
  <dcterms:modified xsi:type="dcterms:W3CDTF">2023-09-27T20:31:40Z</dcterms:modified>
  <dc:identifier>DAFthNDuPn0</dc:identifier>
</cp:coreProperties>
</file>