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9"/>
    <p:sldId id="257" r:id="rId40"/>
    <p:sldId id="258" r:id="rId41"/>
    <p:sldId id="259" r:id="rId42"/>
    <p:sldId id="260" r:id="rId43"/>
    <p:sldId id="261" r:id="rId44"/>
    <p:sldId id="262" r:id="rId45"/>
    <p:sldId id="263" r:id="rId46"/>
    <p:sldId id="264" r:id="rId47"/>
    <p:sldId id="265" r:id="rId48"/>
    <p:sldId id="266" r:id="rId49"/>
    <p:sldId id="267" r:id="rId50"/>
    <p:sldId id="268" r:id="rId51"/>
    <p:sldId id="269" r:id="rId52"/>
    <p:sldId id="270" r:id="rId53"/>
    <p:sldId id="271" r:id="rId54"/>
    <p:sldId id="272" r:id="rId55"/>
    <p:sldId id="273" r:id="rId56"/>
    <p:sldId id="274" r:id="rId57"/>
    <p:sldId id="275" r:id="rId58"/>
    <p:sldId id="276" r:id="rId59"/>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alistoga" charset="1" panose="00000500000000000000"/>
      <p:regular r:id="rId10"/>
    </p:embeddedFont>
    <p:embeddedFont>
      <p:font typeface="Red Hat Display" charset="1" panose="02010503040201060303"/>
      <p:regular r:id="rId11"/>
    </p:embeddedFont>
    <p:embeddedFont>
      <p:font typeface="Red Hat Display Bold" charset="1" panose="02010803040201060303"/>
      <p:regular r:id="rId12"/>
    </p:embeddedFont>
    <p:embeddedFont>
      <p:font typeface="Red Hat Display Italics" charset="1" panose="020105030402010D0303"/>
      <p:regular r:id="rId13"/>
    </p:embeddedFont>
    <p:embeddedFont>
      <p:font typeface="Red Hat Display Bold Italics" charset="1" panose="020108030402010D0303"/>
      <p:regular r:id="rId14"/>
    </p:embeddedFont>
    <p:embeddedFont>
      <p:font typeface="Nunito" charset="1" panose="00000000000000000000"/>
      <p:regular r:id="rId15"/>
    </p:embeddedFont>
    <p:embeddedFont>
      <p:font typeface="Nunito Bold" charset="1" panose="00000000000000000000"/>
      <p:regular r:id="rId16"/>
    </p:embeddedFont>
    <p:embeddedFont>
      <p:font typeface="Nunito Italics" charset="1" panose="00000000000000000000"/>
      <p:regular r:id="rId17"/>
    </p:embeddedFont>
    <p:embeddedFont>
      <p:font typeface="Nunito Bold Italics" charset="1" panose="00000000000000000000"/>
      <p:regular r:id="rId18"/>
    </p:embeddedFont>
    <p:embeddedFont>
      <p:font typeface="Nunito Extra-Light" charset="1" panose="00000000000000000000"/>
      <p:regular r:id="rId19"/>
    </p:embeddedFont>
    <p:embeddedFont>
      <p:font typeface="Nunito Extra-Light Italics" charset="1" panose="00000000000000000000"/>
      <p:regular r:id="rId20"/>
    </p:embeddedFont>
    <p:embeddedFont>
      <p:font typeface="Nunito Light" charset="1" panose="00000000000000000000"/>
      <p:regular r:id="rId21"/>
    </p:embeddedFont>
    <p:embeddedFont>
      <p:font typeface="Nunito Light Italics" charset="1" panose="00000000000000000000"/>
      <p:regular r:id="rId22"/>
    </p:embeddedFont>
    <p:embeddedFont>
      <p:font typeface="Nunito Medium" charset="1" panose="00000000000000000000"/>
      <p:regular r:id="rId23"/>
    </p:embeddedFont>
    <p:embeddedFont>
      <p:font typeface="Nunito Medium Italics" charset="1" panose="00000000000000000000"/>
      <p:regular r:id="rId24"/>
    </p:embeddedFont>
    <p:embeddedFont>
      <p:font typeface="Nunito Semi-Bold" charset="1" panose="00000000000000000000"/>
      <p:regular r:id="rId25"/>
    </p:embeddedFont>
    <p:embeddedFont>
      <p:font typeface="Nunito Semi-Bold Italics" charset="1" panose="00000000000000000000"/>
      <p:regular r:id="rId26"/>
    </p:embeddedFont>
    <p:embeddedFont>
      <p:font typeface="Nunito Ultra-Bold" charset="1" panose="00000000000000000000"/>
      <p:regular r:id="rId27"/>
    </p:embeddedFont>
    <p:embeddedFont>
      <p:font typeface="Nunito Ultra-Bold Italics" charset="1" panose="00000000000000000000"/>
      <p:regular r:id="rId28"/>
    </p:embeddedFont>
    <p:embeddedFont>
      <p:font typeface="Nunito Heavy" charset="1" panose="00000000000000000000"/>
      <p:regular r:id="rId29"/>
    </p:embeddedFont>
    <p:embeddedFont>
      <p:font typeface="Nunito Heavy Italics" charset="1" panose="00000000000000000000"/>
      <p:regular r:id="rId30"/>
    </p:embeddedFont>
    <p:embeddedFont>
      <p:font typeface="Open Sans" charset="1" panose="020B0606030504020204"/>
      <p:regular r:id="rId31"/>
    </p:embeddedFont>
    <p:embeddedFont>
      <p:font typeface="Open Sans Bold" charset="1" panose="020B0806030504020204"/>
      <p:regular r:id="rId32"/>
    </p:embeddedFont>
    <p:embeddedFont>
      <p:font typeface="Open Sans Italics" charset="1" panose="020B0606030504020204"/>
      <p:regular r:id="rId33"/>
    </p:embeddedFont>
    <p:embeddedFont>
      <p:font typeface="Open Sans Bold Italics" charset="1" panose="020B0806030504020204"/>
      <p:regular r:id="rId34"/>
    </p:embeddedFont>
    <p:embeddedFont>
      <p:font typeface="Open Sans Light" charset="1" panose="020B0306030504020204"/>
      <p:regular r:id="rId35"/>
    </p:embeddedFont>
    <p:embeddedFont>
      <p:font typeface="Open Sans Light Italics" charset="1" panose="020B0306030504020204"/>
      <p:regular r:id="rId36"/>
    </p:embeddedFont>
    <p:embeddedFont>
      <p:font typeface="Open Sans Ultra-Bold" charset="1" panose="00000000000000000000"/>
      <p:regular r:id="rId37"/>
    </p:embeddedFont>
    <p:embeddedFont>
      <p:font typeface="Open Sans Ultra-Bold Italics" charset="1" panose="0000000000000000000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slides/slide1.xml" Type="http://schemas.openxmlformats.org/officeDocument/2006/relationships/slide"/><Relationship Id="rId4" Target="theme/theme1.xml" Type="http://schemas.openxmlformats.org/officeDocument/2006/relationships/theme"/><Relationship Id="rId40" Target="slides/slide2.xml" Type="http://schemas.openxmlformats.org/officeDocument/2006/relationships/slide"/><Relationship Id="rId41" Target="slides/slide3.xml" Type="http://schemas.openxmlformats.org/officeDocument/2006/relationships/slide"/><Relationship Id="rId42" Target="slides/slide4.xml" Type="http://schemas.openxmlformats.org/officeDocument/2006/relationships/slide"/><Relationship Id="rId43" Target="slides/slide5.xml" Type="http://schemas.openxmlformats.org/officeDocument/2006/relationships/slide"/><Relationship Id="rId44" Target="slides/slide6.xml" Type="http://schemas.openxmlformats.org/officeDocument/2006/relationships/slide"/><Relationship Id="rId45" Target="slides/slide7.xml" Type="http://schemas.openxmlformats.org/officeDocument/2006/relationships/slide"/><Relationship Id="rId46" Target="slides/slide8.xml" Type="http://schemas.openxmlformats.org/officeDocument/2006/relationships/slide"/><Relationship Id="rId47" Target="slides/slide9.xml" Type="http://schemas.openxmlformats.org/officeDocument/2006/relationships/slide"/><Relationship Id="rId48" Target="slides/slide10.xml" Type="http://schemas.openxmlformats.org/officeDocument/2006/relationships/slide"/><Relationship Id="rId49" Target="slides/slide11.xml" Type="http://schemas.openxmlformats.org/officeDocument/2006/relationships/slide"/><Relationship Id="rId5" Target="tableStyles.xml" Type="http://schemas.openxmlformats.org/officeDocument/2006/relationships/tableStyles"/><Relationship Id="rId50" Target="slides/slide12.xml" Type="http://schemas.openxmlformats.org/officeDocument/2006/relationships/slide"/><Relationship Id="rId51" Target="slides/slide13.xml" Type="http://schemas.openxmlformats.org/officeDocument/2006/relationships/slide"/><Relationship Id="rId52" Target="slides/slide14.xml" Type="http://schemas.openxmlformats.org/officeDocument/2006/relationships/slide"/><Relationship Id="rId53" Target="slides/slide15.xml" Type="http://schemas.openxmlformats.org/officeDocument/2006/relationships/slide"/><Relationship Id="rId54" Target="slides/slide16.xml" Type="http://schemas.openxmlformats.org/officeDocument/2006/relationships/slide"/><Relationship Id="rId55" Target="slides/slide17.xml" Type="http://schemas.openxmlformats.org/officeDocument/2006/relationships/slide"/><Relationship Id="rId56" Target="slides/slide18.xml" Type="http://schemas.openxmlformats.org/officeDocument/2006/relationships/slide"/><Relationship Id="rId57" Target="slides/slide19.xml" Type="http://schemas.openxmlformats.org/officeDocument/2006/relationships/slide"/><Relationship Id="rId58" Target="slides/slide20.xml" Type="http://schemas.openxmlformats.org/officeDocument/2006/relationships/slide"/><Relationship Id="rId59" Target="slides/slide21.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https://edisciplinas.usp.br/course/view.php?id=111571" TargetMode="External" Type="http://schemas.openxmlformats.org/officeDocument/2006/relationships/hyperlink"/></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A7D7D8"/>
        </a:solidFill>
      </p:bgPr>
    </p:bg>
    <p:spTree>
      <p:nvGrpSpPr>
        <p:cNvPr id="1" name=""/>
        <p:cNvGrpSpPr/>
        <p:nvPr/>
      </p:nvGrpSpPr>
      <p:grpSpPr>
        <a:xfrm>
          <a:off x="0" y="0"/>
          <a:ext cx="0" cy="0"/>
          <a:chOff x="0" y="0"/>
          <a:chExt cx="0" cy="0"/>
        </a:xfrm>
      </p:grpSpPr>
      <p:grpSp>
        <p:nvGrpSpPr>
          <p:cNvPr name="Group 2" id="2"/>
          <p:cNvGrpSpPr/>
          <p:nvPr/>
        </p:nvGrpSpPr>
        <p:grpSpPr>
          <a:xfrm rot="0">
            <a:off x="0" y="8679036"/>
            <a:ext cx="18584225" cy="1607964"/>
            <a:chOff x="0" y="0"/>
            <a:chExt cx="6186311" cy="535259"/>
          </a:xfrm>
        </p:grpSpPr>
        <p:sp>
          <p:nvSpPr>
            <p:cNvPr name="Freeform 3" id="3"/>
            <p:cNvSpPr/>
            <p:nvPr/>
          </p:nvSpPr>
          <p:spPr>
            <a:xfrm flipH="false" flipV="false" rot="0">
              <a:off x="0" y="0"/>
              <a:ext cx="6186311" cy="535259"/>
            </a:xfrm>
            <a:custGeom>
              <a:avLst/>
              <a:gdLst/>
              <a:ahLst/>
              <a:cxnLst/>
              <a:rect r="r" b="b" t="t" l="l"/>
              <a:pathLst>
                <a:path h="535259" w="6186311">
                  <a:moveTo>
                    <a:pt x="0" y="0"/>
                  </a:moveTo>
                  <a:lnTo>
                    <a:pt x="6186311" y="0"/>
                  </a:lnTo>
                  <a:lnTo>
                    <a:pt x="6186311" y="535259"/>
                  </a:lnTo>
                  <a:lnTo>
                    <a:pt x="0" y="535259"/>
                  </a:lnTo>
                  <a:close/>
                </a:path>
              </a:pathLst>
            </a:custGeom>
            <a:solidFill>
              <a:srgbClr val="FEFEFE"/>
            </a:solidFill>
          </p:spPr>
        </p:sp>
      </p:grpSp>
      <p:sp>
        <p:nvSpPr>
          <p:cNvPr name="Freeform 4" id="4"/>
          <p:cNvSpPr/>
          <p:nvPr/>
        </p:nvSpPr>
        <p:spPr>
          <a:xfrm flipH="false" flipV="false" rot="0">
            <a:off x="0" y="5143500"/>
            <a:ext cx="18288000" cy="3535536"/>
          </a:xfrm>
          <a:custGeom>
            <a:avLst/>
            <a:gdLst/>
            <a:ahLst/>
            <a:cxnLst/>
            <a:rect r="r" b="b" t="t" l="l"/>
            <a:pathLst>
              <a:path h="3535536" w="18288000">
                <a:moveTo>
                  <a:pt x="0" y="0"/>
                </a:moveTo>
                <a:lnTo>
                  <a:pt x="18288000" y="0"/>
                </a:lnTo>
                <a:lnTo>
                  <a:pt x="18288000" y="3535536"/>
                </a:lnTo>
                <a:lnTo>
                  <a:pt x="0" y="3535536"/>
                </a:lnTo>
                <a:lnTo>
                  <a:pt x="0" y="0"/>
                </a:lnTo>
                <a:close/>
              </a:path>
            </a:pathLst>
          </a:custGeom>
          <a:blipFill>
            <a:blip r:embed="rId2"/>
            <a:stretch>
              <a:fillRect l="0" t="-28224" r="0" b="-34856"/>
            </a:stretch>
          </a:blipFill>
        </p:spPr>
      </p:sp>
      <p:sp>
        <p:nvSpPr>
          <p:cNvPr name="TextBox 5" id="5"/>
          <p:cNvSpPr txBox="true"/>
          <p:nvPr/>
        </p:nvSpPr>
        <p:spPr>
          <a:xfrm rot="0">
            <a:off x="717824" y="1647170"/>
            <a:ext cx="13585312" cy="1560438"/>
          </a:xfrm>
          <a:prstGeom prst="rect">
            <a:avLst/>
          </a:prstGeom>
        </p:spPr>
        <p:txBody>
          <a:bodyPr anchor="t" rtlCol="false" tIns="0" lIns="0" bIns="0" rIns="0">
            <a:spAutoFit/>
          </a:bodyPr>
          <a:lstStyle/>
          <a:p>
            <a:pPr algn="just">
              <a:lnSpc>
                <a:spcPts val="11351"/>
              </a:lnSpc>
            </a:pPr>
            <a:r>
              <a:rPr lang="en-US" sz="12754" spc="637">
                <a:solidFill>
                  <a:srgbClr val="06023D"/>
                </a:solidFill>
                <a:latin typeface="Calistoga"/>
              </a:rPr>
              <a:t>Caso Clínico</a:t>
            </a:r>
          </a:p>
        </p:txBody>
      </p:sp>
      <p:sp>
        <p:nvSpPr>
          <p:cNvPr name="TextBox 6" id="6"/>
          <p:cNvSpPr txBox="true"/>
          <p:nvPr/>
        </p:nvSpPr>
        <p:spPr>
          <a:xfrm rot="0">
            <a:off x="4107044" y="3379345"/>
            <a:ext cx="11805608" cy="927067"/>
          </a:xfrm>
          <a:prstGeom prst="rect">
            <a:avLst/>
          </a:prstGeom>
        </p:spPr>
        <p:txBody>
          <a:bodyPr anchor="t" rtlCol="false" tIns="0" lIns="0" bIns="0" rIns="0">
            <a:spAutoFit/>
          </a:bodyPr>
          <a:lstStyle/>
          <a:p>
            <a:pPr>
              <a:lnSpc>
                <a:spcPts val="7699"/>
              </a:lnSpc>
            </a:pPr>
            <a:r>
              <a:rPr lang="en-US" sz="5499">
                <a:solidFill>
                  <a:srgbClr val="FFFFFF"/>
                </a:solidFill>
                <a:latin typeface="Nunito Bold"/>
              </a:rPr>
              <a:t>Cotovelo: Epicondilíte Medial</a:t>
            </a:r>
          </a:p>
        </p:txBody>
      </p:sp>
      <p:sp>
        <p:nvSpPr>
          <p:cNvPr name="TextBox 7" id="7"/>
          <p:cNvSpPr txBox="true"/>
          <p:nvPr/>
        </p:nvSpPr>
        <p:spPr>
          <a:xfrm rot="0">
            <a:off x="389266" y="9095191"/>
            <a:ext cx="17509468" cy="755015"/>
          </a:xfrm>
          <a:prstGeom prst="rect">
            <a:avLst/>
          </a:prstGeom>
        </p:spPr>
        <p:txBody>
          <a:bodyPr anchor="t" rtlCol="false" tIns="0" lIns="0" bIns="0" rIns="0">
            <a:spAutoFit/>
          </a:bodyPr>
          <a:lstStyle/>
          <a:p>
            <a:pPr>
              <a:lnSpc>
                <a:spcPts val="6160"/>
              </a:lnSpc>
            </a:pPr>
            <a:r>
              <a:rPr lang="en-US" sz="4400">
                <a:solidFill>
                  <a:srgbClr val="06023D"/>
                </a:solidFill>
                <a:latin typeface="Nunito Bold"/>
                <a:hlinkClick r:id="rId3" tooltip="https://edisciplinas.usp.br/course/view.php?id=111571"/>
              </a:rPr>
              <a:t>RCG3018 - Fisioterapia Aplicada à Ortopedia e Traumatologia </a:t>
            </a:r>
          </a:p>
        </p:txBody>
      </p:sp>
      <p:sp>
        <p:nvSpPr>
          <p:cNvPr name="TextBox 8" id="8"/>
          <p:cNvSpPr txBox="true"/>
          <p:nvPr/>
        </p:nvSpPr>
        <p:spPr>
          <a:xfrm rot="0">
            <a:off x="12906513" y="674570"/>
            <a:ext cx="6378962" cy="1961825"/>
          </a:xfrm>
          <a:prstGeom prst="rect">
            <a:avLst/>
          </a:prstGeom>
        </p:spPr>
        <p:txBody>
          <a:bodyPr anchor="t" rtlCol="false" tIns="0" lIns="0" bIns="0" rIns="0">
            <a:spAutoFit/>
          </a:bodyPr>
          <a:lstStyle/>
          <a:p>
            <a:pPr>
              <a:lnSpc>
                <a:spcPts val="3917"/>
              </a:lnSpc>
            </a:pPr>
            <a:r>
              <a:rPr lang="en-US" sz="2797">
                <a:solidFill>
                  <a:srgbClr val="06023D"/>
                </a:solidFill>
                <a:latin typeface="Nunito Bold"/>
              </a:rPr>
              <a:t>Discentes: </a:t>
            </a:r>
          </a:p>
          <a:p>
            <a:pPr>
              <a:lnSpc>
                <a:spcPts val="3917"/>
              </a:lnSpc>
            </a:pPr>
            <a:r>
              <a:rPr lang="en-US" sz="2797">
                <a:solidFill>
                  <a:srgbClr val="06023D"/>
                </a:solidFill>
                <a:latin typeface="Nunito Bold"/>
              </a:rPr>
              <a:t>Bianca de Souza Carvalho </a:t>
            </a:r>
          </a:p>
          <a:p>
            <a:pPr>
              <a:lnSpc>
                <a:spcPts val="3917"/>
              </a:lnSpc>
            </a:pPr>
            <a:r>
              <a:rPr lang="en-US" sz="2797">
                <a:solidFill>
                  <a:srgbClr val="06023D"/>
                </a:solidFill>
                <a:latin typeface="Nunito Bold"/>
              </a:rPr>
              <a:t>Carolina W. Vieira</a:t>
            </a:r>
          </a:p>
          <a:p>
            <a:pPr>
              <a:lnSpc>
                <a:spcPts val="3917"/>
              </a:lnSpc>
            </a:pPr>
            <a:r>
              <a:rPr lang="en-US" sz="2797">
                <a:solidFill>
                  <a:srgbClr val="06023D"/>
                </a:solidFill>
                <a:latin typeface="Nunito Bold"/>
              </a:rPr>
              <a:t>Heloísa Acurcio Zimermam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4BA7B8"/>
        </a:solidFill>
      </p:bgPr>
    </p:bg>
    <p:spTree>
      <p:nvGrpSpPr>
        <p:cNvPr id="1" name=""/>
        <p:cNvGrpSpPr/>
        <p:nvPr/>
      </p:nvGrpSpPr>
      <p:grpSpPr>
        <a:xfrm>
          <a:off x="0" y="0"/>
          <a:ext cx="0" cy="0"/>
          <a:chOff x="0" y="0"/>
          <a:chExt cx="0" cy="0"/>
        </a:xfrm>
      </p:grpSpPr>
      <p:sp>
        <p:nvSpPr>
          <p:cNvPr name="Freeform 2" id="2"/>
          <p:cNvSpPr/>
          <p:nvPr/>
        </p:nvSpPr>
        <p:spPr>
          <a:xfrm flipH="false" flipV="false" rot="0">
            <a:off x="397743" y="2405941"/>
            <a:ext cx="11278775" cy="4528481"/>
          </a:xfrm>
          <a:custGeom>
            <a:avLst/>
            <a:gdLst/>
            <a:ahLst/>
            <a:cxnLst/>
            <a:rect r="r" b="b" t="t" l="l"/>
            <a:pathLst>
              <a:path h="4528481" w="11278775">
                <a:moveTo>
                  <a:pt x="0" y="0"/>
                </a:moveTo>
                <a:lnTo>
                  <a:pt x="11278775" y="0"/>
                </a:lnTo>
                <a:lnTo>
                  <a:pt x="11278775" y="4528481"/>
                </a:lnTo>
                <a:lnTo>
                  <a:pt x="0" y="4528481"/>
                </a:lnTo>
                <a:lnTo>
                  <a:pt x="0" y="0"/>
                </a:lnTo>
                <a:close/>
              </a:path>
            </a:pathLst>
          </a:custGeom>
          <a:blipFill>
            <a:blip r:embed="rId2"/>
            <a:stretch>
              <a:fillRect l="-10574" t="-28572" r="-45556" b="-90164"/>
            </a:stretch>
          </a:blipFill>
        </p:spPr>
      </p:sp>
      <p:sp>
        <p:nvSpPr>
          <p:cNvPr name="TextBox 3" id="3"/>
          <p:cNvSpPr txBox="true"/>
          <p:nvPr/>
        </p:nvSpPr>
        <p:spPr>
          <a:xfrm rot="0">
            <a:off x="-1071682" y="313314"/>
            <a:ext cx="14217626" cy="1768777"/>
          </a:xfrm>
          <a:prstGeom prst="rect">
            <a:avLst/>
          </a:prstGeom>
        </p:spPr>
        <p:txBody>
          <a:bodyPr anchor="t" rtlCol="false" tIns="0" lIns="0" bIns="0" rIns="0">
            <a:spAutoFit/>
          </a:bodyPr>
          <a:lstStyle/>
          <a:p>
            <a:pPr algn="ctr">
              <a:lnSpc>
                <a:spcPts val="7103"/>
              </a:lnSpc>
            </a:pPr>
            <a:r>
              <a:rPr lang="en-US" sz="5074">
                <a:solidFill>
                  <a:srgbClr val="06023D"/>
                </a:solidFill>
                <a:latin typeface="Calistoga"/>
              </a:rPr>
              <a:t>O que essas características da paciente influenciam no tratamento?</a:t>
            </a:r>
          </a:p>
        </p:txBody>
      </p:sp>
      <p:sp>
        <p:nvSpPr>
          <p:cNvPr name="TextBox 4" id="4"/>
          <p:cNvSpPr txBox="true"/>
          <p:nvPr/>
        </p:nvSpPr>
        <p:spPr>
          <a:xfrm rot="0">
            <a:off x="778205" y="9544050"/>
            <a:ext cx="16731590" cy="462148"/>
          </a:xfrm>
          <a:prstGeom prst="rect">
            <a:avLst/>
          </a:prstGeom>
        </p:spPr>
        <p:txBody>
          <a:bodyPr anchor="t" rtlCol="false" tIns="0" lIns="0" bIns="0" rIns="0">
            <a:spAutoFit/>
          </a:bodyPr>
          <a:lstStyle/>
          <a:p>
            <a:pPr algn="ctr">
              <a:lnSpc>
                <a:spcPts val="1819"/>
              </a:lnSpc>
              <a:spcBef>
                <a:spcPct val="0"/>
              </a:spcBef>
            </a:pPr>
            <a:r>
              <a:rPr lang="en-US" sz="1299" spc="64">
                <a:solidFill>
                  <a:srgbClr val="FEFEFE"/>
                </a:solidFill>
                <a:latin typeface="Calistoga"/>
              </a:rPr>
              <a:t>de Barros GM, Diehl A, de Moura AAM, Miasso AI, Laranjeira R, da Silva CJ, Pillon SC, Wagstaff C, de Moraes Horta AL. The Perceptions of Domestic Violence by a Family Member Who Uses Crack or Cocaine: A Secondary Retrospective Cross-Sectional Study. Int J Environ Res Public Health. 2022 May 23;19(10):6325. doi: 10.3390/ijerph19106325. PMID: 35627860; PMCID: PMC9141127.</a:t>
            </a:r>
          </a:p>
        </p:txBody>
      </p:sp>
      <p:sp>
        <p:nvSpPr>
          <p:cNvPr name="TextBox 5" id="5"/>
          <p:cNvSpPr txBox="true"/>
          <p:nvPr/>
        </p:nvSpPr>
        <p:spPr>
          <a:xfrm rot="0">
            <a:off x="11860984" y="1234579"/>
            <a:ext cx="5925691" cy="5699844"/>
          </a:xfrm>
          <a:prstGeom prst="rect">
            <a:avLst/>
          </a:prstGeom>
        </p:spPr>
        <p:txBody>
          <a:bodyPr anchor="t" rtlCol="false" tIns="0" lIns="0" bIns="0" rIns="0">
            <a:spAutoFit/>
          </a:bodyPr>
          <a:lstStyle/>
          <a:p>
            <a:pPr marL="695567" indent="-347783" lvl="1">
              <a:lnSpc>
                <a:spcPts val="4510"/>
              </a:lnSpc>
              <a:buFont typeface="Arial"/>
              <a:buChar char="•"/>
            </a:pPr>
            <a:r>
              <a:rPr lang="en-US" sz="3221" spc="161">
                <a:solidFill>
                  <a:srgbClr val="FEFEFE"/>
                </a:solidFill>
                <a:latin typeface="Nunito Bold"/>
              </a:rPr>
              <a:t>97% envolvidos em atos violentos</a:t>
            </a:r>
          </a:p>
          <a:p>
            <a:pPr marL="695567" indent="-347783" lvl="1">
              <a:lnSpc>
                <a:spcPts val="4510"/>
              </a:lnSpc>
              <a:buFont typeface="Arial"/>
              <a:buChar char="•"/>
            </a:pPr>
            <a:r>
              <a:rPr lang="en-US" sz="3221" spc="161">
                <a:solidFill>
                  <a:srgbClr val="FEFEFE"/>
                </a:solidFill>
                <a:latin typeface="Nunito Bold"/>
              </a:rPr>
              <a:t>84% começaram esses atos </a:t>
            </a:r>
          </a:p>
          <a:p>
            <a:pPr marL="695567" indent="-347783" lvl="1">
              <a:lnSpc>
                <a:spcPts val="4510"/>
              </a:lnSpc>
              <a:buFont typeface="Arial"/>
              <a:buChar char="•"/>
            </a:pPr>
            <a:r>
              <a:rPr lang="en-US" sz="3221" spc="161">
                <a:solidFill>
                  <a:srgbClr val="FEFEFE"/>
                </a:solidFill>
                <a:latin typeface="Nunito Bold"/>
              </a:rPr>
              <a:t>80 % não possuem trabalho remunerado </a:t>
            </a:r>
          </a:p>
          <a:p>
            <a:pPr marL="695567" indent="-347783" lvl="1">
              <a:lnSpc>
                <a:spcPts val="4510"/>
              </a:lnSpc>
              <a:buFont typeface="Arial"/>
              <a:buChar char="•"/>
            </a:pPr>
            <a:r>
              <a:rPr lang="en-US" sz="3221" spc="161">
                <a:solidFill>
                  <a:srgbClr val="FEFEFE"/>
                </a:solidFill>
                <a:latin typeface="Nunito Bold"/>
              </a:rPr>
              <a:t>35,9% já foram ameaçados</a:t>
            </a:r>
          </a:p>
          <a:p>
            <a:pPr marL="695567" indent="-347783" lvl="1">
              <a:lnSpc>
                <a:spcPts val="4510"/>
              </a:lnSpc>
              <a:buFont typeface="Arial"/>
              <a:buChar char="•"/>
            </a:pPr>
            <a:r>
              <a:rPr lang="en-US" sz="3221" spc="161">
                <a:solidFill>
                  <a:srgbClr val="FEFEFE"/>
                </a:solidFill>
                <a:latin typeface="Nunito Bold"/>
              </a:rPr>
              <a:t>36,4% agredidos </a:t>
            </a:r>
          </a:p>
          <a:p>
            <a:pPr>
              <a:lnSpc>
                <a:spcPts val="4510"/>
              </a:lnSpc>
            </a:pPr>
            <a:r>
              <a:rPr lang="en-US" sz="3221" spc="161">
                <a:solidFill>
                  <a:srgbClr val="FEFEFE"/>
                </a:solidFill>
                <a:latin typeface="Nunito Bold"/>
              </a:rPr>
              <a:t> </a:t>
            </a:r>
          </a:p>
        </p:txBody>
      </p:sp>
      <p:sp>
        <p:nvSpPr>
          <p:cNvPr name="TextBox 6" id="6"/>
          <p:cNvSpPr txBox="true"/>
          <p:nvPr/>
        </p:nvSpPr>
        <p:spPr>
          <a:xfrm rot="0">
            <a:off x="2309662" y="7478157"/>
            <a:ext cx="14421928" cy="1780143"/>
          </a:xfrm>
          <a:prstGeom prst="rect">
            <a:avLst/>
          </a:prstGeom>
        </p:spPr>
        <p:txBody>
          <a:bodyPr anchor="t" rtlCol="false" tIns="0" lIns="0" bIns="0" rIns="0">
            <a:spAutoFit/>
          </a:bodyPr>
          <a:lstStyle/>
          <a:p>
            <a:pPr marL="734059" indent="-367030" lvl="1">
              <a:lnSpc>
                <a:spcPts val="4759"/>
              </a:lnSpc>
              <a:buFont typeface="Arial"/>
              <a:buChar char="•"/>
            </a:pPr>
            <a:r>
              <a:rPr lang="en-US" sz="3399">
                <a:solidFill>
                  <a:srgbClr val="FFFFFF"/>
                </a:solidFill>
                <a:latin typeface="Nunito Bold"/>
              </a:rPr>
              <a:t>Mães e esposas têm maior impacto físico e psicológico</a:t>
            </a:r>
          </a:p>
          <a:p>
            <a:pPr marL="734059" indent="-367030" lvl="1">
              <a:lnSpc>
                <a:spcPts val="4759"/>
              </a:lnSpc>
              <a:buFont typeface="Arial"/>
              <a:buChar char="•"/>
            </a:pPr>
            <a:r>
              <a:rPr lang="en-US" sz="3399">
                <a:solidFill>
                  <a:srgbClr val="FFFFFF"/>
                </a:solidFill>
                <a:latin typeface="Nunito Bold"/>
              </a:rPr>
              <a:t>Vitimas de violência doméstica tendem a abusar de susbstancias</a:t>
            </a:r>
          </a:p>
          <a:p>
            <a:pPr>
              <a:lnSpc>
                <a:spcPts val="4759"/>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4BA7B8"/>
        </a:solidFill>
      </p:bgPr>
    </p:bg>
    <p:spTree>
      <p:nvGrpSpPr>
        <p:cNvPr id="1" name=""/>
        <p:cNvGrpSpPr/>
        <p:nvPr/>
      </p:nvGrpSpPr>
      <p:grpSpPr>
        <a:xfrm>
          <a:off x="0" y="0"/>
          <a:ext cx="0" cy="0"/>
          <a:chOff x="0" y="0"/>
          <a:chExt cx="0" cy="0"/>
        </a:xfrm>
      </p:grpSpPr>
      <p:sp>
        <p:nvSpPr>
          <p:cNvPr name="Freeform 2" id="2"/>
          <p:cNvSpPr/>
          <p:nvPr/>
        </p:nvSpPr>
        <p:spPr>
          <a:xfrm flipH="false" flipV="false" rot="0">
            <a:off x="715508" y="3419822"/>
            <a:ext cx="9675679" cy="4608319"/>
          </a:xfrm>
          <a:custGeom>
            <a:avLst/>
            <a:gdLst/>
            <a:ahLst/>
            <a:cxnLst/>
            <a:rect r="r" b="b" t="t" l="l"/>
            <a:pathLst>
              <a:path h="4608319" w="9675679">
                <a:moveTo>
                  <a:pt x="0" y="0"/>
                </a:moveTo>
                <a:lnTo>
                  <a:pt x="9675679" y="0"/>
                </a:lnTo>
                <a:lnTo>
                  <a:pt x="9675679" y="4608319"/>
                </a:lnTo>
                <a:lnTo>
                  <a:pt x="0" y="4608319"/>
                </a:lnTo>
                <a:lnTo>
                  <a:pt x="0" y="0"/>
                </a:lnTo>
                <a:close/>
              </a:path>
            </a:pathLst>
          </a:custGeom>
          <a:blipFill>
            <a:blip r:embed="rId2"/>
            <a:stretch>
              <a:fillRect l="-39693" t="-27693" r="-74717" b="-125532"/>
            </a:stretch>
          </a:blipFill>
        </p:spPr>
      </p:sp>
      <p:sp>
        <p:nvSpPr>
          <p:cNvPr name="TextBox 3" id="3"/>
          <p:cNvSpPr txBox="true"/>
          <p:nvPr/>
        </p:nvSpPr>
        <p:spPr>
          <a:xfrm rot="0">
            <a:off x="422168" y="637830"/>
            <a:ext cx="17050331" cy="2147570"/>
          </a:xfrm>
          <a:prstGeom prst="rect">
            <a:avLst/>
          </a:prstGeom>
        </p:spPr>
        <p:txBody>
          <a:bodyPr anchor="t" rtlCol="false" tIns="0" lIns="0" bIns="0" rIns="0">
            <a:spAutoFit/>
          </a:bodyPr>
          <a:lstStyle/>
          <a:p>
            <a:pPr algn="ctr">
              <a:lnSpc>
                <a:spcPts val="8680"/>
              </a:lnSpc>
            </a:pPr>
            <a:r>
              <a:rPr lang="en-US" sz="6200">
                <a:solidFill>
                  <a:srgbClr val="06023D"/>
                </a:solidFill>
                <a:latin typeface="Calistoga"/>
              </a:rPr>
              <a:t>O que essas características da paciente influenciam no tratamento?</a:t>
            </a:r>
          </a:p>
        </p:txBody>
      </p:sp>
      <p:sp>
        <p:nvSpPr>
          <p:cNvPr name="TextBox 4" id="4"/>
          <p:cNvSpPr txBox="true"/>
          <p:nvPr/>
        </p:nvSpPr>
        <p:spPr>
          <a:xfrm rot="0">
            <a:off x="0" y="9464571"/>
            <a:ext cx="18288000" cy="407670"/>
          </a:xfrm>
          <a:prstGeom prst="rect">
            <a:avLst/>
          </a:prstGeom>
        </p:spPr>
        <p:txBody>
          <a:bodyPr anchor="t" rtlCol="false" tIns="0" lIns="0" bIns="0" rIns="0">
            <a:spAutoFit/>
          </a:bodyPr>
          <a:lstStyle/>
          <a:p>
            <a:pPr algn="ctr">
              <a:lnSpc>
                <a:spcPts val="1679"/>
              </a:lnSpc>
              <a:spcBef>
                <a:spcPct val="0"/>
              </a:spcBef>
            </a:pPr>
            <a:r>
              <a:rPr lang="en-US" sz="1200" spc="60">
                <a:solidFill>
                  <a:srgbClr val="FFFFFF"/>
                </a:solidFill>
                <a:latin typeface="Calistoga"/>
              </a:rPr>
              <a:t>Collado-Mateo D, Lavín-Pérez AM, Peñacoba C, Del Coso J, Leyton-Román M, Luque-Casado A, Gasque P, Fernández-Del-Olmo MÁ, Amado-Alonso D. Key Factors Associated with Adherence to Physical Exercise in Patients with Chronic Diseases and Older Adults: An Umbrella Review. Int J Environ Res Public Health. 2021 Feb 19;18(4):2023. doi: 10.3390/ijerph18042023. PMID: 33669679; PMCID: PMC7922504.</a:t>
            </a:r>
          </a:p>
        </p:txBody>
      </p:sp>
      <p:sp>
        <p:nvSpPr>
          <p:cNvPr name="TextBox 5" id="5"/>
          <p:cNvSpPr txBox="true"/>
          <p:nvPr/>
        </p:nvSpPr>
        <p:spPr>
          <a:xfrm rot="0">
            <a:off x="10914184" y="3678062"/>
            <a:ext cx="6948222" cy="4044213"/>
          </a:xfrm>
          <a:prstGeom prst="rect">
            <a:avLst/>
          </a:prstGeom>
        </p:spPr>
        <p:txBody>
          <a:bodyPr anchor="t" rtlCol="false" tIns="0" lIns="0" bIns="0" rIns="0">
            <a:spAutoFit/>
          </a:bodyPr>
          <a:lstStyle/>
          <a:p>
            <a:pPr marL="619563" indent="-309782" lvl="1">
              <a:lnSpc>
                <a:spcPts val="4017"/>
              </a:lnSpc>
              <a:buFont typeface="Arial"/>
              <a:buChar char="•"/>
            </a:pPr>
            <a:r>
              <a:rPr lang="en-US" sz="2869" spc="143">
                <a:solidFill>
                  <a:srgbClr val="FFFFFF"/>
                </a:solidFill>
                <a:latin typeface="Nunito Bold"/>
              </a:rPr>
              <a:t>Adesão da atividade física em idosos se da em melhor condição se houver uma equipe multidisciplinar, se em grupo com características similares ou quando acompanhamento de  profissional da saúde. Tecnologias não são incentivos.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408E9D"/>
        </a:solidFill>
      </p:bgPr>
    </p:bg>
    <p:spTree>
      <p:nvGrpSpPr>
        <p:cNvPr id="1" name=""/>
        <p:cNvGrpSpPr/>
        <p:nvPr/>
      </p:nvGrpSpPr>
      <p:grpSpPr>
        <a:xfrm>
          <a:off x="0" y="0"/>
          <a:ext cx="0" cy="0"/>
          <a:chOff x="0" y="0"/>
          <a:chExt cx="0" cy="0"/>
        </a:xfrm>
      </p:grpSpPr>
      <p:grpSp>
        <p:nvGrpSpPr>
          <p:cNvPr name="Group 2" id="2"/>
          <p:cNvGrpSpPr/>
          <p:nvPr/>
        </p:nvGrpSpPr>
        <p:grpSpPr>
          <a:xfrm rot="0">
            <a:off x="0" y="0"/>
            <a:ext cx="9144000" cy="10717111"/>
            <a:chOff x="0" y="0"/>
            <a:chExt cx="3093156" cy="3625294"/>
          </a:xfrm>
        </p:grpSpPr>
        <p:sp>
          <p:nvSpPr>
            <p:cNvPr name="Freeform 3" id="3"/>
            <p:cNvSpPr/>
            <p:nvPr/>
          </p:nvSpPr>
          <p:spPr>
            <a:xfrm flipH="false" flipV="false" rot="0">
              <a:off x="0" y="0"/>
              <a:ext cx="3093156" cy="3625294"/>
            </a:xfrm>
            <a:custGeom>
              <a:avLst/>
              <a:gdLst/>
              <a:ahLst/>
              <a:cxnLst/>
              <a:rect r="r" b="b" t="t" l="l"/>
              <a:pathLst>
                <a:path h="3625294" w="3093156">
                  <a:moveTo>
                    <a:pt x="0" y="0"/>
                  </a:moveTo>
                  <a:lnTo>
                    <a:pt x="3093156" y="0"/>
                  </a:lnTo>
                  <a:lnTo>
                    <a:pt x="3093156" y="3625294"/>
                  </a:lnTo>
                  <a:lnTo>
                    <a:pt x="0" y="3625294"/>
                  </a:lnTo>
                  <a:close/>
                </a:path>
              </a:pathLst>
            </a:custGeom>
            <a:solidFill>
              <a:srgbClr val="EFE9CF"/>
            </a:solidFill>
          </p:spPr>
        </p:sp>
      </p:grpSp>
      <p:sp>
        <p:nvSpPr>
          <p:cNvPr name="Freeform 4" id="4"/>
          <p:cNvSpPr/>
          <p:nvPr/>
        </p:nvSpPr>
        <p:spPr>
          <a:xfrm flipH="false" flipV="false" rot="0">
            <a:off x="7249221" y="6172200"/>
            <a:ext cx="2911223" cy="4327493"/>
          </a:xfrm>
          <a:custGeom>
            <a:avLst/>
            <a:gdLst/>
            <a:ahLst/>
            <a:cxnLst/>
            <a:rect r="r" b="b" t="t" l="l"/>
            <a:pathLst>
              <a:path h="4327493" w="2911223">
                <a:moveTo>
                  <a:pt x="0" y="0"/>
                </a:moveTo>
                <a:lnTo>
                  <a:pt x="2911223" y="0"/>
                </a:lnTo>
                <a:lnTo>
                  <a:pt x="2911223" y="4327493"/>
                </a:lnTo>
                <a:lnTo>
                  <a:pt x="0" y="43274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10160444" y="3286688"/>
            <a:ext cx="7600111" cy="4629150"/>
          </a:xfrm>
          <a:prstGeom prst="rect">
            <a:avLst/>
          </a:prstGeom>
        </p:spPr>
        <p:txBody>
          <a:bodyPr anchor="t" rtlCol="false" tIns="0" lIns="0" bIns="0" rIns="0">
            <a:spAutoFit/>
          </a:bodyPr>
          <a:lstStyle/>
          <a:p>
            <a:pPr marL="755651" indent="-377825" lvl="1">
              <a:lnSpc>
                <a:spcPts val="5250"/>
              </a:lnSpc>
              <a:buFont typeface="Arial"/>
              <a:buChar char="•"/>
            </a:pPr>
            <a:r>
              <a:rPr lang="en-US" sz="3500">
                <a:solidFill>
                  <a:srgbClr val="FFFFFF"/>
                </a:solidFill>
                <a:latin typeface="Nunito Bold"/>
              </a:rPr>
              <a:t>Paciente chega BEG, deambulando desacompanhada</a:t>
            </a:r>
          </a:p>
          <a:p>
            <a:pPr marL="755651" indent="-377825" lvl="1">
              <a:lnSpc>
                <a:spcPts val="5250"/>
              </a:lnSpc>
              <a:buFont typeface="Arial"/>
              <a:buChar char="•"/>
            </a:pPr>
            <a:r>
              <a:rPr lang="en-US" sz="3500">
                <a:solidFill>
                  <a:srgbClr val="FFFFFF"/>
                </a:solidFill>
                <a:latin typeface="Nunito Bold"/>
              </a:rPr>
              <a:t>Apresenta-se quase sempre desanimada e se sente melhor ao conversar</a:t>
            </a:r>
          </a:p>
          <a:p>
            <a:pPr algn="l" marL="755651" indent="-377825" lvl="1">
              <a:lnSpc>
                <a:spcPts val="5250"/>
              </a:lnSpc>
              <a:buFont typeface="Arial"/>
              <a:buChar char="•"/>
            </a:pPr>
            <a:r>
              <a:rPr lang="en-US" sz="3500">
                <a:solidFill>
                  <a:srgbClr val="FFFFFF"/>
                </a:solidFill>
                <a:latin typeface="Nunito Bold"/>
              </a:rPr>
              <a:t>A paciente costuma faltar nas consultas com frequência</a:t>
            </a:r>
          </a:p>
        </p:txBody>
      </p:sp>
      <p:sp>
        <p:nvSpPr>
          <p:cNvPr name="TextBox 6" id="6"/>
          <p:cNvSpPr txBox="true"/>
          <p:nvPr/>
        </p:nvSpPr>
        <p:spPr>
          <a:xfrm rot="0">
            <a:off x="9966180" y="1575534"/>
            <a:ext cx="7121236" cy="883145"/>
          </a:xfrm>
          <a:prstGeom prst="rect">
            <a:avLst/>
          </a:prstGeom>
        </p:spPr>
        <p:txBody>
          <a:bodyPr anchor="t" rtlCol="false" tIns="0" lIns="0" bIns="0" rIns="0">
            <a:spAutoFit/>
          </a:bodyPr>
          <a:lstStyle/>
          <a:p>
            <a:pPr algn="ctr">
              <a:lnSpc>
                <a:spcPts val="6399"/>
              </a:lnSpc>
            </a:pPr>
            <a:r>
              <a:rPr lang="en-US" sz="7189" spc="359">
                <a:solidFill>
                  <a:srgbClr val="FFFFFF"/>
                </a:solidFill>
                <a:latin typeface="Calistoga"/>
              </a:rPr>
              <a:t>Observações</a:t>
            </a:r>
          </a:p>
        </p:txBody>
      </p:sp>
      <p:sp>
        <p:nvSpPr>
          <p:cNvPr name="TextBox 7" id="7"/>
          <p:cNvSpPr txBox="true"/>
          <p:nvPr/>
        </p:nvSpPr>
        <p:spPr>
          <a:xfrm rot="0">
            <a:off x="452504" y="1575534"/>
            <a:ext cx="7658511" cy="1692770"/>
          </a:xfrm>
          <a:prstGeom prst="rect">
            <a:avLst/>
          </a:prstGeom>
        </p:spPr>
        <p:txBody>
          <a:bodyPr anchor="t" rtlCol="false" tIns="0" lIns="0" bIns="0" rIns="0">
            <a:spAutoFit/>
          </a:bodyPr>
          <a:lstStyle/>
          <a:p>
            <a:pPr algn="ctr">
              <a:lnSpc>
                <a:spcPts val="6399"/>
              </a:lnSpc>
            </a:pPr>
            <a:r>
              <a:rPr lang="en-US" sz="7189" spc="359">
                <a:solidFill>
                  <a:srgbClr val="653924"/>
                </a:solidFill>
                <a:latin typeface="Calistoga"/>
              </a:rPr>
              <a:t>Dados da paciente </a:t>
            </a:r>
          </a:p>
        </p:txBody>
      </p:sp>
      <p:sp>
        <p:nvSpPr>
          <p:cNvPr name="TextBox 8" id="8"/>
          <p:cNvSpPr txBox="true"/>
          <p:nvPr/>
        </p:nvSpPr>
        <p:spPr>
          <a:xfrm rot="0">
            <a:off x="1028700" y="3835282"/>
            <a:ext cx="7231865" cy="4080556"/>
          </a:xfrm>
          <a:prstGeom prst="rect">
            <a:avLst/>
          </a:prstGeom>
        </p:spPr>
        <p:txBody>
          <a:bodyPr anchor="t" rtlCol="false" tIns="0" lIns="0" bIns="0" rIns="0">
            <a:spAutoFit/>
          </a:bodyPr>
          <a:lstStyle/>
          <a:p>
            <a:pPr marL="786649" indent="-393325" lvl="1">
              <a:lnSpc>
                <a:spcPts val="5465"/>
              </a:lnSpc>
              <a:buFont typeface="Arial"/>
              <a:buChar char="•"/>
            </a:pPr>
            <a:r>
              <a:rPr lang="en-US" sz="3643">
                <a:solidFill>
                  <a:srgbClr val="653924"/>
                </a:solidFill>
                <a:latin typeface="Nunito Bold"/>
              </a:rPr>
              <a:t>Queixa principal: polialgias</a:t>
            </a:r>
          </a:p>
          <a:p>
            <a:pPr marL="786649" indent="-393325" lvl="1">
              <a:lnSpc>
                <a:spcPts val="5465"/>
              </a:lnSpc>
              <a:buFont typeface="Arial"/>
              <a:buChar char="•"/>
            </a:pPr>
            <a:r>
              <a:rPr lang="en-US" sz="3643">
                <a:solidFill>
                  <a:srgbClr val="653924"/>
                </a:solidFill>
                <a:latin typeface="Nunito Bold"/>
              </a:rPr>
              <a:t>Objetivo do encaminhamento para a fisioterapia:  Epicondilíte Medial </a:t>
            </a:r>
          </a:p>
          <a:p>
            <a:pPr marL="786649" indent="-393325" lvl="1">
              <a:lnSpc>
                <a:spcPts val="5465"/>
              </a:lnSpc>
              <a:buFont typeface="Arial"/>
              <a:buChar char="•"/>
            </a:pPr>
            <a:r>
              <a:rPr lang="en-US" sz="3643">
                <a:solidFill>
                  <a:srgbClr val="653924"/>
                </a:solidFill>
                <a:latin typeface="Nunito Bold"/>
              </a:rPr>
              <a:t>Não deseja cirurgias</a:t>
            </a:r>
          </a:p>
          <a:p>
            <a:pPr algn="l">
              <a:lnSpc>
                <a:spcPts val="5465"/>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FE9CF"/>
        </a:solidFill>
      </p:bgPr>
    </p:bg>
    <p:spTree>
      <p:nvGrpSpPr>
        <p:cNvPr id="1" name=""/>
        <p:cNvGrpSpPr/>
        <p:nvPr/>
      </p:nvGrpSpPr>
      <p:grpSpPr>
        <a:xfrm>
          <a:off x="0" y="0"/>
          <a:ext cx="0" cy="0"/>
          <a:chOff x="0" y="0"/>
          <a:chExt cx="0" cy="0"/>
        </a:xfrm>
      </p:grpSpPr>
      <p:grpSp>
        <p:nvGrpSpPr>
          <p:cNvPr name="Group 2" id="2"/>
          <p:cNvGrpSpPr/>
          <p:nvPr/>
        </p:nvGrpSpPr>
        <p:grpSpPr>
          <a:xfrm rot="0">
            <a:off x="0" y="8704666"/>
            <a:ext cx="18288000" cy="1582334"/>
            <a:chOff x="0" y="0"/>
            <a:chExt cx="6186311" cy="535259"/>
          </a:xfrm>
        </p:grpSpPr>
        <p:sp>
          <p:nvSpPr>
            <p:cNvPr name="Freeform 3" id="3"/>
            <p:cNvSpPr/>
            <p:nvPr/>
          </p:nvSpPr>
          <p:spPr>
            <a:xfrm flipH="false" flipV="false" rot="0">
              <a:off x="0" y="0"/>
              <a:ext cx="6186311" cy="535259"/>
            </a:xfrm>
            <a:custGeom>
              <a:avLst/>
              <a:gdLst/>
              <a:ahLst/>
              <a:cxnLst/>
              <a:rect r="r" b="b" t="t" l="l"/>
              <a:pathLst>
                <a:path h="535259" w="6186311">
                  <a:moveTo>
                    <a:pt x="0" y="0"/>
                  </a:moveTo>
                  <a:lnTo>
                    <a:pt x="6186311" y="0"/>
                  </a:lnTo>
                  <a:lnTo>
                    <a:pt x="6186311" y="535259"/>
                  </a:lnTo>
                  <a:lnTo>
                    <a:pt x="0" y="535259"/>
                  </a:lnTo>
                  <a:close/>
                </a:path>
              </a:pathLst>
            </a:custGeom>
            <a:solidFill>
              <a:srgbClr val="4BA7B8"/>
            </a:solidFill>
          </p:spPr>
        </p:sp>
      </p:grpSp>
      <p:sp>
        <p:nvSpPr>
          <p:cNvPr name="Freeform 4" id="4"/>
          <p:cNvSpPr/>
          <p:nvPr/>
        </p:nvSpPr>
        <p:spPr>
          <a:xfrm flipH="false" flipV="false" rot="0">
            <a:off x="1501774" y="8881294"/>
            <a:ext cx="15284451" cy="1921352"/>
          </a:xfrm>
          <a:custGeom>
            <a:avLst/>
            <a:gdLst/>
            <a:ahLst/>
            <a:cxnLst/>
            <a:rect r="r" b="b" t="t" l="l"/>
            <a:pathLst>
              <a:path h="1921352" w="15284451">
                <a:moveTo>
                  <a:pt x="0" y="0"/>
                </a:moveTo>
                <a:lnTo>
                  <a:pt x="15284452" y="0"/>
                </a:lnTo>
                <a:lnTo>
                  <a:pt x="15284452" y="1921352"/>
                </a:lnTo>
                <a:lnTo>
                  <a:pt x="0" y="1921352"/>
                </a:lnTo>
                <a:lnTo>
                  <a:pt x="0" y="0"/>
                </a:lnTo>
                <a:close/>
              </a:path>
            </a:pathLst>
          </a:custGeom>
          <a:blipFill>
            <a:blip r:embed="rId2"/>
            <a:stretch>
              <a:fillRect l="0" t="-81715" r="0" b="-1695"/>
            </a:stretch>
          </a:blipFill>
        </p:spPr>
      </p:sp>
      <p:sp>
        <p:nvSpPr>
          <p:cNvPr name="Freeform 5" id="5"/>
          <p:cNvSpPr/>
          <p:nvPr/>
        </p:nvSpPr>
        <p:spPr>
          <a:xfrm flipH="false" flipV="false" rot="0">
            <a:off x="5578518" y="2208045"/>
            <a:ext cx="12337406" cy="6368448"/>
          </a:xfrm>
          <a:custGeom>
            <a:avLst/>
            <a:gdLst/>
            <a:ahLst/>
            <a:cxnLst/>
            <a:rect r="r" b="b" t="t" l="l"/>
            <a:pathLst>
              <a:path h="6368448" w="12337406">
                <a:moveTo>
                  <a:pt x="0" y="0"/>
                </a:moveTo>
                <a:lnTo>
                  <a:pt x="12337406" y="0"/>
                </a:lnTo>
                <a:lnTo>
                  <a:pt x="12337406" y="6368449"/>
                </a:lnTo>
                <a:lnTo>
                  <a:pt x="0" y="6368449"/>
                </a:lnTo>
                <a:lnTo>
                  <a:pt x="0" y="0"/>
                </a:lnTo>
                <a:close/>
              </a:path>
            </a:pathLst>
          </a:custGeom>
          <a:blipFill>
            <a:blip r:embed="rId3"/>
            <a:stretch>
              <a:fillRect l="-7552" t="-3251" r="-4195" b="-26011"/>
            </a:stretch>
          </a:blipFill>
        </p:spPr>
      </p:sp>
      <p:grpSp>
        <p:nvGrpSpPr>
          <p:cNvPr name="Group 6" id="6"/>
          <p:cNvGrpSpPr/>
          <p:nvPr/>
        </p:nvGrpSpPr>
        <p:grpSpPr>
          <a:xfrm rot="0">
            <a:off x="556768" y="3012972"/>
            <a:ext cx="4856650" cy="4261055"/>
            <a:chOff x="0" y="0"/>
            <a:chExt cx="828475" cy="726875"/>
          </a:xfrm>
        </p:grpSpPr>
        <p:sp>
          <p:nvSpPr>
            <p:cNvPr name="Freeform 7" id="7"/>
            <p:cNvSpPr/>
            <p:nvPr/>
          </p:nvSpPr>
          <p:spPr>
            <a:xfrm flipH="false" flipV="false" rot="0">
              <a:off x="0" y="0"/>
              <a:ext cx="828487" cy="726875"/>
            </a:xfrm>
            <a:custGeom>
              <a:avLst/>
              <a:gdLst/>
              <a:ahLst/>
              <a:cxnLst/>
              <a:rect r="r" b="b" t="t" l="l"/>
              <a:pathLst>
                <a:path h="726875" w="828487">
                  <a:moveTo>
                    <a:pt x="545779" y="0"/>
                  </a:moveTo>
                  <a:lnTo>
                    <a:pt x="282407" y="0"/>
                  </a:lnTo>
                  <a:cubicBezTo>
                    <a:pt x="126426" y="0"/>
                    <a:pt x="0" y="123512"/>
                    <a:pt x="0" y="284405"/>
                  </a:cubicBezTo>
                  <a:cubicBezTo>
                    <a:pt x="0" y="401844"/>
                    <a:pt x="66279" y="496985"/>
                    <a:pt x="162037" y="541127"/>
                  </a:cubicBezTo>
                  <a:lnTo>
                    <a:pt x="162037" y="726875"/>
                  </a:lnTo>
                  <a:lnTo>
                    <a:pt x="353844" y="567408"/>
                  </a:lnTo>
                  <a:lnTo>
                    <a:pt x="545779" y="567408"/>
                  </a:lnTo>
                  <a:cubicBezTo>
                    <a:pt x="702038" y="567408"/>
                    <a:pt x="828475" y="443895"/>
                    <a:pt x="828475" y="284392"/>
                  </a:cubicBezTo>
                  <a:cubicBezTo>
                    <a:pt x="828487" y="123512"/>
                    <a:pt x="702038" y="0"/>
                    <a:pt x="545779" y="0"/>
                  </a:cubicBezTo>
                  <a:close/>
                </a:path>
              </a:pathLst>
            </a:custGeom>
            <a:solidFill>
              <a:srgbClr val="4BA7B8"/>
            </a:solidFill>
          </p:spPr>
        </p:sp>
        <p:sp>
          <p:nvSpPr>
            <p:cNvPr name="TextBox 8" id="8"/>
            <p:cNvSpPr txBox="true"/>
            <p:nvPr/>
          </p:nvSpPr>
          <p:spPr>
            <a:xfrm>
              <a:off x="0" y="-9525"/>
              <a:ext cx="812800" cy="530225"/>
            </a:xfrm>
            <a:prstGeom prst="rect">
              <a:avLst/>
            </a:prstGeom>
          </p:spPr>
          <p:txBody>
            <a:bodyPr anchor="ctr" rtlCol="false" tIns="50800" lIns="50800" bIns="50800" rIns="50800"/>
            <a:lstStyle/>
            <a:p>
              <a:pPr algn="ctr">
                <a:lnSpc>
                  <a:spcPts val="3626"/>
                </a:lnSpc>
              </a:pPr>
              <a:r>
                <a:rPr lang="en-US" sz="2590">
                  <a:solidFill>
                    <a:srgbClr val="FEFEFE"/>
                  </a:solidFill>
                  <a:latin typeface="Nunito Bold"/>
                </a:rPr>
                <a:t>Incapacidade funcional Grave: 65,9 em Desempenho e função; 62,5 em trabalho </a:t>
              </a:r>
            </a:p>
          </p:txBody>
        </p:sp>
      </p:grpSp>
      <p:sp>
        <p:nvSpPr>
          <p:cNvPr name="TextBox 9" id="9"/>
          <p:cNvSpPr txBox="true"/>
          <p:nvPr/>
        </p:nvSpPr>
        <p:spPr>
          <a:xfrm rot="0">
            <a:off x="1028700" y="494234"/>
            <a:ext cx="11610903" cy="1411833"/>
          </a:xfrm>
          <a:prstGeom prst="rect">
            <a:avLst/>
          </a:prstGeom>
        </p:spPr>
        <p:txBody>
          <a:bodyPr anchor="t" rtlCol="false" tIns="0" lIns="0" bIns="0" rIns="0">
            <a:spAutoFit/>
          </a:bodyPr>
          <a:lstStyle/>
          <a:p>
            <a:pPr>
              <a:lnSpc>
                <a:spcPts val="10277"/>
              </a:lnSpc>
            </a:pPr>
            <a:r>
              <a:rPr lang="en-US" sz="11548" spc="577">
                <a:solidFill>
                  <a:srgbClr val="653924"/>
                </a:solidFill>
                <a:latin typeface="Calistoga"/>
              </a:rPr>
              <a:t>Quick Dash</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4BA7B8"/>
        </a:solidFill>
      </p:bgPr>
    </p:bg>
    <p:spTree>
      <p:nvGrpSpPr>
        <p:cNvPr id="1" name=""/>
        <p:cNvGrpSpPr/>
        <p:nvPr/>
      </p:nvGrpSpPr>
      <p:grpSpPr>
        <a:xfrm>
          <a:off x="0" y="0"/>
          <a:ext cx="0" cy="0"/>
          <a:chOff x="0" y="0"/>
          <a:chExt cx="0" cy="0"/>
        </a:xfrm>
      </p:grpSpPr>
      <p:sp>
        <p:nvSpPr>
          <p:cNvPr name="TextBox 2" id="2"/>
          <p:cNvSpPr txBox="true"/>
          <p:nvPr/>
        </p:nvSpPr>
        <p:spPr>
          <a:xfrm rot="0">
            <a:off x="4070495" y="846863"/>
            <a:ext cx="10147009" cy="1018789"/>
          </a:xfrm>
          <a:prstGeom prst="rect">
            <a:avLst/>
          </a:prstGeom>
        </p:spPr>
        <p:txBody>
          <a:bodyPr anchor="t" rtlCol="false" tIns="0" lIns="0" bIns="0" rIns="0">
            <a:spAutoFit/>
          </a:bodyPr>
          <a:lstStyle/>
          <a:p>
            <a:pPr algn="ctr">
              <a:lnSpc>
                <a:spcPts val="7341"/>
              </a:lnSpc>
            </a:pPr>
            <a:r>
              <a:rPr lang="en-US" sz="8248" spc="412">
                <a:solidFill>
                  <a:srgbClr val="06023D"/>
                </a:solidFill>
                <a:latin typeface="Calistoga"/>
              </a:rPr>
              <a:t>Avaliação física</a:t>
            </a:r>
          </a:p>
        </p:txBody>
      </p:sp>
      <p:sp>
        <p:nvSpPr>
          <p:cNvPr name="TextBox 3" id="3"/>
          <p:cNvSpPr txBox="true"/>
          <p:nvPr/>
        </p:nvSpPr>
        <p:spPr>
          <a:xfrm rot="0">
            <a:off x="1586521" y="2063134"/>
            <a:ext cx="13609175" cy="3164997"/>
          </a:xfrm>
          <a:prstGeom prst="rect">
            <a:avLst/>
          </a:prstGeom>
        </p:spPr>
        <p:txBody>
          <a:bodyPr anchor="t" rtlCol="false" tIns="0" lIns="0" bIns="0" rIns="0">
            <a:spAutoFit/>
          </a:bodyPr>
          <a:lstStyle/>
          <a:p>
            <a:pPr>
              <a:lnSpc>
                <a:spcPts val="5092"/>
              </a:lnSpc>
            </a:pPr>
            <a:r>
              <a:rPr lang="en-US" sz="3637" spc="-90">
                <a:solidFill>
                  <a:srgbClr val="06023D"/>
                </a:solidFill>
                <a:latin typeface="Nunito Bold"/>
              </a:rPr>
              <a:t>FORÇA:</a:t>
            </a:r>
          </a:p>
          <a:p>
            <a:pPr marL="785296" indent="-392648" lvl="1">
              <a:lnSpc>
                <a:spcPts val="5092"/>
              </a:lnSpc>
              <a:buFont typeface="Arial"/>
              <a:buChar char="•"/>
            </a:pPr>
            <a:r>
              <a:rPr lang="en-US" sz="3637" spc="-90">
                <a:solidFill>
                  <a:srgbClr val="FFFFFF"/>
                </a:solidFill>
                <a:latin typeface="Nunito Bold"/>
              </a:rPr>
              <a:t>JAMAR:  D 19Kg/F ; E 22Kg/F</a:t>
            </a:r>
          </a:p>
          <a:p>
            <a:pPr marL="785296" indent="-392648" lvl="1">
              <a:lnSpc>
                <a:spcPts val="5092"/>
              </a:lnSpc>
              <a:buFont typeface="Arial"/>
              <a:buChar char="•"/>
            </a:pPr>
            <a:r>
              <a:rPr lang="en-US" sz="3637" spc="-90">
                <a:solidFill>
                  <a:srgbClr val="FFFFFF"/>
                </a:solidFill>
                <a:latin typeface="Nunito Bold"/>
              </a:rPr>
              <a:t>Escala de Oxford,  flexão do cotovelo: (D/E) : Grau 4 /Grau 5</a:t>
            </a:r>
          </a:p>
          <a:p>
            <a:pPr marL="785296" indent="-392648" lvl="1">
              <a:lnSpc>
                <a:spcPts val="5092"/>
              </a:lnSpc>
              <a:buFont typeface="Arial"/>
              <a:buChar char="•"/>
            </a:pPr>
            <a:r>
              <a:rPr lang="en-US" sz="3637" spc="-90">
                <a:solidFill>
                  <a:srgbClr val="FFFFFF"/>
                </a:solidFill>
                <a:latin typeface="Nunito Bold"/>
              </a:rPr>
              <a:t>Escala de Oxford, extensão do cotovelo: (D/E) : Grau 5 /Grau 5</a:t>
            </a:r>
          </a:p>
          <a:p>
            <a:pPr>
              <a:lnSpc>
                <a:spcPts val="5092"/>
              </a:lnSpc>
            </a:pPr>
          </a:p>
        </p:txBody>
      </p:sp>
      <p:sp>
        <p:nvSpPr>
          <p:cNvPr name="TextBox 4" id="4"/>
          <p:cNvSpPr txBox="true"/>
          <p:nvPr/>
        </p:nvSpPr>
        <p:spPr>
          <a:xfrm rot="0">
            <a:off x="1586521" y="5161456"/>
            <a:ext cx="13609175" cy="4441281"/>
          </a:xfrm>
          <a:prstGeom prst="rect">
            <a:avLst/>
          </a:prstGeom>
        </p:spPr>
        <p:txBody>
          <a:bodyPr anchor="t" rtlCol="false" tIns="0" lIns="0" bIns="0" rIns="0">
            <a:spAutoFit/>
          </a:bodyPr>
          <a:lstStyle/>
          <a:p>
            <a:pPr>
              <a:lnSpc>
                <a:spcPts val="5092"/>
              </a:lnSpc>
            </a:pPr>
            <a:r>
              <a:rPr lang="en-US" sz="3637" spc="-90">
                <a:solidFill>
                  <a:srgbClr val="06023D"/>
                </a:solidFill>
                <a:latin typeface="Nunito Bold"/>
              </a:rPr>
              <a:t>GONIOMETRIA:</a:t>
            </a:r>
          </a:p>
          <a:p>
            <a:pPr marL="785296" indent="-392648" lvl="1">
              <a:lnSpc>
                <a:spcPts val="5092"/>
              </a:lnSpc>
              <a:buFont typeface="Arial"/>
              <a:buChar char="•"/>
            </a:pPr>
            <a:r>
              <a:rPr lang="en-US" sz="3637" spc="-90">
                <a:solidFill>
                  <a:srgbClr val="FFFFFF"/>
                </a:solidFill>
                <a:latin typeface="Nunito Bold"/>
              </a:rPr>
              <a:t>Flexão do  ombro: 80°/160°  (D/E)</a:t>
            </a:r>
          </a:p>
          <a:p>
            <a:pPr marL="785296" indent="-392648" lvl="1">
              <a:lnSpc>
                <a:spcPts val="5092"/>
              </a:lnSpc>
              <a:buFont typeface="Arial"/>
              <a:buChar char="•"/>
            </a:pPr>
            <a:r>
              <a:rPr lang="en-US" sz="3637" spc="-90">
                <a:solidFill>
                  <a:srgbClr val="FFFFFF"/>
                </a:solidFill>
                <a:latin typeface="Nunito Bold"/>
              </a:rPr>
              <a:t>Extensão do ombro:  40°/40°  (D/E)</a:t>
            </a:r>
          </a:p>
          <a:p>
            <a:pPr marL="785296" indent="-392648" lvl="1">
              <a:lnSpc>
                <a:spcPts val="5092"/>
              </a:lnSpc>
              <a:buFont typeface="Arial"/>
              <a:buChar char="•"/>
            </a:pPr>
            <a:r>
              <a:rPr lang="en-US" sz="3637" spc="-90">
                <a:solidFill>
                  <a:srgbClr val="FFFFFF"/>
                </a:solidFill>
                <a:latin typeface="Nunito Bold"/>
              </a:rPr>
              <a:t>Rotação Interna de Ombro: 70°/80°  (D/E)</a:t>
            </a:r>
          </a:p>
          <a:p>
            <a:pPr marL="785296" indent="-392648" lvl="1">
              <a:lnSpc>
                <a:spcPts val="5092"/>
              </a:lnSpc>
              <a:buFont typeface="Arial"/>
              <a:buChar char="•"/>
            </a:pPr>
            <a:r>
              <a:rPr lang="en-US" sz="3637" spc="-90">
                <a:solidFill>
                  <a:srgbClr val="FFFFFF"/>
                </a:solidFill>
                <a:latin typeface="Nunito Bold"/>
              </a:rPr>
              <a:t>Rotação Externa de Ombro: 70°/40°  (D/E)</a:t>
            </a:r>
          </a:p>
          <a:p>
            <a:pPr marL="785296" indent="-392648" lvl="1">
              <a:lnSpc>
                <a:spcPts val="5092"/>
              </a:lnSpc>
              <a:buFont typeface="Arial"/>
              <a:buChar char="•"/>
            </a:pPr>
            <a:r>
              <a:rPr lang="en-US" sz="3637" spc="-90">
                <a:solidFill>
                  <a:srgbClr val="FFFFFF"/>
                </a:solidFill>
                <a:latin typeface="Nunito Bold"/>
              </a:rPr>
              <a:t>Flexão do Cotovelo:  155°/155° (D/E)</a:t>
            </a:r>
          </a:p>
          <a:p>
            <a:pPr marL="785296" indent="-392648" lvl="1">
              <a:lnSpc>
                <a:spcPts val="5092"/>
              </a:lnSpc>
              <a:buFont typeface="Arial"/>
              <a:buChar char="•"/>
            </a:pPr>
            <a:r>
              <a:rPr lang="en-US" sz="3637" spc="-90">
                <a:solidFill>
                  <a:srgbClr val="FFFFFF"/>
                </a:solidFill>
                <a:latin typeface="Nunito Bold"/>
              </a:rPr>
              <a:t>Extensão do Cotovelo:  0°/0° (D/E)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4BA7B8"/>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4199409"/>
            <a:ext cx="7657116" cy="4721449"/>
          </a:xfrm>
          <a:custGeom>
            <a:avLst/>
            <a:gdLst/>
            <a:ahLst/>
            <a:cxnLst/>
            <a:rect r="r" b="b" t="t" l="l"/>
            <a:pathLst>
              <a:path h="4721449" w="7657116">
                <a:moveTo>
                  <a:pt x="0" y="0"/>
                </a:moveTo>
                <a:lnTo>
                  <a:pt x="7657116" y="0"/>
                </a:lnTo>
                <a:lnTo>
                  <a:pt x="7657116" y="4721448"/>
                </a:lnTo>
                <a:lnTo>
                  <a:pt x="0" y="4721448"/>
                </a:lnTo>
                <a:lnTo>
                  <a:pt x="0" y="0"/>
                </a:lnTo>
                <a:close/>
              </a:path>
            </a:pathLst>
          </a:custGeom>
          <a:blipFill>
            <a:blip r:embed="rId2"/>
            <a:stretch>
              <a:fillRect l="0" t="0" r="0" b="-3467"/>
            </a:stretch>
          </a:blipFill>
        </p:spPr>
      </p:sp>
      <p:sp>
        <p:nvSpPr>
          <p:cNvPr name="Freeform 3" id="3"/>
          <p:cNvSpPr/>
          <p:nvPr/>
        </p:nvSpPr>
        <p:spPr>
          <a:xfrm flipH="false" flipV="false" rot="0">
            <a:off x="9024661" y="4199409"/>
            <a:ext cx="7791481" cy="4721449"/>
          </a:xfrm>
          <a:custGeom>
            <a:avLst/>
            <a:gdLst/>
            <a:ahLst/>
            <a:cxnLst/>
            <a:rect r="r" b="b" t="t" l="l"/>
            <a:pathLst>
              <a:path h="4721449" w="7791481">
                <a:moveTo>
                  <a:pt x="0" y="0"/>
                </a:moveTo>
                <a:lnTo>
                  <a:pt x="7791481" y="0"/>
                </a:lnTo>
                <a:lnTo>
                  <a:pt x="7791481" y="4721448"/>
                </a:lnTo>
                <a:lnTo>
                  <a:pt x="0" y="4721448"/>
                </a:lnTo>
                <a:lnTo>
                  <a:pt x="0" y="0"/>
                </a:lnTo>
                <a:close/>
              </a:path>
            </a:pathLst>
          </a:custGeom>
          <a:blipFill>
            <a:blip r:embed="rId3"/>
            <a:stretch>
              <a:fillRect l="-1531" t="0" r="-3342" b="-4798"/>
            </a:stretch>
          </a:blipFill>
        </p:spPr>
      </p:sp>
      <p:sp>
        <p:nvSpPr>
          <p:cNvPr name="TextBox 4" id="4"/>
          <p:cNvSpPr txBox="true"/>
          <p:nvPr/>
        </p:nvSpPr>
        <p:spPr>
          <a:xfrm rot="0">
            <a:off x="1586521" y="1066800"/>
            <a:ext cx="14876279" cy="891394"/>
          </a:xfrm>
          <a:prstGeom prst="rect">
            <a:avLst/>
          </a:prstGeom>
        </p:spPr>
        <p:txBody>
          <a:bodyPr anchor="t" rtlCol="false" tIns="0" lIns="0" bIns="0" rIns="0">
            <a:spAutoFit/>
          </a:bodyPr>
          <a:lstStyle/>
          <a:p>
            <a:pPr algn="ctr">
              <a:lnSpc>
                <a:spcPts val="6429"/>
              </a:lnSpc>
            </a:pPr>
            <a:r>
              <a:rPr lang="en-US" sz="7224" spc="361">
                <a:solidFill>
                  <a:srgbClr val="06023D"/>
                </a:solidFill>
                <a:latin typeface="Calistoga"/>
              </a:rPr>
              <a:t>Avaliação física</a:t>
            </a:r>
          </a:p>
        </p:txBody>
      </p:sp>
      <p:sp>
        <p:nvSpPr>
          <p:cNvPr name="TextBox 5" id="5"/>
          <p:cNvSpPr txBox="true"/>
          <p:nvPr/>
        </p:nvSpPr>
        <p:spPr>
          <a:xfrm rot="0">
            <a:off x="1586521" y="2062969"/>
            <a:ext cx="13609175" cy="2526855"/>
          </a:xfrm>
          <a:prstGeom prst="rect">
            <a:avLst/>
          </a:prstGeom>
        </p:spPr>
        <p:txBody>
          <a:bodyPr anchor="t" rtlCol="false" tIns="0" lIns="0" bIns="0" rIns="0">
            <a:spAutoFit/>
          </a:bodyPr>
          <a:lstStyle/>
          <a:p>
            <a:pPr>
              <a:lnSpc>
                <a:spcPts val="5092"/>
              </a:lnSpc>
            </a:pPr>
            <a:r>
              <a:rPr lang="en-US" sz="3637" spc="-90">
                <a:solidFill>
                  <a:srgbClr val="FFFFFF"/>
                </a:solidFill>
                <a:latin typeface="Nunito Bold"/>
              </a:rPr>
              <a:t>TESTES FUNCIONAIS :</a:t>
            </a:r>
          </a:p>
          <a:p>
            <a:pPr marL="785296" indent="-392648" lvl="1">
              <a:lnSpc>
                <a:spcPts val="5092"/>
              </a:lnSpc>
              <a:buFont typeface="Arial"/>
              <a:buChar char="•"/>
            </a:pPr>
            <a:r>
              <a:rPr lang="en-US" sz="3637" spc="-90">
                <a:solidFill>
                  <a:srgbClr val="FFFFFF"/>
                </a:solidFill>
                <a:latin typeface="Nunito Bold"/>
              </a:rPr>
              <a:t>teste de Cozen: Positivo</a:t>
            </a:r>
          </a:p>
          <a:p>
            <a:pPr marL="785296" indent="-392648" lvl="1">
              <a:lnSpc>
                <a:spcPts val="5092"/>
              </a:lnSpc>
              <a:buFont typeface="Arial"/>
              <a:buChar char="•"/>
            </a:pPr>
            <a:r>
              <a:rPr lang="en-US" sz="3637" spc="-90">
                <a:solidFill>
                  <a:srgbClr val="FFFFFF"/>
                </a:solidFill>
                <a:latin typeface="Nunito Bold"/>
              </a:rPr>
              <a:t>teste de Epicondilite medial: Positivo</a:t>
            </a:r>
          </a:p>
          <a:p>
            <a:pPr>
              <a:lnSpc>
                <a:spcPts val="5092"/>
              </a:lnSpc>
            </a:pPr>
          </a:p>
        </p:txBody>
      </p:sp>
      <p:sp>
        <p:nvSpPr>
          <p:cNvPr name="TextBox 6" id="6"/>
          <p:cNvSpPr txBox="true"/>
          <p:nvPr/>
        </p:nvSpPr>
        <p:spPr>
          <a:xfrm rot="0">
            <a:off x="1028700" y="9057520"/>
            <a:ext cx="6358790" cy="363461"/>
          </a:xfrm>
          <a:prstGeom prst="rect">
            <a:avLst/>
          </a:prstGeom>
        </p:spPr>
        <p:txBody>
          <a:bodyPr anchor="t" rtlCol="false" tIns="0" lIns="0" bIns="0" rIns="0">
            <a:spAutoFit/>
          </a:bodyPr>
          <a:lstStyle/>
          <a:p>
            <a:pPr>
              <a:lnSpc>
                <a:spcPts val="3066"/>
              </a:lnSpc>
            </a:pPr>
            <a:r>
              <a:rPr lang="en-US" sz="2190">
                <a:solidFill>
                  <a:srgbClr val="EFE9CF"/>
                </a:solidFill>
                <a:latin typeface="Red Hat Display"/>
              </a:rPr>
              <a:t>https://ortopediaonline.med.br/teste-de-cozen/</a:t>
            </a:r>
          </a:p>
        </p:txBody>
      </p:sp>
      <p:sp>
        <p:nvSpPr>
          <p:cNvPr name="TextBox 7" id="7"/>
          <p:cNvSpPr txBox="true"/>
          <p:nvPr/>
        </p:nvSpPr>
        <p:spPr>
          <a:xfrm rot="0">
            <a:off x="9144000" y="9029700"/>
            <a:ext cx="8115300" cy="744461"/>
          </a:xfrm>
          <a:prstGeom prst="rect">
            <a:avLst/>
          </a:prstGeom>
        </p:spPr>
        <p:txBody>
          <a:bodyPr anchor="t" rtlCol="false" tIns="0" lIns="0" bIns="0" rIns="0">
            <a:spAutoFit/>
          </a:bodyPr>
          <a:lstStyle/>
          <a:p>
            <a:pPr>
              <a:lnSpc>
                <a:spcPts val="3066"/>
              </a:lnSpc>
            </a:pPr>
            <a:r>
              <a:rPr lang="en-US" sz="2190">
                <a:solidFill>
                  <a:srgbClr val="EFE9CF"/>
                </a:solidFill>
                <a:latin typeface="Red Hat Display"/>
              </a:rPr>
              <a:t>https://resumofisioterapia.blogspot.com/2017/12/bmtaf-cotovelo.html</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2D8B3"/>
        </a:solidFill>
      </p:bgPr>
    </p:bg>
    <p:spTree>
      <p:nvGrpSpPr>
        <p:cNvPr id="1" name=""/>
        <p:cNvGrpSpPr/>
        <p:nvPr/>
      </p:nvGrpSpPr>
      <p:grpSpPr>
        <a:xfrm>
          <a:off x="0" y="0"/>
          <a:ext cx="0" cy="0"/>
          <a:chOff x="0" y="0"/>
          <a:chExt cx="0" cy="0"/>
        </a:xfrm>
      </p:grpSpPr>
      <p:sp>
        <p:nvSpPr>
          <p:cNvPr name="Freeform 2" id="2"/>
          <p:cNvSpPr/>
          <p:nvPr/>
        </p:nvSpPr>
        <p:spPr>
          <a:xfrm flipH="false" flipV="false" rot="0">
            <a:off x="2121112" y="503539"/>
            <a:ext cx="14045776" cy="21223013"/>
          </a:xfrm>
          <a:custGeom>
            <a:avLst/>
            <a:gdLst/>
            <a:ahLst/>
            <a:cxnLst/>
            <a:rect r="r" b="b" t="t" l="l"/>
            <a:pathLst>
              <a:path h="21223013" w="14045776">
                <a:moveTo>
                  <a:pt x="0" y="0"/>
                </a:moveTo>
                <a:lnTo>
                  <a:pt x="14045776" y="0"/>
                </a:lnTo>
                <a:lnTo>
                  <a:pt x="14045776" y="21223013"/>
                </a:lnTo>
                <a:lnTo>
                  <a:pt x="0" y="212230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296576" y="3906473"/>
            <a:ext cx="11694849" cy="1785961"/>
          </a:xfrm>
          <a:prstGeom prst="rect">
            <a:avLst/>
          </a:prstGeom>
        </p:spPr>
        <p:txBody>
          <a:bodyPr anchor="t" rtlCol="false" tIns="0" lIns="0" bIns="0" rIns="0">
            <a:spAutoFit/>
          </a:bodyPr>
          <a:lstStyle/>
          <a:p>
            <a:pPr algn="ctr">
              <a:lnSpc>
                <a:spcPts val="6783"/>
              </a:lnSpc>
            </a:pPr>
            <a:r>
              <a:rPr lang="en-US" sz="7621" spc="381">
                <a:solidFill>
                  <a:srgbClr val="653924"/>
                </a:solidFill>
                <a:latin typeface="Calistoga"/>
              </a:rPr>
              <a:t>Principal queixa da paciente:</a:t>
            </a:r>
          </a:p>
        </p:txBody>
      </p:sp>
      <p:sp>
        <p:nvSpPr>
          <p:cNvPr name="TextBox 4" id="4"/>
          <p:cNvSpPr txBox="true"/>
          <p:nvPr/>
        </p:nvSpPr>
        <p:spPr>
          <a:xfrm rot="0">
            <a:off x="3296576" y="6313276"/>
            <a:ext cx="11694849" cy="2945024"/>
          </a:xfrm>
          <a:prstGeom prst="rect">
            <a:avLst/>
          </a:prstGeom>
        </p:spPr>
        <p:txBody>
          <a:bodyPr anchor="t" rtlCol="false" tIns="0" lIns="0" bIns="0" rIns="0">
            <a:spAutoFit/>
          </a:bodyPr>
          <a:lstStyle/>
          <a:p>
            <a:pPr marL="850407" indent="-425204" lvl="1">
              <a:lnSpc>
                <a:spcPts val="5908"/>
              </a:lnSpc>
              <a:buFont typeface="Arial"/>
              <a:buChar char="•"/>
            </a:pPr>
            <a:r>
              <a:rPr lang="en-US" sz="3938">
                <a:solidFill>
                  <a:srgbClr val="653924"/>
                </a:solidFill>
                <a:latin typeface="Nunito Bold"/>
              </a:rPr>
              <a:t>Dor e desconforto durante as AVDs relatadas pela paciente: torcer pano, pendurar roupa no varal e movimentação geral do cotovelo.</a:t>
            </a:r>
          </a:p>
          <a:p>
            <a:pPr algn="l">
              <a:lnSpc>
                <a:spcPts val="5908"/>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2D8B3"/>
        </a:solidFill>
      </p:bgPr>
    </p:bg>
    <p:spTree>
      <p:nvGrpSpPr>
        <p:cNvPr id="1" name=""/>
        <p:cNvGrpSpPr/>
        <p:nvPr/>
      </p:nvGrpSpPr>
      <p:grpSpPr>
        <a:xfrm>
          <a:off x="0" y="0"/>
          <a:ext cx="0" cy="0"/>
          <a:chOff x="0" y="0"/>
          <a:chExt cx="0" cy="0"/>
        </a:xfrm>
      </p:grpSpPr>
      <p:sp>
        <p:nvSpPr>
          <p:cNvPr name="Freeform 2" id="2"/>
          <p:cNvSpPr/>
          <p:nvPr/>
        </p:nvSpPr>
        <p:spPr>
          <a:xfrm flipH="false" flipV="false" rot="0">
            <a:off x="2121112" y="503539"/>
            <a:ext cx="14045776" cy="21223013"/>
          </a:xfrm>
          <a:custGeom>
            <a:avLst/>
            <a:gdLst/>
            <a:ahLst/>
            <a:cxnLst/>
            <a:rect r="r" b="b" t="t" l="l"/>
            <a:pathLst>
              <a:path h="21223013" w="14045776">
                <a:moveTo>
                  <a:pt x="0" y="0"/>
                </a:moveTo>
                <a:lnTo>
                  <a:pt x="14045776" y="0"/>
                </a:lnTo>
                <a:lnTo>
                  <a:pt x="14045776" y="21223013"/>
                </a:lnTo>
                <a:lnTo>
                  <a:pt x="0" y="212230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111877" y="4766025"/>
            <a:ext cx="12407258" cy="5034644"/>
          </a:xfrm>
          <a:prstGeom prst="rect">
            <a:avLst/>
          </a:prstGeom>
        </p:spPr>
        <p:txBody>
          <a:bodyPr anchor="t" rtlCol="false" tIns="0" lIns="0" bIns="0" rIns="0">
            <a:spAutoFit/>
          </a:bodyPr>
          <a:lstStyle/>
          <a:p>
            <a:pPr>
              <a:lnSpc>
                <a:spcPts val="5758"/>
              </a:lnSpc>
            </a:pPr>
          </a:p>
          <a:p>
            <a:pPr marL="828818" indent="-414409" lvl="1">
              <a:lnSpc>
                <a:spcPts val="5758"/>
              </a:lnSpc>
              <a:buFont typeface="Arial"/>
              <a:buChar char="•"/>
            </a:pPr>
            <a:r>
              <a:rPr lang="en-US" sz="3838">
                <a:solidFill>
                  <a:srgbClr val="653924"/>
                </a:solidFill>
                <a:latin typeface="Nunito Bold"/>
              </a:rPr>
              <a:t>Reduzir a dor: EVA 0 em repouso 10 em movimento.</a:t>
            </a:r>
          </a:p>
          <a:p>
            <a:pPr marL="828818" indent="-414409" lvl="1">
              <a:lnSpc>
                <a:spcPts val="5758"/>
              </a:lnSpc>
              <a:buFont typeface="Arial"/>
              <a:buChar char="•"/>
            </a:pPr>
            <a:r>
              <a:rPr lang="en-US" sz="3838">
                <a:solidFill>
                  <a:srgbClr val="653924"/>
                </a:solidFill>
                <a:latin typeface="Nunito Bold"/>
              </a:rPr>
              <a:t>Ganhar</a:t>
            </a:r>
            <a:r>
              <a:rPr lang="en-US" sz="3838">
                <a:solidFill>
                  <a:srgbClr val="653924"/>
                </a:solidFill>
                <a:latin typeface="Nunito Bold"/>
              </a:rPr>
              <a:t> força de preensão palmar                          </a:t>
            </a:r>
          </a:p>
          <a:p>
            <a:pPr marL="828818" indent="-414409" lvl="1">
              <a:lnSpc>
                <a:spcPts val="5758"/>
              </a:lnSpc>
              <a:buFont typeface="Arial"/>
              <a:buChar char="•"/>
            </a:pPr>
            <a:r>
              <a:rPr lang="en-US" sz="3838">
                <a:solidFill>
                  <a:srgbClr val="653924"/>
                </a:solidFill>
                <a:latin typeface="Nunito Bold"/>
              </a:rPr>
              <a:t>Melhorar a amplitude e força de flexão do ombro </a:t>
            </a:r>
          </a:p>
          <a:p>
            <a:pPr marL="828818" indent="-414409" lvl="1">
              <a:lnSpc>
                <a:spcPts val="5758"/>
              </a:lnSpc>
              <a:buFont typeface="Arial"/>
              <a:buChar char="•"/>
            </a:pPr>
            <a:r>
              <a:rPr lang="en-US" sz="3838">
                <a:solidFill>
                  <a:srgbClr val="653924"/>
                </a:solidFill>
                <a:latin typeface="Nunito Bold"/>
              </a:rPr>
              <a:t>Ganhar força de flexão do cotovelo</a:t>
            </a:r>
            <a:r>
              <a:rPr lang="en-US" sz="3838">
                <a:solidFill>
                  <a:srgbClr val="653924"/>
                </a:solidFill>
                <a:latin typeface="Nunito Bold"/>
              </a:rPr>
              <a:t>          </a:t>
            </a:r>
          </a:p>
          <a:p>
            <a:pPr algn="l">
              <a:lnSpc>
                <a:spcPts val="5758"/>
              </a:lnSpc>
            </a:pPr>
          </a:p>
        </p:txBody>
      </p:sp>
      <p:sp>
        <p:nvSpPr>
          <p:cNvPr name="TextBox 4" id="4"/>
          <p:cNvSpPr txBox="true"/>
          <p:nvPr/>
        </p:nvSpPr>
        <p:spPr>
          <a:xfrm rot="0">
            <a:off x="3296576" y="3357539"/>
            <a:ext cx="11694849" cy="1785961"/>
          </a:xfrm>
          <a:prstGeom prst="rect">
            <a:avLst/>
          </a:prstGeom>
        </p:spPr>
        <p:txBody>
          <a:bodyPr anchor="t" rtlCol="false" tIns="0" lIns="0" bIns="0" rIns="0">
            <a:spAutoFit/>
          </a:bodyPr>
          <a:lstStyle/>
          <a:p>
            <a:pPr algn="ctr">
              <a:lnSpc>
                <a:spcPts val="6783"/>
              </a:lnSpc>
            </a:pPr>
            <a:r>
              <a:rPr lang="en-US" sz="7621" spc="381">
                <a:solidFill>
                  <a:srgbClr val="653924"/>
                </a:solidFill>
                <a:latin typeface="Calistoga"/>
              </a:rPr>
              <a:t>Objetivos do tratamento:</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2D8B3"/>
        </a:solidFill>
      </p:bgPr>
    </p:bg>
    <p:spTree>
      <p:nvGrpSpPr>
        <p:cNvPr id="1" name=""/>
        <p:cNvGrpSpPr/>
        <p:nvPr/>
      </p:nvGrpSpPr>
      <p:grpSpPr>
        <a:xfrm>
          <a:off x="0" y="0"/>
          <a:ext cx="0" cy="0"/>
          <a:chOff x="0" y="0"/>
          <a:chExt cx="0" cy="0"/>
        </a:xfrm>
      </p:grpSpPr>
      <p:sp>
        <p:nvSpPr>
          <p:cNvPr name="Freeform 2" id="2"/>
          <p:cNvSpPr/>
          <p:nvPr/>
        </p:nvSpPr>
        <p:spPr>
          <a:xfrm flipH="false" flipV="false" rot="0">
            <a:off x="2121112" y="503539"/>
            <a:ext cx="14045776" cy="21223013"/>
          </a:xfrm>
          <a:custGeom>
            <a:avLst/>
            <a:gdLst/>
            <a:ahLst/>
            <a:cxnLst/>
            <a:rect r="r" b="b" t="t" l="l"/>
            <a:pathLst>
              <a:path h="21223013" w="14045776">
                <a:moveTo>
                  <a:pt x="0" y="0"/>
                </a:moveTo>
                <a:lnTo>
                  <a:pt x="14045776" y="0"/>
                </a:lnTo>
                <a:lnTo>
                  <a:pt x="14045776" y="21223013"/>
                </a:lnTo>
                <a:lnTo>
                  <a:pt x="0" y="212230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296576" y="3989065"/>
            <a:ext cx="11694849" cy="6056418"/>
          </a:xfrm>
          <a:prstGeom prst="rect">
            <a:avLst/>
          </a:prstGeom>
        </p:spPr>
        <p:txBody>
          <a:bodyPr anchor="t" rtlCol="false" tIns="0" lIns="0" bIns="0" rIns="0">
            <a:spAutoFit/>
          </a:bodyPr>
          <a:lstStyle/>
          <a:p>
            <a:pPr>
              <a:lnSpc>
                <a:spcPts val="6058"/>
              </a:lnSpc>
            </a:pPr>
          </a:p>
          <a:p>
            <a:pPr marL="871997" indent="-435998" lvl="1">
              <a:lnSpc>
                <a:spcPts val="6058"/>
              </a:lnSpc>
              <a:buFont typeface="Arial"/>
              <a:buChar char="•"/>
            </a:pPr>
            <a:r>
              <a:rPr lang="en-US" sz="4038">
                <a:solidFill>
                  <a:srgbClr val="653924"/>
                </a:solidFill>
                <a:latin typeface="Nunito Bold"/>
              </a:rPr>
              <a:t>Ultrasom Terapêutico contínuo 1MHZ 1W/cm²</a:t>
            </a:r>
          </a:p>
          <a:p>
            <a:pPr marL="871997" indent="-435998" lvl="1">
              <a:lnSpc>
                <a:spcPts val="6058"/>
              </a:lnSpc>
              <a:buFont typeface="Arial"/>
              <a:buChar char="•"/>
            </a:pPr>
            <a:r>
              <a:rPr lang="en-US" sz="4038">
                <a:solidFill>
                  <a:srgbClr val="653924"/>
                </a:solidFill>
                <a:latin typeface="Nunito Bold"/>
              </a:rPr>
              <a:t>Exercícios de flexores do cotovelo com thera band 3x10</a:t>
            </a:r>
          </a:p>
          <a:p>
            <a:pPr marL="871997" indent="-435998" lvl="1">
              <a:lnSpc>
                <a:spcPts val="6058"/>
              </a:lnSpc>
              <a:buFont typeface="Arial"/>
              <a:buChar char="•"/>
            </a:pPr>
            <a:r>
              <a:rPr lang="en-US" sz="4038">
                <a:solidFill>
                  <a:srgbClr val="653924"/>
                </a:solidFill>
                <a:latin typeface="Nunito Bold"/>
              </a:rPr>
              <a:t>Exercícios de extensores do cotovelo com thera band 3x10</a:t>
            </a:r>
          </a:p>
          <a:p>
            <a:pPr algn="l">
              <a:lnSpc>
                <a:spcPts val="6058"/>
              </a:lnSpc>
            </a:pPr>
          </a:p>
        </p:txBody>
      </p:sp>
      <p:sp>
        <p:nvSpPr>
          <p:cNvPr name="TextBox 4" id="4"/>
          <p:cNvSpPr txBox="true"/>
          <p:nvPr/>
        </p:nvSpPr>
        <p:spPr>
          <a:xfrm rot="0">
            <a:off x="3296576" y="3753309"/>
            <a:ext cx="11694849" cy="928711"/>
          </a:xfrm>
          <a:prstGeom prst="rect">
            <a:avLst/>
          </a:prstGeom>
        </p:spPr>
        <p:txBody>
          <a:bodyPr anchor="t" rtlCol="false" tIns="0" lIns="0" bIns="0" rIns="0">
            <a:spAutoFit/>
          </a:bodyPr>
          <a:lstStyle/>
          <a:p>
            <a:pPr algn="ctr">
              <a:lnSpc>
                <a:spcPts val="6783"/>
              </a:lnSpc>
            </a:pPr>
            <a:r>
              <a:rPr lang="en-US" sz="7621" spc="381">
                <a:solidFill>
                  <a:srgbClr val="653924"/>
                </a:solidFill>
                <a:latin typeface="Calistoga"/>
              </a:rPr>
              <a:t>Condutas: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2D8B3"/>
        </a:solidFill>
      </p:bgPr>
    </p:bg>
    <p:spTree>
      <p:nvGrpSpPr>
        <p:cNvPr id="1" name=""/>
        <p:cNvGrpSpPr/>
        <p:nvPr/>
      </p:nvGrpSpPr>
      <p:grpSpPr>
        <a:xfrm>
          <a:off x="0" y="0"/>
          <a:ext cx="0" cy="0"/>
          <a:chOff x="0" y="0"/>
          <a:chExt cx="0" cy="0"/>
        </a:xfrm>
      </p:grpSpPr>
      <p:sp>
        <p:nvSpPr>
          <p:cNvPr name="Freeform 2" id="2"/>
          <p:cNvSpPr/>
          <p:nvPr/>
        </p:nvSpPr>
        <p:spPr>
          <a:xfrm flipH="false" flipV="false" rot="0">
            <a:off x="2121112" y="503539"/>
            <a:ext cx="14045776" cy="21223013"/>
          </a:xfrm>
          <a:custGeom>
            <a:avLst/>
            <a:gdLst/>
            <a:ahLst/>
            <a:cxnLst/>
            <a:rect r="r" b="b" t="t" l="l"/>
            <a:pathLst>
              <a:path h="21223013" w="14045776">
                <a:moveTo>
                  <a:pt x="0" y="0"/>
                </a:moveTo>
                <a:lnTo>
                  <a:pt x="14045776" y="0"/>
                </a:lnTo>
                <a:lnTo>
                  <a:pt x="14045776" y="21223013"/>
                </a:lnTo>
                <a:lnTo>
                  <a:pt x="0" y="212230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296576" y="3979540"/>
            <a:ext cx="11694849" cy="5433252"/>
          </a:xfrm>
          <a:prstGeom prst="rect">
            <a:avLst/>
          </a:prstGeom>
        </p:spPr>
        <p:txBody>
          <a:bodyPr anchor="t" rtlCol="false" tIns="0" lIns="0" bIns="0" rIns="0">
            <a:spAutoFit/>
          </a:bodyPr>
          <a:lstStyle/>
          <a:p>
            <a:pPr>
              <a:lnSpc>
                <a:spcPts val="6208"/>
              </a:lnSpc>
            </a:pPr>
          </a:p>
          <a:p>
            <a:pPr marL="893586" indent="-446793" lvl="1">
              <a:lnSpc>
                <a:spcPts val="6208"/>
              </a:lnSpc>
              <a:buFont typeface="Arial"/>
              <a:buChar char="•"/>
            </a:pPr>
            <a:r>
              <a:rPr lang="en-US" sz="4138">
                <a:solidFill>
                  <a:srgbClr val="653924"/>
                </a:solidFill>
                <a:latin typeface="Nunito Bold"/>
              </a:rPr>
              <a:t>Exercício de prono - supinação com resistência do thera band 3X10</a:t>
            </a:r>
          </a:p>
          <a:p>
            <a:pPr marL="893586" indent="-446793" lvl="1">
              <a:lnSpc>
                <a:spcPts val="6208"/>
              </a:lnSpc>
              <a:buFont typeface="Arial"/>
              <a:buChar char="•"/>
            </a:pPr>
            <a:r>
              <a:rPr lang="en-US" sz="4138">
                <a:solidFill>
                  <a:srgbClr val="653924"/>
                </a:solidFill>
                <a:latin typeface="Nunito Bold"/>
              </a:rPr>
              <a:t>Exercício de desenvolvimento do MMSS com resistência de anilha 3Kg 3x10</a:t>
            </a:r>
          </a:p>
          <a:p>
            <a:pPr algn="l" marL="893586" indent="-446793" lvl="1">
              <a:lnSpc>
                <a:spcPts val="6208"/>
              </a:lnSpc>
              <a:buFont typeface="Arial"/>
              <a:buChar char="•"/>
            </a:pPr>
            <a:r>
              <a:rPr lang="en-US" sz="4138">
                <a:solidFill>
                  <a:srgbClr val="653924"/>
                </a:solidFill>
                <a:latin typeface="Nunito Bold"/>
              </a:rPr>
              <a:t>Alongamento para flexores e extensores do punho 1X30</a:t>
            </a:r>
          </a:p>
        </p:txBody>
      </p:sp>
      <p:sp>
        <p:nvSpPr>
          <p:cNvPr name="TextBox 4" id="4"/>
          <p:cNvSpPr txBox="true"/>
          <p:nvPr/>
        </p:nvSpPr>
        <p:spPr>
          <a:xfrm rot="0">
            <a:off x="3296576" y="3753309"/>
            <a:ext cx="11694849" cy="928711"/>
          </a:xfrm>
          <a:prstGeom prst="rect">
            <a:avLst/>
          </a:prstGeom>
        </p:spPr>
        <p:txBody>
          <a:bodyPr anchor="t" rtlCol="false" tIns="0" lIns="0" bIns="0" rIns="0">
            <a:spAutoFit/>
          </a:bodyPr>
          <a:lstStyle/>
          <a:p>
            <a:pPr algn="ctr">
              <a:lnSpc>
                <a:spcPts val="6783"/>
              </a:lnSpc>
            </a:pPr>
            <a:r>
              <a:rPr lang="en-US" sz="7621" spc="381">
                <a:solidFill>
                  <a:srgbClr val="653924"/>
                </a:solidFill>
                <a:latin typeface="Calistoga"/>
              </a:rPr>
              <a:t>Condutas: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4BA7B8"/>
        </a:solidFill>
      </p:bgPr>
    </p:bg>
    <p:spTree>
      <p:nvGrpSpPr>
        <p:cNvPr id="1" name=""/>
        <p:cNvGrpSpPr/>
        <p:nvPr/>
      </p:nvGrpSpPr>
      <p:grpSpPr>
        <a:xfrm>
          <a:off x="0" y="0"/>
          <a:ext cx="0" cy="0"/>
          <a:chOff x="0" y="0"/>
          <a:chExt cx="0" cy="0"/>
        </a:xfrm>
      </p:grpSpPr>
      <p:sp>
        <p:nvSpPr>
          <p:cNvPr name="TextBox 2" id="2"/>
          <p:cNvSpPr txBox="true"/>
          <p:nvPr/>
        </p:nvSpPr>
        <p:spPr>
          <a:xfrm rot="0">
            <a:off x="461579" y="2050829"/>
            <a:ext cx="17021830" cy="7020457"/>
          </a:xfrm>
          <a:prstGeom prst="rect">
            <a:avLst/>
          </a:prstGeom>
        </p:spPr>
        <p:txBody>
          <a:bodyPr anchor="t" rtlCol="false" tIns="0" lIns="0" bIns="0" rIns="0">
            <a:spAutoFit/>
          </a:bodyPr>
          <a:lstStyle/>
          <a:p>
            <a:pPr marL="777240" indent="-388620" lvl="1">
              <a:lnSpc>
                <a:spcPts val="3708"/>
              </a:lnSpc>
              <a:buFont typeface="Arial"/>
              <a:buChar char="•"/>
            </a:pPr>
            <a:r>
              <a:rPr lang="en-US" sz="3600" spc="179">
                <a:solidFill>
                  <a:srgbClr val="FFFFFF"/>
                </a:solidFill>
                <a:latin typeface="Nunito Bold"/>
              </a:rPr>
              <a:t>Tendinose crônica na inserção da musculatura flexopronadora no epicôndilo medial </a:t>
            </a:r>
          </a:p>
          <a:p>
            <a:pPr>
              <a:lnSpc>
                <a:spcPts val="3708"/>
              </a:lnSpc>
            </a:pPr>
          </a:p>
          <a:p>
            <a:pPr marL="777240" indent="-388620" lvl="1">
              <a:lnSpc>
                <a:spcPts val="3708"/>
              </a:lnSpc>
              <a:buFont typeface="Arial"/>
              <a:buChar char="•"/>
            </a:pPr>
            <a:r>
              <a:rPr lang="en-US" sz="3600" spc="179">
                <a:solidFill>
                  <a:srgbClr val="FFFFFF"/>
                </a:solidFill>
                <a:latin typeface="Nunito Bold"/>
              </a:rPr>
              <a:t>Pronador redondo e tendão flexor comum </a:t>
            </a:r>
          </a:p>
          <a:p>
            <a:pPr>
              <a:lnSpc>
                <a:spcPts val="3708"/>
              </a:lnSpc>
            </a:pPr>
          </a:p>
          <a:p>
            <a:pPr marL="777240" indent="-388620" lvl="1">
              <a:lnSpc>
                <a:spcPts val="3708"/>
              </a:lnSpc>
              <a:buFont typeface="Arial"/>
              <a:buChar char="•"/>
            </a:pPr>
            <a:r>
              <a:rPr lang="en-US" sz="3600" spc="179">
                <a:solidFill>
                  <a:srgbClr val="FFFFFF"/>
                </a:solidFill>
                <a:latin typeface="Nunito Bold"/>
              </a:rPr>
              <a:t>Flexor radial e pronador redondo são os mais afetados </a:t>
            </a:r>
          </a:p>
          <a:p>
            <a:pPr>
              <a:lnSpc>
                <a:spcPts val="3708"/>
              </a:lnSpc>
            </a:pPr>
          </a:p>
          <a:p>
            <a:pPr marL="777240" indent="-388620" lvl="1">
              <a:lnSpc>
                <a:spcPts val="3708"/>
              </a:lnSpc>
              <a:buFont typeface="Arial"/>
              <a:buChar char="•"/>
            </a:pPr>
            <a:r>
              <a:rPr lang="en-US" sz="3600" spc="179">
                <a:solidFill>
                  <a:srgbClr val="FFFFFF"/>
                </a:solidFill>
                <a:latin typeface="Nunito Bold"/>
              </a:rPr>
              <a:t>Principalmente no braço dominante</a:t>
            </a:r>
          </a:p>
          <a:p>
            <a:pPr>
              <a:lnSpc>
                <a:spcPts val="3708"/>
              </a:lnSpc>
            </a:pPr>
          </a:p>
          <a:p>
            <a:pPr marL="777240" indent="-388620" lvl="1">
              <a:lnSpc>
                <a:spcPts val="3708"/>
              </a:lnSpc>
              <a:buFont typeface="Arial"/>
              <a:buChar char="•"/>
            </a:pPr>
            <a:r>
              <a:rPr lang="en-US" sz="3600" spc="179">
                <a:solidFill>
                  <a:srgbClr val="FFFFFF"/>
                </a:solidFill>
                <a:latin typeface="Nunito Bold"/>
              </a:rPr>
              <a:t> 10% de todos os casos de epicondilite</a:t>
            </a:r>
          </a:p>
          <a:p>
            <a:pPr>
              <a:lnSpc>
                <a:spcPts val="3708"/>
              </a:lnSpc>
            </a:pPr>
          </a:p>
          <a:p>
            <a:pPr marL="777240" indent="-388620" lvl="1">
              <a:lnSpc>
                <a:spcPts val="3708"/>
              </a:lnSpc>
              <a:buFont typeface="Arial"/>
              <a:buChar char="•"/>
            </a:pPr>
            <a:r>
              <a:rPr lang="en-US" sz="3600" spc="179">
                <a:solidFill>
                  <a:srgbClr val="FFFFFF"/>
                </a:solidFill>
                <a:latin typeface="Nunito Bold"/>
              </a:rPr>
              <a:t>Mais quarta e quinta décadas de vida</a:t>
            </a:r>
          </a:p>
          <a:p>
            <a:pPr>
              <a:lnSpc>
                <a:spcPts val="3708"/>
              </a:lnSpc>
            </a:pPr>
          </a:p>
          <a:p>
            <a:pPr marL="777240" indent="-388620" lvl="1">
              <a:lnSpc>
                <a:spcPts val="3708"/>
              </a:lnSpc>
              <a:buFont typeface="Arial"/>
              <a:buChar char="•"/>
            </a:pPr>
            <a:r>
              <a:rPr lang="en-US" sz="3600" spc="179">
                <a:solidFill>
                  <a:srgbClr val="FFFFFF"/>
                </a:solidFill>
                <a:latin typeface="Nunito Bold"/>
              </a:rPr>
              <a:t>80% dos pacientes se curam entre 1 e 3 anos</a:t>
            </a:r>
          </a:p>
          <a:p>
            <a:pPr>
              <a:lnSpc>
                <a:spcPts val="3708"/>
              </a:lnSpc>
            </a:pPr>
          </a:p>
        </p:txBody>
      </p:sp>
      <p:sp>
        <p:nvSpPr>
          <p:cNvPr name="TextBox 3" id="3"/>
          <p:cNvSpPr txBox="true"/>
          <p:nvPr/>
        </p:nvSpPr>
        <p:spPr>
          <a:xfrm rot="0">
            <a:off x="2979596" y="162308"/>
            <a:ext cx="10635146" cy="1462508"/>
          </a:xfrm>
          <a:prstGeom prst="rect">
            <a:avLst/>
          </a:prstGeom>
        </p:spPr>
        <p:txBody>
          <a:bodyPr anchor="t" rtlCol="false" tIns="0" lIns="0" bIns="0" rIns="0">
            <a:spAutoFit/>
          </a:bodyPr>
          <a:lstStyle/>
          <a:p>
            <a:pPr algn="ctr">
              <a:lnSpc>
                <a:spcPts val="11974"/>
              </a:lnSpc>
              <a:spcBef>
                <a:spcPct val="0"/>
              </a:spcBef>
            </a:pPr>
            <a:r>
              <a:rPr lang="en-US" sz="8552" spc="427">
                <a:solidFill>
                  <a:srgbClr val="06023D"/>
                </a:solidFill>
                <a:latin typeface="Calistoga"/>
              </a:rPr>
              <a:t>Epicondilite Medial</a:t>
            </a:r>
          </a:p>
        </p:txBody>
      </p:sp>
      <p:sp>
        <p:nvSpPr>
          <p:cNvPr name="TextBox 4" id="4"/>
          <p:cNvSpPr txBox="true"/>
          <p:nvPr/>
        </p:nvSpPr>
        <p:spPr>
          <a:xfrm rot="0">
            <a:off x="921934" y="9781805"/>
            <a:ext cx="16101120" cy="273685"/>
          </a:xfrm>
          <a:prstGeom prst="rect">
            <a:avLst/>
          </a:prstGeom>
        </p:spPr>
        <p:txBody>
          <a:bodyPr anchor="t" rtlCol="false" tIns="0" lIns="0" bIns="0" rIns="0">
            <a:spAutoFit/>
          </a:bodyPr>
          <a:lstStyle/>
          <a:p>
            <a:pPr algn="ctr">
              <a:lnSpc>
                <a:spcPts val="2239"/>
              </a:lnSpc>
              <a:spcBef>
                <a:spcPct val="0"/>
              </a:spcBef>
            </a:pPr>
            <a:r>
              <a:rPr lang="en-US" sz="1599" spc="79">
                <a:solidFill>
                  <a:srgbClr val="FEFEFE"/>
                </a:solidFill>
                <a:latin typeface="Calistoga"/>
              </a:rPr>
              <a:t>Reece CL, Susmarski AJ. Epicondilite Medial. 2023 Abr 10. In: StatPearls [Internet]. Ilha do Tesouro (FL): StatPearls Publishing; 2023 Jan–. PMID: 32491792.</a:t>
            </a:r>
          </a:p>
        </p:txBody>
      </p:sp>
      <p:sp>
        <p:nvSpPr>
          <p:cNvPr name="Freeform 5" id="5"/>
          <p:cNvSpPr/>
          <p:nvPr/>
        </p:nvSpPr>
        <p:spPr>
          <a:xfrm flipH="false" flipV="false" rot="0">
            <a:off x="12636522" y="5532482"/>
            <a:ext cx="4386532" cy="3156056"/>
          </a:xfrm>
          <a:custGeom>
            <a:avLst/>
            <a:gdLst/>
            <a:ahLst/>
            <a:cxnLst/>
            <a:rect r="r" b="b" t="t" l="l"/>
            <a:pathLst>
              <a:path h="3156056" w="4386532">
                <a:moveTo>
                  <a:pt x="0" y="0"/>
                </a:moveTo>
                <a:lnTo>
                  <a:pt x="4386532" y="0"/>
                </a:lnTo>
                <a:lnTo>
                  <a:pt x="4386532" y="3156057"/>
                </a:lnTo>
                <a:lnTo>
                  <a:pt x="0" y="3156057"/>
                </a:lnTo>
                <a:lnTo>
                  <a:pt x="0" y="0"/>
                </a:lnTo>
                <a:close/>
              </a:path>
            </a:pathLst>
          </a:custGeom>
          <a:blipFill>
            <a:blip r:embed="rId2"/>
            <a:stretch>
              <a:fillRect l="0" t="-20190" r="0" b="-18797"/>
            </a:stretch>
          </a:blipFill>
        </p:spPr>
      </p:sp>
    </p:spTree>
  </p:cSld>
  <p:clrMapOvr>
    <a:masterClrMapping/>
  </p:clrMapOvr>
</p:sld>
</file>

<file path=ppt/slides/slide20.xml><?xml version="1.0" encoding="utf-8"?>
<p:sld xmlns:p="http://schemas.openxmlformats.org/presentationml/2006/main" xmlns:a="http://schemas.openxmlformats.org/drawingml/2006/main">
  <p:cSld>
    <p:bg>
      <p:bgPr>
        <a:solidFill>
          <a:srgbClr val="B2D9D7"/>
        </a:solidFill>
      </p:bgPr>
    </p:bg>
    <p:spTree>
      <p:nvGrpSpPr>
        <p:cNvPr id="1" name=""/>
        <p:cNvGrpSpPr/>
        <p:nvPr/>
      </p:nvGrpSpPr>
      <p:grpSpPr>
        <a:xfrm>
          <a:off x="0" y="0"/>
          <a:ext cx="0" cy="0"/>
          <a:chOff x="0" y="0"/>
          <a:chExt cx="0" cy="0"/>
        </a:xfrm>
      </p:grpSpPr>
      <p:sp>
        <p:nvSpPr>
          <p:cNvPr name="TextBox 2" id="2"/>
          <p:cNvSpPr txBox="true"/>
          <p:nvPr/>
        </p:nvSpPr>
        <p:spPr>
          <a:xfrm rot="0">
            <a:off x="2143065" y="3438319"/>
            <a:ext cx="8803857" cy="2662089"/>
          </a:xfrm>
          <a:prstGeom prst="rect">
            <a:avLst/>
          </a:prstGeom>
        </p:spPr>
        <p:txBody>
          <a:bodyPr anchor="t" rtlCol="false" tIns="0" lIns="0" bIns="0" rIns="0">
            <a:spAutoFit/>
          </a:bodyPr>
          <a:lstStyle/>
          <a:p>
            <a:pPr algn="ctr">
              <a:lnSpc>
                <a:spcPts val="21852"/>
              </a:lnSpc>
            </a:pPr>
            <a:r>
              <a:rPr lang="en-US" sz="15609">
                <a:solidFill>
                  <a:srgbClr val="000000"/>
                </a:solidFill>
                <a:latin typeface="Calistoga"/>
              </a:rPr>
              <a:t>Obrigada!</a:t>
            </a: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B2D9D7"/>
        </a:solidFill>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4BA7B8"/>
        </a:solidFill>
      </p:bgPr>
    </p:bg>
    <p:spTree>
      <p:nvGrpSpPr>
        <p:cNvPr id="1" name=""/>
        <p:cNvGrpSpPr/>
        <p:nvPr/>
      </p:nvGrpSpPr>
      <p:grpSpPr>
        <a:xfrm>
          <a:off x="0" y="0"/>
          <a:ext cx="0" cy="0"/>
          <a:chOff x="0" y="0"/>
          <a:chExt cx="0" cy="0"/>
        </a:xfrm>
      </p:grpSpPr>
      <p:sp>
        <p:nvSpPr>
          <p:cNvPr name="Freeform 2" id="2"/>
          <p:cNvSpPr/>
          <p:nvPr/>
        </p:nvSpPr>
        <p:spPr>
          <a:xfrm flipH="false" flipV="false" rot="0">
            <a:off x="8187486" y="4185888"/>
            <a:ext cx="9071814" cy="5072412"/>
          </a:xfrm>
          <a:custGeom>
            <a:avLst/>
            <a:gdLst/>
            <a:ahLst/>
            <a:cxnLst/>
            <a:rect r="r" b="b" t="t" l="l"/>
            <a:pathLst>
              <a:path h="5072412" w="9071814">
                <a:moveTo>
                  <a:pt x="0" y="0"/>
                </a:moveTo>
                <a:lnTo>
                  <a:pt x="9071814" y="0"/>
                </a:lnTo>
                <a:lnTo>
                  <a:pt x="9071814" y="5072412"/>
                </a:lnTo>
                <a:lnTo>
                  <a:pt x="0" y="5072412"/>
                </a:lnTo>
                <a:lnTo>
                  <a:pt x="0" y="0"/>
                </a:lnTo>
                <a:close/>
              </a:path>
            </a:pathLst>
          </a:custGeom>
          <a:blipFill>
            <a:blip r:embed="rId2"/>
            <a:stretch>
              <a:fillRect l="0" t="0" r="0" b="0"/>
            </a:stretch>
          </a:blipFill>
        </p:spPr>
      </p:sp>
      <p:sp>
        <p:nvSpPr>
          <p:cNvPr name="Freeform 3" id="3"/>
          <p:cNvSpPr/>
          <p:nvPr/>
        </p:nvSpPr>
        <p:spPr>
          <a:xfrm flipH="false" flipV="false" rot="0">
            <a:off x="2566374" y="4793574"/>
            <a:ext cx="4222662" cy="4642774"/>
          </a:xfrm>
          <a:custGeom>
            <a:avLst/>
            <a:gdLst/>
            <a:ahLst/>
            <a:cxnLst/>
            <a:rect r="r" b="b" t="t" l="l"/>
            <a:pathLst>
              <a:path h="4642774" w="4222662">
                <a:moveTo>
                  <a:pt x="0" y="0"/>
                </a:moveTo>
                <a:lnTo>
                  <a:pt x="4222662" y="0"/>
                </a:lnTo>
                <a:lnTo>
                  <a:pt x="4222662" y="4642774"/>
                </a:lnTo>
                <a:lnTo>
                  <a:pt x="0" y="4642774"/>
                </a:lnTo>
                <a:lnTo>
                  <a:pt x="0" y="0"/>
                </a:lnTo>
                <a:close/>
              </a:path>
            </a:pathLst>
          </a:custGeom>
          <a:blipFill>
            <a:blip r:embed="rId3"/>
            <a:stretch>
              <a:fillRect l="0" t="0" r="0" b="0"/>
            </a:stretch>
          </a:blipFill>
        </p:spPr>
      </p:sp>
      <p:sp>
        <p:nvSpPr>
          <p:cNvPr name="TextBox 4" id="4"/>
          <p:cNvSpPr txBox="true"/>
          <p:nvPr/>
        </p:nvSpPr>
        <p:spPr>
          <a:xfrm rot="0">
            <a:off x="615200" y="771983"/>
            <a:ext cx="17057600" cy="3740183"/>
          </a:xfrm>
          <a:prstGeom prst="rect">
            <a:avLst/>
          </a:prstGeom>
        </p:spPr>
        <p:txBody>
          <a:bodyPr anchor="t" rtlCol="false" tIns="0" lIns="0" bIns="0" rIns="0">
            <a:spAutoFit/>
          </a:bodyPr>
          <a:lstStyle/>
          <a:p>
            <a:pPr marL="788620" indent="-394310" lvl="1">
              <a:lnSpc>
                <a:spcPts val="5113"/>
              </a:lnSpc>
              <a:buFont typeface="Arial"/>
              <a:buChar char="•"/>
            </a:pPr>
            <a:r>
              <a:rPr lang="en-US" sz="3652" spc="182">
                <a:solidFill>
                  <a:srgbClr val="FFFFFF"/>
                </a:solidFill>
                <a:latin typeface="Nunito Bold"/>
              </a:rPr>
              <a:t> Epicondilose, por não se mantar o processo inflamatório durante toda a sintomatologia</a:t>
            </a:r>
          </a:p>
          <a:p>
            <a:pPr>
              <a:lnSpc>
                <a:spcPts val="4602"/>
              </a:lnSpc>
            </a:pPr>
          </a:p>
          <a:p>
            <a:pPr marL="788620" indent="-394310" lvl="1">
              <a:lnSpc>
                <a:spcPts val="5113"/>
              </a:lnSpc>
              <a:spcBef>
                <a:spcPct val="0"/>
              </a:spcBef>
              <a:buFont typeface="Arial"/>
              <a:buChar char="•"/>
            </a:pPr>
            <a:r>
              <a:rPr lang="en-US" sz="3652" spc="182">
                <a:solidFill>
                  <a:srgbClr val="FFFFFF"/>
                </a:solidFill>
                <a:latin typeface="Nunito Bold"/>
              </a:rPr>
              <a:t>D</a:t>
            </a:r>
            <a:r>
              <a:rPr lang="en-US" sz="3652" spc="182">
                <a:solidFill>
                  <a:srgbClr val="FFFFFF"/>
                </a:solidFill>
                <a:latin typeface="Nunito Bold"/>
              </a:rPr>
              <a:t>egeneração e formação de tecido de granulação, que é referido como "hiperplasia angiofibroblástica ou tendinose”</a:t>
            </a:r>
          </a:p>
          <a:p>
            <a:pPr>
              <a:lnSpc>
                <a:spcPts val="4602"/>
              </a:lnSpc>
              <a:spcBef>
                <a:spcPct val="0"/>
              </a:spcBef>
            </a:pPr>
          </a:p>
        </p:txBody>
      </p:sp>
      <p:sp>
        <p:nvSpPr>
          <p:cNvPr name="TextBox 5" id="5"/>
          <p:cNvSpPr txBox="true"/>
          <p:nvPr/>
        </p:nvSpPr>
        <p:spPr>
          <a:xfrm rot="0">
            <a:off x="591674" y="9836592"/>
            <a:ext cx="17104651" cy="280571"/>
          </a:xfrm>
          <a:prstGeom prst="rect">
            <a:avLst/>
          </a:prstGeom>
        </p:spPr>
        <p:txBody>
          <a:bodyPr anchor="t" rtlCol="false" tIns="0" lIns="0" bIns="0" rIns="0">
            <a:spAutoFit/>
          </a:bodyPr>
          <a:lstStyle/>
          <a:p>
            <a:pPr algn="ctr">
              <a:lnSpc>
                <a:spcPts val="2379"/>
              </a:lnSpc>
              <a:spcBef>
                <a:spcPct val="0"/>
              </a:spcBef>
            </a:pPr>
            <a:r>
              <a:rPr lang="en-US" sz="1699" spc="84">
                <a:solidFill>
                  <a:srgbClr val="FEFEFE"/>
                </a:solidFill>
                <a:latin typeface="Calistoga"/>
              </a:rPr>
              <a:t>Reece CL, Susmarski AJ. Epicondilite Medial. 2023 Abr 10. In: StatPearls [Internet]. Ilha do Tesouro (FL): StatPearls Publishing; 2023 Jan–. PMID: 32491792.</a:t>
            </a:r>
          </a:p>
        </p:txBody>
      </p:sp>
      <p:sp>
        <p:nvSpPr>
          <p:cNvPr name="TextBox 6" id="6"/>
          <p:cNvSpPr txBox="true"/>
          <p:nvPr/>
        </p:nvSpPr>
        <p:spPr>
          <a:xfrm rot="0">
            <a:off x="4882925" y="9094100"/>
            <a:ext cx="1668151" cy="299825"/>
          </a:xfrm>
          <a:prstGeom prst="rect">
            <a:avLst/>
          </a:prstGeom>
        </p:spPr>
        <p:txBody>
          <a:bodyPr anchor="t" rtlCol="false" tIns="0" lIns="0" bIns="0" rIns="0">
            <a:spAutoFit/>
          </a:bodyPr>
          <a:lstStyle/>
          <a:p>
            <a:pPr algn="ctr">
              <a:lnSpc>
                <a:spcPts val="2514"/>
              </a:lnSpc>
            </a:pPr>
            <a:r>
              <a:rPr lang="en-US" sz="1795">
                <a:solidFill>
                  <a:srgbClr val="FFFFFF"/>
                </a:solidFill>
                <a:latin typeface="Open Sans"/>
              </a:rPr>
              <a:t>google imagens</a:t>
            </a:r>
          </a:p>
        </p:txBody>
      </p:sp>
      <p:sp>
        <p:nvSpPr>
          <p:cNvPr name="TextBox 7" id="7"/>
          <p:cNvSpPr txBox="true"/>
          <p:nvPr/>
        </p:nvSpPr>
        <p:spPr>
          <a:xfrm rot="0">
            <a:off x="9893509" y="9229725"/>
            <a:ext cx="5659768" cy="297047"/>
          </a:xfrm>
          <a:prstGeom prst="rect">
            <a:avLst/>
          </a:prstGeom>
        </p:spPr>
        <p:txBody>
          <a:bodyPr anchor="t" rtlCol="false" tIns="0" lIns="0" bIns="0" rIns="0">
            <a:spAutoFit/>
          </a:bodyPr>
          <a:lstStyle/>
          <a:p>
            <a:pPr algn="ctr">
              <a:lnSpc>
                <a:spcPts val="2520"/>
              </a:lnSpc>
            </a:pPr>
            <a:r>
              <a:rPr lang="en-US" sz="1800">
                <a:solidFill>
                  <a:srgbClr val="FFFFFF"/>
                </a:solidFill>
                <a:latin typeface="Open Sans"/>
              </a:rPr>
              <a:t>https://www.mskrad.com.br/post/epicondilite-medial</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4BA7B8"/>
        </a:solidFill>
      </p:bgPr>
    </p:bg>
    <p:spTree>
      <p:nvGrpSpPr>
        <p:cNvPr id="1" name=""/>
        <p:cNvGrpSpPr/>
        <p:nvPr/>
      </p:nvGrpSpPr>
      <p:grpSpPr>
        <a:xfrm>
          <a:off x="0" y="0"/>
          <a:ext cx="0" cy="0"/>
          <a:chOff x="0" y="0"/>
          <a:chExt cx="0" cy="0"/>
        </a:xfrm>
      </p:grpSpPr>
      <p:sp>
        <p:nvSpPr>
          <p:cNvPr name="Freeform 2" id="2"/>
          <p:cNvSpPr/>
          <p:nvPr/>
        </p:nvSpPr>
        <p:spPr>
          <a:xfrm flipH="false" flipV="false" rot="0">
            <a:off x="530555" y="513400"/>
            <a:ext cx="10353480" cy="3768025"/>
          </a:xfrm>
          <a:custGeom>
            <a:avLst/>
            <a:gdLst/>
            <a:ahLst/>
            <a:cxnLst/>
            <a:rect r="r" b="b" t="t" l="l"/>
            <a:pathLst>
              <a:path h="3768025" w="10353480">
                <a:moveTo>
                  <a:pt x="0" y="0"/>
                </a:moveTo>
                <a:lnTo>
                  <a:pt x="10353480" y="0"/>
                </a:lnTo>
                <a:lnTo>
                  <a:pt x="10353480" y="3768025"/>
                </a:lnTo>
                <a:lnTo>
                  <a:pt x="0" y="3768025"/>
                </a:lnTo>
                <a:lnTo>
                  <a:pt x="0" y="0"/>
                </a:lnTo>
                <a:close/>
              </a:path>
            </a:pathLst>
          </a:custGeom>
          <a:blipFill>
            <a:blip r:embed="rId2"/>
            <a:stretch>
              <a:fillRect l="0" t="0" r="0" b="0"/>
            </a:stretch>
          </a:blipFill>
        </p:spPr>
      </p:sp>
      <p:sp>
        <p:nvSpPr>
          <p:cNvPr name="Freeform 3" id="3"/>
          <p:cNvSpPr/>
          <p:nvPr/>
        </p:nvSpPr>
        <p:spPr>
          <a:xfrm flipH="false" flipV="false" rot="2041865">
            <a:off x="1454015" y="6697172"/>
            <a:ext cx="1363708" cy="385248"/>
          </a:xfrm>
          <a:custGeom>
            <a:avLst/>
            <a:gdLst/>
            <a:ahLst/>
            <a:cxnLst/>
            <a:rect r="r" b="b" t="t" l="l"/>
            <a:pathLst>
              <a:path h="385248" w="1363708">
                <a:moveTo>
                  <a:pt x="0" y="0"/>
                </a:moveTo>
                <a:lnTo>
                  <a:pt x="1363708" y="0"/>
                </a:lnTo>
                <a:lnTo>
                  <a:pt x="1363708" y="385248"/>
                </a:lnTo>
                <a:lnTo>
                  <a:pt x="0" y="38524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9139238" y="4274552"/>
            <a:ext cx="9525" cy="1566445"/>
          </a:xfrm>
          <a:prstGeom prst="rect">
            <a:avLst/>
          </a:prstGeom>
        </p:spPr>
        <p:txBody>
          <a:bodyPr anchor="t" rtlCol="false" tIns="0" lIns="0" bIns="0" rIns="0">
            <a:spAutoFit/>
          </a:bodyPr>
          <a:lstStyle/>
          <a:p>
            <a:pPr algn="ctr">
              <a:lnSpc>
                <a:spcPts val="12880"/>
              </a:lnSpc>
            </a:pPr>
          </a:p>
        </p:txBody>
      </p:sp>
      <p:sp>
        <p:nvSpPr>
          <p:cNvPr name="TextBox 5" id="5"/>
          <p:cNvSpPr txBox="true"/>
          <p:nvPr/>
        </p:nvSpPr>
        <p:spPr>
          <a:xfrm rot="0">
            <a:off x="530555" y="5076825"/>
            <a:ext cx="9607167" cy="1180201"/>
          </a:xfrm>
          <a:prstGeom prst="rect">
            <a:avLst/>
          </a:prstGeom>
        </p:spPr>
        <p:txBody>
          <a:bodyPr anchor="t" rtlCol="false" tIns="0" lIns="0" bIns="0" rIns="0">
            <a:spAutoFit/>
          </a:bodyPr>
          <a:lstStyle/>
          <a:p>
            <a:pPr algn="ctr">
              <a:lnSpc>
                <a:spcPts val="4759"/>
              </a:lnSpc>
            </a:pPr>
            <a:r>
              <a:rPr lang="en-US" sz="3399">
                <a:solidFill>
                  <a:srgbClr val="FFFFFF"/>
                </a:solidFill>
                <a:latin typeface="Nunito Bold"/>
              </a:rPr>
              <a:t> As radiografias geralmente são normais, mas podem descartar outras causas de dor medial.</a:t>
            </a:r>
          </a:p>
        </p:txBody>
      </p:sp>
      <p:sp>
        <p:nvSpPr>
          <p:cNvPr name="TextBox 6" id="6"/>
          <p:cNvSpPr txBox="true"/>
          <p:nvPr/>
        </p:nvSpPr>
        <p:spPr>
          <a:xfrm rot="0">
            <a:off x="11320729" y="1267086"/>
            <a:ext cx="7806248" cy="2690296"/>
          </a:xfrm>
          <a:prstGeom prst="rect">
            <a:avLst/>
          </a:prstGeom>
        </p:spPr>
        <p:txBody>
          <a:bodyPr anchor="t" rtlCol="false" tIns="0" lIns="0" bIns="0" rIns="0">
            <a:spAutoFit/>
          </a:bodyPr>
          <a:lstStyle/>
          <a:p>
            <a:pPr>
              <a:lnSpc>
                <a:spcPts val="5361"/>
              </a:lnSpc>
            </a:pPr>
            <a:r>
              <a:rPr lang="en-US" sz="3829">
                <a:solidFill>
                  <a:srgbClr val="FFFFFF"/>
                </a:solidFill>
                <a:latin typeface="Nunito Bold"/>
              </a:rPr>
              <a:t> Arremessadores aéreos e trabalhadores que levantam objetos pesados.</a:t>
            </a:r>
          </a:p>
          <a:p>
            <a:pPr>
              <a:lnSpc>
                <a:spcPts val="5361"/>
              </a:lnSpc>
            </a:pPr>
          </a:p>
        </p:txBody>
      </p:sp>
      <p:sp>
        <p:nvSpPr>
          <p:cNvPr name="TextBox 7" id="7"/>
          <p:cNvSpPr txBox="true"/>
          <p:nvPr/>
        </p:nvSpPr>
        <p:spPr>
          <a:xfrm rot="0">
            <a:off x="9139238" y="4652344"/>
            <a:ext cx="9525" cy="887062"/>
          </a:xfrm>
          <a:prstGeom prst="rect">
            <a:avLst/>
          </a:prstGeom>
        </p:spPr>
        <p:txBody>
          <a:bodyPr anchor="t" rtlCol="false" tIns="0" lIns="0" bIns="0" rIns="0">
            <a:spAutoFit/>
          </a:bodyPr>
          <a:lstStyle/>
          <a:p>
            <a:pPr algn="ctr">
              <a:lnSpc>
                <a:spcPts val="7279"/>
              </a:lnSpc>
            </a:pPr>
          </a:p>
        </p:txBody>
      </p:sp>
      <p:sp>
        <p:nvSpPr>
          <p:cNvPr name="TextBox 8" id="8"/>
          <p:cNvSpPr txBox="true"/>
          <p:nvPr/>
        </p:nvSpPr>
        <p:spPr>
          <a:xfrm rot="0">
            <a:off x="3034334" y="6666601"/>
            <a:ext cx="14960125" cy="1471698"/>
          </a:xfrm>
          <a:prstGeom prst="rect">
            <a:avLst/>
          </a:prstGeom>
        </p:spPr>
        <p:txBody>
          <a:bodyPr anchor="t" rtlCol="false" tIns="0" lIns="0" bIns="0" rIns="0">
            <a:spAutoFit/>
          </a:bodyPr>
          <a:lstStyle/>
          <a:p>
            <a:pPr>
              <a:lnSpc>
                <a:spcPts val="3927"/>
              </a:lnSpc>
            </a:pPr>
            <a:r>
              <a:rPr lang="en-US" sz="2805">
                <a:solidFill>
                  <a:srgbClr val="FFFFFF"/>
                </a:solidFill>
                <a:latin typeface="Nunito Bold"/>
              </a:rPr>
              <a:t> Distúrbios do nervo ulnar, radiculopatia cervical, lesão do ligamento colateral ulnar, alteração da anatomia do tríceps distal ou distúrbios articulares.</a:t>
            </a:r>
          </a:p>
          <a:p>
            <a:pPr>
              <a:lnSpc>
                <a:spcPts val="3927"/>
              </a:lnSpc>
            </a:pPr>
          </a:p>
        </p:txBody>
      </p:sp>
      <p:sp>
        <p:nvSpPr>
          <p:cNvPr name="TextBox 9" id="9"/>
          <p:cNvSpPr txBox="true"/>
          <p:nvPr/>
        </p:nvSpPr>
        <p:spPr>
          <a:xfrm rot="0">
            <a:off x="530555" y="8334891"/>
            <a:ext cx="16698390" cy="1780143"/>
          </a:xfrm>
          <a:prstGeom prst="rect">
            <a:avLst/>
          </a:prstGeom>
        </p:spPr>
        <p:txBody>
          <a:bodyPr anchor="t" rtlCol="false" tIns="0" lIns="0" bIns="0" rIns="0">
            <a:spAutoFit/>
          </a:bodyPr>
          <a:lstStyle/>
          <a:p>
            <a:pPr algn="ctr">
              <a:lnSpc>
                <a:spcPts val="4759"/>
              </a:lnSpc>
            </a:pPr>
            <a:r>
              <a:rPr lang="en-US" sz="3399">
                <a:solidFill>
                  <a:srgbClr val="FFFFFF"/>
                </a:solidFill>
                <a:latin typeface="Nunito Bold"/>
              </a:rPr>
              <a:t>Crianças - "cotovelo de Little League" e fraturas do epicôndilo medial após um evento traumático.</a:t>
            </a:r>
          </a:p>
          <a:p>
            <a:pPr algn="ctr">
              <a:lnSpc>
                <a:spcPts val="475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4BA7B8"/>
        </a:solidFill>
      </p:bgPr>
    </p:bg>
    <p:spTree>
      <p:nvGrpSpPr>
        <p:cNvPr id="1" name=""/>
        <p:cNvGrpSpPr/>
        <p:nvPr/>
      </p:nvGrpSpPr>
      <p:grpSpPr>
        <a:xfrm>
          <a:off x="0" y="0"/>
          <a:ext cx="0" cy="0"/>
          <a:chOff x="0" y="0"/>
          <a:chExt cx="0" cy="0"/>
        </a:xfrm>
      </p:grpSpPr>
      <p:sp>
        <p:nvSpPr>
          <p:cNvPr name="Freeform 2" id="2"/>
          <p:cNvSpPr/>
          <p:nvPr/>
        </p:nvSpPr>
        <p:spPr>
          <a:xfrm flipH="false" flipV="false" rot="0">
            <a:off x="15120274" y="4877352"/>
            <a:ext cx="2139026" cy="4199388"/>
          </a:xfrm>
          <a:custGeom>
            <a:avLst/>
            <a:gdLst/>
            <a:ahLst/>
            <a:cxnLst/>
            <a:rect r="r" b="b" t="t" l="l"/>
            <a:pathLst>
              <a:path h="4199388" w="2139026">
                <a:moveTo>
                  <a:pt x="0" y="0"/>
                </a:moveTo>
                <a:lnTo>
                  <a:pt x="2139026" y="0"/>
                </a:lnTo>
                <a:lnTo>
                  <a:pt x="2139026" y="4199389"/>
                </a:lnTo>
                <a:lnTo>
                  <a:pt x="0" y="4199389"/>
                </a:lnTo>
                <a:lnTo>
                  <a:pt x="0" y="0"/>
                </a:lnTo>
                <a:close/>
              </a:path>
            </a:pathLst>
          </a:custGeom>
          <a:blipFill>
            <a:blip r:embed="rId2"/>
            <a:stretch>
              <a:fillRect l="-46874" t="-10681" r="-170227" b="-15079"/>
            </a:stretch>
          </a:blipFill>
        </p:spPr>
      </p:sp>
      <p:sp>
        <p:nvSpPr>
          <p:cNvPr name="Freeform 3" id="3"/>
          <p:cNvSpPr/>
          <p:nvPr/>
        </p:nvSpPr>
        <p:spPr>
          <a:xfrm flipH="false" flipV="false" rot="0">
            <a:off x="11887154" y="2828957"/>
            <a:ext cx="2332744" cy="3091197"/>
          </a:xfrm>
          <a:custGeom>
            <a:avLst/>
            <a:gdLst/>
            <a:ahLst/>
            <a:cxnLst/>
            <a:rect r="r" b="b" t="t" l="l"/>
            <a:pathLst>
              <a:path h="3091197" w="2332744">
                <a:moveTo>
                  <a:pt x="0" y="0"/>
                </a:moveTo>
                <a:lnTo>
                  <a:pt x="2332744" y="0"/>
                </a:lnTo>
                <a:lnTo>
                  <a:pt x="2332744" y="3091197"/>
                </a:lnTo>
                <a:lnTo>
                  <a:pt x="0" y="3091197"/>
                </a:lnTo>
                <a:lnTo>
                  <a:pt x="0" y="0"/>
                </a:lnTo>
                <a:close/>
              </a:path>
            </a:pathLst>
          </a:custGeom>
          <a:blipFill>
            <a:blip r:embed="rId2"/>
            <a:stretch>
              <a:fillRect l="-124420" t="-20485" r="-6786" b="-15364"/>
            </a:stretch>
          </a:blipFill>
        </p:spPr>
      </p:sp>
      <p:sp>
        <p:nvSpPr>
          <p:cNvPr name="Freeform 4" id="4"/>
          <p:cNvSpPr/>
          <p:nvPr/>
        </p:nvSpPr>
        <p:spPr>
          <a:xfrm flipH="false" flipV="false" rot="0">
            <a:off x="14504729" y="540947"/>
            <a:ext cx="3308666" cy="3501041"/>
          </a:xfrm>
          <a:custGeom>
            <a:avLst/>
            <a:gdLst/>
            <a:ahLst/>
            <a:cxnLst/>
            <a:rect r="r" b="b" t="t" l="l"/>
            <a:pathLst>
              <a:path h="3501041" w="3308666">
                <a:moveTo>
                  <a:pt x="0" y="0"/>
                </a:moveTo>
                <a:lnTo>
                  <a:pt x="3308667" y="0"/>
                </a:lnTo>
                <a:lnTo>
                  <a:pt x="3308667" y="3501041"/>
                </a:lnTo>
                <a:lnTo>
                  <a:pt x="0" y="3501041"/>
                </a:lnTo>
                <a:lnTo>
                  <a:pt x="0" y="0"/>
                </a:lnTo>
                <a:close/>
              </a:path>
            </a:pathLst>
          </a:custGeom>
          <a:blipFill>
            <a:blip r:embed="rId3"/>
            <a:stretch>
              <a:fillRect l="0" t="-2998" r="-4442" b="-11396"/>
            </a:stretch>
          </a:blipFill>
        </p:spPr>
      </p:sp>
      <p:sp>
        <p:nvSpPr>
          <p:cNvPr name="TextBox 5" id="5"/>
          <p:cNvSpPr txBox="true"/>
          <p:nvPr/>
        </p:nvSpPr>
        <p:spPr>
          <a:xfrm rot="0">
            <a:off x="696166" y="369497"/>
            <a:ext cx="13254468" cy="1566445"/>
          </a:xfrm>
          <a:prstGeom prst="rect">
            <a:avLst/>
          </a:prstGeom>
        </p:spPr>
        <p:txBody>
          <a:bodyPr anchor="t" rtlCol="false" tIns="0" lIns="0" bIns="0" rIns="0">
            <a:spAutoFit/>
          </a:bodyPr>
          <a:lstStyle/>
          <a:p>
            <a:pPr algn="ctr">
              <a:lnSpc>
                <a:spcPts val="12880"/>
              </a:lnSpc>
            </a:pPr>
            <a:r>
              <a:rPr lang="en-US" sz="9200">
                <a:solidFill>
                  <a:srgbClr val="000000"/>
                </a:solidFill>
                <a:latin typeface="Calistoga"/>
              </a:rPr>
              <a:t>Tratamento conservador</a:t>
            </a:r>
          </a:p>
        </p:txBody>
      </p:sp>
      <p:sp>
        <p:nvSpPr>
          <p:cNvPr name="TextBox 6" id="6"/>
          <p:cNvSpPr txBox="true"/>
          <p:nvPr/>
        </p:nvSpPr>
        <p:spPr>
          <a:xfrm rot="0">
            <a:off x="988034" y="2224792"/>
            <a:ext cx="6494860" cy="580258"/>
          </a:xfrm>
          <a:prstGeom prst="rect">
            <a:avLst/>
          </a:prstGeom>
        </p:spPr>
        <p:txBody>
          <a:bodyPr anchor="t" rtlCol="false" tIns="0" lIns="0" bIns="0" rIns="0">
            <a:spAutoFit/>
          </a:bodyPr>
          <a:lstStyle/>
          <a:p>
            <a:pPr algn="ctr">
              <a:lnSpc>
                <a:spcPts val="4759"/>
              </a:lnSpc>
            </a:pPr>
            <a:r>
              <a:rPr lang="en-US" sz="3399">
                <a:solidFill>
                  <a:srgbClr val="FFFFFF"/>
                </a:solidFill>
                <a:latin typeface="Nunito Bold"/>
              </a:rPr>
              <a:t>Suspender atividades esportivas</a:t>
            </a:r>
          </a:p>
        </p:txBody>
      </p:sp>
      <p:sp>
        <p:nvSpPr>
          <p:cNvPr name="TextBox 7" id="7"/>
          <p:cNvSpPr txBox="true"/>
          <p:nvPr/>
        </p:nvSpPr>
        <p:spPr>
          <a:xfrm rot="0">
            <a:off x="988034" y="3090800"/>
            <a:ext cx="7094738" cy="580258"/>
          </a:xfrm>
          <a:prstGeom prst="rect">
            <a:avLst/>
          </a:prstGeom>
        </p:spPr>
        <p:txBody>
          <a:bodyPr anchor="t" rtlCol="false" tIns="0" lIns="0" bIns="0" rIns="0">
            <a:spAutoFit/>
          </a:bodyPr>
          <a:lstStyle/>
          <a:p>
            <a:pPr algn="ctr">
              <a:lnSpc>
                <a:spcPts val="4759"/>
              </a:lnSpc>
            </a:pPr>
            <a:r>
              <a:rPr lang="en-US" sz="3399">
                <a:solidFill>
                  <a:srgbClr val="FFFFFF"/>
                </a:solidFill>
                <a:latin typeface="Nunito Bold"/>
              </a:rPr>
              <a:t>Gelo até 3 x ao dia 15 - 20 minutos</a:t>
            </a:r>
          </a:p>
        </p:txBody>
      </p:sp>
      <p:sp>
        <p:nvSpPr>
          <p:cNvPr name="TextBox 8" id="8"/>
          <p:cNvSpPr txBox="true"/>
          <p:nvPr/>
        </p:nvSpPr>
        <p:spPr>
          <a:xfrm rot="0">
            <a:off x="932058" y="3956808"/>
            <a:ext cx="10087075" cy="580258"/>
          </a:xfrm>
          <a:prstGeom prst="rect">
            <a:avLst/>
          </a:prstGeom>
        </p:spPr>
        <p:txBody>
          <a:bodyPr anchor="t" rtlCol="false" tIns="0" lIns="0" bIns="0" rIns="0">
            <a:spAutoFit/>
          </a:bodyPr>
          <a:lstStyle/>
          <a:p>
            <a:pPr algn="ctr">
              <a:lnSpc>
                <a:spcPts val="4759"/>
              </a:lnSpc>
            </a:pPr>
            <a:r>
              <a:rPr lang="en-US" sz="3399">
                <a:solidFill>
                  <a:srgbClr val="FFFFFF"/>
                </a:solidFill>
                <a:latin typeface="Nunito Bold"/>
              </a:rPr>
              <a:t>Órtese para aliviar tensão nos musculos e tendões</a:t>
            </a:r>
          </a:p>
        </p:txBody>
      </p:sp>
      <p:sp>
        <p:nvSpPr>
          <p:cNvPr name="TextBox 9" id="9"/>
          <p:cNvSpPr txBox="true"/>
          <p:nvPr/>
        </p:nvSpPr>
        <p:spPr>
          <a:xfrm rot="0">
            <a:off x="932058" y="4822816"/>
            <a:ext cx="7725919" cy="580258"/>
          </a:xfrm>
          <a:prstGeom prst="rect">
            <a:avLst/>
          </a:prstGeom>
        </p:spPr>
        <p:txBody>
          <a:bodyPr anchor="t" rtlCol="false" tIns="0" lIns="0" bIns="0" rIns="0">
            <a:spAutoFit/>
          </a:bodyPr>
          <a:lstStyle/>
          <a:p>
            <a:pPr algn="ctr">
              <a:lnSpc>
                <a:spcPts val="4759"/>
              </a:lnSpc>
            </a:pPr>
            <a:r>
              <a:rPr lang="en-US" sz="3399">
                <a:solidFill>
                  <a:srgbClr val="FFFFFF"/>
                </a:solidFill>
                <a:latin typeface="Nunito Bold"/>
              </a:rPr>
              <a:t>Pomada de arnica e de garra do diabo</a:t>
            </a:r>
          </a:p>
        </p:txBody>
      </p:sp>
      <p:sp>
        <p:nvSpPr>
          <p:cNvPr name="TextBox 10" id="10"/>
          <p:cNvSpPr txBox="true"/>
          <p:nvPr/>
        </p:nvSpPr>
        <p:spPr>
          <a:xfrm rot="0">
            <a:off x="696166" y="5596688"/>
            <a:ext cx="2818214" cy="580258"/>
          </a:xfrm>
          <a:prstGeom prst="rect">
            <a:avLst/>
          </a:prstGeom>
        </p:spPr>
        <p:txBody>
          <a:bodyPr anchor="t" rtlCol="false" tIns="0" lIns="0" bIns="0" rIns="0">
            <a:spAutoFit/>
          </a:bodyPr>
          <a:lstStyle/>
          <a:p>
            <a:pPr algn="ctr">
              <a:lnSpc>
                <a:spcPts val="4759"/>
              </a:lnSpc>
            </a:pPr>
            <a:r>
              <a:rPr lang="en-US" sz="3399">
                <a:solidFill>
                  <a:srgbClr val="FFFFFF"/>
                </a:solidFill>
                <a:latin typeface="Nunito Bold"/>
              </a:rPr>
              <a:t>UST e laser</a:t>
            </a:r>
          </a:p>
        </p:txBody>
      </p:sp>
      <p:sp>
        <p:nvSpPr>
          <p:cNvPr name="TextBox 11" id="11"/>
          <p:cNvSpPr txBox="true"/>
          <p:nvPr/>
        </p:nvSpPr>
        <p:spPr>
          <a:xfrm rot="0">
            <a:off x="624959" y="6396789"/>
            <a:ext cx="6857936" cy="580258"/>
          </a:xfrm>
          <a:prstGeom prst="rect">
            <a:avLst/>
          </a:prstGeom>
        </p:spPr>
        <p:txBody>
          <a:bodyPr anchor="t" rtlCol="false" tIns="0" lIns="0" bIns="0" rIns="0">
            <a:spAutoFit/>
          </a:bodyPr>
          <a:lstStyle/>
          <a:p>
            <a:pPr algn="ctr">
              <a:lnSpc>
                <a:spcPts val="4759"/>
              </a:lnSpc>
            </a:pPr>
            <a:r>
              <a:rPr lang="en-US" sz="3399">
                <a:solidFill>
                  <a:srgbClr val="FFFFFF"/>
                </a:solidFill>
                <a:latin typeface="Nunito Bold"/>
              </a:rPr>
              <a:t>Massagens: cyrax e miofascial</a:t>
            </a:r>
          </a:p>
        </p:txBody>
      </p:sp>
      <p:sp>
        <p:nvSpPr>
          <p:cNvPr name="TextBox 12" id="12"/>
          <p:cNvSpPr txBox="true"/>
          <p:nvPr/>
        </p:nvSpPr>
        <p:spPr>
          <a:xfrm rot="0">
            <a:off x="922830" y="7304587"/>
            <a:ext cx="13507490" cy="580258"/>
          </a:xfrm>
          <a:prstGeom prst="rect">
            <a:avLst/>
          </a:prstGeom>
        </p:spPr>
        <p:txBody>
          <a:bodyPr anchor="t" rtlCol="false" tIns="0" lIns="0" bIns="0" rIns="0">
            <a:spAutoFit/>
          </a:bodyPr>
          <a:lstStyle/>
          <a:p>
            <a:pPr algn="ctr">
              <a:lnSpc>
                <a:spcPts val="4759"/>
              </a:lnSpc>
            </a:pPr>
            <a:r>
              <a:rPr lang="en-US" sz="3399">
                <a:solidFill>
                  <a:srgbClr val="FFFFFF"/>
                </a:solidFill>
                <a:latin typeface="Nunito Bold"/>
              </a:rPr>
              <a:t>Quando dor e inflamação diminuem: alongamento e fortalecimento</a:t>
            </a:r>
          </a:p>
        </p:txBody>
      </p:sp>
      <p:sp>
        <p:nvSpPr>
          <p:cNvPr name="TextBox 13" id="13"/>
          <p:cNvSpPr txBox="true"/>
          <p:nvPr/>
        </p:nvSpPr>
        <p:spPr>
          <a:xfrm rot="0">
            <a:off x="932058" y="8218220"/>
            <a:ext cx="9546498" cy="580258"/>
          </a:xfrm>
          <a:prstGeom prst="rect">
            <a:avLst/>
          </a:prstGeom>
        </p:spPr>
        <p:txBody>
          <a:bodyPr anchor="t" rtlCol="false" tIns="0" lIns="0" bIns="0" rIns="0">
            <a:spAutoFit/>
          </a:bodyPr>
          <a:lstStyle/>
          <a:p>
            <a:pPr algn="ctr">
              <a:lnSpc>
                <a:spcPts val="4759"/>
              </a:lnSpc>
            </a:pPr>
            <a:r>
              <a:rPr lang="en-US" sz="3399">
                <a:solidFill>
                  <a:srgbClr val="FFFFFF"/>
                </a:solidFill>
                <a:latin typeface="Nunito Bold"/>
              </a:rPr>
              <a:t>Evitar fortalecimento de bíceps e braquiorradial</a:t>
            </a:r>
          </a:p>
        </p:txBody>
      </p:sp>
      <p:sp>
        <p:nvSpPr>
          <p:cNvPr name="TextBox 14" id="14"/>
          <p:cNvSpPr txBox="true"/>
          <p:nvPr/>
        </p:nvSpPr>
        <p:spPr>
          <a:xfrm rot="0">
            <a:off x="922830" y="8960499"/>
            <a:ext cx="2971602" cy="580258"/>
          </a:xfrm>
          <a:prstGeom prst="rect">
            <a:avLst/>
          </a:prstGeom>
        </p:spPr>
        <p:txBody>
          <a:bodyPr anchor="t" rtlCol="false" tIns="0" lIns="0" bIns="0" rIns="0">
            <a:spAutoFit/>
          </a:bodyPr>
          <a:lstStyle/>
          <a:p>
            <a:pPr algn="ctr">
              <a:lnSpc>
                <a:spcPts val="4759"/>
              </a:lnSpc>
            </a:pPr>
            <a:r>
              <a:rPr lang="en-US" sz="3399">
                <a:solidFill>
                  <a:srgbClr val="FFFFFF"/>
                </a:solidFill>
                <a:latin typeface="Nunito Bold"/>
              </a:rPr>
              <a:t>Kinesio taping </a:t>
            </a:r>
          </a:p>
        </p:txBody>
      </p:sp>
      <p:sp>
        <p:nvSpPr>
          <p:cNvPr name="TextBox 15" id="15"/>
          <p:cNvSpPr txBox="true"/>
          <p:nvPr/>
        </p:nvSpPr>
        <p:spPr>
          <a:xfrm rot="0">
            <a:off x="696166" y="9712303"/>
            <a:ext cx="10558860" cy="431700"/>
          </a:xfrm>
          <a:prstGeom prst="rect">
            <a:avLst/>
          </a:prstGeom>
        </p:spPr>
        <p:txBody>
          <a:bodyPr anchor="t" rtlCol="false" tIns="0" lIns="0" bIns="0" rIns="0">
            <a:spAutoFit/>
          </a:bodyPr>
          <a:lstStyle/>
          <a:p>
            <a:pPr algn="ctr">
              <a:lnSpc>
                <a:spcPts val="3500"/>
              </a:lnSpc>
            </a:pPr>
            <a:r>
              <a:rPr lang="en-US" sz="2500">
                <a:solidFill>
                  <a:srgbClr val="FFFFFF"/>
                </a:solidFill>
                <a:latin typeface="Nunito"/>
              </a:rPr>
              <a:t>https://www.fisioterapiaparatodos.com/p/terapia/epicondilite-do-cotovelo/</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4BA7B8"/>
        </a:solidFill>
      </p:bgPr>
    </p:bg>
    <p:spTree>
      <p:nvGrpSpPr>
        <p:cNvPr id="1" name=""/>
        <p:cNvGrpSpPr/>
        <p:nvPr/>
      </p:nvGrpSpPr>
      <p:grpSpPr>
        <a:xfrm>
          <a:off x="0" y="0"/>
          <a:ext cx="0" cy="0"/>
          <a:chOff x="0" y="0"/>
          <a:chExt cx="0" cy="0"/>
        </a:xfrm>
      </p:grpSpPr>
      <p:sp>
        <p:nvSpPr>
          <p:cNvPr name="TextBox 2" id="2"/>
          <p:cNvSpPr txBox="true"/>
          <p:nvPr/>
        </p:nvSpPr>
        <p:spPr>
          <a:xfrm rot="0">
            <a:off x="615424" y="429603"/>
            <a:ext cx="11985764" cy="1655805"/>
          </a:xfrm>
          <a:prstGeom prst="rect">
            <a:avLst/>
          </a:prstGeom>
        </p:spPr>
        <p:txBody>
          <a:bodyPr anchor="t" rtlCol="false" tIns="0" lIns="0" bIns="0" rIns="0">
            <a:spAutoFit/>
          </a:bodyPr>
          <a:lstStyle/>
          <a:p>
            <a:pPr algn="ctr">
              <a:lnSpc>
                <a:spcPts val="13529"/>
              </a:lnSpc>
            </a:pPr>
            <a:r>
              <a:rPr lang="en-US" sz="9663">
                <a:solidFill>
                  <a:srgbClr val="000000"/>
                </a:solidFill>
                <a:latin typeface="Calistoga"/>
              </a:rPr>
              <a:t>Tratamento cirúrgico</a:t>
            </a:r>
          </a:p>
        </p:txBody>
      </p:sp>
      <p:sp>
        <p:nvSpPr>
          <p:cNvPr name="TextBox 3" id="3"/>
          <p:cNvSpPr txBox="true"/>
          <p:nvPr/>
        </p:nvSpPr>
        <p:spPr>
          <a:xfrm rot="0">
            <a:off x="1028700" y="2752439"/>
            <a:ext cx="16222430" cy="1330893"/>
          </a:xfrm>
          <a:prstGeom prst="rect">
            <a:avLst/>
          </a:prstGeom>
        </p:spPr>
        <p:txBody>
          <a:bodyPr anchor="t" rtlCol="false" tIns="0" lIns="0" bIns="0" rIns="0">
            <a:spAutoFit/>
          </a:bodyPr>
          <a:lstStyle/>
          <a:p>
            <a:pPr>
              <a:lnSpc>
                <a:spcPts val="5382"/>
              </a:lnSpc>
            </a:pPr>
            <a:r>
              <a:rPr lang="en-US" sz="3844">
                <a:solidFill>
                  <a:srgbClr val="FFFFFF"/>
                </a:solidFill>
                <a:latin typeface="Nunito Bold"/>
              </a:rPr>
              <a:t>Raro - se os sintomas persistem, após 12 meses de terapia conservadora se pode optar por uma operação. </a:t>
            </a:r>
          </a:p>
        </p:txBody>
      </p:sp>
      <p:sp>
        <p:nvSpPr>
          <p:cNvPr name="TextBox 4" id="4"/>
          <p:cNvSpPr txBox="true"/>
          <p:nvPr/>
        </p:nvSpPr>
        <p:spPr>
          <a:xfrm rot="0">
            <a:off x="1275062" y="5048250"/>
            <a:ext cx="9178528" cy="1810954"/>
          </a:xfrm>
          <a:prstGeom prst="rect">
            <a:avLst/>
          </a:prstGeom>
        </p:spPr>
        <p:txBody>
          <a:bodyPr anchor="t" rtlCol="false" tIns="0" lIns="0" bIns="0" rIns="0">
            <a:spAutoFit/>
          </a:bodyPr>
          <a:lstStyle/>
          <a:p>
            <a:pPr algn="ctr" marL="1122679" indent="-561340" lvl="1">
              <a:lnSpc>
                <a:spcPts val="7279"/>
              </a:lnSpc>
              <a:buFont typeface="Arial"/>
              <a:buChar char="•"/>
            </a:pPr>
            <a:r>
              <a:rPr lang="en-US" sz="5199">
                <a:solidFill>
                  <a:srgbClr val="FFFFFF"/>
                </a:solidFill>
                <a:latin typeface="Nunito Bold"/>
              </a:rPr>
              <a:t>Desbridamento do tendão</a:t>
            </a:r>
          </a:p>
          <a:p>
            <a:pPr marL="1122679" indent="-561340" lvl="1">
              <a:lnSpc>
                <a:spcPts val="7279"/>
              </a:lnSpc>
              <a:buFont typeface="Arial"/>
              <a:buChar char="•"/>
            </a:pPr>
            <a:r>
              <a:rPr lang="en-US" sz="5199">
                <a:solidFill>
                  <a:srgbClr val="FFFFFF"/>
                </a:solidFill>
                <a:latin typeface="Nunito Bold"/>
              </a:rPr>
              <a:t>Liberação do tendão</a:t>
            </a:r>
          </a:p>
        </p:txBody>
      </p:sp>
      <p:sp>
        <p:nvSpPr>
          <p:cNvPr name="TextBox 5" id="5"/>
          <p:cNvSpPr txBox="true"/>
          <p:nvPr/>
        </p:nvSpPr>
        <p:spPr>
          <a:xfrm rot="0">
            <a:off x="848566" y="9653618"/>
            <a:ext cx="10558860" cy="431700"/>
          </a:xfrm>
          <a:prstGeom prst="rect">
            <a:avLst/>
          </a:prstGeom>
        </p:spPr>
        <p:txBody>
          <a:bodyPr anchor="t" rtlCol="false" tIns="0" lIns="0" bIns="0" rIns="0">
            <a:spAutoFit/>
          </a:bodyPr>
          <a:lstStyle/>
          <a:p>
            <a:pPr algn="ctr">
              <a:lnSpc>
                <a:spcPts val="3500"/>
              </a:lnSpc>
            </a:pPr>
            <a:r>
              <a:rPr lang="en-US" sz="2500">
                <a:solidFill>
                  <a:srgbClr val="FFFFFF"/>
                </a:solidFill>
                <a:latin typeface="Nunito"/>
              </a:rPr>
              <a:t>https://www.fisioterapiaparatodos.com/p/terapia/epicondilite-do-cotovelo/</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4BA7B8"/>
        </a:solidFill>
      </p:bgPr>
    </p:bg>
    <p:spTree>
      <p:nvGrpSpPr>
        <p:cNvPr id="1" name=""/>
        <p:cNvGrpSpPr/>
        <p:nvPr/>
      </p:nvGrpSpPr>
      <p:grpSpPr>
        <a:xfrm>
          <a:off x="0" y="0"/>
          <a:ext cx="0" cy="0"/>
          <a:chOff x="0" y="0"/>
          <a:chExt cx="0" cy="0"/>
        </a:xfrm>
      </p:grpSpPr>
      <p:sp>
        <p:nvSpPr>
          <p:cNvPr name="Freeform 2" id="2"/>
          <p:cNvSpPr/>
          <p:nvPr/>
        </p:nvSpPr>
        <p:spPr>
          <a:xfrm flipH="false" flipV="false" rot="0">
            <a:off x="1453685" y="1521585"/>
            <a:ext cx="15380629" cy="3989192"/>
          </a:xfrm>
          <a:custGeom>
            <a:avLst/>
            <a:gdLst/>
            <a:ahLst/>
            <a:cxnLst/>
            <a:rect r="r" b="b" t="t" l="l"/>
            <a:pathLst>
              <a:path h="3989192" w="15380629">
                <a:moveTo>
                  <a:pt x="0" y="0"/>
                </a:moveTo>
                <a:lnTo>
                  <a:pt x="15380630" y="0"/>
                </a:lnTo>
                <a:lnTo>
                  <a:pt x="15380630" y="3989191"/>
                </a:lnTo>
                <a:lnTo>
                  <a:pt x="0" y="3989191"/>
                </a:lnTo>
                <a:lnTo>
                  <a:pt x="0" y="0"/>
                </a:lnTo>
                <a:close/>
              </a:path>
            </a:pathLst>
          </a:custGeom>
          <a:blipFill>
            <a:blip r:embed="rId2"/>
            <a:stretch>
              <a:fillRect l="0" t="0" r="0" b="-131861"/>
            </a:stretch>
          </a:blipFill>
        </p:spPr>
      </p:sp>
      <p:sp>
        <p:nvSpPr>
          <p:cNvPr name="TextBox 3" id="3"/>
          <p:cNvSpPr txBox="true"/>
          <p:nvPr/>
        </p:nvSpPr>
        <p:spPr>
          <a:xfrm rot="0">
            <a:off x="830957" y="6250800"/>
            <a:ext cx="16626086" cy="738506"/>
          </a:xfrm>
          <a:prstGeom prst="rect">
            <a:avLst/>
          </a:prstGeom>
        </p:spPr>
        <p:txBody>
          <a:bodyPr anchor="t" rtlCol="false" tIns="0" lIns="0" bIns="0" rIns="0">
            <a:spAutoFit/>
          </a:bodyPr>
          <a:lstStyle/>
          <a:p>
            <a:pPr algn="ctr">
              <a:lnSpc>
                <a:spcPts val="6019"/>
              </a:lnSpc>
            </a:pPr>
            <a:r>
              <a:rPr lang="en-US" sz="4299">
                <a:solidFill>
                  <a:srgbClr val="FFFFFF"/>
                </a:solidFill>
                <a:latin typeface="Nunito Bold"/>
              </a:rPr>
              <a:t>Injeção de PRP, BMAC, injeção de células produtoras de colágeno</a:t>
            </a:r>
          </a:p>
        </p:txBody>
      </p:sp>
      <p:sp>
        <p:nvSpPr>
          <p:cNvPr name="TextBox 4" id="4"/>
          <p:cNvSpPr txBox="true"/>
          <p:nvPr/>
        </p:nvSpPr>
        <p:spPr>
          <a:xfrm rot="0">
            <a:off x="890653" y="7732255"/>
            <a:ext cx="8253347" cy="761869"/>
          </a:xfrm>
          <a:prstGeom prst="rect">
            <a:avLst/>
          </a:prstGeom>
        </p:spPr>
        <p:txBody>
          <a:bodyPr anchor="t" rtlCol="false" tIns="0" lIns="0" bIns="0" rIns="0">
            <a:spAutoFit/>
          </a:bodyPr>
          <a:lstStyle/>
          <a:p>
            <a:pPr algn="ctr">
              <a:lnSpc>
                <a:spcPts val="6299"/>
              </a:lnSpc>
            </a:pPr>
            <a:r>
              <a:rPr lang="en-US" sz="4499">
                <a:solidFill>
                  <a:srgbClr val="FFFFFF"/>
                </a:solidFill>
                <a:latin typeface="Nunito Bold"/>
              </a:rPr>
              <a:t>Tratamento com células tronco</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4BA7B8"/>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2917191" y="-2217638"/>
            <a:ext cx="10895948" cy="15450454"/>
          </a:xfrm>
          <a:custGeom>
            <a:avLst/>
            <a:gdLst/>
            <a:ahLst/>
            <a:cxnLst/>
            <a:rect r="r" b="b" t="t" l="l"/>
            <a:pathLst>
              <a:path h="15450454" w="10895948">
                <a:moveTo>
                  <a:pt x="0" y="0"/>
                </a:moveTo>
                <a:lnTo>
                  <a:pt x="10895948" y="0"/>
                </a:lnTo>
                <a:lnTo>
                  <a:pt x="10895948" y="15450454"/>
                </a:lnTo>
                <a:lnTo>
                  <a:pt x="0" y="154504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64664" y="1875361"/>
            <a:ext cx="6994636" cy="8291056"/>
          </a:xfrm>
          <a:custGeom>
            <a:avLst/>
            <a:gdLst/>
            <a:ahLst/>
            <a:cxnLst/>
            <a:rect r="r" b="b" t="t" l="l"/>
            <a:pathLst>
              <a:path h="8291056" w="6994636">
                <a:moveTo>
                  <a:pt x="0" y="0"/>
                </a:moveTo>
                <a:lnTo>
                  <a:pt x="6994636" y="0"/>
                </a:lnTo>
                <a:lnTo>
                  <a:pt x="6994636" y="8291056"/>
                </a:lnTo>
                <a:lnTo>
                  <a:pt x="0" y="82910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565932" y="3750380"/>
            <a:ext cx="6348673" cy="7962624"/>
          </a:xfrm>
          <a:prstGeom prst="rect">
            <a:avLst/>
          </a:prstGeom>
        </p:spPr>
        <p:txBody>
          <a:bodyPr anchor="t" rtlCol="false" tIns="0" lIns="0" bIns="0" rIns="0">
            <a:spAutoFit/>
          </a:bodyPr>
          <a:lstStyle/>
          <a:p>
            <a:pPr marL="700292" indent="-350146" lvl="1">
              <a:lnSpc>
                <a:spcPts val="5319"/>
              </a:lnSpc>
              <a:buFont typeface="Arial"/>
              <a:buChar char="•"/>
            </a:pPr>
            <a:r>
              <a:rPr lang="en-US" sz="3243">
                <a:solidFill>
                  <a:srgbClr val="653924"/>
                </a:solidFill>
                <a:latin typeface="Nunito Bold"/>
              </a:rPr>
              <a:t>Aposentada - Responsável pela </a:t>
            </a:r>
            <a:r>
              <a:rPr lang="en-US" sz="3243">
                <a:solidFill>
                  <a:srgbClr val="D34A24"/>
                </a:solidFill>
                <a:latin typeface="Nunito Bold"/>
              </a:rPr>
              <a:t>manutenção de sua casa</a:t>
            </a:r>
            <a:r>
              <a:rPr lang="en-US" sz="3243">
                <a:solidFill>
                  <a:srgbClr val="653924"/>
                </a:solidFill>
                <a:latin typeface="Nunito Bold"/>
              </a:rPr>
              <a:t> </a:t>
            </a:r>
          </a:p>
          <a:p>
            <a:pPr marL="700292" indent="-350146" lvl="1">
              <a:lnSpc>
                <a:spcPts val="5319"/>
              </a:lnSpc>
              <a:buFont typeface="Arial"/>
              <a:buChar char="•"/>
            </a:pPr>
            <a:r>
              <a:rPr lang="en-US" sz="3243">
                <a:solidFill>
                  <a:srgbClr val="653924"/>
                </a:solidFill>
                <a:latin typeface="Nunito Bold"/>
              </a:rPr>
              <a:t>Sedentária </a:t>
            </a:r>
          </a:p>
          <a:p>
            <a:pPr marL="700292" indent="-350146" lvl="1">
              <a:lnSpc>
                <a:spcPts val="5319"/>
              </a:lnSpc>
              <a:buFont typeface="Arial"/>
              <a:buChar char="•"/>
            </a:pPr>
            <a:r>
              <a:rPr lang="en-US" sz="3243">
                <a:solidFill>
                  <a:srgbClr val="653924"/>
                </a:solidFill>
                <a:latin typeface="Nunito Bold"/>
              </a:rPr>
              <a:t>Não tabagista</a:t>
            </a:r>
          </a:p>
          <a:p>
            <a:pPr marL="700292" indent="-350146" lvl="1">
              <a:lnSpc>
                <a:spcPts val="5319"/>
              </a:lnSpc>
              <a:buFont typeface="Arial"/>
              <a:buChar char="•"/>
            </a:pPr>
            <a:r>
              <a:rPr lang="en-US" sz="3243">
                <a:solidFill>
                  <a:srgbClr val="653924"/>
                </a:solidFill>
                <a:latin typeface="Nunito Bold"/>
              </a:rPr>
              <a:t>Sem rede de apoio</a:t>
            </a:r>
          </a:p>
          <a:p>
            <a:pPr marL="700292" indent="-350146" lvl="1">
              <a:lnSpc>
                <a:spcPts val="5319"/>
              </a:lnSpc>
              <a:buFont typeface="Arial"/>
              <a:buChar char="•"/>
            </a:pPr>
            <a:r>
              <a:rPr lang="en-US" sz="3243">
                <a:solidFill>
                  <a:srgbClr val="D34A24"/>
                </a:solidFill>
                <a:latin typeface="Nunito Bold"/>
              </a:rPr>
              <a:t>Fatores estressores </a:t>
            </a:r>
            <a:r>
              <a:rPr lang="en-US" sz="3243">
                <a:solidFill>
                  <a:srgbClr val="653924"/>
                </a:solidFill>
                <a:latin typeface="Nunito Bold"/>
              </a:rPr>
              <a:t>(marido e filho) É cuidadora informal de portador de Alzheimer e de dependente quimico </a:t>
            </a:r>
          </a:p>
          <a:p>
            <a:pPr>
              <a:lnSpc>
                <a:spcPts val="5319"/>
              </a:lnSpc>
            </a:pPr>
          </a:p>
          <a:p>
            <a:pPr>
              <a:lnSpc>
                <a:spcPts val="5319"/>
              </a:lnSpc>
            </a:pPr>
            <a:r>
              <a:rPr lang="en-US" sz="3243">
                <a:solidFill>
                  <a:srgbClr val="653924"/>
                </a:solidFill>
                <a:latin typeface="Nunito Bold"/>
              </a:rPr>
              <a:t> </a:t>
            </a:r>
          </a:p>
          <a:p>
            <a:pPr algn="l">
              <a:lnSpc>
                <a:spcPts val="5319"/>
              </a:lnSpc>
            </a:pPr>
          </a:p>
        </p:txBody>
      </p:sp>
      <p:sp>
        <p:nvSpPr>
          <p:cNvPr name="TextBox 5" id="5"/>
          <p:cNvSpPr txBox="true"/>
          <p:nvPr/>
        </p:nvSpPr>
        <p:spPr>
          <a:xfrm rot="-129253">
            <a:off x="10555806" y="3549323"/>
            <a:ext cx="5781384" cy="4847940"/>
          </a:xfrm>
          <a:prstGeom prst="rect">
            <a:avLst/>
          </a:prstGeom>
        </p:spPr>
        <p:txBody>
          <a:bodyPr anchor="t" rtlCol="false" tIns="0" lIns="0" bIns="0" rIns="0">
            <a:spAutoFit/>
          </a:bodyPr>
          <a:lstStyle/>
          <a:p>
            <a:pPr>
              <a:lnSpc>
                <a:spcPts val="4865"/>
              </a:lnSpc>
            </a:pPr>
          </a:p>
          <a:p>
            <a:pPr marL="700292" indent="-350146" lvl="1">
              <a:lnSpc>
                <a:spcPts val="4865"/>
              </a:lnSpc>
              <a:buFont typeface="Arial"/>
              <a:buChar char="•"/>
            </a:pPr>
            <a:r>
              <a:rPr lang="en-US" sz="3243">
                <a:solidFill>
                  <a:srgbClr val="653924"/>
                </a:solidFill>
                <a:latin typeface="Nunito Bold"/>
              </a:rPr>
              <a:t>Acompanhamento com psiquiatra</a:t>
            </a:r>
          </a:p>
          <a:p>
            <a:pPr marL="700292" indent="-350146" lvl="1">
              <a:lnSpc>
                <a:spcPts val="4865"/>
              </a:lnSpc>
              <a:buFont typeface="Arial"/>
              <a:buChar char="•"/>
            </a:pPr>
            <a:r>
              <a:rPr lang="en-US" sz="3243">
                <a:solidFill>
                  <a:srgbClr val="D34A24"/>
                </a:solidFill>
                <a:latin typeface="Nunito Bold"/>
              </a:rPr>
              <a:t>Depressão</a:t>
            </a:r>
            <a:r>
              <a:rPr lang="en-US" sz="3243">
                <a:solidFill>
                  <a:srgbClr val="653924"/>
                </a:solidFill>
                <a:latin typeface="Nunito Bold"/>
              </a:rPr>
              <a:t> em tratamento</a:t>
            </a:r>
          </a:p>
          <a:p>
            <a:pPr marL="700292" indent="-350146" lvl="1">
              <a:lnSpc>
                <a:spcPts val="4865"/>
              </a:lnSpc>
              <a:buFont typeface="Arial"/>
              <a:buChar char="•"/>
            </a:pPr>
            <a:r>
              <a:rPr lang="en-US" sz="3243">
                <a:solidFill>
                  <a:srgbClr val="653924"/>
                </a:solidFill>
                <a:latin typeface="Nunito Bold"/>
              </a:rPr>
              <a:t>Faz uso de medicamentos </a:t>
            </a:r>
          </a:p>
          <a:p>
            <a:pPr marL="700292" indent="-350146" lvl="1">
              <a:lnSpc>
                <a:spcPts val="4865"/>
              </a:lnSpc>
              <a:buFont typeface="Arial"/>
              <a:buChar char="•"/>
            </a:pPr>
            <a:r>
              <a:rPr lang="en-US" sz="3243">
                <a:solidFill>
                  <a:srgbClr val="D34A24"/>
                </a:solidFill>
                <a:latin typeface="Nunito Bold"/>
              </a:rPr>
              <a:t>Alcoólatra</a:t>
            </a:r>
            <a:r>
              <a:rPr lang="en-US" sz="3243">
                <a:solidFill>
                  <a:srgbClr val="653924"/>
                </a:solidFill>
                <a:latin typeface="Nunito Bold"/>
              </a:rPr>
              <a:t> </a:t>
            </a:r>
          </a:p>
          <a:p>
            <a:pPr algn="l" marL="700292" indent="-350146" lvl="1">
              <a:lnSpc>
                <a:spcPts val="4865"/>
              </a:lnSpc>
              <a:buFont typeface="Arial"/>
              <a:buChar char="•"/>
            </a:pPr>
            <a:r>
              <a:rPr lang="en-US" sz="3243">
                <a:solidFill>
                  <a:srgbClr val="653924"/>
                </a:solidFill>
                <a:latin typeface="Nunito Bold"/>
              </a:rPr>
              <a:t>Com hipertensão Arterial em tratamento</a:t>
            </a:r>
          </a:p>
        </p:txBody>
      </p:sp>
      <p:sp>
        <p:nvSpPr>
          <p:cNvPr name="TextBox 6" id="6"/>
          <p:cNvSpPr txBox="true"/>
          <p:nvPr/>
        </p:nvSpPr>
        <p:spPr>
          <a:xfrm rot="0">
            <a:off x="2964254" y="1057275"/>
            <a:ext cx="11279152" cy="1664747"/>
          </a:xfrm>
          <a:prstGeom prst="rect">
            <a:avLst/>
          </a:prstGeom>
        </p:spPr>
        <p:txBody>
          <a:bodyPr anchor="t" rtlCol="false" tIns="0" lIns="0" bIns="0" rIns="0">
            <a:spAutoFit/>
          </a:bodyPr>
          <a:lstStyle/>
          <a:p>
            <a:pPr>
              <a:lnSpc>
                <a:spcPts val="6526"/>
              </a:lnSpc>
            </a:pPr>
            <a:r>
              <a:rPr lang="en-US" sz="5675" spc="283">
                <a:solidFill>
                  <a:srgbClr val="06023D"/>
                </a:solidFill>
                <a:latin typeface="Calistoga"/>
              </a:rPr>
              <a:t>Paciente MTC, 67 anos, sexo feminino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4BA7B8"/>
        </a:solidFill>
      </p:bgPr>
    </p:bg>
    <p:spTree>
      <p:nvGrpSpPr>
        <p:cNvPr id="1" name=""/>
        <p:cNvGrpSpPr/>
        <p:nvPr/>
      </p:nvGrpSpPr>
      <p:grpSpPr>
        <a:xfrm>
          <a:off x="0" y="0"/>
          <a:ext cx="0" cy="0"/>
          <a:chOff x="0" y="0"/>
          <a:chExt cx="0" cy="0"/>
        </a:xfrm>
      </p:grpSpPr>
      <p:sp>
        <p:nvSpPr>
          <p:cNvPr name="Freeform 2" id="2"/>
          <p:cNvSpPr/>
          <p:nvPr/>
        </p:nvSpPr>
        <p:spPr>
          <a:xfrm flipH="false" flipV="false" rot="0">
            <a:off x="766310" y="3417987"/>
            <a:ext cx="11181246" cy="3133886"/>
          </a:xfrm>
          <a:custGeom>
            <a:avLst/>
            <a:gdLst/>
            <a:ahLst/>
            <a:cxnLst/>
            <a:rect r="r" b="b" t="t" l="l"/>
            <a:pathLst>
              <a:path h="3133886" w="11181246">
                <a:moveTo>
                  <a:pt x="0" y="0"/>
                </a:moveTo>
                <a:lnTo>
                  <a:pt x="11181247" y="0"/>
                </a:lnTo>
                <a:lnTo>
                  <a:pt x="11181247" y="3133886"/>
                </a:lnTo>
                <a:lnTo>
                  <a:pt x="0" y="3133886"/>
                </a:lnTo>
                <a:lnTo>
                  <a:pt x="0" y="0"/>
                </a:lnTo>
                <a:close/>
              </a:path>
            </a:pathLst>
          </a:custGeom>
          <a:blipFill>
            <a:blip r:embed="rId2"/>
            <a:stretch>
              <a:fillRect l="-10601" t="-85157" r="-44557" b="-126234"/>
            </a:stretch>
          </a:blipFill>
        </p:spPr>
      </p:sp>
      <p:sp>
        <p:nvSpPr>
          <p:cNvPr name="TextBox 3" id="3"/>
          <p:cNvSpPr txBox="true"/>
          <p:nvPr/>
        </p:nvSpPr>
        <p:spPr>
          <a:xfrm rot="0">
            <a:off x="208969" y="413167"/>
            <a:ext cx="17050331" cy="2147570"/>
          </a:xfrm>
          <a:prstGeom prst="rect">
            <a:avLst/>
          </a:prstGeom>
        </p:spPr>
        <p:txBody>
          <a:bodyPr anchor="t" rtlCol="false" tIns="0" lIns="0" bIns="0" rIns="0">
            <a:spAutoFit/>
          </a:bodyPr>
          <a:lstStyle/>
          <a:p>
            <a:pPr algn="ctr">
              <a:lnSpc>
                <a:spcPts val="8680"/>
              </a:lnSpc>
            </a:pPr>
            <a:r>
              <a:rPr lang="en-US" sz="6200">
                <a:solidFill>
                  <a:srgbClr val="06023D"/>
                </a:solidFill>
                <a:latin typeface="Calistoga"/>
              </a:rPr>
              <a:t>O que essas características da paciente influenciam no tratamento?</a:t>
            </a:r>
          </a:p>
        </p:txBody>
      </p:sp>
      <p:sp>
        <p:nvSpPr>
          <p:cNvPr name="TextBox 4" id="4"/>
          <p:cNvSpPr txBox="true"/>
          <p:nvPr/>
        </p:nvSpPr>
        <p:spPr>
          <a:xfrm rot="0">
            <a:off x="1429338" y="7355639"/>
            <a:ext cx="12823358" cy="2223505"/>
          </a:xfrm>
          <a:prstGeom prst="rect">
            <a:avLst/>
          </a:prstGeom>
        </p:spPr>
        <p:txBody>
          <a:bodyPr anchor="t" rtlCol="false" tIns="0" lIns="0" bIns="0" rIns="0">
            <a:spAutoFit/>
          </a:bodyPr>
          <a:lstStyle/>
          <a:p>
            <a:pPr marL="690881" indent="-345440" lvl="1">
              <a:lnSpc>
                <a:spcPts val="4480"/>
              </a:lnSpc>
              <a:buFont typeface="Arial"/>
              <a:buChar char="•"/>
            </a:pPr>
            <a:r>
              <a:rPr lang="en-US" sz="3200" spc="160">
                <a:solidFill>
                  <a:srgbClr val="FEFEFE"/>
                </a:solidFill>
                <a:latin typeface="Nunito Bold"/>
              </a:rPr>
              <a:t>Uso de Escala de qualidade de vida para cuidadores informais de idosos  </a:t>
            </a:r>
          </a:p>
          <a:p>
            <a:pPr>
              <a:lnSpc>
                <a:spcPts val="4480"/>
              </a:lnSpc>
            </a:pPr>
          </a:p>
          <a:p>
            <a:pPr>
              <a:lnSpc>
                <a:spcPts val="4480"/>
              </a:lnSpc>
            </a:pPr>
          </a:p>
        </p:txBody>
      </p:sp>
      <p:sp>
        <p:nvSpPr>
          <p:cNvPr name="TextBox 5" id="5"/>
          <p:cNvSpPr txBox="true"/>
          <p:nvPr/>
        </p:nvSpPr>
        <p:spPr>
          <a:xfrm rot="0">
            <a:off x="1028700" y="9679252"/>
            <a:ext cx="16066112" cy="462148"/>
          </a:xfrm>
          <a:prstGeom prst="rect">
            <a:avLst/>
          </a:prstGeom>
        </p:spPr>
        <p:txBody>
          <a:bodyPr anchor="t" rtlCol="false" tIns="0" lIns="0" bIns="0" rIns="0">
            <a:spAutoFit/>
          </a:bodyPr>
          <a:lstStyle/>
          <a:p>
            <a:pPr algn="ctr">
              <a:lnSpc>
                <a:spcPts val="1819"/>
              </a:lnSpc>
              <a:spcBef>
                <a:spcPct val="0"/>
              </a:spcBef>
            </a:pPr>
            <a:r>
              <a:rPr lang="en-US" sz="1299" spc="64">
                <a:solidFill>
                  <a:srgbClr val="FFFFFF"/>
                </a:solidFill>
                <a:latin typeface="Calistoga"/>
              </a:rPr>
              <a:t>Hellis E, Mukaetova-Ladinska EB. Informal Caregiving and Alzheimer's Disease: The Psychological Effect. Medicina (Kaunas). 2022 Dec 27;59(1):48. doi: 10.3390/medicina59010048. PMID: 36676672; PMCID: PMC9863258.</a:t>
            </a:r>
          </a:p>
        </p:txBody>
      </p:sp>
      <p:sp>
        <p:nvSpPr>
          <p:cNvPr name="TextBox 6" id="6"/>
          <p:cNvSpPr txBox="true"/>
          <p:nvPr/>
        </p:nvSpPr>
        <p:spPr>
          <a:xfrm rot="0">
            <a:off x="11947557" y="3790145"/>
            <a:ext cx="5876784" cy="3062203"/>
          </a:xfrm>
          <a:prstGeom prst="rect">
            <a:avLst/>
          </a:prstGeom>
        </p:spPr>
        <p:txBody>
          <a:bodyPr anchor="t" rtlCol="false" tIns="0" lIns="0" bIns="0" rIns="0">
            <a:spAutoFit/>
          </a:bodyPr>
          <a:lstStyle/>
          <a:p>
            <a:pPr marL="734059" indent="-367030" lvl="1">
              <a:lnSpc>
                <a:spcPts val="4759"/>
              </a:lnSpc>
              <a:buFont typeface="Arial"/>
              <a:buChar char="•"/>
            </a:pPr>
            <a:r>
              <a:rPr lang="en-US" sz="3399">
                <a:solidFill>
                  <a:srgbClr val="FFFFFF"/>
                </a:solidFill>
                <a:latin typeface="Nunito Bold"/>
              </a:rPr>
              <a:t>Aspecto financeiro</a:t>
            </a:r>
            <a:r>
              <a:rPr lang="en-US" sz="3399">
                <a:solidFill>
                  <a:srgbClr val="FFFFFF"/>
                </a:solidFill>
                <a:latin typeface="Nunito Bold"/>
              </a:rPr>
              <a:t> </a:t>
            </a:r>
          </a:p>
          <a:p>
            <a:pPr marL="734059" indent="-367030" lvl="1">
              <a:lnSpc>
                <a:spcPts val="4759"/>
              </a:lnSpc>
              <a:buFont typeface="Arial"/>
              <a:buChar char="•"/>
            </a:pPr>
            <a:r>
              <a:rPr lang="en-US" sz="3399">
                <a:solidFill>
                  <a:srgbClr val="FFFFFF"/>
                </a:solidFill>
                <a:latin typeface="Nunito Bold"/>
              </a:rPr>
              <a:t>Falta de apoio </a:t>
            </a:r>
          </a:p>
          <a:p>
            <a:pPr marL="734059" indent="-367030" lvl="1">
              <a:lnSpc>
                <a:spcPts val="4759"/>
              </a:lnSpc>
              <a:buFont typeface="Arial"/>
              <a:buChar char="•"/>
            </a:pPr>
            <a:r>
              <a:rPr lang="en-US" sz="3399">
                <a:solidFill>
                  <a:srgbClr val="FFFFFF"/>
                </a:solidFill>
                <a:latin typeface="Nunito Bold"/>
              </a:rPr>
              <a:t>Isolamento e pressão</a:t>
            </a:r>
          </a:p>
          <a:p>
            <a:pPr marL="734059" indent="-367030" lvl="1">
              <a:lnSpc>
                <a:spcPts val="4759"/>
              </a:lnSpc>
              <a:buFont typeface="Arial"/>
              <a:buChar char="•"/>
            </a:pPr>
            <a:r>
              <a:rPr lang="en-US" sz="3399">
                <a:solidFill>
                  <a:srgbClr val="FFFFFF"/>
                </a:solidFill>
                <a:latin typeface="Nunito Bold"/>
              </a:rPr>
              <a:t>Ansiedade e depressão</a:t>
            </a:r>
          </a:p>
          <a:p>
            <a:pPr>
              <a:lnSpc>
                <a:spcPts val="6017"/>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DAFvycZ7OB8</dc:identifier>
  <dcterms:modified xsi:type="dcterms:W3CDTF">2011-08-01T06:04:30Z</dcterms:modified>
  <cp:revision>1</cp:revision>
  <dc:title>Cópia de Caso Clínico</dc:title>
</cp:coreProperties>
</file>