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Arimo" panose="020B0604020202020204" charset="0"/>
      <p:regular r:id="rId27"/>
    </p:embeddedFont>
    <p:embeddedFont>
      <p:font typeface="Arimo Bold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T Drugs" panose="020B0604020202020204" charset="0"/>
      <p:regular r:id="rId33"/>
    </p:embeddedFont>
    <p:embeddedFont>
      <p:font typeface="TT Drugs Bold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5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ndro Nunes" userId="4a24ef315dda7996" providerId="LiveId" clId="{D1A763D4-2DD6-465F-89A4-B54BD7A0B1C1}"/>
    <pc:docChg chg="undo custSel modSld">
      <pc:chgData name="Leandro Nunes" userId="4a24ef315dda7996" providerId="LiveId" clId="{D1A763D4-2DD6-465F-89A4-B54BD7A0B1C1}" dt="2023-09-27T23:48:55.772" v="133"/>
      <pc:docMkLst>
        <pc:docMk/>
      </pc:docMkLst>
      <pc:sldChg chg="modSp mod">
        <pc:chgData name="Leandro Nunes" userId="4a24ef315dda7996" providerId="LiveId" clId="{D1A763D4-2DD6-465F-89A4-B54BD7A0B1C1}" dt="2023-09-27T23:42:57.320" v="119" actId="20577"/>
        <pc:sldMkLst>
          <pc:docMk/>
          <pc:sldMk cId="0" sldId="256"/>
        </pc:sldMkLst>
        <pc:spChg chg="mod">
          <ac:chgData name="Leandro Nunes" userId="4a24ef315dda7996" providerId="LiveId" clId="{D1A763D4-2DD6-465F-89A4-B54BD7A0B1C1}" dt="2023-09-27T23:42:57.320" v="119" actId="20577"/>
          <ac:spMkLst>
            <pc:docMk/>
            <pc:sldMk cId="0" sldId="256"/>
            <ac:spMk id="16" creationId="{00000000-0000-0000-0000-000000000000}"/>
          </ac:spMkLst>
        </pc:spChg>
      </pc:sldChg>
      <pc:sldChg chg="modSp">
        <pc:chgData name="Leandro Nunes" userId="4a24ef315dda7996" providerId="LiveId" clId="{D1A763D4-2DD6-465F-89A4-B54BD7A0B1C1}" dt="2023-09-27T23:48:55.772" v="133"/>
        <pc:sldMkLst>
          <pc:docMk/>
          <pc:sldMk cId="0" sldId="257"/>
        </pc:sldMkLst>
        <pc:spChg chg="mod">
          <ac:chgData name="Leandro Nunes" userId="4a24ef315dda7996" providerId="LiveId" clId="{D1A763D4-2DD6-465F-89A4-B54BD7A0B1C1}" dt="2023-09-27T23:48:55.772" v="133"/>
          <ac:spMkLst>
            <pc:docMk/>
            <pc:sldMk cId="0" sldId="257"/>
            <ac:spMk id="3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48:55.772" v="133"/>
          <ac:spMkLst>
            <pc:docMk/>
            <pc:sldMk cId="0" sldId="257"/>
            <ac:spMk id="4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48:55.772" v="133"/>
          <ac:spMkLst>
            <pc:docMk/>
            <pc:sldMk cId="0" sldId="257"/>
            <ac:spMk id="5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48:55.772" v="133"/>
          <ac:spMkLst>
            <pc:docMk/>
            <pc:sldMk cId="0" sldId="257"/>
            <ac:spMk id="6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48:55.772" v="133"/>
          <ac:spMkLst>
            <pc:docMk/>
            <pc:sldMk cId="0" sldId="257"/>
            <ac:spMk id="7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48:55.772" v="133"/>
          <ac:spMkLst>
            <pc:docMk/>
            <pc:sldMk cId="0" sldId="257"/>
            <ac:spMk id="8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48:55.772" v="133"/>
          <ac:spMkLst>
            <pc:docMk/>
            <pc:sldMk cId="0" sldId="257"/>
            <ac:spMk id="9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48:55.772" v="133"/>
          <ac:spMkLst>
            <pc:docMk/>
            <pc:sldMk cId="0" sldId="257"/>
            <ac:spMk id="10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48:55.772" v="133"/>
          <ac:spMkLst>
            <pc:docMk/>
            <pc:sldMk cId="0" sldId="257"/>
            <ac:spMk id="11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48:55.772" v="133"/>
          <ac:spMkLst>
            <pc:docMk/>
            <pc:sldMk cId="0" sldId="257"/>
            <ac:spMk id="12" creationId="{00000000-0000-0000-0000-000000000000}"/>
          </ac:spMkLst>
        </pc:spChg>
        <pc:grpChg chg="mod">
          <ac:chgData name="Leandro Nunes" userId="4a24ef315dda7996" providerId="LiveId" clId="{D1A763D4-2DD6-465F-89A4-B54BD7A0B1C1}" dt="2023-09-27T23:48:55.772" v="133"/>
          <ac:grpSpMkLst>
            <pc:docMk/>
            <pc:sldMk cId="0" sldId="257"/>
            <ac:grpSpMk id="2" creationId="{00000000-0000-0000-0000-000000000000}"/>
          </ac:grpSpMkLst>
        </pc:grpChg>
      </pc:sldChg>
      <pc:sldChg chg="modSp mod">
        <pc:chgData name="Leandro Nunes" userId="4a24ef315dda7996" providerId="LiveId" clId="{D1A763D4-2DD6-465F-89A4-B54BD7A0B1C1}" dt="2023-09-27T23:45:02.209" v="126" actId="20577"/>
        <pc:sldMkLst>
          <pc:docMk/>
          <pc:sldMk cId="0" sldId="258"/>
        </pc:sldMkLst>
        <pc:spChg chg="mod">
          <ac:chgData name="Leandro Nunes" userId="4a24ef315dda7996" providerId="LiveId" clId="{D1A763D4-2DD6-465F-89A4-B54BD7A0B1C1}" dt="2023-09-27T23:45:02.209" v="126" actId="20577"/>
          <ac:spMkLst>
            <pc:docMk/>
            <pc:sldMk cId="0" sldId="258"/>
            <ac:spMk id="9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26:26.530" v="0"/>
          <ac:spMkLst>
            <pc:docMk/>
            <pc:sldMk cId="0" sldId="258"/>
            <ac:spMk id="10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26:26.530" v="0"/>
          <ac:spMkLst>
            <pc:docMk/>
            <pc:sldMk cId="0" sldId="258"/>
            <ac:spMk id="11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26:26.530" v="0"/>
          <ac:spMkLst>
            <pc:docMk/>
            <pc:sldMk cId="0" sldId="258"/>
            <ac:spMk id="12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26:26.530" v="0"/>
          <ac:spMkLst>
            <pc:docMk/>
            <pc:sldMk cId="0" sldId="258"/>
            <ac:spMk id="13" creationId="{00000000-0000-0000-0000-000000000000}"/>
          </ac:spMkLst>
        </pc:spChg>
        <pc:grpChg chg="mod">
          <ac:chgData name="Leandro Nunes" userId="4a24ef315dda7996" providerId="LiveId" clId="{D1A763D4-2DD6-465F-89A4-B54BD7A0B1C1}" dt="2023-09-27T23:26:26.530" v="0"/>
          <ac:grpSpMkLst>
            <pc:docMk/>
            <pc:sldMk cId="0" sldId="258"/>
            <ac:grpSpMk id="8" creationId="{00000000-0000-0000-0000-000000000000}"/>
          </ac:grpSpMkLst>
        </pc:grpChg>
      </pc:sldChg>
      <pc:sldChg chg="modSp mod">
        <pc:chgData name="Leandro Nunes" userId="4a24ef315dda7996" providerId="LiveId" clId="{D1A763D4-2DD6-465F-89A4-B54BD7A0B1C1}" dt="2023-09-27T23:27:25.526" v="7" actId="20577"/>
        <pc:sldMkLst>
          <pc:docMk/>
          <pc:sldMk cId="0" sldId="259"/>
        </pc:sldMkLst>
        <pc:spChg chg="mod">
          <ac:chgData name="Leandro Nunes" userId="4a24ef315dda7996" providerId="LiveId" clId="{D1A763D4-2DD6-465F-89A4-B54BD7A0B1C1}" dt="2023-09-27T23:27:25.526" v="7" actId="20577"/>
          <ac:spMkLst>
            <pc:docMk/>
            <pc:sldMk cId="0" sldId="259"/>
            <ac:spMk id="9" creationId="{00000000-0000-0000-0000-000000000000}"/>
          </ac:spMkLst>
        </pc:spChg>
      </pc:sldChg>
      <pc:sldChg chg="modSp mod modAnim">
        <pc:chgData name="Leandro Nunes" userId="4a24ef315dda7996" providerId="LiveId" clId="{D1A763D4-2DD6-465F-89A4-B54BD7A0B1C1}" dt="2023-09-27T23:42:19.119" v="113"/>
        <pc:sldMkLst>
          <pc:docMk/>
          <pc:sldMk cId="0" sldId="261"/>
        </pc:sldMkLst>
        <pc:spChg chg="mod">
          <ac:chgData name="Leandro Nunes" userId="4a24ef315dda7996" providerId="LiveId" clId="{D1A763D4-2DD6-465F-89A4-B54BD7A0B1C1}" dt="2023-09-27T23:28:15.051" v="13" actId="20577"/>
          <ac:spMkLst>
            <pc:docMk/>
            <pc:sldMk cId="0" sldId="261"/>
            <ac:spMk id="10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27:45.917" v="10" actId="20577"/>
          <ac:spMkLst>
            <pc:docMk/>
            <pc:sldMk cId="0" sldId="261"/>
            <ac:spMk id="12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27:42.506" v="8"/>
          <ac:spMkLst>
            <pc:docMk/>
            <pc:sldMk cId="0" sldId="261"/>
            <ac:spMk id="13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27:42.506" v="8"/>
          <ac:spMkLst>
            <pc:docMk/>
            <pc:sldMk cId="0" sldId="261"/>
            <ac:spMk id="14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27:42.506" v="8"/>
          <ac:spMkLst>
            <pc:docMk/>
            <pc:sldMk cId="0" sldId="261"/>
            <ac:spMk id="15" creationId="{00000000-0000-0000-0000-000000000000}"/>
          </ac:spMkLst>
        </pc:spChg>
        <pc:grpChg chg="mod">
          <ac:chgData name="Leandro Nunes" userId="4a24ef315dda7996" providerId="LiveId" clId="{D1A763D4-2DD6-465F-89A4-B54BD7A0B1C1}" dt="2023-09-27T23:27:42.506" v="8"/>
          <ac:grpSpMkLst>
            <pc:docMk/>
            <pc:sldMk cId="0" sldId="261"/>
            <ac:grpSpMk id="11" creationId="{00000000-0000-0000-0000-000000000000}"/>
          </ac:grpSpMkLst>
        </pc:grpChg>
      </pc:sldChg>
      <pc:sldChg chg="modSp mod">
        <pc:chgData name="Leandro Nunes" userId="4a24ef315dda7996" providerId="LiveId" clId="{D1A763D4-2DD6-465F-89A4-B54BD7A0B1C1}" dt="2023-09-27T23:29:26.490" v="25" actId="20577"/>
        <pc:sldMkLst>
          <pc:docMk/>
          <pc:sldMk cId="0" sldId="262"/>
        </pc:sldMkLst>
        <pc:spChg chg="mod">
          <ac:chgData name="Leandro Nunes" userId="4a24ef315dda7996" providerId="LiveId" clId="{D1A763D4-2DD6-465F-89A4-B54BD7A0B1C1}" dt="2023-09-27T23:29:26.490" v="25" actId="20577"/>
          <ac:spMkLst>
            <pc:docMk/>
            <pc:sldMk cId="0" sldId="262"/>
            <ac:spMk id="6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29:21.035" v="21"/>
          <ac:spMkLst>
            <pc:docMk/>
            <pc:sldMk cId="0" sldId="262"/>
            <ac:spMk id="7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28:36.133" v="16" actId="20577"/>
          <ac:spMkLst>
            <pc:docMk/>
            <pc:sldMk cId="0" sldId="262"/>
            <ac:spMk id="12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28:47.091" v="19" actId="20577"/>
          <ac:spMkLst>
            <pc:docMk/>
            <pc:sldMk cId="0" sldId="262"/>
            <ac:spMk id="14" creationId="{00000000-0000-0000-0000-000000000000}"/>
          </ac:spMkLst>
        </pc:spChg>
      </pc:sldChg>
      <pc:sldChg chg="modSp">
        <pc:chgData name="Leandro Nunes" userId="4a24ef315dda7996" providerId="LiveId" clId="{D1A763D4-2DD6-465F-89A4-B54BD7A0B1C1}" dt="2023-09-27T23:29:45.022" v="26"/>
        <pc:sldMkLst>
          <pc:docMk/>
          <pc:sldMk cId="0" sldId="263"/>
        </pc:sldMkLst>
        <pc:spChg chg="mod">
          <ac:chgData name="Leandro Nunes" userId="4a24ef315dda7996" providerId="LiveId" clId="{D1A763D4-2DD6-465F-89A4-B54BD7A0B1C1}" dt="2023-09-27T23:29:45.022" v="26"/>
          <ac:spMkLst>
            <pc:docMk/>
            <pc:sldMk cId="0" sldId="263"/>
            <ac:spMk id="7" creationId="{00000000-0000-0000-0000-000000000000}"/>
          </ac:spMkLst>
        </pc:spChg>
      </pc:sldChg>
      <pc:sldChg chg="modSp mod">
        <pc:chgData name="Leandro Nunes" userId="4a24ef315dda7996" providerId="LiveId" clId="{D1A763D4-2DD6-465F-89A4-B54BD7A0B1C1}" dt="2023-09-27T23:30:44.598" v="33"/>
        <pc:sldMkLst>
          <pc:docMk/>
          <pc:sldMk cId="0" sldId="265"/>
        </pc:sldMkLst>
        <pc:spChg chg="mod">
          <ac:chgData name="Leandro Nunes" userId="4a24ef315dda7996" providerId="LiveId" clId="{D1A763D4-2DD6-465F-89A4-B54BD7A0B1C1}" dt="2023-09-27T23:30:44.598" v="33"/>
          <ac:spMkLst>
            <pc:docMk/>
            <pc:sldMk cId="0" sldId="265"/>
            <ac:spMk id="8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0:23.135" v="30"/>
          <ac:spMkLst>
            <pc:docMk/>
            <pc:sldMk cId="0" sldId="265"/>
            <ac:spMk id="11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0:16.253" v="29"/>
          <ac:spMkLst>
            <pc:docMk/>
            <pc:sldMk cId="0" sldId="265"/>
            <ac:spMk id="12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0:10.387" v="28"/>
          <ac:spMkLst>
            <pc:docMk/>
            <pc:sldMk cId="0" sldId="265"/>
            <ac:spMk id="16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0:33.363" v="32" actId="20577"/>
          <ac:spMkLst>
            <pc:docMk/>
            <pc:sldMk cId="0" sldId="265"/>
            <ac:spMk id="18" creationId="{00000000-0000-0000-0000-000000000000}"/>
          </ac:spMkLst>
        </pc:spChg>
      </pc:sldChg>
      <pc:sldChg chg="modSp">
        <pc:chgData name="Leandro Nunes" userId="4a24ef315dda7996" providerId="LiveId" clId="{D1A763D4-2DD6-465F-89A4-B54BD7A0B1C1}" dt="2023-09-27T23:31:28.845" v="38"/>
        <pc:sldMkLst>
          <pc:docMk/>
          <pc:sldMk cId="0" sldId="266"/>
        </pc:sldMkLst>
        <pc:spChg chg="mod">
          <ac:chgData name="Leandro Nunes" userId="4a24ef315dda7996" providerId="LiveId" clId="{D1A763D4-2DD6-465F-89A4-B54BD7A0B1C1}" dt="2023-09-27T23:31:28.845" v="38"/>
          <ac:spMkLst>
            <pc:docMk/>
            <pc:sldMk cId="0" sldId="266"/>
            <ac:spMk id="7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1:23.932" v="37"/>
          <ac:spMkLst>
            <pc:docMk/>
            <pc:sldMk cId="0" sldId="266"/>
            <ac:spMk id="10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1:18.356" v="36"/>
          <ac:spMkLst>
            <pc:docMk/>
            <pc:sldMk cId="0" sldId="266"/>
            <ac:spMk id="14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1:08.799" v="34"/>
          <ac:spMkLst>
            <pc:docMk/>
            <pc:sldMk cId="0" sldId="266"/>
            <ac:spMk id="15" creationId="{00000000-0000-0000-0000-000000000000}"/>
          </ac:spMkLst>
        </pc:spChg>
      </pc:sldChg>
      <pc:sldChg chg="modSp">
        <pc:chgData name="Leandro Nunes" userId="4a24ef315dda7996" providerId="LiveId" clId="{D1A763D4-2DD6-465F-89A4-B54BD7A0B1C1}" dt="2023-09-27T23:31:40.539" v="39"/>
        <pc:sldMkLst>
          <pc:docMk/>
          <pc:sldMk cId="0" sldId="267"/>
        </pc:sldMkLst>
        <pc:spChg chg="mod">
          <ac:chgData name="Leandro Nunes" userId="4a24ef315dda7996" providerId="LiveId" clId="{D1A763D4-2DD6-465F-89A4-B54BD7A0B1C1}" dt="2023-09-27T23:31:40.539" v="39"/>
          <ac:spMkLst>
            <pc:docMk/>
            <pc:sldMk cId="0" sldId="267"/>
            <ac:spMk id="7" creationId="{00000000-0000-0000-0000-000000000000}"/>
          </ac:spMkLst>
        </pc:spChg>
      </pc:sldChg>
      <pc:sldChg chg="modSp mod">
        <pc:chgData name="Leandro Nunes" userId="4a24ef315dda7996" providerId="LiveId" clId="{D1A763D4-2DD6-465F-89A4-B54BD7A0B1C1}" dt="2023-09-27T23:46:09.496" v="130" actId="20577"/>
        <pc:sldMkLst>
          <pc:docMk/>
          <pc:sldMk cId="0" sldId="268"/>
        </pc:sldMkLst>
        <pc:spChg chg="mod">
          <ac:chgData name="Leandro Nunes" userId="4a24ef315dda7996" providerId="LiveId" clId="{D1A763D4-2DD6-465F-89A4-B54BD7A0B1C1}" dt="2023-09-27T23:31:50.161" v="40"/>
          <ac:spMkLst>
            <pc:docMk/>
            <pc:sldMk cId="0" sldId="268"/>
            <ac:spMk id="5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2:31.129" v="45" actId="20577"/>
          <ac:spMkLst>
            <pc:docMk/>
            <pc:sldMk cId="0" sldId="268"/>
            <ac:spMk id="10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46:09.496" v="130" actId="20577"/>
          <ac:spMkLst>
            <pc:docMk/>
            <pc:sldMk cId="0" sldId="268"/>
            <ac:spMk id="15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2:58.330" v="48" actId="688"/>
          <ac:spMkLst>
            <pc:docMk/>
            <pc:sldMk cId="0" sldId="268"/>
            <ac:spMk id="20" creationId="{00000000-0000-0000-0000-000000000000}"/>
          </ac:spMkLst>
        </pc:spChg>
      </pc:sldChg>
      <pc:sldChg chg="modSp">
        <pc:chgData name="Leandro Nunes" userId="4a24ef315dda7996" providerId="LiveId" clId="{D1A763D4-2DD6-465F-89A4-B54BD7A0B1C1}" dt="2023-09-27T23:33:14.937" v="49"/>
        <pc:sldMkLst>
          <pc:docMk/>
          <pc:sldMk cId="0" sldId="269"/>
        </pc:sldMkLst>
        <pc:spChg chg="mod">
          <ac:chgData name="Leandro Nunes" userId="4a24ef315dda7996" providerId="LiveId" clId="{D1A763D4-2DD6-465F-89A4-B54BD7A0B1C1}" dt="2023-09-27T23:33:14.937" v="49"/>
          <ac:spMkLst>
            <pc:docMk/>
            <pc:sldMk cId="0" sldId="269"/>
            <ac:spMk id="10" creationId="{00000000-0000-0000-0000-000000000000}"/>
          </ac:spMkLst>
        </pc:spChg>
      </pc:sldChg>
      <pc:sldChg chg="modSp">
        <pc:chgData name="Leandro Nunes" userId="4a24ef315dda7996" providerId="LiveId" clId="{D1A763D4-2DD6-465F-89A4-B54BD7A0B1C1}" dt="2023-09-27T23:33:46.546" v="53"/>
        <pc:sldMkLst>
          <pc:docMk/>
          <pc:sldMk cId="0" sldId="271"/>
        </pc:sldMkLst>
        <pc:spChg chg="mod">
          <ac:chgData name="Leandro Nunes" userId="4a24ef315dda7996" providerId="LiveId" clId="{D1A763D4-2DD6-465F-89A4-B54BD7A0B1C1}" dt="2023-09-27T23:33:46.546" v="53"/>
          <ac:spMkLst>
            <pc:docMk/>
            <pc:sldMk cId="0" sldId="271"/>
            <ac:spMk id="9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3:46.546" v="53"/>
          <ac:spMkLst>
            <pc:docMk/>
            <pc:sldMk cId="0" sldId="271"/>
            <ac:spMk id="10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3:46.546" v="53"/>
          <ac:spMkLst>
            <pc:docMk/>
            <pc:sldMk cId="0" sldId="271"/>
            <ac:spMk id="11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3:46.546" v="53"/>
          <ac:spMkLst>
            <pc:docMk/>
            <pc:sldMk cId="0" sldId="271"/>
            <ac:spMk id="12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3:46.546" v="53"/>
          <ac:spMkLst>
            <pc:docMk/>
            <pc:sldMk cId="0" sldId="271"/>
            <ac:spMk id="13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3:46.546" v="53"/>
          <ac:spMkLst>
            <pc:docMk/>
            <pc:sldMk cId="0" sldId="271"/>
            <ac:spMk id="14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3:33.484" v="50"/>
          <ac:spMkLst>
            <pc:docMk/>
            <pc:sldMk cId="0" sldId="271"/>
            <ac:spMk id="15" creationId="{00000000-0000-0000-0000-000000000000}"/>
          </ac:spMkLst>
        </pc:spChg>
        <pc:grpChg chg="mod">
          <ac:chgData name="Leandro Nunes" userId="4a24ef315dda7996" providerId="LiveId" clId="{D1A763D4-2DD6-465F-89A4-B54BD7A0B1C1}" dt="2023-09-27T23:33:46.546" v="53"/>
          <ac:grpSpMkLst>
            <pc:docMk/>
            <pc:sldMk cId="0" sldId="271"/>
            <ac:grpSpMk id="8" creationId="{00000000-0000-0000-0000-000000000000}"/>
          </ac:grpSpMkLst>
        </pc:grpChg>
      </pc:sldChg>
      <pc:sldChg chg="modSp mod">
        <pc:chgData name="Leandro Nunes" userId="4a24ef315dda7996" providerId="LiveId" clId="{D1A763D4-2DD6-465F-89A4-B54BD7A0B1C1}" dt="2023-09-27T23:34:23.989" v="58" actId="20577"/>
        <pc:sldMkLst>
          <pc:docMk/>
          <pc:sldMk cId="0" sldId="272"/>
        </pc:sldMkLst>
        <pc:spChg chg="mod">
          <ac:chgData name="Leandro Nunes" userId="4a24ef315dda7996" providerId="LiveId" clId="{D1A763D4-2DD6-465F-89A4-B54BD7A0B1C1}" dt="2023-09-27T23:34:23.989" v="58" actId="20577"/>
          <ac:spMkLst>
            <pc:docMk/>
            <pc:sldMk cId="0" sldId="272"/>
            <ac:spMk id="8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4:10.313" v="54"/>
          <ac:spMkLst>
            <pc:docMk/>
            <pc:sldMk cId="0" sldId="272"/>
            <ac:spMk id="9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4:10.313" v="54"/>
          <ac:spMkLst>
            <pc:docMk/>
            <pc:sldMk cId="0" sldId="272"/>
            <ac:spMk id="10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4:10.313" v="54"/>
          <ac:spMkLst>
            <pc:docMk/>
            <pc:sldMk cId="0" sldId="272"/>
            <ac:spMk id="11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4:10.313" v="54"/>
          <ac:spMkLst>
            <pc:docMk/>
            <pc:sldMk cId="0" sldId="272"/>
            <ac:spMk id="12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4:10.313" v="54"/>
          <ac:spMkLst>
            <pc:docMk/>
            <pc:sldMk cId="0" sldId="272"/>
            <ac:spMk id="13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4:10.313" v="54"/>
          <ac:spMkLst>
            <pc:docMk/>
            <pc:sldMk cId="0" sldId="272"/>
            <ac:spMk id="14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4:10.313" v="54"/>
          <ac:spMkLst>
            <pc:docMk/>
            <pc:sldMk cId="0" sldId="272"/>
            <ac:spMk id="15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4:10.313" v="54"/>
          <ac:spMkLst>
            <pc:docMk/>
            <pc:sldMk cId="0" sldId="272"/>
            <ac:spMk id="16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4:10.313" v="54"/>
          <ac:spMkLst>
            <pc:docMk/>
            <pc:sldMk cId="0" sldId="272"/>
            <ac:spMk id="17" creationId="{00000000-0000-0000-0000-000000000000}"/>
          </ac:spMkLst>
        </pc:spChg>
        <pc:grpChg chg="mod">
          <ac:chgData name="Leandro Nunes" userId="4a24ef315dda7996" providerId="LiveId" clId="{D1A763D4-2DD6-465F-89A4-B54BD7A0B1C1}" dt="2023-09-27T23:34:10.313" v="54"/>
          <ac:grpSpMkLst>
            <pc:docMk/>
            <pc:sldMk cId="0" sldId="272"/>
            <ac:grpSpMk id="7" creationId="{00000000-0000-0000-0000-000000000000}"/>
          </ac:grpSpMkLst>
        </pc:grpChg>
      </pc:sldChg>
      <pc:sldChg chg="modSp mod">
        <pc:chgData name="Leandro Nunes" userId="4a24ef315dda7996" providerId="LiveId" clId="{D1A763D4-2DD6-465F-89A4-B54BD7A0B1C1}" dt="2023-09-27T23:35:26.979" v="77" actId="20577"/>
        <pc:sldMkLst>
          <pc:docMk/>
          <pc:sldMk cId="0" sldId="273"/>
        </pc:sldMkLst>
        <pc:spChg chg="mod">
          <ac:chgData name="Leandro Nunes" userId="4a24ef315dda7996" providerId="LiveId" clId="{D1A763D4-2DD6-465F-89A4-B54BD7A0B1C1}" dt="2023-09-27T23:34:39.039" v="59"/>
          <ac:spMkLst>
            <pc:docMk/>
            <pc:sldMk cId="0" sldId="273"/>
            <ac:spMk id="5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5:26.979" v="77" actId="20577"/>
          <ac:spMkLst>
            <pc:docMk/>
            <pc:sldMk cId="0" sldId="273"/>
            <ac:spMk id="9" creationId="{00000000-0000-0000-0000-000000000000}"/>
          </ac:spMkLst>
        </pc:spChg>
      </pc:sldChg>
      <pc:sldChg chg="modSp">
        <pc:chgData name="Leandro Nunes" userId="4a24ef315dda7996" providerId="LiveId" clId="{D1A763D4-2DD6-465F-89A4-B54BD7A0B1C1}" dt="2023-09-27T23:35:50.728" v="78"/>
        <pc:sldMkLst>
          <pc:docMk/>
          <pc:sldMk cId="0" sldId="275"/>
        </pc:sldMkLst>
        <pc:spChg chg="mod">
          <ac:chgData name="Leandro Nunes" userId="4a24ef315dda7996" providerId="LiveId" clId="{D1A763D4-2DD6-465F-89A4-B54BD7A0B1C1}" dt="2023-09-27T23:35:50.728" v="78"/>
          <ac:spMkLst>
            <pc:docMk/>
            <pc:sldMk cId="0" sldId="275"/>
            <ac:spMk id="8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5:03.602" v="61"/>
          <ac:spMkLst>
            <pc:docMk/>
            <pc:sldMk cId="0" sldId="275"/>
            <ac:spMk id="12" creationId="{00000000-0000-0000-0000-000000000000}"/>
          </ac:spMkLst>
        </pc:spChg>
      </pc:sldChg>
      <pc:sldChg chg="modSp">
        <pc:chgData name="Leandro Nunes" userId="4a24ef315dda7996" providerId="LiveId" clId="{D1A763D4-2DD6-465F-89A4-B54BD7A0B1C1}" dt="2023-09-27T23:36:02.719" v="79"/>
        <pc:sldMkLst>
          <pc:docMk/>
          <pc:sldMk cId="0" sldId="276"/>
        </pc:sldMkLst>
        <pc:spChg chg="mod">
          <ac:chgData name="Leandro Nunes" userId="4a24ef315dda7996" providerId="LiveId" clId="{D1A763D4-2DD6-465F-89A4-B54BD7A0B1C1}" dt="2023-09-27T23:36:02.719" v="79"/>
          <ac:spMkLst>
            <pc:docMk/>
            <pc:sldMk cId="0" sldId="276"/>
            <ac:spMk id="8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02.719" v="79"/>
          <ac:spMkLst>
            <pc:docMk/>
            <pc:sldMk cId="0" sldId="276"/>
            <ac:spMk id="9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02.719" v="79"/>
          <ac:spMkLst>
            <pc:docMk/>
            <pc:sldMk cId="0" sldId="276"/>
            <ac:spMk id="10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02.719" v="79"/>
          <ac:spMkLst>
            <pc:docMk/>
            <pc:sldMk cId="0" sldId="276"/>
            <ac:spMk id="11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02.719" v="79"/>
          <ac:spMkLst>
            <pc:docMk/>
            <pc:sldMk cId="0" sldId="276"/>
            <ac:spMk id="12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02.719" v="79"/>
          <ac:spMkLst>
            <pc:docMk/>
            <pc:sldMk cId="0" sldId="276"/>
            <ac:spMk id="13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02.719" v="79"/>
          <ac:spMkLst>
            <pc:docMk/>
            <pc:sldMk cId="0" sldId="276"/>
            <ac:spMk id="14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02.719" v="79"/>
          <ac:spMkLst>
            <pc:docMk/>
            <pc:sldMk cId="0" sldId="276"/>
            <ac:spMk id="15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02.719" v="79"/>
          <ac:spMkLst>
            <pc:docMk/>
            <pc:sldMk cId="0" sldId="276"/>
            <ac:spMk id="16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02.719" v="79"/>
          <ac:spMkLst>
            <pc:docMk/>
            <pc:sldMk cId="0" sldId="276"/>
            <ac:spMk id="17" creationId="{00000000-0000-0000-0000-000000000000}"/>
          </ac:spMkLst>
        </pc:spChg>
        <pc:grpChg chg="mod">
          <ac:chgData name="Leandro Nunes" userId="4a24ef315dda7996" providerId="LiveId" clId="{D1A763D4-2DD6-465F-89A4-B54BD7A0B1C1}" dt="2023-09-27T23:36:02.719" v="79"/>
          <ac:grpSpMkLst>
            <pc:docMk/>
            <pc:sldMk cId="0" sldId="276"/>
            <ac:grpSpMk id="7" creationId="{00000000-0000-0000-0000-000000000000}"/>
          </ac:grpSpMkLst>
        </pc:grpChg>
      </pc:sldChg>
      <pc:sldChg chg="addSp delSp modSp mod delAnim modAnim">
        <pc:chgData name="Leandro Nunes" userId="4a24ef315dda7996" providerId="LiveId" clId="{D1A763D4-2DD6-465F-89A4-B54BD7A0B1C1}" dt="2023-09-27T23:38:55.984" v="89" actId="478"/>
        <pc:sldMkLst>
          <pc:docMk/>
          <pc:sldMk cId="0" sldId="277"/>
        </pc:sldMkLst>
        <pc:spChg chg="mod">
          <ac:chgData name="Leandro Nunes" userId="4a24ef315dda7996" providerId="LiveId" clId="{D1A763D4-2DD6-465F-89A4-B54BD7A0B1C1}" dt="2023-09-27T23:36:11.381" v="80"/>
          <ac:spMkLst>
            <pc:docMk/>
            <pc:sldMk cId="0" sldId="277"/>
            <ac:spMk id="8" creationId="{00000000-0000-0000-0000-000000000000}"/>
          </ac:spMkLst>
        </pc:spChg>
        <pc:spChg chg="add del mod">
          <ac:chgData name="Leandro Nunes" userId="4a24ef315dda7996" providerId="LiveId" clId="{D1A763D4-2DD6-465F-89A4-B54BD7A0B1C1}" dt="2023-09-27T23:38:55.984" v="89" actId="478"/>
          <ac:spMkLst>
            <pc:docMk/>
            <pc:sldMk cId="0" sldId="277"/>
            <ac:spMk id="19" creationId="{B67DB13A-4A61-472E-873C-F5FCED8C71EE}"/>
          </ac:spMkLst>
        </pc:spChg>
      </pc:sldChg>
      <pc:sldChg chg="modSp">
        <pc:chgData name="Leandro Nunes" userId="4a24ef315dda7996" providerId="LiveId" clId="{D1A763D4-2DD6-465F-89A4-B54BD7A0B1C1}" dt="2023-09-27T23:36:20.353" v="81"/>
        <pc:sldMkLst>
          <pc:docMk/>
          <pc:sldMk cId="0" sldId="278"/>
        </pc:sldMkLst>
        <pc:spChg chg="mod">
          <ac:chgData name="Leandro Nunes" userId="4a24ef315dda7996" providerId="LiveId" clId="{D1A763D4-2DD6-465F-89A4-B54BD7A0B1C1}" dt="2023-09-27T23:36:20.353" v="81"/>
          <ac:spMkLst>
            <pc:docMk/>
            <pc:sldMk cId="0" sldId="278"/>
            <ac:spMk id="6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20.353" v="81"/>
          <ac:spMkLst>
            <pc:docMk/>
            <pc:sldMk cId="0" sldId="278"/>
            <ac:spMk id="7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20.353" v="81"/>
          <ac:spMkLst>
            <pc:docMk/>
            <pc:sldMk cId="0" sldId="278"/>
            <ac:spMk id="8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20.353" v="81"/>
          <ac:spMkLst>
            <pc:docMk/>
            <pc:sldMk cId="0" sldId="278"/>
            <ac:spMk id="9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20.353" v="81"/>
          <ac:spMkLst>
            <pc:docMk/>
            <pc:sldMk cId="0" sldId="278"/>
            <ac:spMk id="10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20.353" v="81"/>
          <ac:spMkLst>
            <pc:docMk/>
            <pc:sldMk cId="0" sldId="278"/>
            <ac:spMk id="11" creationId="{00000000-0000-0000-0000-000000000000}"/>
          </ac:spMkLst>
        </pc:spChg>
        <pc:grpChg chg="mod">
          <ac:chgData name="Leandro Nunes" userId="4a24ef315dda7996" providerId="LiveId" clId="{D1A763D4-2DD6-465F-89A4-B54BD7A0B1C1}" dt="2023-09-27T23:36:20.353" v="81"/>
          <ac:grpSpMkLst>
            <pc:docMk/>
            <pc:sldMk cId="0" sldId="278"/>
            <ac:grpSpMk id="5" creationId="{00000000-0000-0000-0000-000000000000}"/>
          </ac:grpSpMkLst>
        </pc:grpChg>
      </pc:sldChg>
      <pc:sldChg chg="modSp mod">
        <pc:chgData name="Leandro Nunes" userId="4a24ef315dda7996" providerId="LiveId" clId="{D1A763D4-2DD6-465F-89A4-B54BD7A0B1C1}" dt="2023-09-27T23:47:34.664" v="132" actId="20577"/>
        <pc:sldMkLst>
          <pc:docMk/>
          <pc:sldMk cId="0" sldId="279"/>
        </pc:sldMkLst>
        <pc:spChg chg="mod">
          <ac:chgData name="Leandro Nunes" userId="4a24ef315dda7996" providerId="LiveId" clId="{D1A763D4-2DD6-465F-89A4-B54BD7A0B1C1}" dt="2023-09-27T23:47:34.664" v="132" actId="20577"/>
          <ac:spMkLst>
            <pc:docMk/>
            <pc:sldMk cId="0" sldId="279"/>
            <ac:spMk id="5" creationId="{00000000-0000-0000-0000-000000000000}"/>
          </ac:spMkLst>
        </pc:spChg>
        <pc:spChg chg="mod">
          <ac:chgData name="Leandro Nunes" userId="4a24ef315dda7996" providerId="LiveId" clId="{D1A763D4-2DD6-465F-89A4-B54BD7A0B1C1}" dt="2023-09-27T23:36:33.942" v="82"/>
          <ac:spMkLst>
            <pc:docMk/>
            <pc:sldMk cId="0" sldId="279"/>
            <ac:spMk id="7" creationId="{00000000-0000-0000-0000-000000000000}"/>
          </ac:spMkLst>
        </pc:spChg>
      </pc:sldChg>
      <pc:sldChg chg="modSp mod">
        <pc:chgData name="Leandro Nunes" userId="4a24ef315dda7996" providerId="LiveId" clId="{D1A763D4-2DD6-465F-89A4-B54BD7A0B1C1}" dt="2023-09-27T23:43:20.193" v="122" actId="20577"/>
        <pc:sldMkLst>
          <pc:docMk/>
          <pc:sldMk cId="0" sldId="280"/>
        </pc:sldMkLst>
        <pc:spChg chg="mod">
          <ac:chgData name="Leandro Nunes" userId="4a24ef315dda7996" providerId="LiveId" clId="{D1A763D4-2DD6-465F-89A4-B54BD7A0B1C1}" dt="2023-09-27T23:43:20.193" v="122" actId="20577"/>
          <ac:spMkLst>
            <pc:docMk/>
            <pc:sldMk cId="0" sldId="280"/>
            <ac:spMk id="1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50330"/>
            <a:ext cx="1780020" cy="2060474"/>
          </a:xfrm>
          <a:custGeom>
            <a:avLst/>
            <a:gdLst/>
            <a:ahLst/>
            <a:cxnLst/>
            <a:rect l="l" t="t" r="r" b="b"/>
            <a:pathLst>
              <a:path w="1780020" h="2060474">
                <a:moveTo>
                  <a:pt x="0" y="0"/>
                </a:moveTo>
                <a:lnTo>
                  <a:pt x="1780020" y="0"/>
                </a:lnTo>
                <a:lnTo>
                  <a:pt x="1780020" y="2060474"/>
                </a:lnTo>
                <a:lnTo>
                  <a:pt x="0" y="2060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90653" y="450330"/>
            <a:ext cx="1768647" cy="2060474"/>
          </a:xfrm>
          <a:custGeom>
            <a:avLst/>
            <a:gdLst/>
            <a:ahLst/>
            <a:cxnLst/>
            <a:rect l="l" t="t" r="r" b="b"/>
            <a:pathLst>
              <a:path w="1768647" h="2060474">
                <a:moveTo>
                  <a:pt x="0" y="0"/>
                </a:moveTo>
                <a:lnTo>
                  <a:pt x="1768647" y="0"/>
                </a:lnTo>
                <a:lnTo>
                  <a:pt x="1768647" y="2060474"/>
                </a:lnTo>
                <a:lnTo>
                  <a:pt x="0" y="2060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867215"/>
            <a:ext cx="18288000" cy="4717757"/>
          </a:xfrm>
          <a:custGeom>
            <a:avLst/>
            <a:gdLst/>
            <a:ahLst/>
            <a:cxnLst/>
            <a:rect l="l" t="t" r="r" b="b"/>
            <a:pathLst>
              <a:path w="18288000" h="4717757">
                <a:moveTo>
                  <a:pt x="0" y="0"/>
                </a:moveTo>
                <a:lnTo>
                  <a:pt x="18288000" y="0"/>
                </a:lnTo>
                <a:lnTo>
                  <a:pt x="18288000" y="4717757"/>
                </a:lnTo>
                <a:lnTo>
                  <a:pt x="0" y="471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1000"/>
            </a:blip>
            <a:stretch>
              <a:fillRect t="-23928" b="-21436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0" y="2867215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520509" y="5851494"/>
            <a:ext cx="21164615" cy="4114800"/>
            <a:chOff x="0" y="0"/>
            <a:chExt cx="28219487" cy="5486400"/>
          </a:xfrm>
        </p:grpSpPr>
        <p:sp>
          <p:nvSpPr>
            <p:cNvPr id="7" name="AutoShape 7"/>
            <p:cNvSpPr/>
            <p:nvPr/>
          </p:nvSpPr>
          <p:spPr>
            <a:xfrm>
              <a:off x="0" y="2283418"/>
              <a:ext cx="25700741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Freeform 8"/>
            <p:cNvSpPr/>
            <p:nvPr/>
          </p:nvSpPr>
          <p:spPr>
            <a:xfrm>
              <a:off x="25268941" y="0"/>
              <a:ext cx="1104138" cy="5486400"/>
            </a:xfrm>
            <a:custGeom>
              <a:avLst/>
              <a:gdLst/>
              <a:ahLst/>
              <a:cxnLst/>
              <a:rect l="l" t="t" r="r" b="b"/>
              <a:pathLst>
                <a:path w="1104138" h="5486400">
                  <a:moveTo>
                    <a:pt x="0" y="0"/>
                  </a:moveTo>
                  <a:lnTo>
                    <a:pt x="1104138" y="0"/>
                  </a:lnTo>
                  <a:lnTo>
                    <a:pt x="110413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AutoShape 9"/>
            <p:cNvSpPr/>
            <p:nvPr/>
          </p:nvSpPr>
          <p:spPr>
            <a:xfrm>
              <a:off x="26246079" y="2283418"/>
              <a:ext cx="1973408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5998071" y="3540665"/>
            <a:ext cx="6291857" cy="3086100"/>
            <a:chOff x="0" y="0"/>
            <a:chExt cx="165711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57115" cy="812800"/>
            </a:xfrm>
            <a:custGeom>
              <a:avLst/>
              <a:gdLst/>
              <a:ahLst/>
              <a:cxnLst/>
              <a:rect l="l" t="t" r="r" b="b"/>
              <a:pathLst>
                <a:path w="1657115" h="812800">
                  <a:moveTo>
                    <a:pt x="0" y="0"/>
                  </a:moveTo>
                  <a:lnTo>
                    <a:pt x="1657115" y="0"/>
                  </a:lnTo>
                  <a:lnTo>
                    <a:pt x="16571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F97C6">
                <a:alpha val="6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206840" y="5378800"/>
            <a:ext cx="11874319" cy="472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0"/>
              </a:lnSpc>
            </a:pPr>
            <a:r>
              <a:rPr lang="en-US" sz="2764">
                <a:solidFill>
                  <a:srgbClr val="FEFEFD"/>
                </a:solidFill>
                <a:latin typeface="TT Drugs Bold"/>
              </a:rPr>
              <a:t>CASO CLÍNICO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52822" y="4436015"/>
            <a:ext cx="13382356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50"/>
              </a:lnSpc>
            </a:pPr>
            <a:r>
              <a:rPr lang="en-US" sz="4500" spc="-261">
                <a:solidFill>
                  <a:srgbClr val="FEFEFD"/>
                </a:solidFill>
                <a:latin typeface="TT Drugs Bold"/>
              </a:rPr>
              <a:t>COLUNA VERTEBRAL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06840" y="929705"/>
            <a:ext cx="11874319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31A39"/>
                </a:solidFill>
                <a:latin typeface="TT Drugs"/>
              </a:rPr>
              <a:t>UNIVERSIDADE DE SÃO PAULO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31A39"/>
                </a:solidFill>
                <a:latin typeface="TT Drugs"/>
              </a:rPr>
              <a:t>FACULDADE DE MEDICINA DE RIBEIRÃO PRETO</a:t>
            </a:r>
          </a:p>
          <a:p>
            <a:pPr marL="0" lvl="0" indent="0" algn="ctr">
              <a:lnSpc>
                <a:spcPts val="2800"/>
              </a:lnSpc>
            </a:pPr>
            <a:r>
              <a:rPr lang="en-US" sz="2000">
                <a:solidFill>
                  <a:srgbClr val="031A39"/>
                </a:solidFill>
                <a:latin typeface="TT Drugs"/>
              </a:rPr>
              <a:t>FISIOTERAPIA APLICADA À ORTOPEDIA E TRAUMATOLOGIA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8194572"/>
            <a:ext cx="11874319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031A39"/>
                </a:solidFill>
                <a:latin typeface="TT Drugs"/>
              </a:rPr>
              <a:t>Camile Vitória R. </a:t>
            </a:r>
            <a:r>
              <a:rPr lang="en-US" dirty="0">
                <a:solidFill>
                  <a:srgbClr val="031A39"/>
                </a:solidFill>
                <a:latin typeface="TT Drugs"/>
              </a:rPr>
              <a:t>d</a:t>
            </a:r>
            <a:r>
              <a:rPr lang="en-US" sz="1800" dirty="0">
                <a:solidFill>
                  <a:srgbClr val="031A39"/>
                </a:solidFill>
                <a:latin typeface="TT Drugs"/>
              </a:rPr>
              <a:t>e Oliveira - 12607493</a:t>
            </a:r>
          </a:p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031A39"/>
                </a:solidFill>
                <a:latin typeface="TT Drugs"/>
              </a:rPr>
              <a:t>Gabriel Cintra de Souza - 12534811</a:t>
            </a:r>
          </a:p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031A39"/>
                </a:solidFill>
                <a:latin typeface="TT Drugs"/>
              </a:rPr>
              <a:t>Leandro Costa Nunes - 12690639</a:t>
            </a:r>
          </a:p>
          <a:p>
            <a:pPr marL="0" lvl="0" indent="0">
              <a:lnSpc>
                <a:spcPts val="2520"/>
              </a:lnSpc>
            </a:pPr>
            <a:r>
              <a:rPr lang="en-US" sz="1800" dirty="0">
                <a:solidFill>
                  <a:srgbClr val="031A39"/>
                </a:solidFill>
                <a:latin typeface="TT Drugs"/>
              </a:rPr>
              <a:t>Lucas </a:t>
            </a:r>
            <a:r>
              <a:rPr lang="en-US" sz="1800" dirty="0" err="1">
                <a:solidFill>
                  <a:srgbClr val="031A39"/>
                </a:solidFill>
                <a:latin typeface="TT Drugs"/>
              </a:rPr>
              <a:t>Fogagnoli</a:t>
            </a:r>
            <a:r>
              <a:rPr lang="en-US" sz="1800" dirty="0">
                <a:solidFill>
                  <a:srgbClr val="031A39"/>
                </a:solidFill>
                <a:latin typeface="TT Drugs"/>
              </a:rPr>
              <a:t> de Carvalho - 12534613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078722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3780" y="1102042"/>
            <a:ext cx="5227677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NECK DISABILITY INDEX  </a:t>
            </a:r>
          </a:p>
        </p:txBody>
      </p:sp>
      <p:sp>
        <p:nvSpPr>
          <p:cNvPr id="5" name="Freeform 5"/>
          <p:cNvSpPr/>
          <p:nvPr/>
        </p:nvSpPr>
        <p:spPr>
          <a:xfrm>
            <a:off x="14579693" y="7111341"/>
            <a:ext cx="3708307" cy="3175659"/>
          </a:xfrm>
          <a:custGeom>
            <a:avLst/>
            <a:gdLst/>
            <a:ahLst/>
            <a:cxnLst/>
            <a:rect l="l" t="t" r="r" b="b"/>
            <a:pathLst>
              <a:path w="3708307" h="3175659">
                <a:moveTo>
                  <a:pt x="0" y="0"/>
                </a:moveTo>
                <a:lnTo>
                  <a:pt x="3708307" y="0"/>
                </a:lnTo>
                <a:lnTo>
                  <a:pt x="3708307" y="3175659"/>
                </a:lnTo>
                <a:lnTo>
                  <a:pt x="0" y="3175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-3790898" y="9592895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7037086" y="9616708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028700" y="2823514"/>
            <a:ext cx="16230600" cy="44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Porcentagem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dor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máxima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uma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pontuação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incapacidade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2871121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3926509"/>
            <a:ext cx="6454938" cy="3365548"/>
          </a:xfrm>
          <a:custGeom>
            <a:avLst/>
            <a:gdLst/>
            <a:ahLst/>
            <a:cxnLst/>
            <a:rect l="l" t="t" r="r" b="b"/>
            <a:pathLst>
              <a:path w="6454938" h="3365548">
                <a:moveTo>
                  <a:pt x="0" y="0"/>
                </a:moveTo>
                <a:lnTo>
                  <a:pt x="6454938" y="0"/>
                </a:lnTo>
                <a:lnTo>
                  <a:pt x="6454938" y="3365549"/>
                </a:lnTo>
                <a:lnTo>
                  <a:pt x="0" y="3365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237" b="-272171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440948" y="4461695"/>
            <a:ext cx="7818352" cy="44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Nenhuma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dor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ou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incapacidade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(0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pontos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40948" y="6576317"/>
            <a:ext cx="7284038" cy="44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Completa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incapacidade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pela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dor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(5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pontos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)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6534196" y="4732205"/>
            <a:ext cx="2906751" cy="19013"/>
          </a:xfrm>
          <a:prstGeom prst="line">
            <a:avLst/>
          </a:prstGeom>
          <a:ln w="38100" cap="flat">
            <a:solidFill>
              <a:srgbClr val="26457A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AutoShape 14"/>
          <p:cNvSpPr/>
          <p:nvPr/>
        </p:nvSpPr>
        <p:spPr>
          <a:xfrm>
            <a:off x="7068386" y="6827778"/>
            <a:ext cx="2372561" cy="19050"/>
          </a:xfrm>
          <a:prstGeom prst="line">
            <a:avLst/>
          </a:prstGeom>
          <a:ln w="38100" cap="flat">
            <a:solidFill>
              <a:srgbClr val="26457A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5" name="Group 15"/>
          <p:cNvGrpSpPr/>
          <p:nvPr/>
        </p:nvGrpSpPr>
        <p:grpSpPr>
          <a:xfrm>
            <a:off x="1028700" y="7901658"/>
            <a:ext cx="9155898" cy="433845"/>
            <a:chOff x="0" y="0"/>
            <a:chExt cx="12207864" cy="57846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66675"/>
              <a:ext cx="4586099" cy="610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15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pontos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= 33,33%    </a:t>
              </a:r>
            </a:p>
          </p:txBody>
        </p:sp>
        <p:sp>
          <p:nvSpPr>
            <p:cNvPr id="17" name="AutoShape 17"/>
            <p:cNvSpPr/>
            <p:nvPr/>
          </p:nvSpPr>
          <p:spPr>
            <a:xfrm flipV="1">
              <a:off x="4586182" y="306680"/>
              <a:ext cx="1456543" cy="3175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6042725" y="-31775"/>
              <a:ext cx="6165138" cy="610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Incapacidade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moderada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8897478"/>
            <a:ext cx="4943963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</a:pPr>
            <a:r>
              <a:rPr lang="en-US" sz="2000">
                <a:solidFill>
                  <a:srgbClr val="031A39"/>
                </a:solidFill>
                <a:latin typeface="Arimo"/>
              </a:rPr>
              <a:t>(Cook, C. et al, 2006).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48297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79693" y="7111341"/>
            <a:ext cx="3708307" cy="3175659"/>
          </a:xfrm>
          <a:custGeom>
            <a:avLst/>
            <a:gdLst/>
            <a:ahLst/>
            <a:cxnLst/>
            <a:rect l="l" t="t" r="r" b="b"/>
            <a:pathLst>
              <a:path w="3708307" h="3175659">
                <a:moveTo>
                  <a:pt x="0" y="0"/>
                </a:moveTo>
                <a:lnTo>
                  <a:pt x="3708307" y="0"/>
                </a:lnTo>
                <a:lnTo>
                  <a:pt x="3708307" y="3175659"/>
                </a:lnTo>
                <a:lnTo>
                  <a:pt x="0" y="3175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3790898" y="9592895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7037086" y="9616708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028700" y="2823514"/>
            <a:ext cx="16230600" cy="44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Ênfase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nos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movimentos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da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escápula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,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assim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como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mobilidade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coluna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cervical.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2871121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83780" y="1102042"/>
            <a:ext cx="3274457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TRATAMENTO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4034989"/>
            <a:ext cx="4161798" cy="44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</a:pPr>
            <a:r>
              <a:rPr lang="en-US" sz="2699" dirty="0" err="1">
                <a:solidFill>
                  <a:srgbClr val="031A39"/>
                </a:solidFill>
                <a:latin typeface="Arimo Bold"/>
              </a:rPr>
              <a:t>Retração</a:t>
            </a:r>
            <a:r>
              <a:rPr lang="en-US" sz="2699" dirty="0">
                <a:solidFill>
                  <a:srgbClr val="031A39"/>
                </a:solidFill>
                <a:latin typeface="Arimo Bold"/>
              </a:rPr>
              <a:t> das </a:t>
            </a:r>
            <a:r>
              <a:rPr lang="en-US" sz="2699" dirty="0" err="1">
                <a:solidFill>
                  <a:srgbClr val="031A39"/>
                </a:solidFill>
                <a:latin typeface="Arimo Bold"/>
              </a:rPr>
              <a:t>escápulas</a:t>
            </a:r>
            <a:r>
              <a:rPr lang="en-US" sz="2699" dirty="0">
                <a:solidFill>
                  <a:srgbClr val="031A39"/>
                </a:solidFill>
                <a:latin typeface="Arimo Bold"/>
              </a:rPr>
              <a:t>:</a:t>
            </a:r>
          </a:p>
        </p:txBody>
      </p:sp>
      <p:sp>
        <p:nvSpPr>
          <p:cNvPr id="11" name="Freeform 11"/>
          <p:cNvSpPr/>
          <p:nvPr/>
        </p:nvSpPr>
        <p:spPr>
          <a:xfrm>
            <a:off x="7772087" y="4101664"/>
            <a:ext cx="1906885" cy="1802873"/>
          </a:xfrm>
          <a:custGeom>
            <a:avLst/>
            <a:gdLst/>
            <a:ahLst/>
            <a:cxnLst/>
            <a:rect l="l" t="t" r="r" b="b"/>
            <a:pathLst>
              <a:path w="1906885" h="1802873">
                <a:moveTo>
                  <a:pt x="0" y="0"/>
                </a:moveTo>
                <a:lnTo>
                  <a:pt x="1906886" y="0"/>
                </a:lnTo>
                <a:lnTo>
                  <a:pt x="1906886" y="1802873"/>
                </a:lnTo>
                <a:lnTo>
                  <a:pt x="0" y="1802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5313138"/>
            <a:ext cx="7190376" cy="3945162"/>
          </a:xfrm>
          <a:custGeom>
            <a:avLst/>
            <a:gdLst/>
            <a:ahLst/>
            <a:cxnLst/>
            <a:rect l="l" t="t" r="r" b="b"/>
            <a:pathLst>
              <a:path w="7190376" h="3945162">
                <a:moveTo>
                  <a:pt x="0" y="0"/>
                </a:moveTo>
                <a:lnTo>
                  <a:pt x="7190376" y="0"/>
                </a:lnTo>
                <a:lnTo>
                  <a:pt x="7190376" y="3945162"/>
                </a:lnTo>
                <a:lnTo>
                  <a:pt x="0" y="3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269" t="-21165" r="-3504" b="-23420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259214" y="4101664"/>
            <a:ext cx="7000086" cy="2261607"/>
            <a:chOff x="0" y="0"/>
            <a:chExt cx="9333447" cy="301547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66675"/>
              <a:ext cx="5549064" cy="610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779"/>
                </a:lnSpc>
              </a:pP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Outras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versões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: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135241"/>
              <a:ext cx="9333447" cy="1880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Encostada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na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parede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com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theraband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;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marL="0" lvl="0" indent="0"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Com as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palmas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das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mãos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na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parede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2700" y="1147792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0" y="2443929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48297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-3790898" y="9592895"/>
            <a:ext cx="22457138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1028700" y="3747620"/>
            <a:ext cx="7307983" cy="4418440"/>
          </a:xfrm>
          <a:custGeom>
            <a:avLst/>
            <a:gdLst/>
            <a:ahLst/>
            <a:cxnLst/>
            <a:rect l="l" t="t" r="r" b="b"/>
            <a:pathLst>
              <a:path w="7307983" h="4418440">
                <a:moveTo>
                  <a:pt x="0" y="0"/>
                </a:moveTo>
                <a:lnTo>
                  <a:pt x="7307983" y="0"/>
                </a:lnTo>
                <a:lnTo>
                  <a:pt x="7307983" y="4418441"/>
                </a:lnTo>
                <a:lnTo>
                  <a:pt x="0" y="44184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10" end="81990.0907"/>
                </p14:media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447493" y="3747620"/>
            <a:ext cx="7811807" cy="43941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024419" y="2730350"/>
            <a:ext cx="5019597" cy="44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Protração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escápula</a:t>
            </a:r>
            <a:endParaRPr lang="en-US" sz="2699" dirty="0">
              <a:solidFill>
                <a:srgbClr val="031A39"/>
              </a:solidFill>
              <a:latin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83780" y="1102042"/>
            <a:ext cx="3274457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TRATAMENTO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66478" y="2730350"/>
            <a:ext cx="5019597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</a:pPr>
            <a:r>
              <a:rPr lang="en-US" sz="2699">
                <a:solidFill>
                  <a:srgbClr val="031A39"/>
                </a:solidFill>
                <a:latin typeface="Arimo"/>
              </a:rPr>
              <a:t>Neurodinâmica de n. mediano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48297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-3790898" y="9592895"/>
            <a:ext cx="22457138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28700" y="2823514"/>
            <a:ext cx="16230600" cy="44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</a:pPr>
            <a:r>
              <a:rPr lang="en-US" sz="2699" dirty="0" err="1">
                <a:solidFill>
                  <a:srgbClr val="031A39"/>
                </a:solidFill>
                <a:latin typeface="Arimo Bold"/>
              </a:rPr>
              <a:t>Exercícios</a:t>
            </a:r>
            <a:r>
              <a:rPr lang="en-US" sz="26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 Bold"/>
              </a:rPr>
              <a:t>combinados</a:t>
            </a:r>
            <a:r>
              <a:rPr lang="en-US" sz="2699" dirty="0">
                <a:solidFill>
                  <a:srgbClr val="031A39"/>
                </a:solidFill>
                <a:latin typeface="Arimo Bold"/>
              </a:rPr>
              <a:t>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874245" y="3017452"/>
            <a:ext cx="573180" cy="5627151"/>
            <a:chOff x="0" y="0"/>
            <a:chExt cx="764239" cy="7502868"/>
          </a:xfrm>
        </p:grpSpPr>
        <p:sp>
          <p:nvSpPr>
            <p:cNvPr id="7" name="Freeform 7"/>
            <p:cNvSpPr/>
            <p:nvPr/>
          </p:nvSpPr>
          <p:spPr>
            <a:xfrm>
              <a:off x="0" y="2867060"/>
              <a:ext cx="764239" cy="1758710"/>
            </a:xfrm>
            <a:custGeom>
              <a:avLst/>
              <a:gdLst/>
              <a:ahLst/>
              <a:cxnLst/>
              <a:rect l="l" t="t" r="r" b="b"/>
              <a:pathLst>
                <a:path w="764239" h="1758710">
                  <a:moveTo>
                    <a:pt x="0" y="0"/>
                  </a:moveTo>
                  <a:lnTo>
                    <a:pt x="764239" y="0"/>
                  </a:lnTo>
                  <a:lnTo>
                    <a:pt x="764239" y="1758710"/>
                  </a:lnTo>
                  <a:lnTo>
                    <a:pt x="0" y="1758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AutoShape 8"/>
            <p:cNvSpPr/>
            <p:nvPr/>
          </p:nvSpPr>
          <p:spPr>
            <a:xfrm flipV="1">
              <a:off x="204320" y="0"/>
              <a:ext cx="0" cy="2265331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diamond" w="lg" len="lg"/>
              <a:tailEnd type="diamond" w="lg" len="lg"/>
            </a:ln>
          </p:spPr>
        </p:sp>
        <p:sp>
          <p:nvSpPr>
            <p:cNvPr id="9" name="AutoShape 9"/>
            <p:cNvSpPr/>
            <p:nvPr/>
          </p:nvSpPr>
          <p:spPr>
            <a:xfrm flipV="1">
              <a:off x="229720" y="5237538"/>
              <a:ext cx="0" cy="2265331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diamond" w="lg" len="lg"/>
              <a:tailEnd type="diamond" w="lg" len="lg"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1028700" y="4183684"/>
            <a:ext cx="6845420" cy="414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4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Abdução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ombro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;</a:t>
            </a:r>
          </a:p>
          <a:p>
            <a:pPr algn="just">
              <a:lnSpc>
                <a:spcPts val="674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Rotação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externa;</a:t>
            </a:r>
          </a:p>
          <a:p>
            <a:pPr algn="just">
              <a:lnSpc>
                <a:spcPts val="674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Cotovelos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flexionados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;</a:t>
            </a:r>
          </a:p>
          <a:p>
            <a:pPr marL="0" lvl="0" indent="0" algn="just">
              <a:lnSpc>
                <a:spcPts val="674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    Levar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braços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para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frente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,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esticando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cotovelos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28700" y="4507534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5392843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51559" y="6261071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V="1">
            <a:off x="1098665" y="6872933"/>
            <a:ext cx="591657" cy="559385"/>
          </a:xfrm>
          <a:custGeom>
            <a:avLst/>
            <a:gdLst/>
            <a:ahLst/>
            <a:cxnLst/>
            <a:rect l="l" t="t" r="r" b="b"/>
            <a:pathLst>
              <a:path w="591657" h="559385">
                <a:moveTo>
                  <a:pt x="0" y="559386"/>
                </a:moveTo>
                <a:lnTo>
                  <a:pt x="591657" y="559386"/>
                </a:lnTo>
                <a:lnTo>
                  <a:pt x="591657" y="0"/>
                </a:lnTo>
                <a:lnTo>
                  <a:pt x="0" y="0"/>
                </a:lnTo>
                <a:lnTo>
                  <a:pt x="0" y="5593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10413880" y="4183684"/>
            <a:ext cx="6845420" cy="414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4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Abdução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ombro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;</a:t>
            </a:r>
          </a:p>
          <a:p>
            <a:pPr algn="just">
              <a:lnSpc>
                <a:spcPts val="674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Cotovelo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estendido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;</a:t>
            </a:r>
          </a:p>
          <a:p>
            <a:pPr algn="just">
              <a:lnSpc>
                <a:spcPts val="674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Rotação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externa de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ombro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;</a:t>
            </a:r>
          </a:p>
          <a:p>
            <a:pPr marL="0" lvl="0" indent="0" algn="just">
              <a:lnSpc>
                <a:spcPts val="674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Sustentar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a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posição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durante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15s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cada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lado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,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alternadamente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.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413880" y="4507534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413880" y="5392843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436739" y="6261071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V="1">
            <a:off x="10483845" y="6872933"/>
            <a:ext cx="591657" cy="559385"/>
          </a:xfrm>
          <a:custGeom>
            <a:avLst/>
            <a:gdLst/>
            <a:ahLst/>
            <a:cxnLst/>
            <a:rect l="l" t="t" r="r" b="b"/>
            <a:pathLst>
              <a:path w="591657" h="559385">
                <a:moveTo>
                  <a:pt x="0" y="559386"/>
                </a:moveTo>
                <a:lnTo>
                  <a:pt x="591657" y="559386"/>
                </a:lnTo>
                <a:lnTo>
                  <a:pt x="591657" y="0"/>
                </a:lnTo>
                <a:lnTo>
                  <a:pt x="0" y="0"/>
                </a:lnTo>
                <a:lnTo>
                  <a:pt x="0" y="55938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flipH="1">
            <a:off x="16078200" y="2222898"/>
            <a:ext cx="763108" cy="4114800"/>
          </a:xfrm>
          <a:custGeom>
            <a:avLst/>
            <a:gdLst/>
            <a:ahLst/>
            <a:cxnLst/>
            <a:rect l="l" t="t" r="r" b="b"/>
            <a:pathLst>
              <a:path w="763108" h="4114800">
                <a:moveTo>
                  <a:pt x="763108" y="0"/>
                </a:moveTo>
                <a:lnTo>
                  <a:pt x="0" y="0"/>
                </a:lnTo>
                <a:lnTo>
                  <a:pt x="0" y="4114800"/>
                </a:lnTo>
                <a:lnTo>
                  <a:pt x="763108" y="4114800"/>
                </a:lnTo>
                <a:lnTo>
                  <a:pt x="7631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2283780" y="1102042"/>
            <a:ext cx="3274457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TRATAMENTO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48297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3780" y="1102042"/>
            <a:ext cx="3274457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TRATAMENTO  </a:t>
            </a:r>
          </a:p>
        </p:txBody>
      </p:sp>
      <p:sp>
        <p:nvSpPr>
          <p:cNvPr id="5" name="Freeform 5"/>
          <p:cNvSpPr/>
          <p:nvPr/>
        </p:nvSpPr>
        <p:spPr>
          <a:xfrm>
            <a:off x="13836732" y="6475096"/>
            <a:ext cx="4451268" cy="3811904"/>
          </a:xfrm>
          <a:custGeom>
            <a:avLst/>
            <a:gdLst/>
            <a:ahLst/>
            <a:cxnLst/>
            <a:rect l="l" t="t" r="r" b="b"/>
            <a:pathLst>
              <a:path w="4451268" h="3811904">
                <a:moveTo>
                  <a:pt x="0" y="0"/>
                </a:moveTo>
                <a:lnTo>
                  <a:pt x="4451268" y="0"/>
                </a:lnTo>
                <a:lnTo>
                  <a:pt x="4451268" y="3811904"/>
                </a:lnTo>
                <a:lnTo>
                  <a:pt x="0" y="3811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-4079541" y="9640520"/>
            <a:ext cx="19040609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flipV="1">
            <a:off x="16764236" y="9616708"/>
            <a:ext cx="2643595" cy="47625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2938143" y="2479097"/>
            <a:ext cx="12411714" cy="2175587"/>
            <a:chOff x="0" y="0"/>
            <a:chExt cx="16548952" cy="2900783"/>
          </a:xfrm>
        </p:grpSpPr>
        <p:sp>
          <p:nvSpPr>
            <p:cNvPr id="9" name="Freeform 9"/>
            <p:cNvSpPr/>
            <p:nvPr/>
          </p:nvSpPr>
          <p:spPr>
            <a:xfrm>
              <a:off x="7892356" y="1142073"/>
              <a:ext cx="764239" cy="1758710"/>
            </a:xfrm>
            <a:custGeom>
              <a:avLst/>
              <a:gdLst/>
              <a:ahLst/>
              <a:cxnLst/>
              <a:rect l="l" t="t" r="r" b="b"/>
              <a:pathLst>
                <a:path w="764239" h="1758710">
                  <a:moveTo>
                    <a:pt x="0" y="0"/>
                  </a:moveTo>
                  <a:lnTo>
                    <a:pt x="764240" y="0"/>
                  </a:lnTo>
                  <a:lnTo>
                    <a:pt x="764240" y="1758710"/>
                  </a:lnTo>
                  <a:lnTo>
                    <a:pt x="0" y="1758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6548952" cy="610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 Bold"/>
                </a:rPr>
                <a:t>Endurance dos </a:t>
              </a:r>
              <a:r>
                <a:rPr lang="en-US" sz="2699" dirty="0" err="1">
                  <a:solidFill>
                    <a:srgbClr val="031A39"/>
                  </a:solidFill>
                  <a:latin typeface="Arimo Bold"/>
                </a:rPr>
                <a:t>flexores</a:t>
              </a:r>
              <a:r>
                <a:rPr lang="en-US" sz="2699" dirty="0">
                  <a:solidFill>
                    <a:srgbClr val="031A39"/>
                  </a:solidFill>
                  <a:latin typeface="Arimo Bold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 Bold"/>
                </a:rPr>
                <a:t>profundos</a:t>
              </a:r>
              <a:endParaRPr lang="en-US" sz="2699" dirty="0">
                <a:solidFill>
                  <a:srgbClr val="031A39"/>
                </a:solidFill>
                <a:latin typeface="Arimo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409473" y="1365473"/>
              <a:ext cx="3438184" cy="1245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699">
                  <a:solidFill>
                    <a:srgbClr val="031A39"/>
                  </a:solidFill>
                  <a:latin typeface="Arimo"/>
                </a:rPr>
                <a:t>Avaliação inicial</a:t>
              </a:r>
            </a:p>
            <a:p>
              <a:pPr marL="0" lvl="0" indent="0" algn="ctr">
                <a:lnSpc>
                  <a:spcPts val="3779"/>
                </a:lnSpc>
              </a:pPr>
              <a:r>
                <a:rPr lang="en-US" sz="2699">
                  <a:solidFill>
                    <a:srgbClr val="031A39"/>
                  </a:solidFill>
                  <a:latin typeface="Arimo"/>
                </a:rPr>
                <a:t>12s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701296" y="1365473"/>
              <a:ext cx="3417582" cy="1245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699">
                  <a:solidFill>
                    <a:srgbClr val="031A39"/>
                  </a:solidFill>
                  <a:latin typeface="Arimo"/>
                </a:rPr>
                <a:t>Última avaliação</a:t>
              </a:r>
            </a:p>
            <a:p>
              <a:pPr marL="0" lvl="0" indent="0" algn="ctr">
                <a:lnSpc>
                  <a:spcPts val="3779"/>
                </a:lnSpc>
              </a:pPr>
              <a:r>
                <a:rPr lang="en-US" sz="2699">
                  <a:solidFill>
                    <a:srgbClr val="031A39"/>
                  </a:solidFill>
                  <a:latin typeface="Arimo"/>
                </a:rPr>
                <a:t>29s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23026" y="5759584"/>
            <a:ext cx="11301591" cy="3130752"/>
            <a:chOff x="0" y="0"/>
            <a:chExt cx="15068788" cy="417433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5068788" cy="4174336"/>
              <a:chOff x="0" y="0"/>
              <a:chExt cx="2927742" cy="81103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927742" cy="811039"/>
              </a:xfrm>
              <a:custGeom>
                <a:avLst/>
                <a:gdLst/>
                <a:ahLst/>
                <a:cxnLst/>
                <a:rect l="l" t="t" r="r" b="b"/>
                <a:pathLst>
                  <a:path w="2927742" h="811039">
                    <a:moveTo>
                      <a:pt x="0" y="0"/>
                    </a:moveTo>
                    <a:lnTo>
                      <a:pt x="2927742" y="0"/>
                    </a:lnTo>
                    <a:lnTo>
                      <a:pt x="2927742" y="811039"/>
                    </a:lnTo>
                    <a:lnTo>
                      <a:pt x="0" y="811039"/>
                    </a:lnTo>
                    <a:close/>
                  </a:path>
                </a:pathLst>
              </a:custGeom>
              <a:solidFill>
                <a:srgbClr val="6F97C6">
                  <a:alpha val="49804"/>
                </a:srgbClr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748713"/>
              <a:ext cx="15068788" cy="610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79"/>
                </a:lnSpc>
              </a:pPr>
              <a:r>
                <a:rPr lang="en-US" sz="2700">
                  <a:solidFill>
                    <a:srgbClr val="26457A"/>
                  </a:solidFill>
                  <a:latin typeface="Arimo Bold"/>
                </a:rPr>
                <a:t>Aumento de 12s de endurance em 3 semanas de tratamento.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20509" y="2758560"/>
            <a:ext cx="21796065" cy="7122892"/>
            <a:chOff x="0" y="0"/>
            <a:chExt cx="29061419" cy="9497189"/>
          </a:xfrm>
        </p:grpSpPr>
        <p:sp>
          <p:nvSpPr>
            <p:cNvPr id="3" name="Freeform 3"/>
            <p:cNvSpPr/>
            <p:nvPr/>
          </p:nvSpPr>
          <p:spPr>
            <a:xfrm>
              <a:off x="3360679" y="31750"/>
              <a:ext cx="24384000" cy="6290342"/>
            </a:xfrm>
            <a:custGeom>
              <a:avLst/>
              <a:gdLst/>
              <a:ahLst/>
              <a:cxnLst/>
              <a:rect l="l" t="t" r="r" b="b"/>
              <a:pathLst>
                <a:path w="24384000" h="6290342">
                  <a:moveTo>
                    <a:pt x="0" y="0"/>
                  </a:moveTo>
                  <a:lnTo>
                    <a:pt x="24384000" y="0"/>
                  </a:lnTo>
                  <a:lnTo>
                    <a:pt x="24384000" y="6290342"/>
                  </a:lnTo>
                  <a:lnTo>
                    <a:pt x="0" y="6290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1000"/>
              </a:blip>
              <a:stretch>
                <a:fillRect t="-23928" b="-21436"/>
              </a:stretch>
            </a:blipFill>
          </p:spPr>
        </p:sp>
        <p:sp>
          <p:nvSpPr>
            <p:cNvPr id="4" name="AutoShape 4"/>
            <p:cNvSpPr/>
            <p:nvPr/>
          </p:nvSpPr>
          <p:spPr>
            <a:xfrm>
              <a:off x="3360679" y="31750"/>
              <a:ext cx="25700741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0" y="6294207"/>
              <a:ext cx="25700741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Freeform 6"/>
            <p:cNvSpPr/>
            <p:nvPr/>
          </p:nvSpPr>
          <p:spPr>
            <a:xfrm>
              <a:off x="25268941" y="4010789"/>
              <a:ext cx="1104138" cy="5486400"/>
            </a:xfrm>
            <a:custGeom>
              <a:avLst/>
              <a:gdLst/>
              <a:ahLst/>
              <a:cxnLst/>
              <a:rect l="l" t="t" r="r" b="b"/>
              <a:pathLst>
                <a:path w="1104138" h="5486400">
                  <a:moveTo>
                    <a:pt x="0" y="0"/>
                  </a:moveTo>
                  <a:lnTo>
                    <a:pt x="1104138" y="0"/>
                  </a:lnTo>
                  <a:lnTo>
                    <a:pt x="110413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AutoShape 7"/>
            <p:cNvSpPr/>
            <p:nvPr/>
          </p:nvSpPr>
          <p:spPr>
            <a:xfrm>
              <a:off x="26246079" y="6294207"/>
              <a:ext cx="1973408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2296913" y="3207928"/>
            <a:ext cx="13694174" cy="3871145"/>
          </a:xfrm>
          <a:custGeom>
            <a:avLst/>
            <a:gdLst/>
            <a:ahLst/>
            <a:cxnLst/>
            <a:rect l="l" t="t" r="r" b="b"/>
            <a:pathLst>
              <a:path w="13694174" h="3871145">
                <a:moveTo>
                  <a:pt x="0" y="0"/>
                </a:moveTo>
                <a:lnTo>
                  <a:pt x="13694174" y="0"/>
                </a:lnTo>
                <a:lnTo>
                  <a:pt x="13694174" y="3871144"/>
                </a:lnTo>
                <a:lnTo>
                  <a:pt x="0" y="3871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650222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32057" y="1102042"/>
            <a:ext cx="6126004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OBJETIVO E METODOLOGIA  </a:t>
            </a:r>
          </a:p>
        </p:txBody>
      </p:sp>
      <p:sp>
        <p:nvSpPr>
          <p:cNvPr id="5" name="Freeform 5"/>
          <p:cNvSpPr/>
          <p:nvPr/>
        </p:nvSpPr>
        <p:spPr>
          <a:xfrm>
            <a:off x="13258599" y="5980004"/>
            <a:ext cx="5029401" cy="4306996"/>
          </a:xfrm>
          <a:custGeom>
            <a:avLst/>
            <a:gdLst/>
            <a:ahLst/>
            <a:cxnLst/>
            <a:rect l="l" t="t" r="r" b="b"/>
            <a:pathLst>
              <a:path w="5029401" h="4306996">
                <a:moveTo>
                  <a:pt x="0" y="0"/>
                </a:moveTo>
                <a:lnTo>
                  <a:pt x="5029401" y="0"/>
                </a:lnTo>
                <a:lnTo>
                  <a:pt x="5029401" y="4306996"/>
                </a:lnTo>
                <a:lnTo>
                  <a:pt x="0" y="4306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-4724162" y="9569083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6549243" y="9616708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028700" y="5446082"/>
            <a:ext cx="16230600" cy="2393540"/>
            <a:chOff x="0" y="-66675"/>
            <a:chExt cx="21640800" cy="3191388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21640800" cy="31913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Amostra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total = 40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pacientes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Grupo A (20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pacientes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)      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não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fizeram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fisioterapia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pós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operatória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marL="0" lvl="0" indent="0"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Grupo B (20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pacientes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)      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fizeram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fisioterapia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após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cirurgia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 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12700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277818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2547865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AutoShape 13"/>
            <p:cNvSpPr/>
            <p:nvPr/>
          </p:nvSpPr>
          <p:spPr>
            <a:xfrm>
              <a:off x="5760138" y="1567180"/>
              <a:ext cx="1048804" cy="0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4" name="AutoShape 14"/>
            <p:cNvSpPr/>
            <p:nvPr/>
          </p:nvSpPr>
          <p:spPr>
            <a:xfrm>
              <a:off x="5760138" y="2840012"/>
              <a:ext cx="1048804" cy="0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15" name="TextBox 15"/>
          <p:cNvSpPr txBox="1"/>
          <p:nvPr/>
        </p:nvSpPr>
        <p:spPr>
          <a:xfrm>
            <a:off x="1028700" y="3110393"/>
            <a:ext cx="16230600" cy="112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79"/>
              </a:lnSpc>
            </a:pP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Protocolo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de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tratamento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em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pacientes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que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foram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submetidos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à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discectomia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cervical anterior de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nível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único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e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cirurgia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de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fusão</a:t>
            </a:r>
            <a:endParaRPr lang="en-US" sz="3199" dirty="0">
              <a:solidFill>
                <a:srgbClr val="031A39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184990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79693" y="7111341"/>
            <a:ext cx="3708307" cy="3175659"/>
          </a:xfrm>
          <a:custGeom>
            <a:avLst/>
            <a:gdLst/>
            <a:ahLst/>
            <a:cxnLst/>
            <a:rect l="l" t="t" r="r" b="b"/>
            <a:pathLst>
              <a:path w="3708307" h="3175659">
                <a:moveTo>
                  <a:pt x="0" y="0"/>
                </a:moveTo>
                <a:lnTo>
                  <a:pt x="3708307" y="0"/>
                </a:lnTo>
                <a:lnTo>
                  <a:pt x="3708307" y="3175659"/>
                </a:lnTo>
                <a:lnTo>
                  <a:pt x="0" y="3175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3790898" y="9592895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7037086" y="9616708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3443104"/>
            <a:ext cx="16230600" cy="4342792"/>
            <a:chOff x="0" y="-66675"/>
            <a:chExt cx="21640800" cy="5790390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21640800" cy="579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Avaliação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dor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,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incapacidade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ângulos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alinhamento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(C2-C7).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Fase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1: TENS               3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primeiras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semanas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;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Fase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2: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Protetiva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         4ª a 8ª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semana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;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Fase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3: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Dinâmica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         8ª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semana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6º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mês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;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marL="0" lvl="0" indent="0"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Fase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4: Volta 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prática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atividades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esportivas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         6 meses de PO.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2700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1277818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2547865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3817912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6"/>
                  </a:lnTo>
                  <a:lnTo>
                    <a:pt x="0" y="45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5087958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AutoShape 14"/>
            <p:cNvSpPr/>
            <p:nvPr/>
          </p:nvSpPr>
          <p:spPr>
            <a:xfrm>
              <a:off x="4657678" y="2865412"/>
              <a:ext cx="1048804" cy="0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5" name="AutoShape 15"/>
            <p:cNvSpPr/>
            <p:nvPr/>
          </p:nvSpPr>
          <p:spPr>
            <a:xfrm>
              <a:off x="4057077" y="1557242"/>
              <a:ext cx="1048804" cy="0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4771978" y="4122735"/>
              <a:ext cx="1048804" cy="0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10820400" y="5389441"/>
              <a:ext cx="1048804" cy="0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18" name="Freeform 18"/>
          <p:cNvSpPr/>
          <p:nvPr/>
        </p:nvSpPr>
        <p:spPr>
          <a:xfrm>
            <a:off x="13205023" y="2767121"/>
            <a:ext cx="3385657" cy="3385657"/>
          </a:xfrm>
          <a:custGeom>
            <a:avLst/>
            <a:gdLst/>
            <a:ahLst/>
            <a:cxnLst/>
            <a:rect l="l" t="t" r="r" b="b"/>
            <a:pathLst>
              <a:path w="3385657" h="3385657">
                <a:moveTo>
                  <a:pt x="0" y="0"/>
                </a:moveTo>
                <a:lnTo>
                  <a:pt x="3385656" y="0"/>
                </a:lnTo>
                <a:lnTo>
                  <a:pt x="3385656" y="3385657"/>
                </a:lnTo>
                <a:lnTo>
                  <a:pt x="0" y="3385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132057" y="1102042"/>
            <a:ext cx="3576161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METODOLOGIA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46880" y="1377950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-987556" y="9635316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028700" y="2692253"/>
            <a:ext cx="16230600" cy="190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Diferenças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significativas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apenas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6 meses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após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a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cirurgia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.</a:t>
            </a:r>
          </a:p>
          <a:p>
            <a:pPr algn="just">
              <a:lnSpc>
                <a:spcPts val="3779"/>
              </a:lnSpc>
            </a:pPr>
            <a:endParaRPr lang="en-US" sz="2699" dirty="0">
              <a:solidFill>
                <a:srgbClr val="031A39"/>
              </a:solidFill>
              <a:latin typeface="Arimo"/>
            </a:endParaRPr>
          </a:p>
          <a:p>
            <a:pPr algn="just">
              <a:lnSpc>
                <a:spcPts val="377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Grupo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intervenção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teve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uma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mais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significativa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da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dor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e da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incapacidade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. </a:t>
            </a:r>
          </a:p>
          <a:p>
            <a:pPr marL="0" lvl="0" indent="0" algn="just">
              <a:lnSpc>
                <a:spcPts val="3779"/>
              </a:lnSpc>
            </a:pPr>
            <a:endParaRPr lang="en-US" sz="2699" dirty="0">
              <a:solidFill>
                <a:srgbClr val="031A39"/>
              </a:solidFill>
              <a:latin typeface="Arimo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28700" y="2749403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701119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AutoShape 8"/>
          <p:cNvSpPr/>
          <p:nvPr/>
        </p:nvSpPr>
        <p:spPr>
          <a:xfrm flipH="1">
            <a:off x="6248655" y="3590202"/>
            <a:ext cx="0" cy="564769"/>
          </a:xfrm>
          <a:prstGeom prst="line">
            <a:avLst/>
          </a:prstGeom>
          <a:ln w="38100" cap="flat">
            <a:solidFill>
              <a:srgbClr val="26457A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9" name="TextBox 9"/>
          <p:cNvSpPr txBox="1"/>
          <p:nvPr/>
        </p:nvSpPr>
        <p:spPr>
          <a:xfrm>
            <a:off x="1028700" y="5147943"/>
            <a:ext cx="16230600" cy="378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Reabilitação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é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obrigatória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;</a:t>
            </a:r>
          </a:p>
          <a:p>
            <a:pPr algn="ctr">
              <a:lnSpc>
                <a:spcPts val="4319"/>
              </a:lnSpc>
            </a:pPr>
            <a:endParaRPr lang="en-US" sz="2699" dirty="0">
              <a:solidFill>
                <a:srgbClr val="031A39"/>
              </a:solidFill>
              <a:latin typeface="Arimo"/>
            </a:endParaRPr>
          </a:p>
          <a:p>
            <a:pPr algn="ctr">
              <a:lnSpc>
                <a:spcPts val="431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No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início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do PO,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deve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-se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focar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no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tratamento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da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dor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; </a:t>
            </a:r>
          </a:p>
          <a:p>
            <a:pPr algn="ctr">
              <a:lnSpc>
                <a:spcPts val="4319"/>
              </a:lnSpc>
            </a:pPr>
            <a:endParaRPr lang="en-US" sz="2699" dirty="0">
              <a:solidFill>
                <a:srgbClr val="031A39"/>
              </a:solidFill>
              <a:latin typeface="Arimo"/>
            </a:endParaRPr>
          </a:p>
          <a:p>
            <a:pPr algn="ctr">
              <a:lnSpc>
                <a:spcPts val="431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Desalinhamento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cervical =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exercícios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fortalecimento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após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primeiros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meses de PO; </a:t>
            </a:r>
          </a:p>
          <a:p>
            <a:pPr algn="ctr">
              <a:lnSpc>
                <a:spcPts val="4319"/>
              </a:lnSpc>
            </a:pPr>
            <a:endParaRPr lang="en-US" sz="2699" dirty="0">
              <a:solidFill>
                <a:srgbClr val="031A39"/>
              </a:solidFill>
              <a:latin typeface="Arimo"/>
            </a:endParaRPr>
          </a:p>
          <a:p>
            <a:pPr marL="0" lvl="0" indent="0" algn="ctr">
              <a:lnSpc>
                <a:spcPts val="431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Exercícios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ativos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pescoço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não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devem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ser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feitos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antes de 2 meses de PO.</a:t>
            </a:r>
          </a:p>
        </p:txBody>
      </p:sp>
      <p:sp>
        <p:nvSpPr>
          <p:cNvPr id="10" name="Freeform 10"/>
          <p:cNvSpPr/>
          <p:nvPr/>
        </p:nvSpPr>
        <p:spPr>
          <a:xfrm rot="-5474870">
            <a:off x="8953073" y="5527739"/>
            <a:ext cx="381854" cy="878743"/>
          </a:xfrm>
          <a:custGeom>
            <a:avLst/>
            <a:gdLst/>
            <a:ahLst/>
            <a:cxnLst/>
            <a:rect l="l" t="t" r="r" b="b"/>
            <a:pathLst>
              <a:path w="381854" h="878743">
                <a:moveTo>
                  <a:pt x="0" y="0"/>
                </a:moveTo>
                <a:lnTo>
                  <a:pt x="381854" y="0"/>
                </a:lnTo>
                <a:lnTo>
                  <a:pt x="381854" y="878743"/>
                </a:lnTo>
                <a:lnTo>
                  <a:pt x="0" y="878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27775" y="1102042"/>
            <a:ext cx="3131225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RESULTADOS  </a:t>
            </a:r>
          </a:p>
        </p:txBody>
      </p:sp>
      <p:sp>
        <p:nvSpPr>
          <p:cNvPr id="12" name="Freeform 12"/>
          <p:cNvSpPr/>
          <p:nvPr/>
        </p:nvSpPr>
        <p:spPr>
          <a:xfrm rot="-5474870" flipV="1">
            <a:off x="8953073" y="6664055"/>
            <a:ext cx="381854" cy="878743"/>
          </a:xfrm>
          <a:custGeom>
            <a:avLst/>
            <a:gdLst/>
            <a:ahLst/>
            <a:cxnLst/>
            <a:rect l="l" t="t" r="r" b="b"/>
            <a:pathLst>
              <a:path w="381854" h="878743">
                <a:moveTo>
                  <a:pt x="0" y="878742"/>
                </a:moveTo>
                <a:lnTo>
                  <a:pt x="381854" y="878742"/>
                </a:lnTo>
                <a:lnTo>
                  <a:pt x="381854" y="0"/>
                </a:lnTo>
                <a:lnTo>
                  <a:pt x="0" y="0"/>
                </a:lnTo>
                <a:lnTo>
                  <a:pt x="0" y="878742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74870">
            <a:off x="8902720" y="7798379"/>
            <a:ext cx="381854" cy="878743"/>
          </a:xfrm>
          <a:custGeom>
            <a:avLst/>
            <a:gdLst/>
            <a:ahLst/>
            <a:cxnLst/>
            <a:rect l="l" t="t" r="r" b="b"/>
            <a:pathLst>
              <a:path w="381854" h="878743">
                <a:moveTo>
                  <a:pt x="0" y="0"/>
                </a:moveTo>
                <a:lnTo>
                  <a:pt x="381854" y="0"/>
                </a:lnTo>
                <a:lnTo>
                  <a:pt x="381854" y="878743"/>
                </a:lnTo>
                <a:lnTo>
                  <a:pt x="0" y="878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20509" y="2758560"/>
            <a:ext cx="21796065" cy="7122892"/>
            <a:chOff x="0" y="0"/>
            <a:chExt cx="29061419" cy="9497189"/>
          </a:xfrm>
        </p:grpSpPr>
        <p:sp>
          <p:nvSpPr>
            <p:cNvPr id="3" name="Freeform 3"/>
            <p:cNvSpPr/>
            <p:nvPr/>
          </p:nvSpPr>
          <p:spPr>
            <a:xfrm>
              <a:off x="3360679" y="31750"/>
              <a:ext cx="24384000" cy="6290342"/>
            </a:xfrm>
            <a:custGeom>
              <a:avLst/>
              <a:gdLst/>
              <a:ahLst/>
              <a:cxnLst/>
              <a:rect l="l" t="t" r="r" b="b"/>
              <a:pathLst>
                <a:path w="24384000" h="6290342">
                  <a:moveTo>
                    <a:pt x="0" y="0"/>
                  </a:moveTo>
                  <a:lnTo>
                    <a:pt x="24384000" y="0"/>
                  </a:lnTo>
                  <a:lnTo>
                    <a:pt x="24384000" y="6290342"/>
                  </a:lnTo>
                  <a:lnTo>
                    <a:pt x="0" y="62903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1000"/>
              </a:blip>
              <a:stretch>
                <a:fillRect t="-23928" b="-21436"/>
              </a:stretch>
            </a:blipFill>
          </p:spPr>
        </p:sp>
        <p:sp>
          <p:nvSpPr>
            <p:cNvPr id="4" name="AutoShape 4"/>
            <p:cNvSpPr/>
            <p:nvPr/>
          </p:nvSpPr>
          <p:spPr>
            <a:xfrm>
              <a:off x="3360679" y="31750"/>
              <a:ext cx="25700741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0" y="6294207"/>
              <a:ext cx="25700741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Freeform 6"/>
            <p:cNvSpPr/>
            <p:nvPr/>
          </p:nvSpPr>
          <p:spPr>
            <a:xfrm>
              <a:off x="25268941" y="4010789"/>
              <a:ext cx="1104138" cy="5486400"/>
            </a:xfrm>
            <a:custGeom>
              <a:avLst/>
              <a:gdLst/>
              <a:ahLst/>
              <a:cxnLst/>
              <a:rect l="l" t="t" r="r" b="b"/>
              <a:pathLst>
                <a:path w="1104138" h="5486400">
                  <a:moveTo>
                    <a:pt x="0" y="0"/>
                  </a:moveTo>
                  <a:lnTo>
                    <a:pt x="1104138" y="0"/>
                  </a:lnTo>
                  <a:lnTo>
                    <a:pt x="110413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AutoShape 7"/>
            <p:cNvSpPr/>
            <p:nvPr/>
          </p:nvSpPr>
          <p:spPr>
            <a:xfrm>
              <a:off x="26246079" y="6294207"/>
              <a:ext cx="1973408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8" name="Freeform 8"/>
          <p:cNvSpPr/>
          <p:nvPr/>
        </p:nvSpPr>
        <p:spPr>
          <a:xfrm>
            <a:off x="2674557" y="3240723"/>
            <a:ext cx="12938886" cy="3805555"/>
          </a:xfrm>
          <a:custGeom>
            <a:avLst/>
            <a:gdLst/>
            <a:ahLst/>
            <a:cxnLst/>
            <a:rect l="l" t="t" r="r" b="b"/>
            <a:pathLst>
              <a:path w="12938886" h="3805555">
                <a:moveTo>
                  <a:pt x="0" y="0"/>
                </a:moveTo>
                <a:lnTo>
                  <a:pt x="12938886" y="0"/>
                </a:lnTo>
                <a:lnTo>
                  <a:pt x="12938886" y="3805554"/>
                </a:lnTo>
                <a:lnTo>
                  <a:pt x="0" y="3805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00448" y="3182595"/>
            <a:ext cx="23265403" cy="7104405"/>
            <a:chOff x="0" y="-66675"/>
            <a:chExt cx="31020538" cy="9472540"/>
          </a:xfrm>
        </p:grpSpPr>
        <p:sp>
          <p:nvSpPr>
            <p:cNvPr id="3" name="Freeform 3"/>
            <p:cNvSpPr/>
            <p:nvPr/>
          </p:nvSpPr>
          <p:spPr>
            <a:xfrm>
              <a:off x="24375317" y="4830646"/>
              <a:ext cx="5342613" cy="4575219"/>
            </a:xfrm>
            <a:custGeom>
              <a:avLst/>
              <a:gdLst/>
              <a:ahLst/>
              <a:cxnLst/>
              <a:rect l="l" t="t" r="r" b="b"/>
              <a:pathLst>
                <a:path w="5342613" h="4575219">
                  <a:moveTo>
                    <a:pt x="0" y="0"/>
                  </a:moveTo>
                  <a:lnTo>
                    <a:pt x="5342613" y="0"/>
                  </a:lnTo>
                  <a:lnTo>
                    <a:pt x="5342613" y="4575219"/>
                  </a:lnTo>
                  <a:lnTo>
                    <a:pt x="0" y="4575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AutoShape 4"/>
            <p:cNvSpPr/>
            <p:nvPr/>
          </p:nvSpPr>
          <p:spPr>
            <a:xfrm>
              <a:off x="0" y="8480392"/>
              <a:ext cx="25700741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>
              <a:off x="27859545" y="8512142"/>
              <a:ext cx="3160993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6705529" y="-66675"/>
              <a:ext cx="21640800" cy="7089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M.A.S. -  73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anos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Incapacidade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nas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mãos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para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realizar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as AVD´s.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Controle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dor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por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dipirona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(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quase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todos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dias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).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Dor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fraqueza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muscular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nas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mãos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Falta de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mobilidade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na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cervical.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marL="0" lvl="0" indent="0"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Faz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exercícios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em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casa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devido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uma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rigidez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dor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matinal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nas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mãos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(30-60min).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6705530" y="12700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705530" y="1277818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6705530" y="2547865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705530" y="3817912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6"/>
                  </a:lnTo>
                  <a:lnTo>
                    <a:pt x="0" y="45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736009" y="5087958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6" y="0"/>
                  </a:lnTo>
                  <a:lnTo>
                    <a:pt x="457246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736009" y="6358005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6" y="0"/>
                  </a:lnTo>
                  <a:lnTo>
                    <a:pt x="457246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3" name="AutoShape 13"/>
          <p:cNvSpPr/>
          <p:nvPr/>
        </p:nvSpPr>
        <p:spPr>
          <a:xfrm>
            <a:off x="10147139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Freeform 14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343493" y="3036144"/>
            <a:ext cx="3231358" cy="3231358"/>
          </a:xfrm>
          <a:custGeom>
            <a:avLst/>
            <a:gdLst/>
            <a:ahLst/>
            <a:cxnLst/>
            <a:rect l="l" t="t" r="r" b="b"/>
            <a:pathLst>
              <a:path w="3231358" h="3231358">
                <a:moveTo>
                  <a:pt x="0" y="0"/>
                </a:moveTo>
                <a:lnTo>
                  <a:pt x="3231358" y="0"/>
                </a:lnTo>
                <a:lnTo>
                  <a:pt x="3231358" y="3231359"/>
                </a:lnTo>
                <a:lnTo>
                  <a:pt x="0" y="3231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22266" y="1057275"/>
            <a:ext cx="7642503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APRESENTAÇÃO DO CASO CLÍNICO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650222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32057" y="1102042"/>
            <a:ext cx="6126004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OBJETIVO E METODOLOGIA  </a:t>
            </a:r>
          </a:p>
        </p:txBody>
      </p:sp>
      <p:sp>
        <p:nvSpPr>
          <p:cNvPr id="5" name="Freeform 5"/>
          <p:cNvSpPr/>
          <p:nvPr/>
        </p:nvSpPr>
        <p:spPr>
          <a:xfrm>
            <a:off x="13258599" y="5980004"/>
            <a:ext cx="5029401" cy="4306996"/>
          </a:xfrm>
          <a:custGeom>
            <a:avLst/>
            <a:gdLst/>
            <a:ahLst/>
            <a:cxnLst/>
            <a:rect l="l" t="t" r="r" b="b"/>
            <a:pathLst>
              <a:path w="5029401" h="4306996">
                <a:moveTo>
                  <a:pt x="0" y="0"/>
                </a:moveTo>
                <a:lnTo>
                  <a:pt x="5029401" y="0"/>
                </a:lnTo>
                <a:lnTo>
                  <a:pt x="5029401" y="4306996"/>
                </a:lnTo>
                <a:lnTo>
                  <a:pt x="0" y="4306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AutoShape 6"/>
          <p:cNvSpPr/>
          <p:nvPr/>
        </p:nvSpPr>
        <p:spPr>
          <a:xfrm>
            <a:off x="-4724162" y="9569083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6549243" y="9616708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1028700" y="5429413"/>
            <a:ext cx="16230600" cy="237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Amostra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total = 21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pacientes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.</a:t>
            </a:r>
          </a:p>
          <a:p>
            <a:pPr algn="just">
              <a:lnSpc>
                <a:spcPts val="3779"/>
              </a:lnSpc>
            </a:pPr>
            <a:endParaRPr lang="en-US" sz="2699" dirty="0">
              <a:solidFill>
                <a:srgbClr val="031A39"/>
              </a:solidFill>
              <a:latin typeface="Arimo"/>
            </a:endParaRPr>
          </a:p>
          <a:p>
            <a:pPr algn="just">
              <a:lnSpc>
                <a:spcPts val="377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Idade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entre 18 e 60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anos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.</a:t>
            </a:r>
          </a:p>
          <a:p>
            <a:pPr algn="just">
              <a:lnSpc>
                <a:spcPts val="3779"/>
              </a:lnSpc>
            </a:pPr>
            <a:endParaRPr lang="en-US" sz="2699" dirty="0">
              <a:solidFill>
                <a:srgbClr val="031A39"/>
              </a:solidFill>
              <a:latin typeface="Arimo"/>
            </a:endParaRPr>
          </a:p>
          <a:p>
            <a:pPr marL="0" lvl="0" indent="0" algn="just">
              <a:lnSpc>
                <a:spcPts val="377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    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Sintomas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radiculopatia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há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12 meses. 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5505613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6454452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7406987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28700" y="2958388"/>
            <a:ext cx="16230600" cy="112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79"/>
              </a:lnSpc>
            </a:pP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Avaliar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a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redução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da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dor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e da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incapacidade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associada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a um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programa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de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exercícios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pós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microdiscectomia</a:t>
            </a:r>
            <a:endParaRPr lang="en-US" sz="3199" dirty="0">
              <a:solidFill>
                <a:srgbClr val="031A39"/>
              </a:solidFill>
              <a:latin typeface="Arimo Bol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184990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79693" y="7111341"/>
            <a:ext cx="3708307" cy="3175659"/>
          </a:xfrm>
          <a:custGeom>
            <a:avLst/>
            <a:gdLst/>
            <a:ahLst/>
            <a:cxnLst/>
            <a:rect l="l" t="t" r="r" b="b"/>
            <a:pathLst>
              <a:path w="3708307" h="3175659">
                <a:moveTo>
                  <a:pt x="0" y="0"/>
                </a:moveTo>
                <a:lnTo>
                  <a:pt x="3708307" y="0"/>
                </a:lnTo>
                <a:lnTo>
                  <a:pt x="3708307" y="3175659"/>
                </a:lnTo>
                <a:lnTo>
                  <a:pt x="0" y="3175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3790898" y="9592895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7037086" y="9616708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3443104"/>
            <a:ext cx="16230600" cy="4342792"/>
            <a:chOff x="0" y="-66675"/>
            <a:chExt cx="21640800" cy="5790390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21640800" cy="579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Grupo de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exercício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grupo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controle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Pré-operatório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   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avaliação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função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coluna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6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semanas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de PO               nova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avaliação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coluna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vertebral.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Grupo de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exercícios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         4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semanas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intervenção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marL="0" lvl="0" indent="0"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Grupo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controle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   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nenhum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tratamento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adicional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2700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1277818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2547865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3817912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6"/>
                  </a:lnTo>
                  <a:lnTo>
                    <a:pt x="0" y="45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5087958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AutoShape 14"/>
            <p:cNvSpPr/>
            <p:nvPr/>
          </p:nvSpPr>
          <p:spPr>
            <a:xfrm>
              <a:off x="4822778" y="2865412"/>
              <a:ext cx="1048804" cy="0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5" name="AutoShape 15"/>
            <p:cNvSpPr/>
            <p:nvPr/>
          </p:nvSpPr>
          <p:spPr>
            <a:xfrm>
              <a:off x="4057077" y="1557242"/>
              <a:ext cx="1048804" cy="0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5266754" y="4122735"/>
              <a:ext cx="1048804" cy="0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none" w="sm" len="sm"/>
              <a:tailEnd type="arrow" w="med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4298377" y="5341982"/>
              <a:ext cx="1048804" cy="0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none" w="sm" len="sm"/>
              <a:tailEnd type="arrow" w="med" len="sm"/>
            </a:ln>
          </p:spPr>
        </p:sp>
      </p:grpSp>
      <p:sp>
        <p:nvSpPr>
          <p:cNvPr id="18" name="Freeform 18"/>
          <p:cNvSpPr/>
          <p:nvPr/>
        </p:nvSpPr>
        <p:spPr>
          <a:xfrm>
            <a:off x="12990060" y="2713404"/>
            <a:ext cx="2494597" cy="4114800"/>
          </a:xfrm>
          <a:custGeom>
            <a:avLst/>
            <a:gdLst/>
            <a:ahLst/>
            <a:cxnLst/>
            <a:rect l="l" t="t" r="r" b="b"/>
            <a:pathLst>
              <a:path w="2494597" h="4114800">
                <a:moveTo>
                  <a:pt x="0" y="0"/>
                </a:moveTo>
                <a:lnTo>
                  <a:pt x="2494598" y="0"/>
                </a:lnTo>
                <a:lnTo>
                  <a:pt x="2494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132057" y="1102042"/>
            <a:ext cx="3576161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METODOLOGIA 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184990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79693" y="7111341"/>
            <a:ext cx="3708307" cy="3175659"/>
          </a:xfrm>
          <a:custGeom>
            <a:avLst/>
            <a:gdLst/>
            <a:ahLst/>
            <a:cxnLst/>
            <a:rect l="l" t="t" r="r" b="b"/>
            <a:pathLst>
              <a:path w="3708307" h="3175659">
                <a:moveTo>
                  <a:pt x="0" y="0"/>
                </a:moveTo>
                <a:lnTo>
                  <a:pt x="3708307" y="0"/>
                </a:lnTo>
                <a:lnTo>
                  <a:pt x="3708307" y="3175659"/>
                </a:lnTo>
                <a:lnTo>
                  <a:pt x="0" y="3175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-3790898" y="9592895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7037086" y="9616708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3073827"/>
            <a:ext cx="16230600" cy="407670"/>
            <a:chOff x="0" y="0"/>
            <a:chExt cx="21640800" cy="543561"/>
          </a:xfrm>
        </p:grpSpPr>
        <p:sp>
          <p:nvSpPr>
            <p:cNvPr id="8" name="TextBox 8"/>
            <p:cNvSpPr txBox="1"/>
            <p:nvPr/>
          </p:nvSpPr>
          <p:spPr>
            <a:xfrm>
              <a:off x="0" y="-66675"/>
              <a:ext cx="21640800" cy="610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Exercícios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aeróbicos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: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2700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flipV="1">
            <a:off x="1028700" y="3659726"/>
            <a:ext cx="831702" cy="786336"/>
          </a:xfrm>
          <a:custGeom>
            <a:avLst/>
            <a:gdLst/>
            <a:ahLst/>
            <a:cxnLst/>
            <a:rect l="l" t="t" r="r" b="b"/>
            <a:pathLst>
              <a:path w="831702" h="786336">
                <a:moveTo>
                  <a:pt x="0" y="786337"/>
                </a:moveTo>
                <a:lnTo>
                  <a:pt x="831702" y="786337"/>
                </a:lnTo>
                <a:lnTo>
                  <a:pt x="831702" y="0"/>
                </a:lnTo>
                <a:lnTo>
                  <a:pt x="0" y="0"/>
                </a:lnTo>
                <a:lnTo>
                  <a:pt x="0" y="786337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8700" y="5657941"/>
            <a:ext cx="16230600" cy="2312670"/>
            <a:chOff x="0" y="0"/>
            <a:chExt cx="21640800" cy="308356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66675"/>
              <a:ext cx="21640800" cy="3150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9"/>
                </a:lnSpc>
              </a:pPr>
              <a:r>
                <a:rPr lang="en-US" sz="2699">
                  <a:solidFill>
                    <a:srgbClr val="031A39"/>
                  </a:solidFill>
                  <a:latin typeface="Arimo"/>
                </a:rPr>
                <a:t>      Alongamentos;</a:t>
              </a:r>
            </a:p>
            <a:p>
              <a:pPr algn="just">
                <a:lnSpc>
                  <a:spcPts val="3779"/>
                </a:lnSpc>
              </a:pPr>
              <a:endParaRPr lang="en-US" sz="2699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>
                  <a:solidFill>
                    <a:srgbClr val="031A39"/>
                  </a:solidFill>
                  <a:latin typeface="Arimo"/>
                </a:rPr>
                <a:t>      Exercícios para melhorar a força e a resistência (costas e abdome);</a:t>
              </a:r>
            </a:p>
            <a:p>
              <a:pPr algn="just">
                <a:lnSpc>
                  <a:spcPts val="3779"/>
                </a:lnSpc>
              </a:pPr>
              <a:endParaRPr lang="en-US" sz="2699">
                <a:solidFill>
                  <a:srgbClr val="031A39"/>
                </a:solidFill>
                <a:latin typeface="Arimo"/>
              </a:endParaRPr>
            </a:p>
            <a:p>
              <a:pPr marL="0" lvl="0" indent="0" algn="just">
                <a:lnSpc>
                  <a:spcPts val="3779"/>
                </a:lnSpc>
              </a:pPr>
              <a:r>
                <a:rPr lang="en-US" sz="2699">
                  <a:solidFill>
                    <a:srgbClr val="031A39"/>
                  </a:solidFill>
                  <a:latin typeface="Arimo"/>
                </a:rPr>
                <a:t>      Testes de resistência muscular. 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2700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1275057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30478" y="2545104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6"/>
                  </a:lnTo>
                  <a:lnTo>
                    <a:pt x="0" y="45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3263541" y="2388663"/>
            <a:ext cx="2988373" cy="4114800"/>
          </a:xfrm>
          <a:custGeom>
            <a:avLst/>
            <a:gdLst/>
            <a:ahLst/>
            <a:cxnLst/>
            <a:rect l="l" t="t" r="r" b="b"/>
            <a:pathLst>
              <a:path w="2988373" h="4114800">
                <a:moveTo>
                  <a:pt x="0" y="0"/>
                </a:moveTo>
                <a:lnTo>
                  <a:pt x="2988374" y="0"/>
                </a:lnTo>
                <a:lnTo>
                  <a:pt x="29883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132057" y="1102042"/>
            <a:ext cx="3251002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INTERVENÇÃO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32057" y="3716655"/>
            <a:ext cx="15127243" cy="142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31A39"/>
                </a:solidFill>
                <a:latin typeface="Arimo"/>
              </a:rPr>
              <a:t>Caminhada na esteira;</a:t>
            </a:r>
          </a:p>
          <a:p>
            <a:pPr algn="just">
              <a:lnSpc>
                <a:spcPts val="3779"/>
              </a:lnSpc>
            </a:pPr>
            <a:r>
              <a:rPr lang="en-US" sz="2699">
                <a:solidFill>
                  <a:srgbClr val="031A39"/>
                </a:solidFill>
                <a:latin typeface="Arimo"/>
              </a:rPr>
              <a:t>Escada;</a:t>
            </a:r>
          </a:p>
          <a:p>
            <a:pPr marL="0" lvl="0" indent="0" algn="just">
              <a:lnSpc>
                <a:spcPts val="3779"/>
              </a:lnSpc>
            </a:pPr>
            <a:r>
              <a:rPr lang="en-US" sz="2699">
                <a:solidFill>
                  <a:srgbClr val="031A39"/>
                </a:solidFill>
                <a:latin typeface="Arimo"/>
              </a:rPr>
              <a:t>Levantamento de halteres;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46880" y="1377950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27775" y="1102042"/>
            <a:ext cx="3131225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RESULTADOS 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989421"/>
            <a:ext cx="16230600" cy="4342792"/>
            <a:chOff x="0" y="-53975"/>
            <a:chExt cx="21640800" cy="5790390"/>
          </a:xfrm>
        </p:grpSpPr>
        <p:sp>
          <p:nvSpPr>
            <p:cNvPr id="6" name="TextBox 6"/>
            <p:cNvSpPr txBox="1"/>
            <p:nvPr/>
          </p:nvSpPr>
          <p:spPr>
            <a:xfrm>
              <a:off x="0" y="-53975"/>
              <a:ext cx="21640800" cy="5790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Em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quase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todas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as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variáveis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o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grupo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exercícios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apresentou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melhora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após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6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semanas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O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efeito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no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grupo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exercícios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se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manteve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após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52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semanas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Grupo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controle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não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teve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melhoras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significativas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Exceção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=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resistência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fadiga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muscular.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marL="0" lvl="0" indent="0"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10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semanas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de PO = ambos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grupos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mostraram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melhorias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na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resistência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1268955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2539002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3809049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6"/>
                  </a:lnTo>
                  <a:lnTo>
                    <a:pt x="0" y="45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0478" y="5079095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V="1">
            <a:off x="1200150" y="7399413"/>
            <a:ext cx="831702" cy="786336"/>
          </a:xfrm>
          <a:custGeom>
            <a:avLst/>
            <a:gdLst/>
            <a:ahLst/>
            <a:cxnLst/>
            <a:rect l="l" t="t" r="r" b="b"/>
            <a:pathLst>
              <a:path w="831702" h="786336">
                <a:moveTo>
                  <a:pt x="0" y="786336"/>
                </a:moveTo>
                <a:lnTo>
                  <a:pt x="831702" y="786336"/>
                </a:lnTo>
                <a:lnTo>
                  <a:pt x="831702" y="0"/>
                </a:lnTo>
                <a:lnTo>
                  <a:pt x="0" y="0"/>
                </a:lnTo>
                <a:lnTo>
                  <a:pt x="0" y="78633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61125" y="7783056"/>
            <a:ext cx="7673330" cy="47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779"/>
              </a:lnSpc>
            </a:pPr>
            <a:r>
              <a:rPr lang="en-US" sz="2699">
                <a:solidFill>
                  <a:srgbClr val="031A39"/>
                </a:solidFill>
                <a:latin typeface="Arimo"/>
              </a:rPr>
              <a:t>Efeito maior no grupo de exercícios.</a:t>
            </a:r>
          </a:p>
        </p:txBody>
      </p:sp>
      <p:sp>
        <p:nvSpPr>
          <p:cNvPr id="14" name="Freeform 14"/>
          <p:cNvSpPr/>
          <p:nvPr/>
        </p:nvSpPr>
        <p:spPr>
          <a:xfrm>
            <a:off x="14579693" y="7111341"/>
            <a:ext cx="3708307" cy="3175659"/>
          </a:xfrm>
          <a:custGeom>
            <a:avLst/>
            <a:gdLst/>
            <a:ahLst/>
            <a:cxnLst/>
            <a:rect l="l" t="t" r="r" b="b"/>
            <a:pathLst>
              <a:path w="3708307" h="3175659">
                <a:moveTo>
                  <a:pt x="0" y="0"/>
                </a:moveTo>
                <a:lnTo>
                  <a:pt x="3708307" y="0"/>
                </a:lnTo>
                <a:lnTo>
                  <a:pt x="3708307" y="3175659"/>
                </a:lnTo>
                <a:lnTo>
                  <a:pt x="0" y="31756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AutoShape 15"/>
          <p:cNvSpPr/>
          <p:nvPr/>
        </p:nvSpPr>
        <p:spPr>
          <a:xfrm>
            <a:off x="-3790898" y="9592895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7037086" y="9616708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46880" y="1377950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27775" y="1102042"/>
            <a:ext cx="3040975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CONCLUSÃO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6486" y="5721803"/>
            <a:ext cx="16230600" cy="3078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Um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programa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exercícios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: </a:t>
            </a:r>
          </a:p>
          <a:p>
            <a:pPr algn="ctr">
              <a:lnSpc>
                <a:spcPts val="431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Bem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desenhado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;</a:t>
            </a:r>
          </a:p>
          <a:p>
            <a:pPr algn="ctr">
              <a:lnSpc>
                <a:spcPts val="431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Organizado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;</a:t>
            </a:r>
          </a:p>
          <a:p>
            <a:pPr algn="ctr">
              <a:lnSpc>
                <a:spcPts val="377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Iniciado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e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seguido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da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maneira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correta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;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</a:p>
          <a:p>
            <a:pPr marL="0" lvl="0" indent="0" algn="ctr">
              <a:lnSpc>
                <a:spcPts val="377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Pode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auxiliar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na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reabilitação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de um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pós-operatório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da </a:t>
            </a:r>
            <a:r>
              <a:rPr lang="en-US" sz="2699" dirty="0" err="1">
                <a:solidFill>
                  <a:srgbClr val="031A39"/>
                </a:solidFill>
                <a:latin typeface="Arimo"/>
              </a:rPr>
              <a:t>microdiscectomia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cervical.</a:t>
            </a:r>
          </a:p>
        </p:txBody>
      </p:sp>
      <p:sp>
        <p:nvSpPr>
          <p:cNvPr id="6" name="AutoShape 6"/>
          <p:cNvSpPr/>
          <p:nvPr/>
        </p:nvSpPr>
        <p:spPr>
          <a:xfrm>
            <a:off x="-715992" y="9616189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704211" y="2740114"/>
            <a:ext cx="14879578" cy="112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79"/>
              </a:lnSpc>
            </a:pP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Exercícios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pós-operatórios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trouxe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melhorias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significativas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na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função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da </a:t>
            </a:r>
            <a:r>
              <a:rPr lang="en-US" sz="3199" dirty="0" err="1">
                <a:solidFill>
                  <a:srgbClr val="031A39"/>
                </a:solidFill>
                <a:latin typeface="Arimo Bold"/>
              </a:rPr>
              <a:t>coluna</a:t>
            </a:r>
            <a:r>
              <a:rPr lang="en-US" sz="3199" dirty="0">
                <a:solidFill>
                  <a:srgbClr val="031A39"/>
                </a:solidFill>
                <a:latin typeface="Arimo Bold"/>
              </a:rPr>
              <a:t> vertebral.</a:t>
            </a:r>
          </a:p>
        </p:txBody>
      </p:sp>
      <p:sp>
        <p:nvSpPr>
          <p:cNvPr id="8" name="Freeform 8"/>
          <p:cNvSpPr/>
          <p:nvPr/>
        </p:nvSpPr>
        <p:spPr>
          <a:xfrm rot="-5474870">
            <a:off x="8810984" y="3937556"/>
            <a:ext cx="666031" cy="1532708"/>
          </a:xfrm>
          <a:custGeom>
            <a:avLst/>
            <a:gdLst/>
            <a:ahLst/>
            <a:cxnLst/>
            <a:rect l="l" t="t" r="r" b="b"/>
            <a:pathLst>
              <a:path w="666031" h="1532708">
                <a:moveTo>
                  <a:pt x="0" y="0"/>
                </a:moveTo>
                <a:lnTo>
                  <a:pt x="666032" y="0"/>
                </a:lnTo>
                <a:lnTo>
                  <a:pt x="666032" y="1532709"/>
                </a:lnTo>
                <a:lnTo>
                  <a:pt x="0" y="1532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450330"/>
            <a:ext cx="1780020" cy="2060474"/>
          </a:xfrm>
          <a:custGeom>
            <a:avLst/>
            <a:gdLst/>
            <a:ahLst/>
            <a:cxnLst/>
            <a:rect l="l" t="t" r="r" b="b"/>
            <a:pathLst>
              <a:path w="1780020" h="2060474">
                <a:moveTo>
                  <a:pt x="0" y="0"/>
                </a:moveTo>
                <a:lnTo>
                  <a:pt x="1780020" y="0"/>
                </a:lnTo>
                <a:lnTo>
                  <a:pt x="1780020" y="2060474"/>
                </a:lnTo>
                <a:lnTo>
                  <a:pt x="0" y="2060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90653" y="450330"/>
            <a:ext cx="1768647" cy="2060474"/>
          </a:xfrm>
          <a:custGeom>
            <a:avLst/>
            <a:gdLst/>
            <a:ahLst/>
            <a:cxnLst/>
            <a:rect l="l" t="t" r="r" b="b"/>
            <a:pathLst>
              <a:path w="1768647" h="2060474">
                <a:moveTo>
                  <a:pt x="0" y="0"/>
                </a:moveTo>
                <a:lnTo>
                  <a:pt x="1768647" y="0"/>
                </a:lnTo>
                <a:lnTo>
                  <a:pt x="1768647" y="2060474"/>
                </a:lnTo>
                <a:lnTo>
                  <a:pt x="0" y="2060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2867215"/>
            <a:ext cx="18288000" cy="4717757"/>
          </a:xfrm>
          <a:custGeom>
            <a:avLst/>
            <a:gdLst/>
            <a:ahLst/>
            <a:cxnLst/>
            <a:rect l="l" t="t" r="r" b="b"/>
            <a:pathLst>
              <a:path w="18288000" h="4717757">
                <a:moveTo>
                  <a:pt x="0" y="0"/>
                </a:moveTo>
                <a:lnTo>
                  <a:pt x="18288000" y="0"/>
                </a:lnTo>
                <a:lnTo>
                  <a:pt x="18288000" y="4717757"/>
                </a:lnTo>
                <a:lnTo>
                  <a:pt x="0" y="4717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1000"/>
            </a:blip>
            <a:stretch>
              <a:fillRect t="-23928" b="-21436"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0" y="2867215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-2520509" y="5851494"/>
            <a:ext cx="21164615" cy="4114800"/>
            <a:chOff x="0" y="0"/>
            <a:chExt cx="28219487" cy="5486400"/>
          </a:xfrm>
        </p:grpSpPr>
        <p:sp>
          <p:nvSpPr>
            <p:cNvPr id="7" name="AutoShape 7"/>
            <p:cNvSpPr/>
            <p:nvPr/>
          </p:nvSpPr>
          <p:spPr>
            <a:xfrm>
              <a:off x="0" y="2283418"/>
              <a:ext cx="25700741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Freeform 8"/>
            <p:cNvSpPr/>
            <p:nvPr/>
          </p:nvSpPr>
          <p:spPr>
            <a:xfrm>
              <a:off x="25268941" y="0"/>
              <a:ext cx="1104138" cy="5486400"/>
            </a:xfrm>
            <a:custGeom>
              <a:avLst/>
              <a:gdLst/>
              <a:ahLst/>
              <a:cxnLst/>
              <a:rect l="l" t="t" r="r" b="b"/>
              <a:pathLst>
                <a:path w="1104138" h="5486400">
                  <a:moveTo>
                    <a:pt x="0" y="0"/>
                  </a:moveTo>
                  <a:lnTo>
                    <a:pt x="1104138" y="0"/>
                  </a:lnTo>
                  <a:lnTo>
                    <a:pt x="110413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AutoShape 9"/>
            <p:cNvSpPr/>
            <p:nvPr/>
          </p:nvSpPr>
          <p:spPr>
            <a:xfrm>
              <a:off x="26246079" y="2283418"/>
              <a:ext cx="1973408" cy="0"/>
            </a:xfrm>
            <a:prstGeom prst="line">
              <a:avLst/>
            </a:prstGeom>
            <a:ln w="63500" cap="rnd">
              <a:solidFill>
                <a:srgbClr val="031A39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5998071" y="3540665"/>
            <a:ext cx="6291857" cy="3086100"/>
            <a:chOff x="0" y="0"/>
            <a:chExt cx="1657115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57115" cy="812800"/>
            </a:xfrm>
            <a:custGeom>
              <a:avLst/>
              <a:gdLst/>
              <a:ahLst/>
              <a:cxnLst/>
              <a:rect l="l" t="t" r="r" b="b"/>
              <a:pathLst>
                <a:path w="1657115" h="812800">
                  <a:moveTo>
                    <a:pt x="0" y="0"/>
                  </a:moveTo>
                  <a:lnTo>
                    <a:pt x="1657115" y="0"/>
                  </a:lnTo>
                  <a:lnTo>
                    <a:pt x="165711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F97C6">
                <a:alpha val="6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206840" y="5378800"/>
            <a:ext cx="11874319" cy="472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0"/>
              </a:lnSpc>
            </a:pPr>
            <a:r>
              <a:rPr lang="en-US" sz="2764">
                <a:solidFill>
                  <a:srgbClr val="FEFEFD"/>
                </a:solidFill>
                <a:latin typeface="TT Drugs Bold"/>
              </a:rPr>
              <a:t>CASO CLÍNICO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52822" y="4436015"/>
            <a:ext cx="13382356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50"/>
              </a:lnSpc>
            </a:pPr>
            <a:r>
              <a:rPr lang="en-US" sz="4500" spc="-261">
                <a:solidFill>
                  <a:srgbClr val="FEFEFD"/>
                </a:solidFill>
                <a:latin typeface="TT Drugs Bold"/>
              </a:rPr>
              <a:t>COLUNA VERTEBRAL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206840" y="929705"/>
            <a:ext cx="11874319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31A39"/>
                </a:solidFill>
                <a:latin typeface="TT Drugs"/>
              </a:rPr>
              <a:t>UNIVERSIDADE DE SÃO PAULO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31A39"/>
                </a:solidFill>
                <a:latin typeface="TT Drugs"/>
              </a:rPr>
              <a:t>FACULDADE DE MEDICINA DE RIBEIRÃO PRETO</a:t>
            </a:r>
          </a:p>
          <a:p>
            <a:pPr marL="0" lvl="0" indent="0" algn="ctr">
              <a:lnSpc>
                <a:spcPts val="2800"/>
              </a:lnSpc>
            </a:pPr>
            <a:r>
              <a:rPr lang="en-US" sz="2000">
                <a:solidFill>
                  <a:srgbClr val="031A39"/>
                </a:solidFill>
                <a:latin typeface="TT Drugs"/>
              </a:rPr>
              <a:t>FISIOTERAPIA APLICADA À ORTOPEDIA E TRAUMATOLOGIA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8194572"/>
            <a:ext cx="11874319" cy="1249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031A39"/>
                </a:solidFill>
                <a:latin typeface="TT Drugs"/>
              </a:rPr>
              <a:t>Camile Vitória R. de Oliveira - 12607493</a:t>
            </a:r>
          </a:p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031A39"/>
                </a:solidFill>
                <a:latin typeface="TT Drugs"/>
              </a:rPr>
              <a:t>Gabriel Cintra de Souza - 12534811</a:t>
            </a:r>
          </a:p>
          <a:p>
            <a:pPr>
              <a:lnSpc>
                <a:spcPts val="2520"/>
              </a:lnSpc>
            </a:pPr>
            <a:r>
              <a:rPr lang="en-US" sz="1800" dirty="0">
                <a:solidFill>
                  <a:srgbClr val="031A39"/>
                </a:solidFill>
                <a:latin typeface="TT Drugs"/>
              </a:rPr>
              <a:t>Leandro Costa Nunes - 12690639</a:t>
            </a:r>
          </a:p>
          <a:p>
            <a:pPr marL="0" lvl="0" indent="0">
              <a:lnSpc>
                <a:spcPts val="2520"/>
              </a:lnSpc>
            </a:pPr>
            <a:r>
              <a:rPr lang="en-US" sz="1800" dirty="0">
                <a:solidFill>
                  <a:srgbClr val="031A39"/>
                </a:solidFill>
                <a:latin typeface="TT Drugs"/>
              </a:rPr>
              <a:t>Lucas </a:t>
            </a:r>
            <a:r>
              <a:rPr lang="en-US" sz="1800" dirty="0" err="1">
                <a:solidFill>
                  <a:srgbClr val="031A39"/>
                </a:solidFill>
                <a:latin typeface="TT Drugs"/>
              </a:rPr>
              <a:t>Fogagnoli</a:t>
            </a:r>
            <a:r>
              <a:rPr lang="en-US" sz="1800" dirty="0">
                <a:solidFill>
                  <a:srgbClr val="031A39"/>
                </a:solidFill>
                <a:latin typeface="TT Drugs"/>
              </a:rPr>
              <a:t> de Carvalho - 12534613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85569" y="6602554"/>
            <a:ext cx="4302431" cy="3684446"/>
          </a:xfrm>
          <a:custGeom>
            <a:avLst/>
            <a:gdLst/>
            <a:ahLst/>
            <a:cxnLst/>
            <a:rect l="l" t="t" r="r" b="b"/>
            <a:pathLst>
              <a:path w="4302431" h="3684446">
                <a:moveTo>
                  <a:pt x="0" y="0"/>
                </a:moveTo>
                <a:lnTo>
                  <a:pt x="4302431" y="0"/>
                </a:lnTo>
                <a:lnTo>
                  <a:pt x="4302431" y="3684446"/>
                </a:lnTo>
                <a:lnTo>
                  <a:pt x="0" y="36844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4181423" y="9592895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6789436" y="9616708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147139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122266" y="1057275"/>
            <a:ext cx="7642503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APRESENTAÇÃO DO CASO CLÍNICO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8700" y="3451384"/>
            <a:ext cx="16230600" cy="3855479"/>
            <a:chOff x="0" y="-66675"/>
            <a:chExt cx="21640800" cy="5140640"/>
          </a:xfrm>
        </p:grpSpPr>
        <p:sp>
          <p:nvSpPr>
            <p:cNvPr id="9" name="TextBox 9"/>
            <p:cNvSpPr txBox="1"/>
            <p:nvPr/>
          </p:nvSpPr>
          <p:spPr>
            <a:xfrm>
              <a:off x="0" y="-66675"/>
              <a:ext cx="21640800" cy="5140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Refere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dor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nos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membros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superiores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(bilateral) que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teve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início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há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3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anos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,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realizando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microdiscetomia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com cage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autobloqueável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em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C5-C6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em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28/06/23. 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Dor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constante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em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queimação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Limitação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do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sono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e das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atividades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em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domicilio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marL="0" lvl="0" indent="0"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EVA: 7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repouso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e 8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ao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movimento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.</a:t>
              </a:r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30478" y="1849470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6"/>
                  </a:lnTo>
                  <a:lnTo>
                    <a:pt x="0" y="45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0478" y="3121567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0478" y="4391614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71240" y="9659570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6732286" y="9697670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9941292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404216" y="7207329"/>
            <a:ext cx="3125127" cy="3079671"/>
          </a:xfrm>
          <a:custGeom>
            <a:avLst/>
            <a:gdLst/>
            <a:ahLst/>
            <a:cxnLst/>
            <a:rect l="l" t="t" r="r" b="b"/>
            <a:pathLst>
              <a:path w="3125127" h="3079671">
                <a:moveTo>
                  <a:pt x="0" y="0"/>
                </a:moveTo>
                <a:lnTo>
                  <a:pt x="3125127" y="0"/>
                </a:lnTo>
                <a:lnTo>
                  <a:pt x="3125127" y="3079671"/>
                </a:lnTo>
                <a:lnTo>
                  <a:pt x="0" y="3079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938143" y="3852982"/>
            <a:ext cx="12411714" cy="2516742"/>
            <a:chOff x="0" y="-85725"/>
            <a:chExt cx="16548952" cy="3355655"/>
          </a:xfrm>
        </p:grpSpPr>
        <p:sp>
          <p:nvSpPr>
            <p:cNvPr id="8" name="Freeform 8"/>
            <p:cNvSpPr/>
            <p:nvPr/>
          </p:nvSpPr>
          <p:spPr>
            <a:xfrm>
              <a:off x="7892356" y="1511220"/>
              <a:ext cx="764239" cy="1758710"/>
            </a:xfrm>
            <a:custGeom>
              <a:avLst/>
              <a:gdLst/>
              <a:ahLst/>
              <a:cxnLst/>
              <a:rect l="l" t="t" r="r" b="b"/>
              <a:pathLst>
                <a:path w="764239" h="1758710">
                  <a:moveTo>
                    <a:pt x="0" y="0"/>
                  </a:moveTo>
                  <a:lnTo>
                    <a:pt x="764240" y="0"/>
                  </a:lnTo>
                  <a:lnTo>
                    <a:pt x="764240" y="1758710"/>
                  </a:lnTo>
                  <a:lnTo>
                    <a:pt x="0" y="1758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16548952" cy="726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79"/>
                </a:lnSpc>
              </a:pPr>
              <a:r>
                <a:rPr lang="en-US" sz="3199" dirty="0" err="1">
                  <a:solidFill>
                    <a:srgbClr val="031A39"/>
                  </a:solidFill>
                  <a:latin typeface="Arimo Bold"/>
                </a:rPr>
                <a:t>Intervenção</a:t>
              </a:r>
              <a:r>
                <a:rPr lang="en-US" sz="3199" dirty="0">
                  <a:solidFill>
                    <a:srgbClr val="031A39"/>
                  </a:solidFill>
                  <a:latin typeface="Arimo Bold"/>
                </a:rPr>
                <a:t> </a:t>
              </a:r>
              <a:r>
                <a:rPr lang="en-US" sz="3199" dirty="0" err="1">
                  <a:solidFill>
                    <a:srgbClr val="031A39"/>
                  </a:solidFill>
                  <a:latin typeface="Arimo Bold"/>
                </a:rPr>
                <a:t>cirúrgica</a:t>
              </a:r>
              <a:r>
                <a:rPr lang="en-US" sz="3199" dirty="0">
                  <a:solidFill>
                    <a:srgbClr val="031A39"/>
                  </a:solidFill>
                  <a:latin typeface="Arimo Bold"/>
                </a:rPr>
                <a:t> </a:t>
              </a:r>
              <a:r>
                <a:rPr lang="en-US" sz="3199" dirty="0" err="1">
                  <a:solidFill>
                    <a:srgbClr val="031A39"/>
                  </a:solidFill>
                  <a:latin typeface="Arimo Bold"/>
                </a:rPr>
                <a:t>utilizada</a:t>
              </a:r>
              <a:r>
                <a:rPr lang="en-US" sz="3199" dirty="0">
                  <a:solidFill>
                    <a:srgbClr val="031A39"/>
                  </a:solidFill>
                  <a:latin typeface="Arimo Bold"/>
                </a:rPr>
                <a:t> para </a:t>
              </a:r>
              <a:r>
                <a:rPr lang="en-US" sz="3199" dirty="0" err="1">
                  <a:solidFill>
                    <a:srgbClr val="031A39"/>
                  </a:solidFill>
                  <a:latin typeface="Arimo Bold"/>
                </a:rPr>
                <a:t>tratar</a:t>
              </a:r>
              <a:r>
                <a:rPr lang="en-US" sz="3199" dirty="0">
                  <a:solidFill>
                    <a:srgbClr val="031A39"/>
                  </a:solidFill>
                  <a:latin typeface="Arimo Bold"/>
                </a:rPr>
                <a:t> </a:t>
              </a:r>
              <a:r>
                <a:rPr lang="en-US" sz="3199" dirty="0" err="1">
                  <a:solidFill>
                    <a:srgbClr val="031A39"/>
                  </a:solidFill>
                  <a:latin typeface="Arimo Bold"/>
                </a:rPr>
                <a:t>radiculopatias</a:t>
              </a:r>
              <a:endParaRPr lang="en-US" sz="3199" dirty="0">
                <a:solidFill>
                  <a:srgbClr val="031A39"/>
                </a:solidFill>
                <a:latin typeface="Arimo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900420" y="2052120"/>
              <a:ext cx="3947237" cy="663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</a:pPr>
              <a:r>
                <a:rPr lang="en-US" sz="2999">
                  <a:solidFill>
                    <a:srgbClr val="031A39"/>
                  </a:solidFill>
                  <a:latin typeface="Arimo"/>
                </a:rPr>
                <a:t>hérnia de disco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701296" y="2052120"/>
              <a:ext cx="3417582" cy="663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</a:pPr>
              <a:r>
                <a:rPr lang="en-US" sz="2999">
                  <a:solidFill>
                    <a:srgbClr val="031A39"/>
                  </a:solidFill>
                  <a:latin typeface="Arimo"/>
                </a:rPr>
                <a:t>osteófitos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83780" y="1102042"/>
            <a:ext cx="7113627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MICRODISCECTOMIA - O QUE É?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8909050"/>
            <a:ext cx="4943963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800"/>
              </a:lnSpc>
            </a:pPr>
            <a:r>
              <a:rPr lang="en-US" sz="2000">
                <a:solidFill>
                  <a:srgbClr val="031A39"/>
                </a:solidFill>
                <a:latin typeface="Arimo"/>
              </a:rPr>
              <a:t>(Zhou, J. et al, 2020; Taso, M. et al, 2020).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63731" y="9659570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9941292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186420" y="2284144"/>
            <a:ext cx="11915160" cy="67022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83780" y="1102042"/>
            <a:ext cx="7113627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MICRODISCECTOMIA - O QUE É?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79693" y="7111341"/>
            <a:ext cx="3708307" cy="3175659"/>
          </a:xfrm>
          <a:custGeom>
            <a:avLst/>
            <a:gdLst/>
            <a:ahLst/>
            <a:cxnLst/>
            <a:rect l="l" t="t" r="r" b="b"/>
            <a:pathLst>
              <a:path w="3708307" h="3175659">
                <a:moveTo>
                  <a:pt x="0" y="0"/>
                </a:moveTo>
                <a:lnTo>
                  <a:pt x="3708307" y="0"/>
                </a:lnTo>
                <a:lnTo>
                  <a:pt x="3708307" y="3175659"/>
                </a:lnTo>
                <a:lnTo>
                  <a:pt x="0" y="3175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3790898" y="9592895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7037086" y="9616708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6098957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26406" y="4572080"/>
            <a:ext cx="1906885" cy="1802873"/>
          </a:xfrm>
          <a:custGeom>
            <a:avLst/>
            <a:gdLst/>
            <a:ahLst/>
            <a:cxnLst/>
            <a:rect l="l" t="t" r="r" b="b"/>
            <a:pathLst>
              <a:path w="1906885" h="1802873">
                <a:moveTo>
                  <a:pt x="0" y="0"/>
                </a:moveTo>
                <a:lnTo>
                  <a:pt x="1906885" y="0"/>
                </a:lnTo>
                <a:lnTo>
                  <a:pt x="1906885" y="1802873"/>
                </a:lnTo>
                <a:lnTo>
                  <a:pt x="0" y="1802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6244618"/>
            <a:ext cx="11704591" cy="3013682"/>
          </a:xfrm>
          <a:custGeom>
            <a:avLst/>
            <a:gdLst/>
            <a:ahLst/>
            <a:cxnLst/>
            <a:rect l="l" t="t" r="r" b="b"/>
            <a:pathLst>
              <a:path w="11704591" h="3013682">
                <a:moveTo>
                  <a:pt x="0" y="0"/>
                </a:moveTo>
                <a:lnTo>
                  <a:pt x="11704591" y="0"/>
                </a:lnTo>
                <a:lnTo>
                  <a:pt x="11704591" y="3013682"/>
                </a:lnTo>
                <a:lnTo>
                  <a:pt x="0" y="3013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283780" y="1102042"/>
            <a:ext cx="3174444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EXAME FÍSICO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25572" y="4065574"/>
            <a:ext cx="4333728" cy="2434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31A39"/>
                </a:solidFill>
                <a:latin typeface="Arimo Bold"/>
              </a:rPr>
              <a:t>Endurance </a:t>
            </a:r>
            <a:r>
              <a:rPr lang="en-US" sz="2000" dirty="0" err="1">
                <a:solidFill>
                  <a:srgbClr val="031A39"/>
                </a:solidFill>
                <a:latin typeface="Arimo Bold"/>
              </a:rPr>
              <a:t>em</a:t>
            </a:r>
            <a:r>
              <a:rPr lang="en-US" sz="2000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2000" dirty="0" err="1">
                <a:solidFill>
                  <a:srgbClr val="031A39"/>
                </a:solidFill>
                <a:latin typeface="Arimo Bold"/>
              </a:rPr>
              <a:t>indivíduos</a:t>
            </a:r>
            <a:r>
              <a:rPr lang="en-US" sz="2000" dirty="0">
                <a:solidFill>
                  <a:srgbClr val="031A39"/>
                </a:solidFill>
                <a:latin typeface="Arimo Bold"/>
              </a:rPr>
              <a:t> </a:t>
            </a:r>
            <a:r>
              <a:rPr lang="en-US" sz="2000" dirty="0" err="1">
                <a:solidFill>
                  <a:srgbClr val="031A39"/>
                </a:solidFill>
                <a:latin typeface="Arimo Bold"/>
              </a:rPr>
              <a:t>saudáveis</a:t>
            </a:r>
            <a:r>
              <a:rPr lang="en-US" sz="2000" dirty="0">
                <a:solidFill>
                  <a:srgbClr val="031A39"/>
                </a:solidFill>
                <a:latin typeface="Arimo Bold"/>
              </a:rPr>
              <a:t>: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031A39"/>
              </a:solidFill>
              <a:latin typeface="Arimo Bold"/>
            </a:endParaRPr>
          </a:p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31A39"/>
                </a:solidFill>
                <a:latin typeface="Arimo Bold"/>
              </a:rPr>
              <a:t>60,5s de </a:t>
            </a:r>
            <a:r>
              <a:rPr lang="en-US" sz="2000" dirty="0" err="1">
                <a:solidFill>
                  <a:srgbClr val="031A39"/>
                </a:solidFill>
                <a:latin typeface="Arimo Bold"/>
              </a:rPr>
              <a:t>flexão</a:t>
            </a:r>
            <a:r>
              <a:rPr lang="en-US" sz="2000" dirty="0">
                <a:solidFill>
                  <a:srgbClr val="031A39"/>
                </a:solidFill>
                <a:latin typeface="Arimo Bold"/>
              </a:rPr>
              <a:t> cervical e 290,5s de </a:t>
            </a:r>
            <a:r>
              <a:rPr lang="en-US" sz="2000" dirty="0" err="1">
                <a:solidFill>
                  <a:srgbClr val="031A39"/>
                </a:solidFill>
                <a:latin typeface="Arimo Bold"/>
              </a:rPr>
              <a:t>extensão</a:t>
            </a:r>
            <a:r>
              <a:rPr lang="en-US" sz="2000" dirty="0">
                <a:solidFill>
                  <a:srgbClr val="031A39"/>
                </a:solidFill>
                <a:latin typeface="Arimo Bold"/>
              </a:rPr>
              <a:t> cervical</a:t>
            </a:r>
          </a:p>
          <a:p>
            <a:pPr algn="ctr">
              <a:lnSpc>
                <a:spcPts val="2800"/>
              </a:lnSpc>
            </a:pPr>
            <a:endParaRPr lang="en-US" sz="2000" dirty="0">
              <a:solidFill>
                <a:srgbClr val="031A39"/>
              </a:solidFill>
              <a:latin typeface="Arimo Bold"/>
            </a:endParaRPr>
          </a:p>
          <a:p>
            <a:pPr marL="0" lvl="0" indent="0" algn="ctr">
              <a:lnSpc>
                <a:spcPts val="2380"/>
              </a:lnSpc>
            </a:pPr>
            <a:r>
              <a:rPr lang="en-US" sz="1700" dirty="0">
                <a:solidFill>
                  <a:srgbClr val="031A39"/>
                </a:solidFill>
                <a:latin typeface="Arimo Bold"/>
              </a:rPr>
              <a:t>(Florencio, L. L. et al, 2019).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2840182"/>
            <a:ext cx="16230600" cy="2393540"/>
            <a:chOff x="0" y="-41252"/>
            <a:chExt cx="21640800" cy="319138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1252"/>
              <a:ext cx="21640800" cy="31913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Força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muscular de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grau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3 para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trapézio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médio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e inferior (e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grau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4 para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trapézio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superior).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Endurance dos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flexores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pescoço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= 17s.</a:t>
              </a:r>
            </a:p>
            <a:p>
              <a:pPr algn="just">
                <a:lnSpc>
                  <a:spcPts val="3779"/>
                </a:lnSpc>
              </a:pPr>
              <a:endParaRPr lang="en-US" sz="2699" dirty="0">
                <a:solidFill>
                  <a:srgbClr val="031A39"/>
                </a:solidFill>
                <a:latin typeface="Arimo"/>
              </a:endParaRPr>
            </a:p>
            <a:p>
              <a:pPr marL="0" lvl="0" indent="0" algn="just">
                <a:lnSpc>
                  <a:spcPts val="3779"/>
                </a:lnSpc>
              </a:pP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     Endurance dos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extensores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de </a:t>
              </a:r>
              <a:r>
                <a:rPr lang="en-US" sz="2699" dirty="0" err="1">
                  <a:solidFill>
                    <a:srgbClr val="031A39"/>
                  </a:solidFill>
                  <a:latin typeface="Arimo"/>
                </a:rPr>
                <a:t>pescoço</a:t>
              </a:r>
              <a:r>
                <a:rPr lang="en-US" sz="2699" dirty="0">
                  <a:solidFill>
                    <a:srgbClr val="031A39"/>
                  </a:solidFill>
                  <a:latin typeface="Arimo"/>
                </a:rPr>
                <a:t> = 1min30s.</a:t>
              </a:r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0478" y="1286296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6"/>
                  </a:lnTo>
                  <a:lnTo>
                    <a:pt x="0" y="45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2572591"/>
              <a:ext cx="457247" cy="457247"/>
            </a:xfrm>
            <a:custGeom>
              <a:avLst/>
              <a:gdLst/>
              <a:ahLst/>
              <a:cxnLst/>
              <a:rect l="l" t="t" r="r" b="b"/>
              <a:pathLst>
                <a:path w="457247" h="457247">
                  <a:moveTo>
                    <a:pt x="0" y="0"/>
                  </a:moveTo>
                  <a:lnTo>
                    <a:pt x="457247" y="0"/>
                  </a:lnTo>
                  <a:lnTo>
                    <a:pt x="457247" y="457247"/>
                  </a:lnTo>
                  <a:lnTo>
                    <a:pt x="0" y="457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39931" y="9592895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6098957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83780" y="1102042"/>
            <a:ext cx="3174444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EXAME FÍSICO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35746" y="2950777"/>
            <a:ext cx="4429524" cy="44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</a:pPr>
            <a:r>
              <a:rPr lang="en-US" sz="2699" dirty="0">
                <a:solidFill>
                  <a:srgbClr val="031A39"/>
                </a:solidFill>
                <a:latin typeface="Arimo Bold"/>
              </a:rPr>
              <a:t>ADM </a:t>
            </a:r>
            <a:r>
              <a:rPr lang="en-US" sz="2699" dirty="0" err="1">
                <a:solidFill>
                  <a:srgbClr val="031A39"/>
                </a:solidFill>
                <a:latin typeface="Arimo Bold"/>
              </a:rPr>
              <a:t>ativa</a:t>
            </a:r>
            <a:r>
              <a:rPr lang="en-US" sz="2699" dirty="0">
                <a:solidFill>
                  <a:srgbClr val="031A39"/>
                </a:solidFill>
                <a:latin typeface="Arimo Bold"/>
              </a:rPr>
              <a:t> da </a:t>
            </a:r>
            <a:r>
              <a:rPr lang="en-US" sz="2699" dirty="0" err="1">
                <a:solidFill>
                  <a:srgbClr val="031A39"/>
                </a:solidFill>
                <a:latin typeface="Arimo Bold"/>
              </a:rPr>
              <a:t>paciente</a:t>
            </a:r>
            <a:endParaRPr lang="en-US" sz="2699" dirty="0">
              <a:solidFill>
                <a:srgbClr val="031A39"/>
              </a:solidFill>
              <a:latin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656400" y="2950777"/>
            <a:ext cx="4429524" cy="444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</a:pPr>
            <a:r>
              <a:rPr lang="en-US" sz="2699" dirty="0" err="1">
                <a:solidFill>
                  <a:srgbClr val="031A39"/>
                </a:solidFill>
                <a:latin typeface="Arimo Bold"/>
              </a:rPr>
              <a:t>Valores</a:t>
            </a:r>
            <a:r>
              <a:rPr lang="en-US" sz="2699" dirty="0">
                <a:solidFill>
                  <a:srgbClr val="031A39"/>
                </a:solidFill>
                <a:latin typeface="Arimo Bold"/>
              </a:rPr>
              <a:t> de </a:t>
            </a:r>
            <a:r>
              <a:rPr lang="en-US" sz="2699" dirty="0" err="1">
                <a:solidFill>
                  <a:srgbClr val="031A39"/>
                </a:solidFill>
                <a:latin typeface="Arimo Bold"/>
              </a:rPr>
              <a:t>normalidade</a:t>
            </a:r>
            <a:endParaRPr lang="en-US" sz="2699" dirty="0">
              <a:solidFill>
                <a:srgbClr val="031A39"/>
              </a:solidFill>
              <a:latin typeface="Arimo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8874245" y="3017452"/>
            <a:ext cx="573180" cy="5627151"/>
            <a:chOff x="0" y="0"/>
            <a:chExt cx="764239" cy="7502868"/>
          </a:xfrm>
        </p:grpSpPr>
        <p:sp>
          <p:nvSpPr>
            <p:cNvPr id="9" name="Freeform 9"/>
            <p:cNvSpPr/>
            <p:nvPr/>
          </p:nvSpPr>
          <p:spPr>
            <a:xfrm>
              <a:off x="0" y="2867060"/>
              <a:ext cx="764239" cy="1758710"/>
            </a:xfrm>
            <a:custGeom>
              <a:avLst/>
              <a:gdLst/>
              <a:ahLst/>
              <a:cxnLst/>
              <a:rect l="l" t="t" r="r" b="b"/>
              <a:pathLst>
                <a:path w="764239" h="1758710">
                  <a:moveTo>
                    <a:pt x="0" y="0"/>
                  </a:moveTo>
                  <a:lnTo>
                    <a:pt x="764239" y="0"/>
                  </a:lnTo>
                  <a:lnTo>
                    <a:pt x="764239" y="1758710"/>
                  </a:lnTo>
                  <a:lnTo>
                    <a:pt x="0" y="1758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AutoShape 10"/>
            <p:cNvSpPr/>
            <p:nvPr/>
          </p:nvSpPr>
          <p:spPr>
            <a:xfrm flipV="1">
              <a:off x="204320" y="0"/>
              <a:ext cx="0" cy="2265331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diamond" w="lg" len="lg"/>
              <a:tailEnd type="diamond" w="lg" len="lg"/>
            </a:ln>
          </p:spPr>
        </p:sp>
        <p:sp>
          <p:nvSpPr>
            <p:cNvPr id="11" name="AutoShape 11"/>
            <p:cNvSpPr/>
            <p:nvPr/>
          </p:nvSpPr>
          <p:spPr>
            <a:xfrm flipV="1">
              <a:off x="229720" y="5237538"/>
              <a:ext cx="0" cy="2265331"/>
            </a:xfrm>
            <a:prstGeom prst="line">
              <a:avLst/>
            </a:prstGeom>
            <a:ln w="50800" cap="flat">
              <a:solidFill>
                <a:srgbClr val="26457A"/>
              </a:solidFill>
              <a:prstDash val="solid"/>
              <a:headEnd type="diamond" w="lg" len="lg"/>
              <a:tailEnd type="diamond" w="lg" len="lg"/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1027721" y="4672111"/>
            <a:ext cx="6845575" cy="3297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Rotação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cervical: 50° (D) E 36° (E)</a:t>
            </a:r>
          </a:p>
          <a:p>
            <a:pPr algn="ctr">
              <a:lnSpc>
                <a:spcPts val="674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Inclinação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cervical: 20° (D) e 40° (E)</a:t>
            </a:r>
          </a:p>
          <a:p>
            <a:pPr algn="ctr">
              <a:lnSpc>
                <a:spcPts val="674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Flexão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cervical: 38°</a:t>
            </a:r>
          </a:p>
          <a:p>
            <a:pPr marL="0" lvl="0" indent="0" algn="ctr">
              <a:lnSpc>
                <a:spcPts val="674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Extensão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cervical: 40°</a:t>
            </a:r>
          </a:p>
        </p:txBody>
      </p:sp>
      <p:sp>
        <p:nvSpPr>
          <p:cNvPr id="13" name="Freeform 13"/>
          <p:cNvSpPr/>
          <p:nvPr/>
        </p:nvSpPr>
        <p:spPr>
          <a:xfrm>
            <a:off x="4283985" y="3958523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448375" y="4672111"/>
            <a:ext cx="6845575" cy="3297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Rotação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cervical: 55°</a:t>
            </a:r>
          </a:p>
          <a:p>
            <a:pPr algn="ctr">
              <a:lnSpc>
                <a:spcPts val="674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Inclinação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cervical: 30°</a:t>
            </a:r>
          </a:p>
          <a:p>
            <a:pPr algn="ctr">
              <a:lnSpc>
                <a:spcPts val="674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Flexão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cervical: 49°</a:t>
            </a:r>
          </a:p>
          <a:p>
            <a:pPr marL="0" lvl="0" indent="0" algn="ctr">
              <a:lnSpc>
                <a:spcPts val="6749"/>
              </a:lnSpc>
            </a:pPr>
            <a:r>
              <a:rPr lang="en-US" sz="2699" dirty="0" err="1">
                <a:solidFill>
                  <a:srgbClr val="031A39"/>
                </a:solidFill>
                <a:latin typeface="Arimo"/>
              </a:rPr>
              <a:t>Extensão</a:t>
            </a:r>
            <a:r>
              <a:rPr lang="en-US" sz="2699" dirty="0">
                <a:solidFill>
                  <a:srgbClr val="031A39"/>
                </a:solidFill>
                <a:latin typeface="Arimo"/>
              </a:rPr>
              <a:t> cervical: 58°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699694" y="3958523"/>
            <a:ext cx="342935" cy="342935"/>
          </a:xfrm>
          <a:custGeom>
            <a:avLst/>
            <a:gdLst/>
            <a:ahLst/>
            <a:cxnLst/>
            <a:rect l="l" t="t" r="r" b="b"/>
            <a:pathLst>
              <a:path w="342935" h="342935">
                <a:moveTo>
                  <a:pt x="0" y="0"/>
                </a:moveTo>
                <a:lnTo>
                  <a:pt x="342935" y="0"/>
                </a:lnTo>
                <a:lnTo>
                  <a:pt x="342935" y="342935"/>
                </a:lnTo>
                <a:lnTo>
                  <a:pt x="0" y="3429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071240" y="9659570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6732286" y="9697670"/>
            <a:ext cx="2370745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404216" y="7207329"/>
            <a:ext cx="3125127" cy="3079671"/>
          </a:xfrm>
          <a:custGeom>
            <a:avLst/>
            <a:gdLst/>
            <a:ahLst/>
            <a:cxnLst/>
            <a:rect l="l" t="t" r="r" b="b"/>
            <a:pathLst>
              <a:path w="3125127" h="3079671">
                <a:moveTo>
                  <a:pt x="0" y="0"/>
                </a:moveTo>
                <a:lnTo>
                  <a:pt x="3125127" y="0"/>
                </a:lnTo>
                <a:lnTo>
                  <a:pt x="3125127" y="3079671"/>
                </a:lnTo>
                <a:lnTo>
                  <a:pt x="0" y="3079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938143" y="3026430"/>
            <a:ext cx="12411714" cy="1650435"/>
            <a:chOff x="0" y="0"/>
            <a:chExt cx="16548952" cy="2200580"/>
          </a:xfrm>
        </p:grpSpPr>
        <p:sp>
          <p:nvSpPr>
            <p:cNvPr id="7" name="TextBox 7"/>
            <p:cNvSpPr txBox="1"/>
            <p:nvPr/>
          </p:nvSpPr>
          <p:spPr>
            <a:xfrm>
              <a:off x="0" y="-85725"/>
              <a:ext cx="16548952" cy="726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79"/>
                </a:lnSpc>
              </a:pPr>
              <a:r>
                <a:rPr lang="en-US" sz="3199" dirty="0">
                  <a:solidFill>
                    <a:srgbClr val="031A39"/>
                  </a:solidFill>
                  <a:latin typeface="Arimo Bold"/>
                </a:rPr>
                <a:t>Neck Disability Index (NDI)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45315" y="1537004"/>
              <a:ext cx="11258322" cy="663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9"/>
                </a:lnSpc>
              </a:pPr>
              <a:r>
                <a:rPr lang="en-US" sz="2999">
                  <a:solidFill>
                    <a:srgbClr val="031A39"/>
                  </a:solidFill>
                  <a:latin typeface="Arimo"/>
                </a:rPr>
                <a:t>Avalia dor e incapacidade no pescoço nas AVD´s</a:t>
              </a:r>
            </a:p>
          </p:txBody>
        </p:sp>
      </p:grpSp>
      <p:sp>
        <p:nvSpPr>
          <p:cNvPr id="9" name="AutoShape 9"/>
          <p:cNvSpPr/>
          <p:nvPr/>
        </p:nvSpPr>
        <p:spPr>
          <a:xfrm>
            <a:off x="6098957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2283780" y="1102042"/>
            <a:ext cx="3174444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EXAME FÍSICO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5856382"/>
            <a:ext cx="11116270" cy="3086100"/>
            <a:chOff x="0" y="0"/>
            <a:chExt cx="14821694" cy="41148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4821694" cy="4114800"/>
              <a:chOff x="0" y="0"/>
              <a:chExt cx="2927742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927742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927742" h="812800">
                    <a:moveTo>
                      <a:pt x="0" y="0"/>
                    </a:moveTo>
                    <a:lnTo>
                      <a:pt x="2927742" y="0"/>
                    </a:lnTo>
                    <a:lnTo>
                      <a:pt x="2927742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F97C6">
                  <a:alpha val="49804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1718945"/>
              <a:ext cx="14821694" cy="6102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79"/>
                </a:lnSpc>
              </a:pPr>
              <a:r>
                <a:rPr lang="en-US" sz="2699">
                  <a:solidFill>
                    <a:srgbClr val="26457A"/>
                  </a:solidFill>
                  <a:latin typeface="Arimo Bold"/>
                </a:rPr>
                <a:t>Pontuação da paciente no NDI: 15 pontos (33,33%).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078722" y="1354138"/>
            <a:ext cx="19275556" cy="0"/>
          </a:xfrm>
          <a:prstGeom prst="line">
            <a:avLst/>
          </a:prstGeom>
          <a:ln w="47625" cap="rnd">
            <a:solidFill>
              <a:srgbClr val="031A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706157" y="497832"/>
            <a:ext cx="1033738" cy="1760235"/>
          </a:xfrm>
          <a:custGeom>
            <a:avLst/>
            <a:gdLst/>
            <a:ahLst/>
            <a:cxnLst/>
            <a:rect l="l" t="t" r="r" b="b"/>
            <a:pathLst>
              <a:path w="1033738" h="1760235">
                <a:moveTo>
                  <a:pt x="0" y="0"/>
                </a:moveTo>
                <a:lnTo>
                  <a:pt x="1033738" y="0"/>
                </a:lnTo>
                <a:lnTo>
                  <a:pt x="1033738" y="1760236"/>
                </a:lnTo>
                <a:lnTo>
                  <a:pt x="0" y="1760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4350" y="2258068"/>
            <a:ext cx="17259300" cy="7713409"/>
            <a:chOff x="0" y="0"/>
            <a:chExt cx="23012400" cy="10284545"/>
          </a:xfrm>
        </p:grpSpPr>
        <p:sp>
          <p:nvSpPr>
            <p:cNvPr id="5" name="Freeform 5"/>
            <p:cNvSpPr/>
            <p:nvPr/>
          </p:nvSpPr>
          <p:spPr>
            <a:xfrm>
              <a:off x="0" y="408550"/>
              <a:ext cx="6347615" cy="5303216"/>
            </a:xfrm>
            <a:custGeom>
              <a:avLst/>
              <a:gdLst/>
              <a:ahLst/>
              <a:cxnLst/>
              <a:rect l="l" t="t" r="r" b="b"/>
              <a:pathLst>
                <a:path w="6347615" h="5303216">
                  <a:moveTo>
                    <a:pt x="0" y="0"/>
                  </a:moveTo>
                  <a:lnTo>
                    <a:pt x="6347615" y="0"/>
                  </a:lnTo>
                  <a:lnTo>
                    <a:pt x="6347615" y="5303216"/>
                  </a:lnTo>
                  <a:lnTo>
                    <a:pt x="0" y="5303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169854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7080571" y="3508253"/>
              <a:ext cx="5931829" cy="6211057"/>
            </a:xfrm>
            <a:custGeom>
              <a:avLst/>
              <a:gdLst/>
              <a:ahLst/>
              <a:cxnLst/>
              <a:rect l="l" t="t" r="r" b="b"/>
              <a:pathLst>
                <a:path w="5931829" h="6211057">
                  <a:moveTo>
                    <a:pt x="0" y="0"/>
                  </a:moveTo>
                  <a:lnTo>
                    <a:pt x="5931829" y="0"/>
                  </a:lnTo>
                  <a:lnTo>
                    <a:pt x="5931829" y="6211057"/>
                  </a:lnTo>
                  <a:lnTo>
                    <a:pt x="0" y="6211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0933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337890" y="0"/>
              <a:ext cx="6096677" cy="7016507"/>
            </a:xfrm>
            <a:custGeom>
              <a:avLst/>
              <a:gdLst/>
              <a:ahLst/>
              <a:cxnLst/>
              <a:rect l="l" t="t" r="r" b="b"/>
              <a:pathLst>
                <a:path w="6096677" h="7016507">
                  <a:moveTo>
                    <a:pt x="0" y="0"/>
                  </a:moveTo>
                  <a:lnTo>
                    <a:pt x="6096678" y="0"/>
                  </a:lnTo>
                  <a:lnTo>
                    <a:pt x="6096678" y="7016507"/>
                  </a:lnTo>
                  <a:lnTo>
                    <a:pt x="0" y="7016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90456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6075326" y="2123534"/>
              <a:ext cx="5763119" cy="8161012"/>
            </a:xfrm>
            <a:custGeom>
              <a:avLst/>
              <a:gdLst/>
              <a:ahLst/>
              <a:cxnLst/>
              <a:rect l="l" t="t" r="r" b="b"/>
              <a:pathLst>
                <a:path w="5763119" h="8161012">
                  <a:moveTo>
                    <a:pt x="0" y="0"/>
                  </a:moveTo>
                  <a:lnTo>
                    <a:pt x="5763119" y="0"/>
                  </a:lnTo>
                  <a:lnTo>
                    <a:pt x="5763119" y="8161011"/>
                  </a:lnTo>
                  <a:lnTo>
                    <a:pt x="0" y="8161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921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283780" y="1102042"/>
            <a:ext cx="5227677" cy="53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70"/>
              </a:lnSpc>
            </a:pPr>
            <a:r>
              <a:rPr lang="en-US" sz="3700" spc="-214">
                <a:solidFill>
                  <a:srgbClr val="26457A"/>
                </a:solidFill>
                <a:latin typeface="TT Drugs Bold"/>
              </a:rPr>
              <a:t>NECK DISABILITY INDEX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1011</Words>
  <Application>Microsoft Office PowerPoint</Application>
  <PresentationFormat>Personalizados</PresentationFormat>
  <Paragraphs>179</Paragraphs>
  <Slides>25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25</vt:i4>
      </vt:variant>
    </vt:vector>
  </HeadingPairs>
  <TitlesOfParts>
    <vt:vector size="32" baseType="lpstr">
      <vt:lpstr>TT Drugs Bold</vt:lpstr>
      <vt:lpstr>Arimo</vt:lpstr>
      <vt:lpstr>TT Drugs</vt:lpstr>
      <vt:lpstr>Arial</vt:lpstr>
      <vt:lpstr>Arimo Bold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Clínico - Coluna</dc:title>
  <cp:lastModifiedBy>Leandro Nunes</cp:lastModifiedBy>
  <cp:revision>4</cp:revision>
  <dcterms:created xsi:type="dcterms:W3CDTF">2006-08-16T00:00:00Z</dcterms:created>
  <dcterms:modified xsi:type="dcterms:W3CDTF">2023-09-28T00:14:14Z</dcterms:modified>
  <dc:identifier>DAFvRGDS3no</dc:identifier>
</cp:coreProperties>
</file>