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6" r:id="rId3"/>
    <p:sldId id="282" r:id="rId4"/>
    <p:sldId id="257" r:id="rId5"/>
    <p:sldId id="258" r:id="rId6"/>
    <p:sldId id="270" r:id="rId7"/>
    <p:sldId id="259" r:id="rId8"/>
    <p:sldId id="277" r:id="rId9"/>
    <p:sldId id="271" r:id="rId10"/>
    <p:sldId id="261" r:id="rId11"/>
    <p:sldId id="278" r:id="rId12"/>
    <p:sldId id="272" r:id="rId13"/>
    <p:sldId id="263" r:id="rId14"/>
    <p:sldId id="279" r:id="rId15"/>
    <p:sldId id="273" r:id="rId16"/>
    <p:sldId id="265" r:id="rId17"/>
    <p:sldId id="280" r:id="rId18"/>
    <p:sldId id="274" r:id="rId19"/>
    <p:sldId id="266" r:id="rId20"/>
    <p:sldId id="281" r:id="rId21"/>
    <p:sldId id="275" r:id="rId22"/>
    <p:sldId id="26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0E14D5C-7200-4C2D-BC3E-BDB42B7BDD94}">
          <p14:sldIdLst>
            <p14:sldId id="276"/>
            <p14:sldId id="282"/>
            <p14:sldId id="257"/>
            <p14:sldId id="258"/>
            <p14:sldId id="270"/>
            <p14:sldId id="259"/>
            <p14:sldId id="277"/>
            <p14:sldId id="271"/>
            <p14:sldId id="261"/>
            <p14:sldId id="278"/>
            <p14:sldId id="272"/>
            <p14:sldId id="263"/>
            <p14:sldId id="279"/>
            <p14:sldId id="273"/>
            <p14:sldId id="265"/>
            <p14:sldId id="280"/>
            <p14:sldId id="274"/>
            <p14:sldId id="266"/>
            <p14:sldId id="281"/>
            <p14:sldId id="275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DD394-6EEA-4670-902C-4B73FD9F2E43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2A1C-D6C3-4C05-A70F-D6AD803FC2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98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1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0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9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1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1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2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42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9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7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1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2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63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1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48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46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68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7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2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4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7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00D5686-50E6-4364-9C8D-C9EEF9AB9374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A9BBB31-8074-43E7-84B7-69FAE67A69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lowchart: Process 86"/>
          <p:cNvSpPr/>
          <p:nvPr/>
        </p:nvSpPr>
        <p:spPr>
          <a:xfrm>
            <a:off x="990600" y="1219200"/>
            <a:ext cx="1828800" cy="1295400"/>
          </a:xfrm>
          <a:prstGeom prst="flowChartProcess">
            <a:avLst/>
          </a:prstGeom>
          <a:solidFill>
            <a:srgbClr val="639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5" name="Flowchart: Process 174"/>
          <p:cNvSpPr/>
          <p:nvPr/>
        </p:nvSpPr>
        <p:spPr>
          <a:xfrm>
            <a:off x="7239000" y="2895600"/>
            <a:ext cx="1527175" cy="1143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" name="Flowchart: Process 173"/>
          <p:cNvSpPr/>
          <p:nvPr/>
        </p:nvSpPr>
        <p:spPr>
          <a:xfrm>
            <a:off x="7696200" y="381000"/>
            <a:ext cx="1295400" cy="990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3" name="Flowchart: Process 172"/>
          <p:cNvSpPr/>
          <p:nvPr/>
        </p:nvSpPr>
        <p:spPr>
          <a:xfrm>
            <a:off x="5943600" y="5410200"/>
            <a:ext cx="1600200" cy="12192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2" name="Flowchart: Process 171"/>
          <p:cNvSpPr/>
          <p:nvPr/>
        </p:nvSpPr>
        <p:spPr>
          <a:xfrm>
            <a:off x="2667000" y="3810000"/>
            <a:ext cx="1600200" cy="12192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" name="Flowchart: Process 170"/>
          <p:cNvSpPr/>
          <p:nvPr/>
        </p:nvSpPr>
        <p:spPr>
          <a:xfrm>
            <a:off x="5715000" y="3429000"/>
            <a:ext cx="914400" cy="685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0" name="Flowchart: Process 169"/>
          <p:cNvSpPr/>
          <p:nvPr/>
        </p:nvSpPr>
        <p:spPr>
          <a:xfrm>
            <a:off x="4495800" y="381000"/>
            <a:ext cx="2130425" cy="16002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9" name="Flowchart: Process 168"/>
          <p:cNvSpPr/>
          <p:nvPr/>
        </p:nvSpPr>
        <p:spPr>
          <a:xfrm>
            <a:off x="304800" y="5029200"/>
            <a:ext cx="1828800" cy="1371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8" name="Flowchart: Process 167"/>
          <p:cNvSpPr/>
          <p:nvPr/>
        </p:nvSpPr>
        <p:spPr>
          <a:xfrm>
            <a:off x="762000" y="2514600"/>
            <a:ext cx="685800" cy="533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6" name="Flowchart: Process 165"/>
          <p:cNvSpPr/>
          <p:nvPr/>
        </p:nvSpPr>
        <p:spPr>
          <a:xfrm>
            <a:off x="1676400" y="0"/>
            <a:ext cx="1676400" cy="12192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1181894" y="2782094"/>
            <a:ext cx="533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449387" y="1903413"/>
            <a:ext cx="3808413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9400" y="1981200"/>
            <a:ext cx="3810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6387" y="2894013"/>
            <a:ext cx="5027613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3810000" y="381000"/>
            <a:ext cx="3200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648994" y="3047206"/>
            <a:ext cx="2133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2286000"/>
            <a:ext cx="2362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505994" y="989806"/>
            <a:ext cx="1981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181100" y="4532313"/>
            <a:ext cx="2973387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553494" y="3694906"/>
            <a:ext cx="3429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762000" y="3048000"/>
            <a:ext cx="2590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2667000" y="3810000"/>
            <a:ext cx="3048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4267200" y="3429000"/>
            <a:ext cx="2971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610894" y="3618706"/>
            <a:ext cx="381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04800" y="5029200"/>
            <a:ext cx="5105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5410200" y="4114800"/>
            <a:ext cx="122078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4610894" y="4609306"/>
            <a:ext cx="1600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43694" y="1866106"/>
            <a:ext cx="1295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1905001" y="2133600"/>
            <a:ext cx="1828800" cy="31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0" y="2514600"/>
            <a:ext cx="282098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0" y="1219200"/>
            <a:ext cx="4495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-456406" y="608806"/>
            <a:ext cx="1219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381000"/>
            <a:ext cx="152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-799306" y="5752306"/>
            <a:ext cx="2209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V="1">
            <a:off x="0" y="46482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3962400" y="5410200"/>
            <a:ext cx="3581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048000" y="5942013"/>
            <a:ext cx="1830387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6400800" y="5713413"/>
            <a:ext cx="2287587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2133600" y="6019800"/>
            <a:ext cx="2590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4724400" y="6629400"/>
            <a:ext cx="4419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V="1">
            <a:off x="6629400" y="1371600"/>
            <a:ext cx="2362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6629400" y="4572000"/>
            <a:ext cx="2514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564188" y="1447800"/>
            <a:ext cx="289401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629400" y="2895600"/>
            <a:ext cx="2133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0800000">
            <a:off x="6629400" y="685800"/>
            <a:ext cx="1066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011194" y="685006"/>
            <a:ext cx="1371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7696200" y="381000"/>
            <a:ext cx="1447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4001294" y="6133306"/>
            <a:ext cx="1447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0800000">
            <a:off x="0" y="6400800"/>
            <a:ext cx="2133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1219994" y="5942806"/>
            <a:ext cx="18288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6" name="TextBox 143"/>
          <p:cNvSpPr txBox="1">
            <a:spLocks noChangeArrowheads="1"/>
          </p:cNvSpPr>
          <p:nvPr/>
        </p:nvSpPr>
        <p:spPr bwMode="auto">
          <a:xfrm>
            <a:off x="1066800" y="1371600"/>
            <a:ext cx="1676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 smtClean="0"/>
              <a:t>MAPEAMENTO DO SISTEMA DE GESTÃO AMBIENTAL DO ESTADO DE SÃO PAULO</a:t>
            </a:r>
            <a:endParaRPr lang="pt-BR" sz="1400" dirty="0"/>
          </a:p>
        </p:txBody>
      </p:sp>
      <p:sp>
        <p:nvSpPr>
          <p:cNvPr id="157" name="ContentBox1" descr="1"/>
          <p:cNvSpPr/>
          <p:nvPr/>
        </p:nvSpPr>
        <p:spPr>
          <a:xfrm>
            <a:off x="1676400" y="0"/>
            <a:ext cx="1676400" cy="12192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79" smtClean="0">
                <a:solidFill>
                  <a:prstClr val="white"/>
                </a:solidFill>
              </a:rPr>
              <a:t>METODOLOGIA E RESULTADOS</a:t>
            </a:r>
            <a:endParaRPr lang="en-US" sz="1879" dirty="0">
              <a:solidFill>
                <a:prstClr val="white"/>
              </a:solidFill>
            </a:endParaRPr>
          </a:p>
        </p:txBody>
      </p:sp>
      <p:sp>
        <p:nvSpPr>
          <p:cNvPr id="158" name="ContentBox2" descr="2"/>
          <p:cNvSpPr/>
          <p:nvPr/>
        </p:nvSpPr>
        <p:spPr>
          <a:xfrm>
            <a:off x="4495800" y="381000"/>
            <a:ext cx="2133600" cy="16002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192" smtClean="0">
                <a:solidFill>
                  <a:prstClr val="white"/>
                </a:solidFill>
              </a:rPr>
              <a:t>POLÍTICA ESTADUAL DO MEIO AMBIENTE (SEAQUA) – LEI 9.509/1997</a:t>
            </a:r>
            <a:endParaRPr lang="en-US" sz="2192" dirty="0">
              <a:solidFill>
                <a:prstClr val="white"/>
              </a:solidFill>
            </a:endParaRPr>
          </a:p>
        </p:txBody>
      </p:sp>
      <p:sp>
        <p:nvSpPr>
          <p:cNvPr id="159" name="ContentBox3" descr="3"/>
          <p:cNvSpPr/>
          <p:nvPr/>
        </p:nvSpPr>
        <p:spPr>
          <a:xfrm>
            <a:off x="7696200" y="381000"/>
            <a:ext cx="1295400" cy="9906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46" smtClean="0">
                <a:solidFill>
                  <a:prstClr val="white"/>
                </a:solidFill>
              </a:rPr>
              <a:t>POLÍTICA ESTADUAL DE RECURSOS HÍDRICOS – LEI 7.663/1991</a:t>
            </a:r>
            <a:endParaRPr lang="en-US" sz="1446" dirty="0">
              <a:solidFill>
                <a:prstClr val="white"/>
              </a:solidFill>
            </a:endParaRPr>
          </a:p>
        </p:txBody>
      </p:sp>
      <p:sp>
        <p:nvSpPr>
          <p:cNvPr id="160" name="ContentBox4" descr="4"/>
          <p:cNvSpPr/>
          <p:nvPr/>
        </p:nvSpPr>
        <p:spPr>
          <a:xfrm>
            <a:off x="7239000" y="2895600"/>
            <a:ext cx="1524000" cy="11430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758" smtClean="0">
                <a:solidFill>
                  <a:prstClr val="white"/>
                </a:solidFill>
              </a:rPr>
              <a:t>POLÍTICA ESTADUAL DE SANEAMENTO – LEI 7.750/1992</a:t>
            </a:r>
            <a:endParaRPr lang="en-US" sz="1758" dirty="0">
              <a:solidFill>
                <a:prstClr val="white"/>
              </a:solidFill>
            </a:endParaRPr>
          </a:p>
        </p:txBody>
      </p:sp>
      <p:sp>
        <p:nvSpPr>
          <p:cNvPr id="161" name="ContentBox5" descr="5"/>
          <p:cNvSpPr/>
          <p:nvPr/>
        </p:nvSpPr>
        <p:spPr>
          <a:xfrm>
            <a:off x="5715000" y="3429000"/>
            <a:ext cx="914400" cy="6858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932" smtClean="0">
                <a:solidFill>
                  <a:prstClr val="white"/>
                </a:solidFill>
              </a:rPr>
              <a:t>POLÍTICA ESTADUAL DE RESÍDUOS SÓLIDOS – LEI 12.300/2006</a:t>
            </a:r>
            <a:endParaRPr lang="en-US" sz="932" dirty="0">
              <a:solidFill>
                <a:prstClr val="white"/>
              </a:solidFill>
            </a:endParaRPr>
          </a:p>
        </p:txBody>
      </p:sp>
      <p:sp>
        <p:nvSpPr>
          <p:cNvPr id="162" name="ContentBox6" descr="6"/>
          <p:cNvSpPr/>
          <p:nvPr/>
        </p:nvSpPr>
        <p:spPr>
          <a:xfrm>
            <a:off x="5943600" y="5410200"/>
            <a:ext cx="1600200" cy="12192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1784" dirty="0"/>
              <a:t>POLÍTICA ESTADUAL DE MUDANÇAS CLIMÁTICAS – LEI 13.798/2009</a:t>
            </a:r>
            <a:endParaRPr lang="pt-BR" sz="1784" dirty="0"/>
          </a:p>
        </p:txBody>
      </p:sp>
      <p:sp>
        <p:nvSpPr>
          <p:cNvPr id="163" name="ContentBox7" descr="7"/>
          <p:cNvSpPr/>
          <p:nvPr/>
        </p:nvSpPr>
        <p:spPr>
          <a:xfrm>
            <a:off x="2667000" y="3810000"/>
            <a:ext cx="1600200" cy="12192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prstClr val="white"/>
                </a:solidFill>
              </a:rPr>
              <a:t>MAPA GERAL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4" name="ContentBox8" descr="8"/>
          <p:cNvSpPr/>
          <p:nvPr/>
        </p:nvSpPr>
        <p:spPr>
          <a:xfrm>
            <a:off x="304800" y="5029200"/>
            <a:ext cx="1828800" cy="13716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prstClr val="white"/>
                </a:solidFill>
              </a:rPr>
              <a:t>Unused Section Space 1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5" name="ContentBox9" descr="9"/>
          <p:cNvSpPr/>
          <p:nvPr/>
        </p:nvSpPr>
        <p:spPr>
          <a:xfrm>
            <a:off x="762000" y="2514600"/>
            <a:ext cx="685800" cy="533400"/>
          </a:xfrm>
          <a:prstGeom prst="rect">
            <a:avLst/>
          </a:prstGeom>
          <a:solidFill>
            <a:srgbClr val="A6A6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18" smtClean="0">
                <a:solidFill>
                  <a:prstClr val="white"/>
                </a:solidFill>
              </a:rPr>
              <a:t>Unused Section Space 2</a:t>
            </a:r>
            <a:endParaRPr lang="en-US" sz="1018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201194" y="608806"/>
            <a:ext cx="1219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5335587" y="6018213"/>
            <a:ext cx="1217613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402388" y="3733800"/>
            <a:ext cx="167481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7431088" y="2705100"/>
            <a:ext cx="266541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239000" y="4038600"/>
            <a:ext cx="1905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44694" y="1027906"/>
            <a:ext cx="12954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8763000" y="1676400"/>
            <a:ext cx="381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-494506" y="3771106"/>
            <a:ext cx="2514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1067594" y="608806"/>
            <a:ext cx="1219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7811294" y="5142706"/>
            <a:ext cx="1143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7543800" y="5715000"/>
            <a:ext cx="1600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03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" y="667485"/>
            <a:ext cx="9132009" cy="47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4316" y="363984"/>
            <a:ext cx="9132009" cy="562844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15186" y="4101760"/>
            <a:ext cx="2667000" cy="2396694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DAEE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– Órgão </a:t>
            </a:r>
            <a:r>
              <a:rPr lang="pt-BR" sz="1050" dirty="0">
                <a:solidFill>
                  <a:sysClr val="windowText" lastClr="000000"/>
                </a:solidFill>
              </a:rPr>
              <a:t>gestor dos recursos hídricos do Estado de São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Paulo. Realiza</a:t>
            </a:r>
            <a:r>
              <a:rPr lang="pt-BR" sz="1050" dirty="0" smtClean="0">
                <a:solidFill>
                  <a:schemeClr val="tx1"/>
                </a:solidFill>
              </a:rPr>
              <a:t>: </a:t>
            </a:r>
            <a:r>
              <a:rPr lang="pt-BR" sz="1050" dirty="0">
                <a:solidFill>
                  <a:schemeClr val="tx1"/>
                </a:solidFill>
              </a:rPr>
              <a:t>Outorga, fiscalização; planejamento; cadastramento; atuação, participação e suporte técnico-administrativo aos Comitês de Bacias Hidrográficas e suas Câmaras Técnicas; atendimento aos usuários de recursos </a:t>
            </a:r>
            <a:r>
              <a:rPr lang="pt-BR" sz="1050" dirty="0" smtClean="0">
                <a:solidFill>
                  <a:schemeClr val="tx1"/>
                </a:solidFill>
              </a:rPr>
              <a:t>hídricos; </a:t>
            </a:r>
            <a:r>
              <a:rPr lang="pt-BR" sz="1050" dirty="0">
                <a:solidFill>
                  <a:schemeClr val="tx1"/>
                </a:solidFill>
              </a:rPr>
              <a:t>a</a:t>
            </a:r>
            <a:r>
              <a:rPr lang="pt-BR" sz="1050" dirty="0" smtClean="0">
                <a:solidFill>
                  <a:schemeClr val="tx1"/>
                </a:solidFill>
              </a:rPr>
              <a:t>ssessoria </a:t>
            </a:r>
            <a:r>
              <a:rPr lang="pt-BR" sz="1050" dirty="0">
                <a:solidFill>
                  <a:schemeClr val="tx1"/>
                </a:solidFill>
              </a:rPr>
              <a:t>técnica; elaboração de estudos e projetos; acompanhamento e fiscalização de obras; análise e acompanhamento dos projetos do FEHIDRO; coordenação de convênios com </a:t>
            </a:r>
            <a:r>
              <a:rPr lang="pt-BR" sz="1050" dirty="0" smtClean="0">
                <a:solidFill>
                  <a:schemeClr val="tx1"/>
                </a:solidFill>
              </a:rPr>
              <a:t>prefeituras; </a:t>
            </a:r>
            <a:r>
              <a:rPr lang="pt-BR" sz="1050" dirty="0">
                <a:solidFill>
                  <a:schemeClr val="tx1"/>
                </a:solidFill>
              </a:rPr>
              <a:t>d</a:t>
            </a:r>
            <a:r>
              <a:rPr lang="pt-BR" sz="1050" dirty="0" smtClean="0">
                <a:solidFill>
                  <a:schemeClr val="tx1"/>
                </a:solidFill>
              </a:rPr>
              <a:t>ispõe </a:t>
            </a:r>
            <a:r>
              <a:rPr lang="pt-BR" sz="1050" dirty="0">
                <a:solidFill>
                  <a:schemeClr val="tx1"/>
                </a:solidFill>
              </a:rPr>
              <a:t>também de fábricas de tubos de </a:t>
            </a:r>
            <a:r>
              <a:rPr lang="pt-BR" sz="1050" dirty="0" smtClean="0">
                <a:solidFill>
                  <a:schemeClr val="tx1"/>
                </a:solidFill>
              </a:rPr>
              <a:t>concreto.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860581" y="4928863"/>
            <a:ext cx="2667000" cy="1791533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CONSELHO ESTADUAL DE RECURSOS HÍDRICOS </a:t>
            </a:r>
            <a:r>
              <a:rPr lang="pt-BR" sz="1050" dirty="0">
                <a:solidFill>
                  <a:sysClr val="windowText" lastClr="000000"/>
                </a:solidFill>
              </a:rPr>
              <a:t>–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Órgão </a:t>
            </a:r>
            <a:r>
              <a:rPr lang="pt-BR" sz="1050" dirty="0">
                <a:solidFill>
                  <a:sysClr val="windowText" lastClr="000000"/>
                </a:solidFill>
              </a:rPr>
              <a:t>consultivo e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normativo,  compete: discutir projetos de lei relacionados ao PERH, aprovar relatório de situação dos RH, acompanhar a execução da PERH, estabelecer diretrizes para formulação de programas do FEHIDRO, efetuar o enquadramento de corpos d’água, decidir sobre conflitos envolvendo RH.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715186" y="234933"/>
            <a:ext cx="2667000" cy="3609976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COMITE COORDENADOR DO PLANO ESTADUAL DE RECURSOS HÍDRICOS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– Atribuições</a:t>
            </a:r>
            <a:r>
              <a:rPr lang="pt-BR" sz="1050" dirty="0">
                <a:solidFill>
                  <a:sysClr val="windowText" lastClr="000000"/>
                </a:solidFill>
              </a:rPr>
              <a:t>:  Coordenar a elaboração periódica do Plano Estadual de Recursos Hídricos, incorporando as propostas dos Comitês de Bacias Hidrográficas - </a:t>
            </a:r>
            <a:r>
              <a:rPr lang="pt-BR" sz="1050" dirty="0" err="1">
                <a:solidFill>
                  <a:sysClr val="windowText" lastClr="000000"/>
                </a:solidFill>
              </a:rPr>
              <a:t>CBHs</a:t>
            </a:r>
            <a:r>
              <a:rPr lang="pt-BR" sz="1050" dirty="0">
                <a:solidFill>
                  <a:sysClr val="windowText" lastClr="000000"/>
                </a:solidFill>
              </a:rPr>
              <a:t>, e submetendo-as ao Conselho Estadual de Recursos Hídricos CRH; coordenar a elaboração de relatórios anuais sobre a situação dos recursos hídricos do Estado de São Paulo, de forma discriminada por bacia hidrográfica; promover a integração entre os componentes do SIGRH, a articulação com os demais sistemas do Estado em matéria correlata, com o setor privado e a sociedade civil; promover a articulação com o Sistema Nacional de Gerenciamento dos Recursos Hídricos, com os Estados vizinhos e com os municípios do Estado de São Paulo.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60581" y="168952"/>
            <a:ext cx="2667000" cy="4661703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CONSELHO DE ORIENTAÇÃO FEHIDRO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– Atribuições</a:t>
            </a:r>
            <a:r>
              <a:rPr lang="pt-BR" sz="1050" dirty="0">
                <a:solidFill>
                  <a:sysClr val="windowText" lastClr="000000"/>
                </a:solidFill>
              </a:rPr>
              <a:t>:  orientar e aprovar a captação e aplicação dos recursos do Fundo Estadual de Recursos Hídricos - FEHIDRO, em consonância com os objetivos e metas estabelecidos no Plano Estadual de Recursos Hídricos (PERH); aprovar as normas e critérios de prioridades para aplicação dos recursos do Fundo, fixando os respectivos limites; aprovar as normas e critérios contidos nos manuais de procedimentos; apreciar relatórios anuais sobre o desenvolvimento dos empreendimentos do Fundo e a posição das aplicações realizadas, preparados pelo agente financeiro, pelos agentes técnicos e pela Secretaria Executiva (SECOFEHIDRO); aprovar contratações e propostas de trabalho de consultores e/ou auditores externos, observadas as normas de licitações pertinentes; aprovar as propostas do orçamento anual e do plano plurianual do Fundo Estadual de Recursos Hídricos </a:t>
            </a:r>
          </a:p>
          <a:p>
            <a:pPr algn="just"/>
            <a:r>
              <a:rPr lang="pt-BR" sz="1050" dirty="0">
                <a:solidFill>
                  <a:sysClr val="windowText" lastClr="000000"/>
                </a:solidFill>
              </a:rPr>
              <a:t>- FEHIDRO, a serem encaminhadas à Secretaria de Economia e Planejamento pela Secretaria Executiva - SECOFEHIDRO;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714500"/>
            <a:ext cx="73152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dirty="0" smtClean="0"/>
              <a:t>POLÍTICA ESTADUAL DE SANEAMENTO – LEI 7.750/1992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567"/>
            <a:ext cx="9144000" cy="48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2350" y="188640"/>
            <a:ext cx="2680456" cy="1440160"/>
            <a:chOff x="539552" y="1959242"/>
            <a:chExt cx="3888432" cy="2189838"/>
          </a:xfrm>
        </p:grpSpPr>
        <p:sp>
          <p:nvSpPr>
            <p:cNvPr id="6" name="Retângulo 5"/>
            <p:cNvSpPr/>
            <p:nvPr/>
          </p:nvSpPr>
          <p:spPr>
            <a:xfrm>
              <a:off x="864593" y="1959242"/>
              <a:ext cx="12961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ysClr val="windowText" lastClr="000000"/>
                  </a:solidFill>
                </a:rPr>
                <a:t>LEGENDA</a:t>
              </a:r>
              <a:endParaRPr lang="pt-B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78460" y="2601211"/>
              <a:ext cx="1431776" cy="4680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SECRETARIAS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296369" y="2193267"/>
              <a:ext cx="1872505" cy="109171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CONSELHOS, COMITES, COORDENADORIAS, AUTARQUIAS</a:t>
              </a:r>
              <a:endParaRPr lang="pt-B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984426" y="3501008"/>
              <a:ext cx="1184448" cy="360040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POLÍTICAS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7454" y="3392996"/>
              <a:ext cx="2276822" cy="5760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ysClr val="windowText" lastClr="000000"/>
                  </a:solidFill>
                </a:rPr>
                <a:t>INSTRUMENTOS</a:t>
              </a:r>
              <a:endParaRPr lang="pt-BR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39552" y="1959242"/>
              <a:ext cx="3888432" cy="2189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</p:spTree>
    <p:extLst>
      <p:ext uri="{BB962C8B-B14F-4D97-AF65-F5344CB8AC3E}">
        <p14:creationId xmlns:p14="http://schemas.microsoft.com/office/powerpoint/2010/main" val="2654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567"/>
            <a:ext cx="9144000" cy="48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4316" y="363984"/>
            <a:ext cx="9132009" cy="562844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90900" y="570204"/>
            <a:ext cx="2667000" cy="2778434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COMISSÃO REGIONAL DE SANEAMENTO </a:t>
            </a:r>
            <a:r>
              <a:rPr lang="pt-BR" sz="1050" dirty="0">
                <a:solidFill>
                  <a:sysClr val="windowText" lastClr="000000"/>
                </a:solidFill>
              </a:rPr>
              <a:t>– Compete: aprovar o Plano Regional de Saneamento Ambiental para integrar o Plano Estadual de Saneamento e suas atualizações; promover estudos, divulgação e debates dos programas prioritários de ações, serviços e obras a serem realizados no interesse da coletividade; apreciar o relatório anual sobre "A Situação de Salubridade Ambiental da Região"; articular-se com os Comitês de Bacias Hidrográficas com vistas à compatibilização das propostas de saneamento com as de recursos hídricos para a região ou sub região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correspondente.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61631" y="572237"/>
            <a:ext cx="2667000" cy="4268126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CONSELHO ESTADUAL DE SANEAMENTO </a:t>
            </a:r>
            <a:r>
              <a:rPr lang="pt-BR" sz="1050" dirty="0">
                <a:solidFill>
                  <a:sysClr val="windowText" lastClr="000000"/>
                </a:solidFill>
              </a:rPr>
              <a:t>– Compete: discutir e aprovar propostas de projetos de lei referentes ao Plano Estadual de Saneamento, assim como as que devam ser incluídas nos projetos de lei sobre o plano plurianual, as diretrizes orçamentárias e o orçamento do Estado; aprovar o relatório anual sobre a "Situação de Salubridade Ambiental no Estado de São Paulo"; exercer funções normativas e deliberativas relativas à formulação, implantação e acompanhamentos da Política Estadual de Saneamento; estabelecer diretrizes para a formulação de programas anuais de aplicação de recursos do Fundo Estadual de Saneamento – FESAN; decidir originariamente os conflitos </a:t>
            </a:r>
            <a:r>
              <a:rPr lang="pt-BR" sz="1050" dirty="0" err="1">
                <a:solidFill>
                  <a:sysClr val="windowText" lastClr="000000"/>
                </a:solidFill>
              </a:rPr>
              <a:t>mo</a:t>
            </a:r>
            <a:r>
              <a:rPr lang="pt-BR" sz="1050" dirty="0">
                <a:solidFill>
                  <a:sysClr val="windowText" lastClr="000000"/>
                </a:solidFill>
              </a:rPr>
              <a:t> âmbito do Sistema Estadual de Saneamento – SESAN, conforme dispuser o regulamento desta lei; articular-se com o Conselho Estadual de Recursos Hídricos, com vistas à compatibilização do Plano Estadual de Saneamento com o Plano estadual de Recursos Hídricos.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714500"/>
            <a:ext cx="73152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dirty="0" smtClean="0"/>
              <a:t>POLÍTICA ESTADUAL DE RESÍDUOS SÓLIDOS – LEI 12.300/2006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8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434504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56208" y="5094059"/>
            <a:ext cx="2680456" cy="1440160"/>
            <a:chOff x="539552" y="1959242"/>
            <a:chExt cx="3888432" cy="2189838"/>
          </a:xfrm>
        </p:grpSpPr>
        <p:sp>
          <p:nvSpPr>
            <p:cNvPr id="6" name="Retângulo 5"/>
            <p:cNvSpPr/>
            <p:nvPr/>
          </p:nvSpPr>
          <p:spPr>
            <a:xfrm>
              <a:off x="864593" y="1959242"/>
              <a:ext cx="12961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ysClr val="windowText" lastClr="000000"/>
                  </a:solidFill>
                </a:rPr>
                <a:t>LEGENDA</a:t>
              </a:r>
              <a:endParaRPr lang="pt-B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78460" y="2601211"/>
              <a:ext cx="1431776" cy="4680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SECRETARIAS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296369" y="2193267"/>
              <a:ext cx="1872505" cy="109171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CONSELHOS, COMITES, COORDENADORIAS, AUTARQUIAS</a:t>
              </a:r>
              <a:endParaRPr lang="pt-B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984426" y="3501008"/>
              <a:ext cx="1184448" cy="360040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POLÍTICAS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7454" y="3392996"/>
              <a:ext cx="2276822" cy="5760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ysClr val="windowText" lastClr="000000"/>
                  </a:solidFill>
                </a:rPr>
                <a:t>INSTRUMENTOS</a:t>
              </a:r>
              <a:endParaRPr lang="pt-BR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39552" y="1959242"/>
              <a:ext cx="3888432" cy="2189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</p:spTree>
    <p:extLst>
      <p:ext uri="{BB962C8B-B14F-4D97-AF65-F5344CB8AC3E}">
        <p14:creationId xmlns:p14="http://schemas.microsoft.com/office/powerpoint/2010/main" val="2209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434504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4317" y="301339"/>
            <a:ext cx="9132009" cy="609946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11032" y="427659"/>
            <a:ext cx="2667000" cy="2778434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COMISSÃO ESTADUAL DE GESTÃO DE RESÍDUOS SÓLIDOS  </a:t>
            </a:r>
            <a:r>
              <a:rPr lang="pt-BR" sz="1050" dirty="0">
                <a:solidFill>
                  <a:sysClr val="windowText" lastClr="000000"/>
                </a:solidFill>
              </a:rPr>
              <a:t>– Compete</a:t>
            </a:r>
            <a:r>
              <a:rPr lang="pt-BR" sz="1050" dirty="0" smtClean="0">
                <a:solidFill>
                  <a:sysClr val="windowText" lastClr="000000"/>
                </a:solidFill>
              </a:rPr>
              <a:t>: cooperar </a:t>
            </a:r>
            <a:r>
              <a:rPr lang="pt-BR" sz="1050" dirty="0">
                <a:solidFill>
                  <a:sysClr val="windowText" lastClr="000000"/>
                </a:solidFill>
              </a:rPr>
              <a:t>na elaboração e participar na execução do plano de resíduos sólidos a que alude o artigo 6° deste decreto; propor, em conjunto com instituições de normalização, quando necessário, padrões de qualidade para materiais obtidos por meio da reciclagem, para fins de certificação ambiental de produtos; estabelecer, em conjunto com os setores produtivos, instrumentos e mecanismos econômicos para fomentar a gestão e o gerenciamento dos resíduos sólidos.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11349" y="549913"/>
            <a:ext cx="2747713" cy="1651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SECRETARIA DE SAÚDE </a:t>
            </a:r>
            <a:r>
              <a:rPr lang="pt-BR" sz="1050" dirty="0" smtClean="0">
                <a:solidFill>
                  <a:schemeClr val="tx1"/>
                </a:solidFill>
              </a:rPr>
              <a:t>–  </a:t>
            </a:r>
            <a:r>
              <a:rPr lang="pt-BR" sz="1050" dirty="0">
                <a:solidFill>
                  <a:schemeClr val="tx1"/>
                </a:solidFill>
              </a:rPr>
              <a:t>responsável pela formulação da Política Estadual de Saúde e de suas diretrizes, norteada pelos princípios do Sistema Único de Saúde - SUS, que tem como propósitos promover a saúde priorizando as ações preventivas, democratizando as informações relevantes para que a população conheça seus direitos e os riscos à sua saúde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5057" y="4131845"/>
            <a:ext cx="2747713" cy="1963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1400" b="1" dirty="0" smtClean="0">
                <a:solidFill>
                  <a:schemeClr val="tx1"/>
                </a:solidFill>
              </a:rPr>
              <a:t>SECRETARIA DE ENERGIA </a:t>
            </a:r>
            <a:r>
              <a:rPr lang="pt-BR" sz="1050" dirty="0" smtClean="0">
                <a:solidFill>
                  <a:schemeClr val="tx1"/>
                </a:solidFill>
              </a:rPr>
              <a:t>–  </a:t>
            </a:r>
            <a:r>
              <a:rPr lang="pt-BR" sz="1050" dirty="0">
                <a:solidFill>
                  <a:schemeClr val="tx1"/>
                </a:solidFill>
              </a:rPr>
              <a:t>coordenar ações que assegurem o suprimento, a universalização, a confiabilidade e a qualidade do fornecimento de insumos energéticos necessários ao desenvolvimento do Estado de São </a:t>
            </a:r>
            <a:r>
              <a:rPr lang="pt-BR" sz="1050" dirty="0" smtClean="0">
                <a:solidFill>
                  <a:schemeClr val="tx1"/>
                </a:solidFill>
              </a:rPr>
              <a:t>Paulo, Por </a:t>
            </a:r>
            <a:r>
              <a:rPr lang="pt-BR" sz="1050" dirty="0">
                <a:solidFill>
                  <a:schemeClr val="tx1"/>
                </a:solidFill>
              </a:rPr>
              <a:t>meio do incentivo da exploração de energias alternativas e limpas, </a:t>
            </a:r>
            <a:r>
              <a:rPr lang="pt-BR" sz="1050" dirty="0" smtClean="0">
                <a:solidFill>
                  <a:schemeClr val="tx1"/>
                </a:solidFill>
              </a:rPr>
              <a:t> busca </a:t>
            </a:r>
            <a:r>
              <a:rPr lang="pt-BR" sz="1050" dirty="0">
                <a:solidFill>
                  <a:schemeClr val="tx1"/>
                </a:solidFill>
              </a:rPr>
              <a:t>aumentar a segurança energética ao mesmo tempo em que promove a sustentabilidade ambiental.</a:t>
            </a:r>
          </a:p>
        </p:txBody>
      </p:sp>
    </p:spTree>
    <p:extLst>
      <p:ext uri="{BB962C8B-B14F-4D97-AF65-F5344CB8AC3E}">
        <p14:creationId xmlns:p14="http://schemas.microsoft.com/office/powerpoint/2010/main" val="7318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dirty="0" err="1" smtClean="0">
                <a:solidFill>
                  <a:srgbClr val="A9A9A9"/>
                </a:solidFill>
                <a:latin typeface="Arial"/>
              </a:rPr>
              <a:t>pptPlex</a:t>
            </a:r>
            <a:r>
              <a:rPr lang="pt-BR" sz="3000" dirty="0" smtClean="0">
                <a:solidFill>
                  <a:srgbClr val="A9A9A9"/>
                </a:solidFill>
                <a:latin typeface="Arial"/>
              </a:rPr>
              <a:t> </a:t>
            </a:r>
            <a:r>
              <a:rPr lang="pt-BR" sz="3000" dirty="0" err="1" smtClean="0">
                <a:solidFill>
                  <a:srgbClr val="A9A9A9"/>
                </a:solidFill>
                <a:latin typeface="Arial"/>
              </a:rPr>
              <a:t>Section</a:t>
            </a:r>
            <a:r>
              <a:rPr lang="pt-BR" sz="3000" dirty="0" smtClean="0">
                <a:solidFill>
                  <a:srgbClr val="A9A9A9"/>
                </a:solidFill>
                <a:latin typeface="Arial"/>
              </a:rPr>
              <a:t> </a:t>
            </a:r>
            <a:r>
              <a:rPr lang="pt-BR" sz="3000" dirty="0" err="1" smtClean="0">
                <a:solidFill>
                  <a:srgbClr val="A9A9A9"/>
                </a:solidFill>
                <a:latin typeface="Arial"/>
              </a:rPr>
              <a:t>Divider</a:t>
            </a:r>
            <a:endParaRPr lang="pt-BR" sz="3000" dirty="0">
              <a:solidFill>
                <a:srgbClr val="A9A9A9"/>
              </a:solidFill>
              <a:latin typeface="Arial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1894417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POLÍTICA ESTADUAL DE MUDANÇAS CLIMÁTICAS – LEI 13.798/2009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2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4" y="1124744"/>
            <a:ext cx="846730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463544" y="5444902"/>
            <a:ext cx="2680456" cy="1440160"/>
            <a:chOff x="539552" y="1959242"/>
            <a:chExt cx="3888432" cy="2189838"/>
          </a:xfrm>
        </p:grpSpPr>
        <p:sp>
          <p:nvSpPr>
            <p:cNvPr id="7" name="Retângulo 6"/>
            <p:cNvSpPr/>
            <p:nvPr/>
          </p:nvSpPr>
          <p:spPr>
            <a:xfrm>
              <a:off x="864593" y="1959242"/>
              <a:ext cx="12961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ysClr val="windowText" lastClr="000000"/>
                  </a:solidFill>
                </a:rPr>
                <a:t>LEGENDA</a:t>
              </a:r>
              <a:endParaRPr lang="pt-B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78460" y="2601211"/>
              <a:ext cx="1431776" cy="4680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SECRETARIAS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296369" y="2193267"/>
              <a:ext cx="1872505" cy="109171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CONSELHOS, COMITES, COORDENADORIAS, AUTARQUIAS</a:t>
              </a:r>
              <a:endParaRPr lang="pt-B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984426" y="3501008"/>
              <a:ext cx="1184448" cy="360040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POLÍTICAS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67454" y="3392996"/>
              <a:ext cx="2276822" cy="5760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ysClr val="windowText" lastClr="000000"/>
                  </a:solidFill>
                </a:rPr>
                <a:t>PLANOS, INSTRUMENTOS</a:t>
              </a:r>
              <a:endParaRPr lang="pt-BR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39552" y="1959242"/>
              <a:ext cx="3888432" cy="2189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4" y="1124744"/>
            <a:ext cx="846730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4317" y="301339"/>
            <a:ext cx="9132009" cy="640130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70675" y="3406119"/>
            <a:ext cx="2747713" cy="177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1400" b="1" dirty="0" smtClean="0">
                <a:solidFill>
                  <a:schemeClr val="tx1"/>
                </a:solidFill>
              </a:rPr>
              <a:t>SECRETARIA DE DESENVOLVIMENTO </a:t>
            </a:r>
            <a:r>
              <a:rPr lang="pt-BR" sz="1050" dirty="0" smtClean="0">
                <a:solidFill>
                  <a:schemeClr val="tx1"/>
                </a:solidFill>
              </a:rPr>
              <a:t>–  </a:t>
            </a:r>
            <a:r>
              <a:rPr lang="pt-BR" sz="1050" dirty="0">
                <a:solidFill>
                  <a:schemeClr val="tx1"/>
                </a:solidFill>
              </a:rPr>
              <a:t>trabalha para promover o crescimento econômico sustentável, aprimorar os ensinos superior, técnico e de graduação tecnológica e estimular a inovação no Estado de São Paulo, com políticas públicas voltadas à geração de emprego e renda e ao aumento do empreendedorismo e da competitividade do setor produtivo.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319" y="262930"/>
            <a:ext cx="2788069" cy="741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1400" b="1" dirty="0" smtClean="0">
                <a:solidFill>
                  <a:schemeClr val="tx1"/>
                </a:solidFill>
              </a:rPr>
              <a:t>SECRETARIA DA FAZENDA </a:t>
            </a:r>
            <a:r>
              <a:rPr lang="pt-BR" sz="1050" dirty="0" smtClean="0">
                <a:solidFill>
                  <a:schemeClr val="tx1"/>
                </a:solidFill>
              </a:rPr>
              <a:t>– </a:t>
            </a:r>
            <a:r>
              <a:rPr lang="pt-BR" sz="1050" dirty="0">
                <a:solidFill>
                  <a:schemeClr val="tx1"/>
                </a:solidFill>
              </a:rPr>
              <a:t>Controlar a arrecadação de tributos estaduais;</a:t>
            </a:r>
            <a:br>
              <a:rPr lang="pt-BR" sz="1050" dirty="0">
                <a:solidFill>
                  <a:schemeClr val="tx1"/>
                </a:solidFill>
              </a:rPr>
            </a:br>
            <a:r>
              <a:rPr lang="pt-BR" sz="1050" dirty="0">
                <a:solidFill>
                  <a:schemeClr val="tx1"/>
                </a:solidFill>
              </a:rPr>
              <a:t>Controlar a despesa do </a:t>
            </a:r>
            <a:r>
              <a:rPr lang="pt-BR" sz="1050" dirty="0" smtClean="0">
                <a:solidFill>
                  <a:schemeClr val="tx1"/>
                </a:solidFill>
              </a:rPr>
              <a:t>Estado. 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157166" y="211143"/>
            <a:ext cx="2667000" cy="286844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DEFESA CIVIL DO ESTADO </a:t>
            </a:r>
            <a:r>
              <a:rPr lang="pt-BR" sz="1050" dirty="0">
                <a:solidFill>
                  <a:sysClr val="windowText" lastClr="000000"/>
                </a:solidFill>
              </a:rPr>
              <a:t>– </a:t>
            </a:r>
            <a:r>
              <a:rPr lang="pt-BR" sz="1050" dirty="0" smtClean="0">
                <a:solidFill>
                  <a:sysClr val="windowText" lastClr="000000"/>
                </a:solidFill>
              </a:rPr>
              <a:t>Busca coordenar </a:t>
            </a:r>
            <a:r>
              <a:rPr lang="pt-BR" sz="1050" dirty="0">
                <a:solidFill>
                  <a:sysClr val="windowText" lastClr="000000"/>
                </a:solidFill>
              </a:rPr>
              <a:t>e supervisionar as ações de defesa civil, manter e atualizar as informações específicas, elaborar e implementar programas e projetos, prever recursos orçamentários para as ações assistências, capacitar recursos humanos, providenciar a distribuição e controle de suprimentos e propor a decretação ou homologação de situação de emergência ou de estado de calamidade pública. As ações de Defesa Civil, com a função básica de proteger a vida, por meio de ações de prevenção, mitigação, preparação, resposta e recuperação voltadas à proteção e defesa civil. 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177584" y="2440361"/>
            <a:ext cx="2747713" cy="4326953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ysClr val="windowText" lastClr="000000"/>
                </a:solidFill>
              </a:rPr>
              <a:t>CONSELHO ESTADUAL DE POLÍTICAS ENERGÉTICAS </a:t>
            </a:r>
            <a:r>
              <a:rPr lang="pt-BR" sz="1050" dirty="0">
                <a:solidFill>
                  <a:sysClr val="windowText" lastClr="000000"/>
                </a:solidFill>
              </a:rPr>
              <a:t>– Elaborar o Plano Estadual de </a:t>
            </a:r>
            <a:r>
              <a:rPr lang="pt-BR" sz="1050" dirty="0" err="1">
                <a:solidFill>
                  <a:sysClr val="windowText" lastClr="000000"/>
                </a:solidFill>
              </a:rPr>
              <a:t>Energia;Estabelecer</a:t>
            </a:r>
            <a:r>
              <a:rPr lang="pt-BR" sz="1050" dirty="0">
                <a:solidFill>
                  <a:sysClr val="windowText" lastClr="000000"/>
                </a:solidFill>
              </a:rPr>
              <a:t> diretrizes relativas ao Planejamento Energético Indicativo; Estabelecer as diretrizes e promover a implantação da matriz energética do Estado; Promover o aproveitamento racional dos recursos energéticos e minerais do Estado; Apoiar a implementação do Programa Estadual de Redução e Racionalização do Uso de Energia; Promover e apoiar as iniciativas voltadas à difusão da conservação de energia; Fomentar políticas públicas ao incentivo da geração de eletricidade através de energias alternativas; Criar um núcleo de informações estratégicas do setor energético; Incentivar a integração dos Institutos de Pesquisa e Universidades Estaduais no desenvolvimento de temas afetos ao setor energético; Estabelecer diretrizes para programas específicos, como os de uso do gás natural, do álcool, da biomassa e outras fontes energéticas de interesse para o Estado; Acompanhar e apontar os desvios de tarifas do setor.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228187" y="3394335"/>
            <a:ext cx="2667000" cy="1654153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CONSELHO ESTADUAL DE MUDANÇAS CLIMÁTICAS </a:t>
            </a:r>
            <a:r>
              <a:rPr lang="pt-BR" sz="1050" dirty="0" smtClean="0">
                <a:solidFill>
                  <a:schemeClr val="tx1"/>
                </a:solidFill>
              </a:rPr>
              <a:t>– Órgão </a:t>
            </a:r>
            <a:r>
              <a:rPr lang="pt-BR" sz="1050" dirty="0">
                <a:solidFill>
                  <a:schemeClr val="tx1"/>
                </a:solidFill>
              </a:rPr>
              <a:t>consultivo e tripartite, </a:t>
            </a:r>
            <a:r>
              <a:rPr lang="pt-BR" sz="1050" dirty="0" smtClean="0">
                <a:solidFill>
                  <a:schemeClr val="tx1"/>
                </a:solidFill>
              </a:rPr>
              <a:t>é um </a:t>
            </a:r>
            <a:r>
              <a:rPr lang="pt-BR" sz="1050" dirty="0">
                <a:solidFill>
                  <a:schemeClr val="tx1"/>
                </a:solidFill>
              </a:rPr>
              <a:t>fórum de debate. </a:t>
            </a:r>
            <a:r>
              <a:rPr lang="pt-BR" sz="1050" dirty="0" smtClean="0">
                <a:solidFill>
                  <a:schemeClr val="tx1"/>
                </a:solidFill>
              </a:rPr>
              <a:t>Cabe </a:t>
            </a:r>
            <a:r>
              <a:rPr lang="pt-BR" sz="1050" dirty="0">
                <a:solidFill>
                  <a:schemeClr val="tx1"/>
                </a:solidFill>
              </a:rPr>
              <a:t>ao Conselho elaborar o Plano Participativo de Adaptação aos efeitos das Mudanças Climáticas, divulgar ações de combate à mudança de clima e articular tais medidas nos diferentes níveis do governo.</a:t>
            </a: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0675" y="1124744"/>
            <a:ext cx="2747713" cy="2016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1400" b="1" dirty="0" smtClean="0">
                <a:solidFill>
                  <a:schemeClr val="tx1"/>
                </a:solidFill>
              </a:rPr>
              <a:t>SECRETARIA DE TRANSPORTES METROPOLITANOS </a:t>
            </a:r>
            <a:r>
              <a:rPr lang="pt-BR" sz="1050" dirty="0" smtClean="0">
                <a:solidFill>
                  <a:schemeClr val="tx1"/>
                </a:solidFill>
              </a:rPr>
              <a:t>– Responsável pela </a:t>
            </a:r>
            <a:r>
              <a:rPr lang="pt-BR" sz="1050" dirty="0">
                <a:solidFill>
                  <a:schemeClr val="tx1"/>
                </a:solidFill>
              </a:rPr>
              <a:t>política estadual de transportes urbanos de passageiros para as regiões metropolitanas, abrangendo os sistemas metroviário, ferroviário, de ônibus e trólebus, e demais divisões </a:t>
            </a:r>
            <a:r>
              <a:rPr lang="pt-BR" sz="1050" dirty="0" smtClean="0">
                <a:solidFill>
                  <a:schemeClr val="tx1"/>
                </a:solidFill>
              </a:rPr>
              <a:t>modais; </a:t>
            </a:r>
            <a:r>
              <a:rPr lang="pt-BR" sz="1050" dirty="0">
                <a:solidFill>
                  <a:schemeClr val="tx1"/>
                </a:solidFill>
              </a:rPr>
              <a:t>Organização, coordenação, operação e fiscalização do sistema metropolitano de transportes públicos de passageiros e de sua infraestrutura </a:t>
            </a:r>
            <a:r>
              <a:rPr lang="pt-BR" sz="1050" dirty="0" smtClean="0">
                <a:solidFill>
                  <a:schemeClr val="tx1"/>
                </a:solidFill>
              </a:rPr>
              <a:t>viária.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107285" y="211143"/>
            <a:ext cx="2747713" cy="215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pt-BR" sz="1400" b="1" dirty="0" smtClean="0">
                <a:solidFill>
                  <a:schemeClr val="tx1"/>
                </a:solidFill>
              </a:rPr>
              <a:t>SECRETARIA DE PLANEJAMENTO E DESENVOLVIMENTO REGIONAL </a:t>
            </a:r>
            <a:r>
              <a:rPr lang="pt-BR" sz="1050" dirty="0">
                <a:solidFill>
                  <a:schemeClr val="tx1"/>
                </a:solidFill>
              </a:rPr>
              <a:t>– Busca </a:t>
            </a:r>
            <a:r>
              <a:rPr lang="pt-BR" sz="1050" dirty="0" smtClean="0">
                <a:solidFill>
                  <a:schemeClr val="tx1"/>
                </a:solidFill>
              </a:rPr>
              <a:t>a </a:t>
            </a:r>
            <a:r>
              <a:rPr lang="pt-BR" sz="1050" dirty="0">
                <a:solidFill>
                  <a:schemeClr val="tx1"/>
                </a:solidFill>
              </a:rPr>
              <a:t>integração entre os três instrumentos de planejamento público, o Plano Plurianual - PPA, a Lei de Diretrizes Orçamentárias - LDO e a Lei Orçamentária Anual - LOA pretende contribuir para a evolução e aperfeiçoamento da gestão pública. O Desenvolvimento Regional possui duas linhas de atuação que convergem para o objetivo de desenvolver e fortalecer os 645 municípios e as regiões do Estado de São Paulo.  </a:t>
            </a:r>
          </a:p>
        </p:txBody>
      </p:sp>
    </p:spTree>
    <p:extLst>
      <p:ext uri="{BB962C8B-B14F-4D97-AF65-F5344CB8AC3E}">
        <p14:creationId xmlns:p14="http://schemas.microsoft.com/office/powerpoint/2010/main" val="36427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714500"/>
            <a:ext cx="73152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00"/>
                </a:solidFill>
                <a:latin typeface="Arial"/>
              </a:rPr>
              <a:t>METODOLOGIA E RESULTADOS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05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714500"/>
            <a:ext cx="7315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00"/>
                </a:solidFill>
                <a:latin typeface="Arial"/>
              </a:rPr>
              <a:t>MAPA GERAL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7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98"/>
            <a:ext cx="9143999" cy="563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ANÁLISE DOS PRINCIPAIS AGENTES ENVOLVIDOS;</a:t>
            </a:r>
          </a:p>
          <a:p>
            <a:r>
              <a:rPr lang="pt-BR" dirty="0" smtClean="0"/>
              <a:t>ATRIBUIÇÕES;</a:t>
            </a:r>
          </a:p>
          <a:p>
            <a:r>
              <a:rPr lang="pt-BR" dirty="0" smtClean="0"/>
              <a:t>INSTRUMENTOS;</a:t>
            </a:r>
          </a:p>
          <a:p>
            <a:endParaRPr lang="pt-BR" dirty="0" smtClean="0"/>
          </a:p>
          <a:p>
            <a:r>
              <a:rPr lang="pt-BR" dirty="0" smtClean="0"/>
              <a:t>MARCO ZERO: </a:t>
            </a:r>
          </a:p>
          <a:p>
            <a:pPr lvl="1"/>
            <a:r>
              <a:rPr lang="pt-BR" dirty="0" smtClean="0"/>
              <a:t>DECRETO Nº58.107, DE 5 DE JUNHO DE 2012 – </a:t>
            </a:r>
          </a:p>
          <a:p>
            <a:pPr marL="457200" lvl="1" indent="0">
              <a:buNone/>
            </a:pPr>
            <a:r>
              <a:rPr lang="pt-BR" i="1" dirty="0" smtClean="0"/>
              <a:t>Institui </a:t>
            </a:r>
            <a:r>
              <a:rPr lang="pt-BR" i="1" dirty="0"/>
              <a:t>a Estratégia para o Desenvolvimento Sustentável do Estado de São Paulo 2020, e dá providências correlatas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ELABORAÇÃO DE UM “ORGANOGRAMA” CONTENDO TODAS AS POLÍTICAS QUE ABORDEM A TEMÁTICA AMBIENTAL E OS RESPECTIVOS AGENTES;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8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490008"/>
            <a:ext cx="73152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dirty="0" smtClean="0"/>
              <a:t>POLÍTICA ESTADUAL DO MEIO AMBIENTE (SEAQUA) – LEI 9.509/1997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 dirty="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0" y="0"/>
            <a:ext cx="2680456" cy="1440160"/>
            <a:chOff x="539552" y="1959242"/>
            <a:chExt cx="3888432" cy="2189838"/>
          </a:xfrm>
        </p:grpSpPr>
        <p:sp>
          <p:nvSpPr>
            <p:cNvPr id="13" name="Retângulo 12"/>
            <p:cNvSpPr/>
            <p:nvPr/>
          </p:nvSpPr>
          <p:spPr>
            <a:xfrm>
              <a:off x="864593" y="1959242"/>
              <a:ext cx="12961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ysClr val="windowText" lastClr="000000"/>
                  </a:solidFill>
                </a:rPr>
                <a:t>LEGENDA</a:t>
              </a:r>
              <a:endParaRPr lang="pt-B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78460" y="2601211"/>
              <a:ext cx="1431776" cy="4680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SECRETARIAS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296369" y="2193267"/>
              <a:ext cx="1872505" cy="109171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CONSELHOS, COMITES, COORDENADORIAS, AUTARQUIAS</a:t>
              </a:r>
              <a:endParaRPr lang="pt-B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984426" y="3501008"/>
              <a:ext cx="1184448" cy="360040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POLÍTICAS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67454" y="3392996"/>
              <a:ext cx="2276822" cy="5760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ysClr val="windowText" lastClr="000000"/>
                  </a:solidFill>
                </a:rPr>
                <a:t>NSTRUMENTOS</a:t>
              </a:r>
              <a:endParaRPr lang="pt-BR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39552" y="1959242"/>
              <a:ext cx="3888432" cy="2189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</p:spTree>
    <p:extLst>
      <p:ext uri="{BB962C8B-B14F-4D97-AF65-F5344CB8AC3E}">
        <p14:creationId xmlns:p14="http://schemas.microsoft.com/office/powerpoint/2010/main" val="12404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5991225" y="135682"/>
              <a:ext cx="2757239" cy="148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SMA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- coordenar a formulação, aprovação, execução, avaliação e atualização da Política Estadual de Meio Ambiente, a secretaria também ficou responsável por analisar e acompanhar as políticas públicas setoriais que tenham impacto ao meio ambiente, bem como articular e coordenar os planos e ações relacionados à área ambiental.</a:t>
              </a:r>
              <a:endParaRPr lang="pt-BR" sz="10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991225" y="1712614"/>
              <a:ext cx="2747713" cy="1525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SECRETARIA DE AGRICULTURA E ABASTECIMENTO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Oferece assistência técnica, extensão rural, e defesa  agropecuária prestados ao agricultor, além de atuar na produção de alimentos,segurança alimentar, abertura de créditos, geração de tecnologias e de informação ao homem do campo.</a:t>
              </a:r>
              <a:endParaRPr lang="pt-BR" sz="10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991225" y="3360439"/>
              <a:ext cx="2747713" cy="1087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SECRETARIA DE SANEAMENTO E  RECURSOS HÍDRICOS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 Responsável pelo planejamento e a execução das políticas estaduais de recursos hídricos e de saneamento básico em todo o território do Estado de São  </a:t>
              </a:r>
              <a:br>
                <a:rPr lang="pt-BR" sz="1050" dirty="0" smtClean="0">
                  <a:solidFill>
                    <a:sysClr val="windowText" lastClr="000000"/>
                  </a:solidFill>
                </a:rPr>
              </a:br>
              <a:r>
                <a:rPr lang="pt-BR" sz="1050" dirty="0" smtClean="0">
                  <a:solidFill>
                    <a:sysClr val="windowText" lastClr="000000"/>
                  </a:solidFill>
                </a:rPr>
                <a:t>Paulo.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3009900" y="142874"/>
              <a:ext cx="2667000" cy="2171701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CETESB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Tem a função de órgão fiscalizador e </a:t>
              </a:r>
              <a:r>
                <a:rPr lang="pt-BR" sz="1050" dirty="0" err="1" smtClean="0">
                  <a:solidFill>
                    <a:sysClr val="windowText" lastClr="000000"/>
                  </a:solidFill>
                </a:rPr>
                <a:t>licenciador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 (centralizado) de atividades consideradas potencialmente poluidoras, licencia também atividades que impliquem no corte de vegetação e intervenções em áreas consideradas de preservação permanente e ambientalmente protegida. Nova CETESB  </a:t>
              </a:r>
              <a:r>
                <a:rPr lang="pt-BR" sz="1050" dirty="0" err="1" smtClean="0">
                  <a:solidFill>
                    <a:sysClr val="windowText" lastClr="000000"/>
                  </a:solidFill>
                </a:rPr>
                <a:t>abancdona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 o </a:t>
              </a:r>
              <a:r>
                <a:rPr lang="pt-BR" sz="1050" dirty="0" err="1" smtClean="0">
                  <a:solidFill>
                    <a:sysClr val="windowText" lastClr="000000"/>
                  </a:solidFill>
                </a:rPr>
                <a:t>o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 antigo modelo, já superado, de comando e controle, e adotando a agenda da gestão ambiental dentro da ótica da sustentabilidade.</a:t>
              </a:r>
              <a:endParaRPr lang="pt-BR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3028950" y="2486025"/>
              <a:ext cx="2667000" cy="1533526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INSTITUTO FLORESTAL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–Realiza ações de conservação da natureza, como gerador de atividade sustentável e econômica, pela proteção de áreas significativas que abrigam ecossistemas primitivos. O Instituto Florestal é o guardião da biodiversidade do Estado de São Paulo e sua obrigação é garantir às futuras gerações tal patrimônio.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6038850" y="4591050"/>
              <a:ext cx="2667000" cy="1276350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COMITE DE BACIA HIDROGRÁFICA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Aprovar o Plano de Recursos Hídricos da Bacia; arbitrar conflitos pelo uso da água, em primeira instância administrativa; estabelecer mecanismos e sugerir os valores da cobrança pelo uso da água; entre outros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123825" y="200024"/>
              <a:ext cx="2667000" cy="1981201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FUNDAÇÃO FLORESTAL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contribuir para a conservação, manejo e ampliação das florestas de proteção e produção. promove e executa ações integradas voltadas para a conservação ambiental, a proteção da biodiversidade, o desenvolvimento sustentável, a recuperação de áreas degradadas e o reflorestamento de locais ambientalmente vulneráveis, realizando parcerias com órgãos governamentais e instituições da sociedade civil. 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152400" y="2295525"/>
              <a:ext cx="2667000" cy="1228726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FUNDAÇÃO PARQUE ZOOLÓGICO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Desenvolve pesquisas e trabalha para a conservação das espécies mantidas em cativeiro, além de despertar a consciência ambiental da população por intermédio de suas três unidades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3009900" y="4181475"/>
              <a:ext cx="2667000" cy="2305050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COORDENADORIA DE PLANEJAMENTO AMBIENTAL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Planejar o zoneamento de áreas sob proteção especial ou de interesse ambiental estratégico, realizar a cooperação em busca da conservação ambiental, busca ainda a  compatibilização entre as esferas do planejamento, elaboração do planejamento ambiental estratégico,  acompanhar a implementação dos planos regionais de desenvolvimento, disponibilizar informações ambientais objetivando à tomada de decisão.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142875" y="3743325"/>
              <a:ext cx="2667000" cy="2781300"/>
            </a:xfrm>
            <a:prstGeom prst="roundRect">
              <a:avLst>
                <a:gd name="adj" fmla="val 1017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just"/>
              <a:r>
                <a:rPr lang="pt-BR" sz="1400" b="1" dirty="0" smtClean="0">
                  <a:solidFill>
                    <a:sysClr val="windowText" lastClr="000000"/>
                  </a:solidFill>
                </a:rPr>
                <a:t>CONSEMA </a:t>
              </a:r>
              <a:r>
                <a:rPr lang="pt-BR" sz="1050" dirty="0" smtClean="0">
                  <a:solidFill>
                    <a:sysClr val="windowText" lastClr="000000"/>
                  </a:solidFill>
                </a:rPr>
                <a:t>– órgão consultivo e normativo , busca: estabelecer normas relativas à avaliação, ao controle, à manutenção, à recuperação e à melhoria da qualidade ambiental; opinar sobre a prevenção da poluição e de outras formas de degradação ambiental; emitir pronunciamento prévio a respeito da Política Estadual de Meio Ambiente e acompanha sua execução; avaliar as políticas públicas com relevante impacto ambiental e propor mecanismos de mitigação e recuperação do meio ambiente; manifestar-se sobre a Avaliação Ambiental Estratégica das políticas, planos e programas ambientais.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3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3566160"/>
            <a:ext cx="7315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3000" smtClean="0">
                <a:solidFill>
                  <a:srgbClr val="A9A9A9"/>
                </a:solidFill>
                <a:latin typeface="Arial"/>
              </a:rPr>
              <a:t>pptPlex Section Divider</a:t>
            </a:r>
            <a:endParaRPr lang="pt-BR" sz="3000">
              <a:solidFill>
                <a:srgbClr val="A9A9A9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714500"/>
            <a:ext cx="73152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pt-BR" sz="4000" dirty="0" smtClean="0"/>
              <a:t>POLÍTICA ESTADUAL DE RECURSOS HÍDRICOS – LEI 7.663/1991</a:t>
            </a:r>
            <a:endParaRPr lang="pt-BR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0" y="4251960"/>
            <a:ext cx="73152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A9A9A9"/>
                </a:solidFill>
                <a:latin typeface="Arial"/>
              </a:rPr>
              <a:t>The slides after this divider will be grouped into a section and given the label you type above.  Feel free to move this slide to any position in the deck.</a:t>
            </a:r>
            <a:endParaRPr lang="pt-BR" sz="2000">
              <a:solidFill>
                <a:srgbClr val="A9A9A9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" y="667485"/>
            <a:ext cx="9132009" cy="47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463544" y="5425852"/>
            <a:ext cx="2680456" cy="1440160"/>
            <a:chOff x="539552" y="1959242"/>
            <a:chExt cx="3888432" cy="2189838"/>
          </a:xfrm>
        </p:grpSpPr>
        <p:sp>
          <p:nvSpPr>
            <p:cNvPr id="6" name="Retângulo 5"/>
            <p:cNvSpPr/>
            <p:nvPr/>
          </p:nvSpPr>
          <p:spPr>
            <a:xfrm>
              <a:off x="864593" y="1959242"/>
              <a:ext cx="12961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ysClr val="windowText" lastClr="000000"/>
                  </a:solidFill>
                </a:rPr>
                <a:t>LEGENDA</a:t>
              </a:r>
              <a:endParaRPr lang="pt-B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78460" y="2601211"/>
              <a:ext cx="1431776" cy="4680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SECRETARIAS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296369" y="2193267"/>
              <a:ext cx="1872505" cy="109171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CONSELHOS, COMITES, COORDENADORIAS, AUTARQUIAS</a:t>
              </a:r>
              <a:endParaRPr lang="pt-B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984426" y="3501008"/>
              <a:ext cx="1184448" cy="360040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ysClr val="windowText" lastClr="000000"/>
                  </a:solidFill>
                </a:rPr>
                <a:t>POLÍTICAS</a:t>
              </a:r>
              <a:endParaRPr lang="pt-B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7454" y="3392996"/>
              <a:ext cx="2276822" cy="5760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ysClr val="windowText" lastClr="000000"/>
                  </a:solidFill>
                </a:rPr>
                <a:t>INSTRUMENTOS</a:t>
              </a:r>
              <a:endParaRPr lang="pt-BR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39552" y="1959242"/>
              <a:ext cx="3888432" cy="2189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</p:grpSp>
    </p:spTree>
    <p:extLst>
      <p:ext uri="{BB962C8B-B14F-4D97-AF65-F5344CB8AC3E}">
        <p14:creationId xmlns:p14="http://schemas.microsoft.com/office/powerpoint/2010/main" val="1169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5&lt;/SectionTemplate&gt;&#10;      &lt;SectionTemplateColor&gt;&#10;        &lt;A&gt;255&lt;/A&gt;&#10;        &lt;R&gt;0&lt;/R&gt;&#10;        &lt;G&gt;128&lt;/G&gt;&#10;        &lt;B&gt;0&lt;/B&gt;&#10;        &lt;ScA&gt;1&lt;/ScA&gt;&#10;        &lt;ScR&gt;0&lt;/ScR&gt;&#10;        &lt;ScG&gt;0.2158605&lt;/ScG&gt;&#10;        &lt;ScB&gt;0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4&lt;/GalleryItemID&gt;&#10;&lt;/Meta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5&lt;/SectionTemplate&gt;&#10;  &lt;SectionTemplateColor&gt;&#10;    &lt;A&gt;255&lt;/A&gt;&#10;    &lt;R&gt;0&lt;/R&gt;&#10;    &lt;G&gt;128&lt;/G&gt;&#10;    &lt;B&gt;0&lt;/B&gt;&#10;    &lt;ScA&gt;1&lt;/ScA&gt;&#10;    &lt;ScR&gt;0&lt;/ScR&gt;&#10;    &lt;ScG&gt;0.2158605&lt;/ScG&gt;&#10;    &lt;ScB&gt;0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2290</Words>
  <Application>Microsoft Office PowerPoint</Application>
  <PresentationFormat>Apresentação na tela (4:3)</PresentationFormat>
  <Paragraphs>92</Paragraphs>
  <Slides>21</Slides>
  <Notes>0</Notes>
  <HiddenSlides>7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Tema do Office</vt:lpstr>
      <vt:lpstr>1_Office Theme</vt:lpstr>
      <vt:lpstr>Apresentação do PowerPoint</vt:lpstr>
      <vt:lpstr>Apresentação do PowerPoint</vt:lpstr>
      <vt:lpstr>METODOLOGIA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MAPEAMENTO DO SISTEMA DE GESTÃO AMBIENTAL DO ESTADO DE SÃO PAULO</dc:title>
  <dc:creator>Henrique</dc:creator>
  <cp:lastModifiedBy>Henrique</cp:lastModifiedBy>
  <cp:revision>28</cp:revision>
  <dcterms:created xsi:type="dcterms:W3CDTF">2012-08-30T23:06:21Z</dcterms:created>
  <dcterms:modified xsi:type="dcterms:W3CDTF">2012-09-04T00:43:40Z</dcterms:modified>
</cp:coreProperties>
</file>