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0"/>
  </p:handoutMasterIdLst>
  <p:sldIdLst>
    <p:sldId id="256" r:id="rId13"/>
    <p:sldId id="257" r:id="rId14"/>
    <p:sldId id="578" r:id="rId15"/>
    <p:sldId id="594" r:id="rId16"/>
    <p:sldId id="579" r:id="rId17"/>
    <p:sldId id="258" r:id="rId18"/>
    <p:sldId id="58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3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196" autoAdjust="0"/>
  </p:normalViewPr>
  <p:slideViewPr>
    <p:cSldViewPr snapToGrid="0" snapToObjects="1">
      <p:cViewPr varScale="1">
        <p:scale>
          <a:sx n="152" d="100"/>
          <a:sy n="152" d="100"/>
        </p:scale>
        <p:origin x="312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 smtClean="0"/>
              <a:t>30</a:t>
            </a:r>
            <a:r>
              <a:rPr lang="pt-BR" sz="1600" dirty="0" smtClean="0"/>
              <a:t>/5</a:t>
            </a:r>
            <a:r>
              <a:rPr lang="pt-BR" sz="1600" dirty="0"/>
              <a:t>: Seminário – a geração de números aleatórios.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2034" y="579268"/>
            <a:ext cx="8422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Obtendo aleatórios com distribuição normal a partir de aleatórios uniformes</a:t>
            </a:r>
          </a:p>
          <a:p>
            <a:r>
              <a:rPr lang="pt-BR" sz="1600" dirty="0"/>
              <a:t>O gerador linear </a:t>
            </a:r>
            <a:r>
              <a:rPr lang="pt-BR" sz="1600" dirty="0" err="1"/>
              <a:t>congruencial</a:t>
            </a:r>
            <a:endParaRPr lang="pt-BR" sz="1600" dirty="0"/>
          </a:p>
          <a:p>
            <a:r>
              <a:rPr lang="pt-BR" sz="1600" dirty="0"/>
              <a:t>Testando a aleatoriedade: gráfico de </a:t>
            </a:r>
            <a:r>
              <a:rPr lang="pt-BR" sz="1600" b="1" dirty="0"/>
              <a:t>p</a:t>
            </a:r>
            <a:r>
              <a:rPr lang="pt-BR" sz="1600" dirty="0"/>
              <a:t>robabilidade em função de </a:t>
            </a:r>
            <a:r>
              <a:rPr lang="pt-BR" sz="1600" b="1" dirty="0"/>
              <a:t>p</a:t>
            </a:r>
            <a:r>
              <a:rPr lang="pt-BR" sz="1600" dirty="0"/>
              <a:t>robabilidade</a:t>
            </a:r>
          </a:p>
          <a:p>
            <a:r>
              <a:rPr lang="pt-BR" sz="1600" dirty="0"/>
              <a:t>O algoritmo da inversão para gerar aleatórios com uma distribuição qualquer</a:t>
            </a:r>
          </a:p>
          <a:p>
            <a:r>
              <a:rPr lang="pt-BR" sz="1600" dirty="0"/>
              <a:t>Obtendo aleatórios com distribuição exponencial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O algoritmo de Box-Muller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E9C205A-B6B8-626B-1614-6C11165E9633}"/>
                  </a:ext>
                </a:extLst>
              </p:cNvPr>
              <p:cNvSpPr txBox="1"/>
              <p:nvPr/>
            </p:nvSpPr>
            <p:spPr>
              <a:xfrm>
                <a:off x="213702" y="374720"/>
                <a:ext cx="83627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algoritmo dá dois aleatórios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normais de média 0 e desvio-padrão 1</a:t>
                </a:r>
              </a:p>
              <a:p>
                <a:r>
                  <a:rPr lang="pt-BR" dirty="0"/>
                  <a:t>a partir de 2 aleatórios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uniformes entre 0 e 1, usando as fórmulas</a:t>
                </a: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E9C205A-B6B8-626B-1614-6C11165E9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2" y="374720"/>
                <a:ext cx="8362739" cy="646331"/>
              </a:xfrm>
              <a:prstGeom prst="rect">
                <a:avLst/>
              </a:prstGeom>
              <a:blipFill>
                <a:blip r:embed="rId2"/>
                <a:stretch>
                  <a:fillRect l="-583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F11F8CC-2575-522F-170B-89AC8AEE5559}"/>
                  </a:ext>
                </a:extLst>
              </p:cNvPr>
              <p:cNvSpPr txBox="1"/>
              <p:nvPr/>
            </p:nvSpPr>
            <p:spPr>
              <a:xfrm>
                <a:off x="2633842" y="985366"/>
                <a:ext cx="2632708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F11F8CC-2575-522F-170B-89AC8AEE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842" y="985366"/>
                <a:ext cx="2632708" cy="335413"/>
              </a:xfrm>
              <a:prstGeom prst="rect">
                <a:avLst/>
              </a:prstGeom>
              <a:blipFill>
                <a:blip r:embed="rId3"/>
                <a:stretch>
                  <a:fillRect l="-1852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AE496F7-08D3-5C13-2626-F9C933EEA128}"/>
                  </a:ext>
                </a:extLst>
              </p:cNvPr>
              <p:cNvSpPr txBox="1"/>
              <p:nvPr/>
            </p:nvSpPr>
            <p:spPr>
              <a:xfrm>
                <a:off x="2633842" y="1348539"/>
                <a:ext cx="2655663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AE496F7-08D3-5C13-2626-F9C933EEA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842" y="1348539"/>
                <a:ext cx="2655663" cy="335413"/>
              </a:xfrm>
              <a:prstGeom prst="rect">
                <a:avLst/>
              </a:prstGeom>
              <a:blipFill>
                <a:blip r:embed="rId4"/>
                <a:stretch>
                  <a:fillRect l="-1835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21836B31-B93F-83BD-B863-2AC3ECCDC1A1}"/>
              </a:ext>
            </a:extLst>
          </p:cNvPr>
          <p:cNvGrpSpPr/>
          <p:nvPr/>
        </p:nvGrpSpPr>
        <p:grpSpPr>
          <a:xfrm>
            <a:off x="213702" y="1702750"/>
            <a:ext cx="8602375" cy="1160435"/>
            <a:chOff x="213702" y="1702750"/>
            <a:chExt cx="8602375" cy="11604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E87736D-541C-6725-E2EE-B06969D29280}"/>
                    </a:ext>
                  </a:extLst>
                </p:cNvPr>
                <p:cNvSpPr txBox="1"/>
                <p:nvPr/>
              </p:nvSpPr>
              <p:spPr>
                <a:xfrm>
                  <a:off x="213702" y="1702750"/>
                  <a:ext cx="8602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conjunta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BR" dirty="0"/>
                    <a:t> pode ser obtida daquela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BR" dirty="0"/>
                    <a:t> da maneira </a:t>
                  </a:r>
                  <a:r>
                    <a:rPr lang="pt-BR" dirty="0" smtClean="0"/>
                    <a:t>usual</a:t>
                  </a:r>
                  <a:endParaRPr lang="pt-BR" dirty="0"/>
                </a:p>
              </p:txBody>
            </p:sp>
          </mc:Choice>
          <mc:Fallback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E87736D-541C-6725-E2EE-B06969D29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02" y="1702750"/>
                  <a:ext cx="860237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7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2D34A1F3-82C9-9601-29E5-A1E78F9DD278}"/>
                    </a:ext>
                  </a:extLst>
                </p:cNvPr>
                <p:cNvSpPr txBox="1"/>
                <p:nvPr/>
              </p:nvSpPr>
              <p:spPr>
                <a:xfrm>
                  <a:off x="2162613" y="2016094"/>
                  <a:ext cx="2278637" cy="847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nor/>
                                          </m:rPr>
                                          <a:rPr lang="pt-BR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nor/>
                                          </m:rPr>
                                          <a:rPr lang="pt-BR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2D34A1F3-82C9-9601-29E5-A1E78F9DD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613" y="2016094"/>
                  <a:ext cx="2278637" cy="8470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02CE5F1-9866-73FC-07C9-155D46C8C964}"/>
                  </a:ext>
                </a:extLst>
              </p:cNvPr>
              <p:cNvSpPr txBox="1"/>
              <p:nvPr/>
            </p:nvSpPr>
            <p:spPr>
              <a:xfrm>
                <a:off x="4441285" y="2108406"/>
                <a:ext cx="559576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02CE5F1-9866-73FC-07C9-155D46C8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85" y="2108406"/>
                <a:ext cx="559576" cy="4744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77EBB6A0-C5E6-D897-3EB3-8EC77E3C51C8}"/>
              </a:ext>
            </a:extLst>
          </p:cNvPr>
          <p:cNvGrpSpPr/>
          <p:nvPr/>
        </p:nvGrpSpPr>
        <p:grpSpPr>
          <a:xfrm>
            <a:off x="213702" y="2846814"/>
            <a:ext cx="7152640" cy="949972"/>
            <a:chOff x="213702" y="2846814"/>
            <a:chExt cx="7152640" cy="949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DD0533C8-3EC4-625E-A6EE-464ED6634712}"/>
                    </a:ext>
                  </a:extLst>
                </p:cNvPr>
                <p:cNvSpPr txBox="1"/>
                <p:nvPr/>
              </p:nvSpPr>
              <p:spPr>
                <a:xfrm>
                  <a:off x="213702" y="2846814"/>
                  <a:ext cx="71526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Resolvendo o par de equações para isolar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dirty="0"/>
                    <a:t> (só quadrar e somar!)</a:t>
                  </a:r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DD0533C8-3EC4-625E-A6EE-464ED6634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02" y="2846814"/>
                  <a:ext cx="715264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82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D4B72B51-3A0A-4C9D-5DBC-E949463E9513}"/>
                    </a:ext>
                  </a:extLst>
                </p:cNvPr>
                <p:cNvSpPr txBox="1"/>
                <p:nvPr/>
              </p:nvSpPr>
              <p:spPr>
                <a:xfrm>
                  <a:off x="2155250" y="3163471"/>
                  <a:ext cx="4572000" cy="6333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/>
                            </m:sSup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D4B72B51-3A0A-4C9D-5DBC-E949463E95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250" y="3163471"/>
                  <a:ext cx="4572000" cy="6333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A206874-8D6B-8C5C-2FF0-F0BC71B4D041}"/>
                  </a:ext>
                </a:extLst>
              </p:cNvPr>
              <p:cNvSpPr txBox="1"/>
              <p:nvPr/>
            </p:nvSpPr>
            <p:spPr>
              <a:xfrm>
                <a:off x="213702" y="3737737"/>
                <a:ext cx="60011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portanto,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são estatisticamente independentes.</a:t>
                </a: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A206874-8D6B-8C5C-2FF0-F0BC71B4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2" y="3737737"/>
                <a:ext cx="6001173" cy="369332"/>
              </a:xfrm>
              <a:prstGeom prst="rect">
                <a:avLst/>
              </a:prstGeom>
              <a:blipFill>
                <a:blip r:embed="rId10"/>
                <a:stretch>
                  <a:fillRect l="-812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DD6CEE1-1910-F8D3-B121-2D2796EF5CF9}"/>
              </a:ext>
            </a:extLst>
          </p:cNvPr>
          <p:cNvGrpSpPr/>
          <p:nvPr/>
        </p:nvGrpSpPr>
        <p:grpSpPr>
          <a:xfrm>
            <a:off x="157655" y="4133711"/>
            <a:ext cx="8828690" cy="672973"/>
            <a:chOff x="157655" y="4133711"/>
            <a:chExt cx="8828690" cy="672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C207F471-7BF1-2BF0-786E-0FF6BA7EC3B8}"/>
                    </a:ext>
                  </a:extLst>
                </p:cNvPr>
                <p:cNvSpPr txBox="1"/>
                <p:nvPr/>
              </p:nvSpPr>
              <p:spPr>
                <a:xfrm>
                  <a:off x="157655" y="4133711"/>
                  <a:ext cx="88286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Para obter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/>
                    <a:t> normal de média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pt-BR" dirty="0"/>
                    <a:t> e variância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dirty="0"/>
                    <a:t>, usa-se a equação de transformação</a:t>
                  </a:r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C207F471-7BF1-2BF0-786E-0FF6BA7EC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55" y="4133711"/>
                  <a:ext cx="882869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22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642D1801-D1BA-E2BB-F529-832DF79BD4B0}"/>
                    </a:ext>
                  </a:extLst>
                </p:cNvPr>
                <p:cNvSpPr txBox="1"/>
                <p:nvPr/>
              </p:nvSpPr>
              <p:spPr>
                <a:xfrm>
                  <a:off x="3214288" y="4529685"/>
                  <a:ext cx="12298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642D1801-D1BA-E2BB-F529-832DF79BD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4288" y="4529685"/>
                  <a:ext cx="122988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475" r="-198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13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Um gerador de números </a:t>
            </a:r>
            <a:r>
              <a:rPr lang="pt-BR" sz="2400" dirty="0" err="1"/>
              <a:t>pseudo-aleatórios</a:t>
            </a: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E44FC7-6981-9D9E-E3C9-15977357EB1B}"/>
              </a:ext>
            </a:extLst>
          </p:cNvPr>
          <p:cNvSpPr txBox="1"/>
          <p:nvPr/>
        </p:nvSpPr>
        <p:spPr>
          <a:xfrm>
            <a:off x="182880" y="392856"/>
            <a:ext cx="859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Até o ano ~2000, o gerador mais comum era baseado na fórmula de recorrência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D09E738-AF5F-4FA3-946A-AFE33A994537}"/>
                  </a:ext>
                </a:extLst>
              </p:cNvPr>
              <p:cNvSpPr txBox="1"/>
              <p:nvPr/>
            </p:nvSpPr>
            <p:spPr>
              <a:xfrm>
                <a:off x="2360506" y="1160937"/>
                <a:ext cx="28103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dulo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D09E738-AF5F-4FA3-946A-AFE33A99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506" y="1160937"/>
                <a:ext cx="2810385" cy="276999"/>
              </a:xfrm>
              <a:prstGeom prst="rect">
                <a:avLst/>
              </a:prstGeom>
              <a:blipFill>
                <a:blip r:embed="rId2"/>
                <a:stretch>
                  <a:fillRect l="-868" r="-86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0AEF6549-C9DA-9C8C-3804-F7F135F9FE47}"/>
              </a:ext>
            </a:extLst>
          </p:cNvPr>
          <p:cNvSpPr/>
          <p:nvPr/>
        </p:nvSpPr>
        <p:spPr>
          <a:xfrm>
            <a:off x="1876213" y="1808483"/>
            <a:ext cx="1788160" cy="433493"/>
          </a:xfrm>
          <a:prstGeom prst="wedgeRectCallout">
            <a:avLst>
              <a:gd name="adj1" fmla="val 29517"/>
              <a:gd name="adj2" fmla="val -13146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multiplicador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A7E805A3-3642-3499-6D48-CE19AACB13EA}"/>
              </a:ext>
            </a:extLst>
          </p:cNvPr>
          <p:cNvSpPr/>
          <p:nvPr/>
        </p:nvSpPr>
        <p:spPr>
          <a:xfrm>
            <a:off x="4276811" y="704379"/>
            <a:ext cx="1788160" cy="433493"/>
          </a:xfrm>
          <a:prstGeom prst="wedgeRectCallout">
            <a:avLst>
              <a:gd name="adj1" fmla="val -63664"/>
              <a:gd name="adj2" fmla="val 59161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incremento</a:t>
            </a:r>
          </a:p>
        </p:txBody>
      </p:sp>
      <p:sp>
        <p:nvSpPr>
          <p:cNvPr id="22" name="Balão de Fala: Retângulo 21">
            <a:extLst>
              <a:ext uri="{FF2B5EF4-FFF2-40B4-BE49-F238E27FC236}">
                <a16:creationId xmlns:a16="http://schemas.microsoft.com/office/drawing/2014/main" id="{453CE302-E38B-EC6B-722F-D8A04D779F6C}"/>
              </a:ext>
            </a:extLst>
          </p:cNvPr>
          <p:cNvSpPr/>
          <p:nvPr/>
        </p:nvSpPr>
        <p:spPr>
          <a:xfrm>
            <a:off x="4572000" y="1767842"/>
            <a:ext cx="1788160" cy="514773"/>
          </a:xfrm>
          <a:prstGeom prst="wedgeRectCallout">
            <a:avLst>
              <a:gd name="adj1" fmla="val -44346"/>
              <a:gd name="adj2" fmla="val -113866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tome o resto </a:t>
            </a:r>
          </a:p>
          <a:p>
            <a:pPr algn="ctr"/>
            <a:r>
              <a:rPr lang="pt-BR" dirty="0"/>
              <a:t>da divisão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791FF6D-002A-A734-F801-2A9C1DC3D2F5}"/>
                  </a:ext>
                </a:extLst>
              </p:cNvPr>
              <p:cNvSpPr txBox="1"/>
              <p:nvPr/>
            </p:nvSpPr>
            <p:spPr>
              <a:xfrm>
                <a:off x="182879" y="2343208"/>
                <a:ext cx="77683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0" dirty="0"/>
                  <a:t>O valor usado para iniciar a série,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é a </a:t>
                </a:r>
                <a:r>
                  <a:rPr lang="pt-BR" i="1" dirty="0"/>
                  <a:t>semente</a:t>
                </a:r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791FF6D-002A-A734-F801-2A9C1DC3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" y="2343208"/>
                <a:ext cx="7768325" cy="369332"/>
              </a:xfrm>
              <a:prstGeom prst="rect">
                <a:avLst/>
              </a:prstGeom>
              <a:blipFill>
                <a:blip r:embed="rId3"/>
                <a:stretch>
                  <a:fillRect l="-628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ADD5AB1-062B-5CAE-5B66-D21AB36CCB76}"/>
                  </a:ext>
                </a:extLst>
              </p:cNvPr>
              <p:cNvSpPr txBox="1"/>
              <p:nvPr/>
            </p:nvSpPr>
            <p:spPr>
              <a:xfrm>
                <a:off x="182880" y="2810933"/>
                <a:ext cx="8676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 valores </a:t>
                </a:r>
                <a:r>
                  <a:rPr lang="pt-BR" b="1" dirty="0"/>
                  <a:t>adequados</a:t>
                </a:r>
                <a:r>
                  <a:rPr lang="pt-BR" dirty="0"/>
                  <a:t>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o período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pt-BR" dirty="0"/>
                  <a:t> todo o espaço dos </a:t>
                </a:r>
              </a:p>
              <a:p>
                <a:r>
                  <a:rPr lang="pt-BR" dirty="0"/>
                  <a:t>números naturais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pt-BR" dirty="0"/>
                  <a:t> é visitado, quando então a série repete.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ADD5AB1-062B-5CAE-5B66-D21AB36CC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810933"/>
                <a:ext cx="8676640" cy="646331"/>
              </a:xfrm>
              <a:prstGeom prst="rect">
                <a:avLst/>
              </a:prstGeom>
              <a:blipFill>
                <a:blip r:embed="rId4"/>
                <a:stretch>
                  <a:fillRect l="-562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F1DB739-1E42-7B96-E62A-0DFFAC5C06DD}"/>
                  </a:ext>
                </a:extLst>
              </p:cNvPr>
              <p:cNvSpPr txBox="1"/>
              <p:nvPr/>
            </p:nvSpPr>
            <p:spPr>
              <a:xfrm>
                <a:off x="182880" y="3889655"/>
                <a:ext cx="8961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Esse é o </a:t>
                </a:r>
                <a:r>
                  <a:rPr lang="pt-BR" sz="1600" i="1" dirty="0"/>
                  <a:t>gerador linear </a:t>
                </a:r>
                <a:r>
                  <a:rPr lang="pt-BR" sz="1600" i="1" dirty="0" err="1"/>
                  <a:t>congruencial</a:t>
                </a:r>
                <a:r>
                  <a:rPr lang="pt-BR" sz="1600" dirty="0"/>
                  <a:t>; há tabelas de valores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1600" dirty="0"/>
                  <a:t>, que, além do período,</a:t>
                </a:r>
              </a:p>
              <a:p>
                <a:r>
                  <a:rPr lang="pt-BR" sz="1600" dirty="0"/>
                  <a:t>garantem espalhamento aleatório das duplas sucessivas, trios, quadras, ..., sétimas (foi além?).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F1DB739-1E42-7B96-E62A-0DFFAC5C0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3889655"/>
                <a:ext cx="8961120" cy="584775"/>
              </a:xfrm>
              <a:prstGeom prst="rect">
                <a:avLst/>
              </a:prstGeom>
              <a:blipFill>
                <a:blip r:embed="rId5"/>
                <a:stretch>
                  <a:fillRect l="-340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585039DA-882E-4C90-6D04-513A445E10F1}"/>
              </a:ext>
            </a:extLst>
          </p:cNvPr>
          <p:cNvSpPr txBox="1"/>
          <p:nvPr/>
        </p:nvSpPr>
        <p:spPr>
          <a:xfrm>
            <a:off x="182880" y="4443151"/>
            <a:ext cx="848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Hoje, usa-se </a:t>
            </a:r>
            <a:r>
              <a:rPr lang="pt-BR" dirty="0" err="1"/>
              <a:t>Mersenne</a:t>
            </a:r>
            <a:r>
              <a:rPr lang="pt-BR" dirty="0"/>
              <a:t> Twister, que garante uniformidade até dimensão ~250 (?).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alão de Fala: Retângulo 38">
                <a:extLst>
                  <a:ext uri="{FF2B5EF4-FFF2-40B4-BE49-F238E27FC236}">
                    <a16:creationId xmlns:a16="http://schemas.microsoft.com/office/drawing/2014/main" id="{D6CD6174-19A4-CF9F-616D-57E1551F93D2}"/>
                  </a:ext>
                </a:extLst>
              </p:cNvPr>
              <p:cNvSpPr/>
              <p:nvPr/>
            </p:nvSpPr>
            <p:spPr>
              <a:xfrm>
                <a:off x="894079" y="3392252"/>
                <a:ext cx="3569548" cy="433493"/>
              </a:xfrm>
              <a:prstGeom prst="wedgeRectCallout">
                <a:avLst>
                  <a:gd name="adj1" fmla="val 8305"/>
                  <a:gd name="adj2" fmla="val 85723"/>
                </a:avLst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Nome impróprio quando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39" name="Balão de Fala: Retângulo 38">
                <a:extLst>
                  <a:ext uri="{FF2B5EF4-FFF2-40B4-BE49-F238E27FC236}">
                    <a16:creationId xmlns:a16="http://schemas.microsoft.com/office/drawing/2014/main" id="{D6CD6174-19A4-CF9F-616D-57E1551F9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79" y="3392252"/>
                <a:ext cx="3569548" cy="433493"/>
              </a:xfrm>
              <a:prstGeom prst="wedgeRectCallout">
                <a:avLst>
                  <a:gd name="adj1" fmla="val 8305"/>
                  <a:gd name="adj2" fmla="val 8572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30" grpId="0"/>
      <p:bldP spid="35" grpId="0"/>
      <p:bldP spid="36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Gráfico de probabilidade </a:t>
            </a:r>
            <a:r>
              <a:rPr lang="pt-BR" sz="2200" dirty="0" err="1"/>
              <a:t>vs</a:t>
            </a:r>
            <a:r>
              <a:rPr lang="pt-BR" sz="2200" dirty="0"/>
              <a:t> probabilidade (</a:t>
            </a:r>
            <a:r>
              <a:rPr lang="pt-BR" sz="2200" dirty="0" err="1"/>
              <a:t>ppPlot</a:t>
            </a:r>
            <a:r>
              <a:rPr lang="pt-BR" sz="2200" dirty="0"/>
              <a:t>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F630727-6875-7DCB-A15C-9CF58A1B95E1}"/>
              </a:ext>
            </a:extLst>
          </p:cNvPr>
          <p:cNvSpPr txBox="1"/>
          <p:nvPr/>
        </p:nvSpPr>
        <p:spPr>
          <a:xfrm>
            <a:off x="88052" y="411853"/>
            <a:ext cx="761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Pergunta: meus aleatórios seguem a distribuição que eu queria?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9800A65-445F-776E-1C2B-6462CF2617EB}"/>
                  </a:ext>
                </a:extLst>
              </p:cNvPr>
              <p:cNvSpPr txBox="1"/>
              <p:nvPr/>
            </p:nvSpPr>
            <p:spPr>
              <a:xfrm>
                <a:off x="88052" y="82417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Conjunto de aleatórios: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9800A65-445F-776E-1C2B-6462CF261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" y="824175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78B33B9-F5B2-E99A-1588-958FD9441F67}"/>
                  </a:ext>
                </a:extLst>
              </p:cNvPr>
              <p:cNvSpPr txBox="1"/>
              <p:nvPr/>
            </p:nvSpPr>
            <p:spPr>
              <a:xfrm>
                <a:off x="4572000" y="824175"/>
                <a:ext cx="4179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Modelo: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/>
                  <a:t> (analítico ou tabular)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78B33B9-F5B2-E99A-1588-958FD9441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24175"/>
                <a:ext cx="4179147" cy="369332"/>
              </a:xfrm>
              <a:prstGeom prst="rect">
                <a:avLst/>
              </a:prstGeom>
              <a:blipFill>
                <a:blip r:embed="rId3"/>
                <a:stretch>
                  <a:fillRect l="-1166" t="-22951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5CF470B-B6E8-577B-2021-C90C4E69AFBE}"/>
              </a:ext>
            </a:extLst>
          </p:cNvPr>
          <p:cNvGrpSpPr/>
          <p:nvPr/>
        </p:nvGrpSpPr>
        <p:grpSpPr>
          <a:xfrm>
            <a:off x="88052" y="1202364"/>
            <a:ext cx="3882794" cy="685441"/>
            <a:chOff x="88052" y="1202364"/>
            <a:chExt cx="3882794" cy="685441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91DFA61-C774-B835-F38A-D922F8D1C6A8}"/>
                </a:ext>
              </a:extLst>
            </p:cNvPr>
            <p:cNvSpPr txBox="1"/>
            <p:nvPr/>
          </p:nvSpPr>
          <p:spPr>
            <a:xfrm>
              <a:off x="88052" y="1202364"/>
              <a:ext cx="3882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Ordene os dados em ordem crescente: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EBF4B154-06E6-98ED-4505-6298AF92EDD1}"/>
                    </a:ext>
                  </a:extLst>
                </p:cNvPr>
                <p:cNvSpPr txBox="1"/>
                <p:nvPr/>
              </p:nvSpPr>
              <p:spPr>
                <a:xfrm>
                  <a:off x="133962" y="1583619"/>
                  <a:ext cx="3836884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pt-BR" dirty="0"/>
                    <a:t>...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EBF4B154-06E6-98ED-4505-6298AF92E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62" y="1583619"/>
                  <a:ext cx="3836884" cy="304186"/>
                </a:xfrm>
                <a:prstGeom prst="rect">
                  <a:avLst/>
                </a:prstGeom>
                <a:blipFill>
                  <a:blip r:embed="rId4"/>
                  <a:stretch>
                    <a:fillRect l="-2226" t="-24000" r="-954" b="-3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6D021E2-EAEB-3E32-E2D6-EF593FBD0D04}"/>
              </a:ext>
            </a:extLst>
          </p:cNvPr>
          <p:cNvGrpSpPr/>
          <p:nvPr/>
        </p:nvGrpSpPr>
        <p:grpSpPr>
          <a:xfrm>
            <a:off x="327627" y="1920202"/>
            <a:ext cx="658769" cy="528999"/>
            <a:chOff x="327627" y="2010142"/>
            <a:chExt cx="658769" cy="528999"/>
          </a:xfrm>
        </p:grpSpPr>
        <p:sp>
          <p:nvSpPr>
            <p:cNvPr id="28" name="Chave Direita 27">
              <a:extLst>
                <a:ext uri="{FF2B5EF4-FFF2-40B4-BE49-F238E27FC236}">
                  <a16:creationId xmlns:a16="http://schemas.microsoft.com/office/drawing/2014/main" id="{D8DA1C2A-DE65-D84A-E025-72729755531F}"/>
                </a:ext>
              </a:extLst>
            </p:cNvPr>
            <p:cNvSpPr/>
            <p:nvPr/>
          </p:nvSpPr>
          <p:spPr>
            <a:xfrm rot="5400000">
              <a:off x="531012" y="1806757"/>
              <a:ext cx="252000" cy="65876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1C3A9A7E-CC4C-8D2B-0D7E-CCE2D2FABD17}"/>
                    </a:ext>
                  </a:extLst>
                </p:cNvPr>
                <p:cNvSpPr txBox="1"/>
                <p:nvPr/>
              </p:nvSpPr>
              <p:spPr>
                <a:xfrm>
                  <a:off x="494691" y="2262142"/>
                  <a:ext cx="4897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1C3A9A7E-CC4C-8D2B-0D7E-CCE2D2FABD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91" y="2262142"/>
                  <a:ext cx="48974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500" r="-12500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6730C8F-D653-A66C-9612-7935D49EB3FD}"/>
              </a:ext>
            </a:extLst>
          </p:cNvPr>
          <p:cNvGrpSpPr/>
          <p:nvPr/>
        </p:nvGrpSpPr>
        <p:grpSpPr>
          <a:xfrm>
            <a:off x="2119173" y="1951556"/>
            <a:ext cx="658769" cy="528999"/>
            <a:chOff x="327627" y="2010142"/>
            <a:chExt cx="658769" cy="528999"/>
          </a:xfrm>
        </p:grpSpPr>
        <p:sp>
          <p:nvSpPr>
            <p:cNvPr id="32" name="Chave Direita 31">
              <a:extLst>
                <a:ext uri="{FF2B5EF4-FFF2-40B4-BE49-F238E27FC236}">
                  <a16:creationId xmlns:a16="http://schemas.microsoft.com/office/drawing/2014/main" id="{0769D7E3-C784-AEDD-AFCB-595333D49B79}"/>
                </a:ext>
              </a:extLst>
            </p:cNvPr>
            <p:cNvSpPr/>
            <p:nvPr/>
          </p:nvSpPr>
          <p:spPr>
            <a:xfrm rot="5400000">
              <a:off x="531012" y="1806757"/>
              <a:ext cx="252000" cy="65876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650830F5-E76B-1BC1-B8B4-14DA19CEB704}"/>
                    </a:ext>
                  </a:extLst>
                </p:cNvPr>
                <p:cNvSpPr txBox="1"/>
                <p:nvPr/>
              </p:nvSpPr>
              <p:spPr>
                <a:xfrm>
                  <a:off x="494691" y="2262142"/>
                  <a:ext cx="4897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650830F5-E76B-1BC1-B8B4-14DA19CEB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91" y="2262142"/>
                  <a:ext cx="48974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500" r="-12500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0570E9E3-C306-686B-D88B-3599302BED3D}"/>
                  </a:ext>
                </a:extLst>
              </p:cNvPr>
              <p:cNvSpPr txBox="1"/>
              <p:nvPr/>
            </p:nvSpPr>
            <p:spPr>
              <a:xfrm>
                <a:off x="88052" y="2429575"/>
                <a:ext cx="4240108" cy="48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Como são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pt-BR" dirty="0"/>
                  <a:t>intervalos </a:t>
                </a:r>
                <a:r>
                  <a:rPr lang="pt-B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0570E9E3-C306-686B-D88B-3599302B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" y="2429575"/>
                <a:ext cx="4240108" cy="484876"/>
              </a:xfrm>
              <a:prstGeom prst="rect">
                <a:avLst/>
              </a:prstGeom>
              <a:blipFill>
                <a:blip r:embed="rId7"/>
                <a:stretch>
                  <a:fillRect l="-1149" b="-88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E328D694-30AB-868A-AA01-966CE48B2009}"/>
              </a:ext>
            </a:extLst>
          </p:cNvPr>
          <p:cNvGrpSpPr/>
          <p:nvPr/>
        </p:nvGrpSpPr>
        <p:grpSpPr>
          <a:xfrm>
            <a:off x="4572000" y="1170588"/>
            <a:ext cx="4219240" cy="1309967"/>
            <a:chOff x="4572000" y="1170588"/>
            <a:chExt cx="4219240" cy="1309967"/>
          </a:xfrm>
        </p:grpSpPr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557D7561-A7C9-830A-864D-624F530F6D38}"/>
                </a:ext>
              </a:extLst>
            </p:cNvPr>
            <p:cNvSpPr txBox="1"/>
            <p:nvPr/>
          </p:nvSpPr>
          <p:spPr>
            <a:xfrm>
              <a:off x="4572000" y="1170588"/>
              <a:ext cx="3725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Calcula-se a função cumulativa de probabilidade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1945B090-50FC-B755-C49C-6FA8380A4855}"/>
                    </a:ext>
                  </a:extLst>
                </p:cNvPr>
                <p:cNvSpPr txBox="1"/>
                <p:nvPr/>
              </p:nvSpPr>
              <p:spPr>
                <a:xfrm>
                  <a:off x="5258413" y="1645968"/>
                  <a:ext cx="3532827" cy="834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1945B090-50FC-B755-C49C-6FA8380A4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413" y="1645968"/>
                  <a:ext cx="3532827" cy="8345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8891C639-0D82-A381-7276-856E6F28490F}"/>
                  </a:ext>
                </a:extLst>
              </p:cNvPr>
              <p:cNvSpPr txBox="1"/>
              <p:nvPr/>
            </p:nvSpPr>
            <p:spPr>
              <a:xfrm>
                <a:off x="133962" y="2875154"/>
                <a:ext cx="3356940" cy="49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portanto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8891C639-0D82-A381-7276-856E6F284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2" y="2875154"/>
                <a:ext cx="3356940" cy="495200"/>
              </a:xfrm>
              <a:prstGeom prst="rect">
                <a:avLst/>
              </a:prstGeom>
              <a:blipFill>
                <a:blip r:embed="rId9"/>
                <a:stretch>
                  <a:fillRect l="-1633"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A618B50A-2D73-A59C-227F-56DE9CEEB0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8160" y="2604360"/>
            <a:ext cx="3657917" cy="2213040"/>
          </a:xfrm>
          <a:prstGeom prst="rect">
            <a:avLst/>
          </a:prstGeom>
        </p:spPr>
      </p:pic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5B7C0AA3-92C0-962C-99E8-226ACED0C8D9}"/>
              </a:ext>
            </a:extLst>
          </p:cNvPr>
          <p:cNvCxnSpPr>
            <a:cxnSpLocks/>
          </p:cNvCxnSpPr>
          <p:nvPr/>
        </p:nvCxnSpPr>
        <p:spPr>
          <a:xfrm flipV="1">
            <a:off x="2954499" y="2824174"/>
            <a:ext cx="1194860" cy="2718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EF96E061-67A4-0223-9E41-6BECB8613FD6}"/>
              </a:ext>
            </a:extLst>
          </p:cNvPr>
          <p:cNvCxnSpPr>
            <a:cxnSpLocks/>
          </p:cNvCxnSpPr>
          <p:nvPr/>
        </p:nvCxnSpPr>
        <p:spPr>
          <a:xfrm>
            <a:off x="7585023" y="2508146"/>
            <a:ext cx="202367" cy="19064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1102AFA-EF9D-932C-8D8E-35121ABAAA2A}"/>
              </a:ext>
            </a:extLst>
          </p:cNvPr>
          <p:cNvSpPr txBox="1"/>
          <p:nvPr/>
        </p:nvSpPr>
        <p:spPr>
          <a:xfrm>
            <a:off x="159765" y="3820999"/>
            <a:ext cx="391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linha tracejada corresponde a</a:t>
            </a:r>
          </a:p>
          <a:p>
            <a:r>
              <a:rPr lang="pt-BR" dirty="0"/>
              <a:t>abscissa==ordenada</a:t>
            </a:r>
          </a:p>
        </p:txBody>
      </p:sp>
    </p:spTree>
    <p:extLst>
      <p:ext uri="{BB962C8B-B14F-4D97-AF65-F5344CB8AC3E}">
        <p14:creationId xmlns:p14="http://schemas.microsoft.com/office/powerpoint/2010/main" val="1770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4" grpId="0"/>
      <p:bldP spid="3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Algoritmo da inversão para gerar aleatórios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63B89B-D6E2-DDF0-14AB-42D7A3D4A085}"/>
              </a:ext>
            </a:extLst>
          </p:cNvPr>
          <p:cNvSpPr txBox="1"/>
          <p:nvPr/>
        </p:nvSpPr>
        <p:spPr>
          <a:xfrm>
            <a:off x="67796" y="1035704"/>
            <a:ext cx="829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lógica é parecida com a do </a:t>
            </a:r>
            <a:r>
              <a:rPr lang="pt-BR" dirty="0" err="1"/>
              <a:t>ppPlot</a:t>
            </a:r>
            <a:r>
              <a:rPr lang="pt-BR" dirty="0"/>
              <a:t>: qualquer distribuição </a:t>
            </a:r>
          </a:p>
          <a:p>
            <a:r>
              <a:rPr lang="pt-BR" dirty="0"/>
              <a:t>pode ser dividida em uma sequência de valores equiprováveis.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9C812F-F2BA-944A-EC3C-04424787577F}"/>
              </a:ext>
            </a:extLst>
          </p:cNvPr>
          <p:cNvSpPr txBox="1"/>
          <p:nvPr/>
        </p:nvSpPr>
        <p:spPr>
          <a:xfrm>
            <a:off x="67796" y="373589"/>
            <a:ext cx="747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geradores aleatórios básicos são todos uniformes.</a:t>
            </a:r>
          </a:p>
          <a:p>
            <a:r>
              <a:rPr lang="pt-BR" dirty="0"/>
              <a:t>Este é um algoritmo geral para transformação da distribuição.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B3ACA63-7A99-BB40-16CA-2528D69D27FD}"/>
              </a:ext>
            </a:extLst>
          </p:cNvPr>
          <p:cNvGrpSpPr/>
          <p:nvPr/>
        </p:nvGrpSpPr>
        <p:grpSpPr>
          <a:xfrm>
            <a:off x="196427" y="1672772"/>
            <a:ext cx="7382933" cy="810478"/>
            <a:chOff x="196427" y="1672772"/>
            <a:chExt cx="7382933" cy="810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D6B2576F-76CD-202B-DEB9-07430FDCF0E7}"/>
                    </a:ext>
                  </a:extLst>
                </p:cNvPr>
                <p:cNvSpPr txBox="1"/>
                <p:nvPr/>
              </p:nvSpPr>
              <p:spPr>
                <a:xfrm>
                  <a:off x="196427" y="1739097"/>
                  <a:ext cx="738293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Dada a </a:t>
                  </a:r>
                  <a:r>
                    <a:rPr lang="pt-BR" sz="1600" dirty="0" err="1"/>
                    <a:t>f.d.p</a:t>
                  </a:r>
                  <a:r>
                    <a:rPr lang="pt-BR" sz="1600" dirty="0"/>
                    <a:t>.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pt-BR" sz="1600" dirty="0"/>
                    <a:t>, calcula-se</a:t>
                  </a:r>
                </a:p>
                <a:p>
                  <a:r>
                    <a:rPr lang="pt-BR" sz="1600" dirty="0"/>
                    <a:t>a distribuição de probabilidade</a:t>
                  </a:r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D6B2576F-76CD-202B-DEB9-07430FDCF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27" y="1739097"/>
                  <a:ext cx="7382933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413" t="-8333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1FAEAE37-1FA1-0EB8-1873-E99676442A22}"/>
                    </a:ext>
                  </a:extLst>
                </p:cNvPr>
                <p:cNvSpPr txBox="1"/>
                <p:nvPr/>
              </p:nvSpPr>
              <p:spPr>
                <a:xfrm>
                  <a:off x="3621494" y="1672772"/>
                  <a:ext cx="2122055" cy="8104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1FAEAE37-1FA1-0EB8-1873-E99676442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494" y="1672772"/>
                  <a:ext cx="2122055" cy="81047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289345D5-E4B8-D1C2-F025-84914DA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934" y="586482"/>
            <a:ext cx="2743438" cy="1842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9DF74F1-6929-D454-A882-ED2825298950}"/>
                  </a:ext>
                </a:extLst>
              </p:cNvPr>
              <p:cNvSpPr txBox="1"/>
              <p:nvPr/>
            </p:nvSpPr>
            <p:spPr>
              <a:xfrm>
                <a:off x="196426" y="2351227"/>
                <a:ext cx="4312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Sorteia-se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aleatório uniforme em ]0,1[</a:t>
                </a: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9DF74F1-6929-D454-A882-ED2825298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6" y="2351227"/>
                <a:ext cx="4312511" cy="369332"/>
              </a:xfrm>
              <a:prstGeom prst="rect">
                <a:avLst/>
              </a:prstGeom>
              <a:blipFill>
                <a:blip r:embed="rId5"/>
                <a:stretch>
                  <a:fillRect l="-113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563FEE1-0997-F74D-B3AA-B2ADC60434D9}"/>
                  </a:ext>
                </a:extLst>
              </p:cNvPr>
              <p:cNvSpPr txBox="1"/>
              <p:nvPr/>
            </p:nvSpPr>
            <p:spPr>
              <a:xfrm>
                <a:off x="196427" y="2747914"/>
                <a:ext cx="28398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valor transformado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é a solução da equação</a:t>
                </a:r>
              </a:p>
              <a:p>
                <a:pPr algn="ctr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pt-BR" dirty="0"/>
              </a:p>
              <a:p>
                <a:r>
                  <a:rPr lang="pt-BR" dirty="0"/>
                  <a:t>normalmente feita por</a:t>
                </a:r>
              </a:p>
              <a:p>
                <a:r>
                  <a:rPr lang="pt-BR" dirty="0"/>
                  <a:t>pesquisa em tabela.</a:t>
                </a: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563FEE1-0997-F74D-B3AA-B2ADC604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7" y="2747914"/>
                <a:ext cx="2839860" cy="1477328"/>
              </a:xfrm>
              <a:prstGeom prst="rect">
                <a:avLst/>
              </a:prstGeom>
              <a:blipFill>
                <a:blip r:embed="rId6"/>
                <a:stretch>
                  <a:fillRect l="-1717" t="-2479" b="-57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m 27">
            <a:extLst>
              <a:ext uri="{FF2B5EF4-FFF2-40B4-BE49-F238E27FC236}">
                <a16:creationId xmlns:a16="http://schemas.microsoft.com/office/drawing/2014/main" id="{F235A844-8422-D300-9B74-E3CBB983A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870" y="2834683"/>
            <a:ext cx="2743438" cy="1700932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5BD17E49-D02D-9309-EA10-45D5381CF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934" y="2844401"/>
            <a:ext cx="2743438" cy="17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Um caso analítico do algoritmo de inversão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CCC90C-DB8C-F0D5-DD29-C24FB8B9EAB6}"/>
              </a:ext>
            </a:extLst>
          </p:cNvPr>
          <p:cNvSpPr txBox="1"/>
          <p:nvPr/>
        </p:nvSpPr>
        <p:spPr>
          <a:xfrm>
            <a:off x="257387" y="384212"/>
            <a:ext cx="8155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Algumas distribuições têm formas analíticas que permitem obter</a:t>
            </a:r>
          </a:p>
          <a:p>
            <a:r>
              <a:rPr lang="pt-BR" dirty="0"/>
              <a:t>fórmulas analíticas para o algoritmo de inversão: </a:t>
            </a:r>
          </a:p>
          <a:p>
            <a:r>
              <a:rPr lang="pt-BR" dirty="0"/>
              <a:t>exponencial, triangular, e trapezoidal são os exemplos comuns.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27A5E3D-F93E-CA93-1D04-E4F00CC044FD}"/>
                  </a:ext>
                </a:extLst>
              </p:cNvPr>
              <p:cNvSpPr txBox="1"/>
              <p:nvPr/>
            </p:nvSpPr>
            <p:spPr>
              <a:xfrm>
                <a:off x="257387" y="1464319"/>
                <a:ext cx="5757335" cy="47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27A5E3D-F93E-CA93-1D04-E4F00CC0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7" y="1464319"/>
                <a:ext cx="5757335" cy="474938"/>
              </a:xfrm>
              <a:prstGeom prst="rect">
                <a:avLst/>
              </a:prstGeom>
              <a:blipFill>
                <a:blip r:embed="rId2"/>
                <a:stretch>
                  <a:fillRect l="-847" t="-125641" b="-18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BB38EDD-B5E2-BC2D-9C1B-0537033CF5AE}"/>
                  </a:ext>
                </a:extLst>
              </p:cNvPr>
              <p:cNvSpPr txBox="1"/>
              <p:nvPr/>
            </p:nvSpPr>
            <p:spPr>
              <a:xfrm>
                <a:off x="257387" y="2105119"/>
                <a:ext cx="6184054" cy="659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Com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aleatório uniforme em ]0,1[</a:t>
                </a:r>
                <a:r>
                  <a:rPr lang="pt-BR" b="0" dirty="0"/>
                  <a:t>, a equação fica</a:t>
                </a:r>
              </a:p>
              <a:p>
                <a:pPr algn="ctr"/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BB38EDD-B5E2-BC2D-9C1B-0537033CF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7" y="2105119"/>
                <a:ext cx="6184054" cy="659283"/>
              </a:xfrm>
              <a:prstGeom prst="rect">
                <a:avLst/>
              </a:prstGeom>
              <a:blipFill>
                <a:blip r:embed="rId3"/>
                <a:stretch>
                  <a:fillRect l="-788" t="-4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C03138B-2AAC-6D8B-404F-AD957DED258F}"/>
                  </a:ext>
                </a:extLst>
              </p:cNvPr>
              <p:cNvSpPr txBox="1"/>
              <p:nvPr/>
            </p:nvSpPr>
            <p:spPr>
              <a:xfrm>
                <a:off x="257386" y="2845569"/>
                <a:ext cx="7965441" cy="50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Isolando a variável transformada,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C03138B-2AAC-6D8B-404F-AD957DED2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6" y="2845569"/>
                <a:ext cx="7965441" cy="504946"/>
              </a:xfrm>
              <a:prstGeom prst="rect">
                <a:avLst/>
              </a:prstGeom>
              <a:blipFill>
                <a:blip r:embed="rId4"/>
                <a:stretch>
                  <a:fillRect l="-612" b="-60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E1E04DF-A796-4CEE-5810-15033C9EC15A}"/>
                  </a:ext>
                </a:extLst>
              </p:cNvPr>
              <p:cNvSpPr txBox="1"/>
              <p:nvPr/>
            </p:nvSpPr>
            <p:spPr>
              <a:xfrm>
                <a:off x="257386" y="3513492"/>
                <a:ext cx="8812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porque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tem distribuição uniforme em ]0,1[ 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é uniforme.</a:t>
                </a: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E1E04DF-A796-4CEE-5810-15033C9EC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6" y="3513492"/>
                <a:ext cx="8812107" cy="369332"/>
              </a:xfrm>
              <a:prstGeom prst="rect">
                <a:avLst/>
              </a:prstGeom>
              <a:blipFill>
                <a:blip r:embed="rId5"/>
                <a:stretch>
                  <a:fillRect l="-553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257386" y="3897201"/>
                <a:ext cx="8374643" cy="93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Note que, dispondo de aleatórios com distribuição normal, podem-se gerar aleatórios com todas as distribuições derivadas da normal: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 smtClean="0"/>
                  <a:t> de </a:t>
                </a:r>
                <a:r>
                  <a:rPr lang="pt-BR" dirty="0" err="1" smtClean="0"/>
                  <a:t>Student</a:t>
                </a:r>
                <a:r>
                  <a:rPr lang="pt-BR" dirty="0" smtClean="0"/>
                  <a:t>,</a:t>
                </a:r>
              </a:p>
              <a:p>
                <a:r>
                  <a:rPr lang="pt-BR" dirty="0" smtClean="0"/>
                  <a:t>F de Fisher,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 smtClean="0"/>
                  <a:t>, log-normal; também </a:t>
                </a:r>
                <a:r>
                  <a:rPr lang="pt-BR" dirty="0" err="1" smtClean="0"/>
                  <a:t>Cauchy</a:t>
                </a:r>
                <a:r>
                  <a:rPr lang="pt-BR" dirty="0" smtClean="0"/>
                  <a:t>, que é a distribuição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 .</a:t>
                </a:r>
                <a:endParaRPr lang="pt-BR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6" y="3897201"/>
                <a:ext cx="8374643" cy="939040"/>
              </a:xfrm>
              <a:prstGeom prst="rect">
                <a:avLst/>
              </a:prstGeom>
              <a:blipFill>
                <a:blip r:embed="rId6"/>
                <a:stretch>
                  <a:fillRect l="-582" t="-3247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476</Words>
  <Application>Microsoft Office PowerPoint</Application>
  <PresentationFormat>Apresentação na tela (16:9)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7</vt:i4>
      </vt:variant>
    </vt:vector>
  </HeadingPairs>
  <TitlesOfParts>
    <vt:vector size="26" baseType="lpstr">
      <vt:lpstr>Arial</vt:lpstr>
      <vt:lpstr>Calibri</vt:lpstr>
      <vt:lpstr>Cambria Math</vt:lpstr>
      <vt:lpstr>Eau</vt:lpstr>
      <vt:lpstr>Eau Sans Bold</vt:lpstr>
      <vt:lpstr>Eau Sans Bold Lining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O algoritmo de Box-Muller</vt:lpstr>
      <vt:lpstr>Um gerador de números pseudo-aleatórios</vt:lpstr>
      <vt:lpstr>Gráfico de probabilidade vs probabilidade (ppPlot)</vt:lpstr>
      <vt:lpstr>Algoritmo da inversão para gerar aleatórios</vt:lpstr>
      <vt:lpstr>Um caso analítico do algoritmo de inversão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463</cp:revision>
  <dcterms:created xsi:type="dcterms:W3CDTF">2016-03-09T00:36:12Z</dcterms:created>
  <dcterms:modified xsi:type="dcterms:W3CDTF">2023-05-29T21:54:51Z</dcterms:modified>
</cp:coreProperties>
</file>