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handoutMasterIdLst>
    <p:handoutMasterId r:id="rId21"/>
  </p:handoutMasterIdLst>
  <p:sldIdLst>
    <p:sldId id="256" r:id="rId13"/>
    <p:sldId id="257" r:id="rId14"/>
    <p:sldId id="578" r:id="rId15"/>
    <p:sldId id="595" r:id="rId16"/>
    <p:sldId id="594" r:id="rId17"/>
    <p:sldId id="579" r:id="rId18"/>
    <p:sldId id="585" r:id="rId19"/>
    <p:sldId id="267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7B1"/>
    <a:srgbClr val="000000"/>
    <a:srgbClr val="C0C1BF"/>
    <a:srgbClr val="0F6688"/>
    <a:srgbClr val="226A8A"/>
    <a:srgbClr val="4D4D4F"/>
    <a:srgbClr val="505150"/>
    <a:srgbClr val="90272A"/>
    <a:srgbClr val="7B2629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196" autoAdjust="0"/>
  </p:normalViewPr>
  <p:slideViewPr>
    <p:cSldViewPr snapToGrid="0" snapToObjects="1">
      <p:cViewPr varScale="1">
        <p:scale>
          <a:sx n="150" d="100"/>
          <a:sy n="150" d="100"/>
        </p:scale>
        <p:origin x="34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7" Type="http://schemas.openxmlformats.org/officeDocument/2006/relationships/image" Target="../media/image21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mp"/><Relationship Id="rId3" Type="http://schemas.openxmlformats.org/officeDocument/2006/relationships/image" Target="../media/image22.tmp"/><Relationship Id="rId7" Type="http://schemas.openxmlformats.org/officeDocument/2006/relationships/image" Target="../media/image25.tmp"/><Relationship Id="rId12" Type="http://schemas.openxmlformats.org/officeDocument/2006/relationships/image" Target="../media/image30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29.tmp"/><Relationship Id="rId5" Type="http://schemas.openxmlformats.org/officeDocument/2006/relationships/image" Target="../media/image24.tmp"/><Relationship Id="rId10" Type="http://schemas.openxmlformats.org/officeDocument/2006/relationships/image" Target="../media/image28.tmp"/><Relationship Id="rId4" Type="http://schemas.openxmlformats.org/officeDocument/2006/relationships/image" Target="../media/image23.tmp"/><Relationship Id="rId9" Type="http://schemas.openxmlformats.org/officeDocument/2006/relationships/image" Target="../media/image27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27.tmp"/><Relationship Id="rId7" Type="http://schemas.openxmlformats.org/officeDocument/2006/relationships/image" Target="../media/image36.png"/><Relationship Id="rId12" Type="http://schemas.openxmlformats.org/officeDocument/2006/relationships/image" Target="../media/image30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tmp"/><Relationship Id="rId11" Type="http://schemas.openxmlformats.org/officeDocument/2006/relationships/image" Target="../media/image39.png"/><Relationship Id="rId5" Type="http://schemas.openxmlformats.org/officeDocument/2006/relationships/image" Target="../media/image29.tmp"/><Relationship Id="rId10" Type="http://schemas.openxmlformats.org/officeDocument/2006/relationships/image" Target="../media/image32.tmp"/><Relationship Id="rId4" Type="http://schemas.openxmlformats.org/officeDocument/2006/relationships/image" Target="../media/image28.tmp"/><Relationship Id="rId9" Type="http://schemas.openxmlformats.org/officeDocument/2006/relationships/image" Target="../media/image20.tmp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37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tmp"/><Relationship Id="rId11" Type="http://schemas.openxmlformats.org/officeDocument/2006/relationships/image" Target="../media/image36.tmp"/><Relationship Id="rId5" Type="http://schemas.openxmlformats.org/officeDocument/2006/relationships/image" Target="../media/image33.tmp"/><Relationship Id="rId10" Type="http://schemas.openxmlformats.org/officeDocument/2006/relationships/image" Target="../media/image35.tmp"/><Relationship Id="rId4" Type="http://schemas.openxmlformats.org/officeDocument/2006/relationships/image" Target="../media/image44.png"/><Relationship Id="rId9" Type="http://schemas.openxmlformats.org/officeDocument/2006/relationships/image" Target="../media/image3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9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54" y="283334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7F36684-72E7-6D66-8254-93197A3B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40" y="4273892"/>
            <a:ext cx="8469086" cy="636037"/>
          </a:xfrm>
        </p:spPr>
        <p:txBody>
          <a:bodyPr>
            <a:noAutofit/>
          </a:bodyPr>
          <a:lstStyle/>
          <a:p>
            <a:r>
              <a:rPr lang="pt-BR" sz="1600" dirty="0"/>
              <a:t>Aula 17 – 26/5: Máxima verossimilhança o método dos </a:t>
            </a:r>
            <a:r>
              <a:rPr lang="pt-BR" sz="1600"/>
              <a:t>mínimos quadrados.</a:t>
            </a:r>
            <a:endParaRPr lang="pt-BR" sz="1600" dirty="0"/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02629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3309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5562" y="450574"/>
            <a:ext cx="842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 estimador de Máxima Verossimilhança no ajuste de parâmetros a dados com distribuição normal </a:t>
            </a:r>
          </a:p>
          <a:p>
            <a:r>
              <a:rPr lang="pt-BR" sz="1600" dirty="0"/>
              <a:t>O método de Gauss</a:t>
            </a:r>
          </a:p>
          <a:p>
            <a:r>
              <a:rPr lang="pt-BR" sz="1600" dirty="0"/>
              <a:t>O método de Gauss-</a:t>
            </a:r>
            <a:r>
              <a:rPr lang="pt-BR" sz="1600" dirty="0" err="1"/>
              <a:t>Marquardt</a:t>
            </a:r>
            <a:endParaRPr lang="pt-BR" sz="1600" dirty="0"/>
          </a:p>
          <a:p>
            <a:r>
              <a:rPr lang="pt-BR" sz="1600" dirty="0"/>
              <a:t>Quando as equações do MMQ não são lineares nos parâmetros</a:t>
            </a:r>
          </a:p>
          <a:p>
            <a:r>
              <a:rPr lang="pt-BR" sz="1600" dirty="0"/>
              <a:t>A tendenciosidade do estimador de Máxima Verossimilhança</a:t>
            </a:r>
          </a:p>
          <a:p>
            <a:r>
              <a:rPr lang="pt-BR" sz="1600" dirty="0"/>
              <a:t>Quando há poucos dados</a:t>
            </a:r>
          </a:p>
        </p:txBody>
      </p:sp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6260"/>
            <a:ext cx="7951205" cy="327553"/>
          </a:xfrm>
        </p:spPr>
        <p:txBody>
          <a:bodyPr>
            <a:noAutofit/>
          </a:bodyPr>
          <a:lstStyle/>
          <a:p>
            <a:r>
              <a:rPr lang="pt-BR" sz="2400" dirty="0"/>
              <a:t>Máxima verossimilhança quando os dados são normais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99391" y="393813"/>
                <a:ext cx="87861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Considere a medida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pt-BR" dirty="0"/>
                  <a:t> de dados com distribuição </a:t>
                </a:r>
                <a:r>
                  <a:rPr lang="pt-BR" b="1" dirty="0"/>
                  <a:t>normal</a:t>
                </a:r>
                <a:r>
                  <a:rPr lang="pt-BR" dirty="0"/>
                  <a:t>, </a:t>
                </a:r>
              </a:p>
              <a:p>
                <a:r>
                  <a:rPr lang="pt-BR" dirty="0"/>
                  <a:t>não tendenciosos e com matriz de variância </a:t>
                </a:r>
                <a14:m>
                  <m:oMath xmlns:m="http://schemas.openxmlformats.org/officeDocument/2006/math">
                    <m:r>
                      <a:rPr lang="pt-BR" b="1">
                        <a:latin typeface="Cambria Math" panose="02040503050406030204" pitchFamily="18" charset="0"/>
                      </a:rPr>
                      <m:t>𝐕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/>
              </a:p>
              <a:p>
                <a:r>
                  <a:rPr lang="pt-BR" dirty="0"/>
                  <a:t>O modelo para o dado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d>
                  </m:oMath>
                </a14:m>
                <a:r>
                  <a:rPr lang="pt-BR" dirty="0"/>
                  <a:t>, em que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b="1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pt-BR" dirty="0"/>
                  <a:t> tem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dirty="0"/>
                  <a:t> componentes.</a:t>
                </a:r>
              </a:p>
              <a:p>
                <a:r>
                  <a:rPr lang="pt-BR" dirty="0"/>
                  <a:t>Pelo menos uma das relações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d>
                    <m:r>
                      <a:rPr lang="pt-B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não é linear </a:t>
                </a:r>
                <a:r>
                  <a:rPr lang="pt-BR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" y="393813"/>
                <a:ext cx="8786192" cy="1200329"/>
              </a:xfrm>
              <a:prstGeom prst="rect">
                <a:avLst/>
              </a:prstGeom>
              <a:blipFill>
                <a:blip r:embed="rId2"/>
                <a:stretch>
                  <a:fillRect l="-555" t="-3046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CCA8158-2061-20E8-D88C-267CF1594AC2}"/>
              </a:ext>
            </a:extLst>
          </p:cNvPr>
          <p:cNvGrpSpPr/>
          <p:nvPr/>
        </p:nvGrpSpPr>
        <p:grpSpPr>
          <a:xfrm>
            <a:off x="135467" y="1689625"/>
            <a:ext cx="6543039" cy="741143"/>
            <a:chOff x="223520" y="1689625"/>
            <a:chExt cx="6543039" cy="741143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86EAF63B-2CD0-935C-B39B-114324546F83}"/>
                </a:ext>
              </a:extLst>
            </p:cNvPr>
            <p:cNvSpPr txBox="1"/>
            <p:nvPr/>
          </p:nvSpPr>
          <p:spPr>
            <a:xfrm>
              <a:off x="223520" y="1689625"/>
              <a:ext cx="3183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 função verossimilhança é 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8B35A85-56C0-37AB-488C-63315C950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2527" y="1733309"/>
              <a:ext cx="2049958" cy="281964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B625B22E-63A3-51D9-E469-BA62522BC982}"/>
                </a:ext>
              </a:extLst>
            </p:cNvPr>
            <p:cNvSpPr txBox="1"/>
            <p:nvPr/>
          </p:nvSpPr>
          <p:spPr>
            <a:xfrm>
              <a:off x="5635412" y="1689625"/>
              <a:ext cx="113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com</a:t>
              </a: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0289588-24B5-7F17-63C9-4EB1AA8E6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0083" y="2148804"/>
              <a:ext cx="2309060" cy="2819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391B868-4B8D-920F-E26E-58B119782F0B}"/>
                  </a:ext>
                </a:extLst>
              </p:cNvPr>
              <p:cNvSpPr txBox="1"/>
              <p:nvPr/>
            </p:nvSpPr>
            <p:spPr>
              <a:xfrm>
                <a:off x="135467" y="2571750"/>
                <a:ext cx="88950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Assim, maximizar a verossimilhança corresponde a minimizar a função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pt-BR" dirty="0"/>
                  <a:t>,</a:t>
                </a:r>
              </a:p>
              <a:p>
                <a:r>
                  <a:rPr lang="pt-BR" dirty="0"/>
                  <a:t>Ou seja, o estimador de Máxima Verossimilhança recai no de Mínimos Quadrados.</a:t>
                </a: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391B868-4B8D-920F-E26E-58B119782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7" y="2571750"/>
                <a:ext cx="8895021" cy="646331"/>
              </a:xfrm>
              <a:prstGeom prst="rect">
                <a:avLst/>
              </a:prstGeom>
              <a:blipFill>
                <a:blip r:embed="rId5"/>
                <a:stretch>
                  <a:fillRect l="-548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B2C8EAF-FC7F-6D97-CF79-5DE3ADC54128}"/>
              </a:ext>
            </a:extLst>
          </p:cNvPr>
          <p:cNvGrpSpPr/>
          <p:nvPr/>
        </p:nvGrpSpPr>
        <p:grpSpPr>
          <a:xfrm>
            <a:off x="135467" y="3341560"/>
            <a:ext cx="9008533" cy="1148125"/>
            <a:chOff x="135467" y="3341560"/>
            <a:chExt cx="9008533" cy="11481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27471C63-3304-AF0B-1076-B15A9AC828E0}"/>
                    </a:ext>
                  </a:extLst>
                </p:cNvPr>
                <p:cNvSpPr txBox="1"/>
                <p:nvPr/>
              </p:nvSpPr>
              <p:spPr>
                <a:xfrm>
                  <a:off x="135467" y="3408376"/>
                  <a:ext cx="72542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Como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d>
                      <m:r>
                        <a:rPr lang="pt-BR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dirty="0"/>
                    <a:t>não é linear </a:t>
                  </a:r>
                  <a:r>
                    <a:rPr lang="pt-BR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r>
                    <a:rPr lang="pt-BR" dirty="0"/>
                    <a:t> , as equações </a:t>
                  </a:r>
                </a:p>
              </p:txBody>
            </p:sp>
          </mc:Choice>
          <mc:Fallback xmlns="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27471C63-3304-AF0B-1076-B15A9AC828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467" y="3408376"/>
                  <a:ext cx="7254240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672" t="-11475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70972C7C-D29F-9ADD-7EB1-442C03B4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2487" y="3341560"/>
              <a:ext cx="937341" cy="502964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8ACC0AC9-5A4E-CF71-BE22-0F422669357C}"/>
                </a:ext>
              </a:extLst>
            </p:cNvPr>
            <p:cNvSpPr txBox="1"/>
            <p:nvPr/>
          </p:nvSpPr>
          <p:spPr>
            <a:xfrm>
              <a:off x="5699415" y="3355107"/>
              <a:ext cx="3444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não dão um sistema linear em </a:t>
              </a:r>
              <a:r>
                <a:rPr lang="pt-BR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â </a:t>
              </a:r>
              <a:r>
                <a:rPr lang="pt-BR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endParaRPr lang="pt-BR" dirty="0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6819F8B0-3EC6-93AE-F302-2C810D73D9E5}"/>
                </a:ext>
              </a:extLst>
            </p:cNvPr>
            <p:cNvSpPr txBox="1"/>
            <p:nvPr/>
          </p:nvSpPr>
          <p:spPr>
            <a:xfrm>
              <a:off x="147983" y="3843354"/>
              <a:ext cx="8996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t-BR" dirty="0"/>
                <a:t>são difíceis de resolver e não há certeza que o mínimo é único (</a:t>
              </a:r>
              <a:r>
                <a:rPr lang="pt-BR" dirty="0" err="1"/>
                <a:t>provavelmte</a:t>
              </a:r>
              <a:r>
                <a:rPr lang="pt-BR" dirty="0"/>
                <a:t> não é)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t-BR" dirty="0"/>
                <a:t>as propriedades ótimas do MMQ não valem, porque decorrem da linearidade</a:t>
              </a:r>
            </a:p>
          </p:txBody>
        </p: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97EA305-A380-2A2E-D62B-CA11607AEE24}"/>
              </a:ext>
            </a:extLst>
          </p:cNvPr>
          <p:cNvSpPr txBox="1"/>
          <p:nvPr/>
        </p:nvSpPr>
        <p:spPr>
          <a:xfrm>
            <a:off x="135467" y="4529290"/>
            <a:ext cx="895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entanto, com frequência (mas sem certeza) esses dois pontos são superáveis.</a:t>
            </a:r>
          </a:p>
        </p:txBody>
      </p:sp>
    </p:spTree>
    <p:extLst>
      <p:ext uri="{BB962C8B-B14F-4D97-AF65-F5344CB8AC3E}">
        <p14:creationId xmlns:p14="http://schemas.microsoft.com/office/powerpoint/2010/main" val="21413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6D29F-12B0-5A8C-2E06-32D55ACF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6" y="91683"/>
            <a:ext cx="6580293" cy="253757"/>
          </a:xfrm>
        </p:spPr>
        <p:txBody>
          <a:bodyPr>
            <a:noAutofit/>
          </a:bodyPr>
          <a:lstStyle/>
          <a:p>
            <a:r>
              <a:rPr lang="pt-BR" sz="2400" dirty="0"/>
              <a:t>O método de Gauss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466470D-6482-00CB-C1D3-A0E8534472FA}"/>
                  </a:ext>
                </a:extLst>
              </p:cNvPr>
              <p:cNvSpPr txBox="1"/>
              <p:nvPr/>
            </p:nvSpPr>
            <p:spPr>
              <a:xfrm>
                <a:off x="182880" y="382923"/>
                <a:ext cx="76403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Vamos escrever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d>
                  </m:oMath>
                </a14:m>
                <a:r>
                  <a:rPr lang="pt-BR" dirty="0"/>
                  <a:t>, que é o caso mais comum.</a:t>
                </a:r>
              </a:p>
              <a:p>
                <a:r>
                  <a:rPr lang="pt-BR" dirty="0"/>
                  <a:t>Essa função pode ser expandida em série de Taylor em torno de 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dirty="0"/>
                  <a:t>,</a:t>
                </a:r>
              </a:p>
              <a:p>
                <a:r>
                  <a:rPr lang="pt-BR" dirty="0"/>
                  <a:t>uma primeira aproximação do valor estimado </a:t>
                </a:r>
                <a:r>
                  <a:rPr lang="pt-BR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â </a:t>
                </a:r>
                <a:r>
                  <a:rPr lang="pt-BR" dirty="0"/>
                  <a:t>que minimiza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466470D-6482-00CB-C1D3-A0E853447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382923"/>
                <a:ext cx="7640320" cy="923330"/>
              </a:xfrm>
              <a:prstGeom prst="rect">
                <a:avLst/>
              </a:prstGeom>
              <a:blipFill>
                <a:blip r:embed="rId2"/>
                <a:stretch>
                  <a:fillRect l="-638" t="-3974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25DEAA87-0D3A-5717-1324-60118E08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39" y="1236189"/>
            <a:ext cx="3452159" cy="502964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182880" y="1703143"/>
            <a:ext cx="3928532" cy="1081237"/>
            <a:chOff x="182880" y="1703143"/>
            <a:chExt cx="3928532" cy="1081237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DD440E30-3497-CECD-E1E0-FB5B9CCBE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2902" y="1778453"/>
              <a:ext cx="1958510" cy="1005927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5632731-28F4-A7C5-7AC9-7B7784383576}"/>
                </a:ext>
              </a:extLst>
            </p:cNvPr>
            <p:cNvSpPr txBox="1"/>
            <p:nvPr/>
          </p:nvSpPr>
          <p:spPr>
            <a:xfrm>
              <a:off x="182880" y="2041810"/>
              <a:ext cx="138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Definindo</a:t>
              </a:r>
            </a:p>
          </p:txBody>
        </p:sp>
        <p:sp>
          <p:nvSpPr>
            <p:cNvPr id="9" name="Chave Esquerda 8">
              <a:extLst>
                <a:ext uri="{FF2B5EF4-FFF2-40B4-BE49-F238E27FC236}">
                  <a16:creationId xmlns:a16="http://schemas.microsoft.com/office/drawing/2014/main" id="{FB8B4692-DDA7-D508-97F7-6CA6FE3C7F80}"/>
                </a:ext>
              </a:extLst>
            </p:cNvPr>
            <p:cNvSpPr/>
            <p:nvPr/>
          </p:nvSpPr>
          <p:spPr>
            <a:xfrm>
              <a:off x="1673013" y="1703143"/>
              <a:ext cx="174413" cy="1056260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4484793" y="1753286"/>
            <a:ext cx="2484966" cy="1056260"/>
            <a:chOff x="4484793" y="1753286"/>
            <a:chExt cx="2484966" cy="1056260"/>
          </a:xfrm>
        </p:grpSpPr>
        <p:sp>
          <p:nvSpPr>
            <p:cNvPr id="10" name="Chave Esquerda 9">
              <a:extLst>
                <a:ext uri="{FF2B5EF4-FFF2-40B4-BE49-F238E27FC236}">
                  <a16:creationId xmlns:a16="http://schemas.microsoft.com/office/drawing/2014/main" id="{CF22E5E9-DE20-8878-45B3-2955A86F194B}"/>
                </a:ext>
              </a:extLst>
            </p:cNvPr>
            <p:cNvSpPr/>
            <p:nvPr/>
          </p:nvSpPr>
          <p:spPr>
            <a:xfrm flipH="1">
              <a:off x="4484793" y="1753286"/>
              <a:ext cx="174413" cy="1056260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6865A9E-1ED3-3C32-1D08-AAB1829703A4}"/>
                </a:ext>
              </a:extLst>
            </p:cNvPr>
            <p:cNvSpPr txBox="1"/>
            <p:nvPr/>
          </p:nvSpPr>
          <p:spPr>
            <a:xfrm>
              <a:off x="4958080" y="2096750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fica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F7CF1476-CC99-A848-FC03-8DFA6C71F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3798" y="2152793"/>
              <a:ext cx="1165961" cy="259102"/>
            </a:xfrm>
            <a:prstGeom prst="rect">
              <a:avLst/>
            </a:prstGeom>
          </p:spPr>
        </p:pic>
      </p:grp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4CC12A55-9F17-BF05-6AB9-1ECB17CAA95B}"/>
              </a:ext>
            </a:extLst>
          </p:cNvPr>
          <p:cNvSpPr/>
          <p:nvPr/>
        </p:nvSpPr>
        <p:spPr>
          <a:xfrm>
            <a:off x="7471687" y="608506"/>
            <a:ext cx="1422400" cy="968417"/>
          </a:xfrm>
          <a:prstGeom prst="wedgeRectCallout">
            <a:avLst>
              <a:gd name="adj1" fmla="val -131328"/>
              <a:gd name="adj2" fmla="val 11097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Análogo </a:t>
            </a:r>
          </a:p>
          <a:p>
            <a:pPr algn="ctr"/>
            <a:r>
              <a:rPr lang="pt-BR" dirty="0"/>
              <a:t>ao modelo linear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182880" y="2840358"/>
            <a:ext cx="5905458" cy="369332"/>
            <a:chOff x="182880" y="2889341"/>
            <a:chExt cx="590545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1D777CB4-5CE8-AC1C-F45A-4DFE363B9D68}"/>
                    </a:ext>
                  </a:extLst>
                </p:cNvPr>
                <p:cNvSpPr txBox="1"/>
                <p:nvPr/>
              </p:nvSpPr>
              <p:spPr>
                <a:xfrm>
                  <a:off x="182880" y="2889341"/>
                  <a:ext cx="19585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Reescreve-se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1D777CB4-5CE8-AC1C-F45A-4DFE363B9D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" y="2889341"/>
                  <a:ext cx="1958510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492" t="-9836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30153631-66F4-343E-7325-6ABE51709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5628" y="2939152"/>
              <a:ext cx="3802710" cy="289585"/>
            </a:xfrm>
            <a:prstGeom prst="rect">
              <a:avLst/>
            </a:prstGeom>
          </p:spPr>
        </p:pic>
      </p:grpSp>
      <p:grpSp>
        <p:nvGrpSpPr>
          <p:cNvPr id="4" name="Agrupar 3"/>
          <p:cNvGrpSpPr/>
          <p:nvPr/>
        </p:nvGrpSpPr>
        <p:grpSpPr>
          <a:xfrm>
            <a:off x="182880" y="3229873"/>
            <a:ext cx="6615673" cy="484632"/>
            <a:chOff x="174837" y="3783664"/>
            <a:chExt cx="6615673" cy="484632"/>
          </a:xfrm>
        </p:grpSpPr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3C66FAD5-8130-8725-3B9F-059D4C4A7FCC}"/>
                </a:ext>
              </a:extLst>
            </p:cNvPr>
            <p:cNvSpPr txBox="1"/>
            <p:nvPr/>
          </p:nvSpPr>
          <p:spPr>
            <a:xfrm>
              <a:off x="174837" y="3815553"/>
              <a:ext cx="138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Definindo</a:t>
              </a:r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29B36BB5-0FB8-9D1C-F8DF-2772AFDBD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18111" y="3894234"/>
              <a:ext cx="1295512" cy="266723"/>
            </a:xfrm>
            <a:prstGeom prst="rect">
              <a:avLst/>
            </a:prstGeom>
          </p:spPr>
        </p:pic>
        <p:sp>
          <p:nvSpPr>
            <p:cNvPr id="27" name="Seta: para a Direita 26">
              <a:extLst>
                <a:ext uri="{FF2B5EF4-FFF2-40B4-BE49-F238E27FC236}">
                  <a16:creationId xmlns:a16="http://schemas.microsoft.com/office/drawing/2014/main" id="{5D531FFC-AA50-B2B1-EB9C-B97D9740702B}"/>
                </a:ext>
              </a:extLst>
            </p:cNvPr>
            <p:cNvSpPr/>
            <p:nvPr/>
          </p:nvSpPr>
          <p:spPr>
            <a:xfrm>
              <a:off x="2806644" y="3783664"/>
              <a:ext cx="978408" cy="484632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56CB8B7-E765-F399-C364-B16DDEB1A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16590" y="3860887"/>
              <a:ext cx="2773920" cy="281964"/>
            </a:xfrm>
            <a:prstGeom prst="rect">
              <a:avLst/>
            </a:prstGeom>
          </p:spPr>
        </p:pic>
      </p:grpSp>
      <p:grpSp>
        <p:nvGrpSpPr>
          <p:cNvPr id="14" name="Agrupar 13"/>
          <p:cNvGrpSpPr/>
          <p:nvPr/>
        </p:nvGrpSpPr>
        <p:grpSpPr>
          <a:xfrm>
            <a:off x="2416069" y="3626918"/>
            <a:ext cx="4847345" cy="518205"/>
            <a:chOff x="1687406" y="3834616"/>
            <a:chExt cx="4847345" cy="518205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C8BAEF74-A721-B2B8-12B0-7B69437AC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87406" y="3834616"/>
              <a:ext cx="1196444" cy="518205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B2255991-FDF1-F64B-61DC-22D03E313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84793" y="3930400"/>
              <a:ext cx="2049958" cy="320068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25" name="Seta: para a Direita 26">
              <a:extLst>
                <a:ext uri="{FF2B5EF4-FFF2-40B4-BE49-F238E27FC236}">
                  <a16:creationId xmlns:a16="http://schemas.microsoft.com/office/drawing/2014/main" id="{5D531FFC-AA50-B2B1-EB9C-B97D9740702B}"/>
                </a:ext>
              </a:extLst>
            </p:cNvPr>
            <p:cNvSpPr/>
            <p:nvPr/>
          </p:nvSpPr>
          <p:spPr>
            <a:xfrm>
              <a:off x="3067218" y="3844477"/>
              <a:ext cx="978408" cy="484632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116442" y="4168908"/>
            <a:ext cx="8911114" cy="646331"/>
            <a:chOff x="116442" y="4168908"/>
            <a:chExt cx="8911114" cy="646331"/>
          </a:xfrm>
        </p:grpSpPr>
        <p:sp>
          <p:nvSpPr>
            <p:cNvPr id="18" name="CaixaDeTexto 17"/>
            <p:cNvSpPr txBox="1"/>
            <p:nvPr/>
          </p:nvSpPr>
          <p:spPr>
            <a:xfrm>
              <a:off x="116442" y="4168908"/>
              <a:ext cx="8911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Normalmente se obtêm uma aproximação melhor; reitera-se até convergir.</a:t>
              </a:r>
            </a:p>
            <a:p>
              <a:r>
                <a:rPr lang="pt-BR" dirty="0"/>
                <a:t>Após convergência, calcula-se a matriz de variâncias, </a:t>
              </a:r>
            </a:p>
          </p:txBody>
        </p:sp>
        <p:pic>
          <p:nvPicPr>
            <p:cNvPr id="19" name="Imagem 18" descr="Recorte de Tela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36"/>
            <a:stretch/>
          </p:blipFill>
          <p:spPr>
            <a:xfrm>
              <a:off x="5803798" y="4499973"/>
              <a:ext cx="1600423" cy="245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36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6D29F-12B0-5A8C-2E06-32D55ACF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6" y="91683"/>
            <a:ext cx="6580293" cy="253757"/>
          </a:xfrm>
        </p:spPr>
        <p:txBody>
          <a:bodyPr>
            <a:noAutofit/>
          </a:bodyPr>
          <a:lstStyle/>
          <a:p>
            <a:r>
              <a:rPr lang="pt-BR" sz="2400" dirty="0"/>
              <a:t>O método de Gauss-</a:t>
            </a:r>
            <a:r>
              <a:rPr lang="pt-BR" sz="2400" dirty="0" err="1"/>
              <a:t>Marquardt</a:t>
            </a:r>
            <a:endParaRPr lang="pt-BR" sz="2400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9B36BB5-0FB8-9D1C-F8DF-2772AFDBD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17" y="782661"/>
            <a:ext cx="1295512" cy="266723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056CB8B7-E765-F399-C364-B16DDEB1A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082" y="603885"/>
            <a:ext cx="2468789" cy="250948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C8BAEF74-A721-B2B8-12B0-7B69437AC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648" y="500550"/>
            <a:ext cx="1196444" cy="518205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B2255991-FDF1-F64B-61DC-22D03E313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759" y="565779"/>
            <a:ext cx="2049958" cy="320068"/>
          </a:xfrm>
          <a:prstGeom prst="rect">
            <a:avLst/>
          </a:prstGeom>
        </p:spPr>
      </p:pic>
      <p:grpSp>
        <p:nvGrpSpPr>
          <p:cNvPr id="34" name="Agrupar 33"/>
          <p:cNvGrpSpPr/>
          <p:nvPr/>
        </p:nvGrpSpPr>
        <p:grpSpPr>
          <a:xfrm>
            <a:off x="144043" y="962980"/>
            <a:ext cx="8804705" cy="1010167"/>
            <a:chOff x="144043" y="962980"/>
            <a:chExt cx="8804705" cy="1010167"/>
          </a:xfrm>
        </p:grpSpPr>
        <p:sp>
          <p:nvSpPr>
            <p:cNvPr id="4" name="CaixaDeTexto 3"/>
            <p:cNvSpPr txBox="1"/>
            <p:nvPr/>
          </p:nvSpPr>
          <p:spPr>
            <a:xfrm>
              <a:off x="144043" y="962980"/>
              <a:ext cx="8804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 método de Gauss converge mal. Atenuar os incrementos ajuda muito. Define-se </a:t>
              </a:r>
            </a:p>
          </p:txBody>
        </p:sp>
        <p:pic>
          <p:nvPicPr>
            <p:cNvPr id="6" name="Imagem 5" descr="Recorte de Te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146" y="1291143"/>
              <a:ext cx="2238687" cy="30484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44043" y="1603815"/>
                  <a:ext cx="84707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em que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pt-BR" dirty="0"/>
                    <a:t> é um número moderadamente pequeno (10</a:t>
                  </a:r>
                  <a:r>
                    <a:rPr lang="pt-BR" baseline="30000" dirty="0"/>
                    <a:t>-3</a:t>
                  </a:r>
                  <a:r>
                    <a:rPr lang="pt-BR" dirty="0"/>
                    <a:t>)</a:t>
                  </a:r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43" y="1603815"/>
                  <a:ext cx="847075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48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44043" y="1915361"/>
                <a:ext cx="7791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O procedimento é:</a:t>
                </a: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dirty="0"/>
                  <a:t>. inicia-se com uma aproximação </a:t>
                </a:r>
                <a14:m>
                  <m:oMath xmlns:m="http://schemas.openxmlformats.org/officeDocument/2006/math">
                    <m:r>
                      <a:rPr lang="pt-BR" b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dirty="0"/>
                  <a:t>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pt-BR" dirty="0"/>
                  <a:t> 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pt-BR" dirty="0"/>
                  <a:t> e calcula-se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</m:oMath>
                </a14:m>
                <a:endParaRPr lang="pt-BR" dirty="0"/>
              </a:p>
              <a:p>
                <a:r>
                  <a:rPr lang="pt-B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pt-BR" dirty="0"/>
                  <a:t>. calculam-se 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pt-BR" b="1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3" y="1915361"/>
                <a:ext cx="7791474" cy="923330"/>
              </a:xfrm>
              <a:prstGeom prst="rect">
                <a:avLst/>
              </a:prstGeom>
              <a:blipFill>
                <a:blip r:embed="rId8"/>
                <a:stretch>
                  <a:fillRect l="-704" t="-3289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m 24">
            <a:extLst>
              <a:ext uri="{FF2B5EF4-FFF2-40B4-BE49-F238E27FC236}">
                <a16:creationId xmlns:a16="http://schemas.microsoft.com/office/drawing/2014/main" id="{30289588-24B5-7F17-63C9-4EB1AA8E63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43" y="486114"/>
            <a:ext cx="2309060" cy="281964"/>
          </a:xfrm>
          <a:prstGeom prst="rect">
            <a:avLst/>
          </a:prstGeom>
        </p:spPr>
      </p:pic>
      <p:sp>
        <p:nvSpPr>
          <p:cNvPr id="28" name="Chave Esquerda 27">
            <a:extLst>
              <a:ext uri="{FF2B5EF4-FFF2-40B4-BE49-F238E27FC236}">
                <a16:creationId xmlns:a16="http://schemas.microsoft.com/office/drawing/2014/main" id="{CF22E5E9-DE20-8878-45B3-2955A86F194B}"/>
              </a:ext>
            </a:extLst>
          </p:cNvPr>
          <p:cNvSpPr/>
          <p:nvPr/>
        </p:nvSpPr>
        <p:spPr>
          <a:xfrm flipH="1">
            <a:off x="2483159" y="505033"/>
            <a:ext cx="159918" cy="50924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para a Direita 26">
            <a:extLst>
              <a:ext uri="{FF2B5EF4-FFF2-40B4-BE49-F238E27FC236}">
                <a16:creationId xmlns:a16="http://schemas.microsoft.com/office/drawing/2014/main" id="{5D531FFC-AA50-B2B1-EB9C-B97D9740702B}"/>
              </a:ext>
            </a:extLst>
          </p:cNvPr>
          <p:cNvSpPr/>
          <p:nvPr/>
        </p:nvSpPr>
        <p:spPr>
          <a:xfrm>
            <a:off x="6655491" y="603885"/>
            <a:ext cx="328378" cy="285682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Agrupar 19"/>
          <p:cNvGrpSpPr/>
          <p:nvPr/>
        </p:nvGrpSpPr>
        <p:grpSpPr>
          <a:xfrm>
            <a:off x="144042" y="2753120"/>
            <a:ext cx="8804705" cy="387552"/>
            <a:chOff x="267857" y="2803370"/>
            <a:chExt cx="8804705" cy="387552"/>
          </a:xfrm>
        </p:grpSpPr>
        <p:pic>
          <p:nvPicPr>
            <p:cNvPr id="14" name="Imagem 13" descr="Recorte de Tela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893" y="2803370"/>
              <a:ext cx="1800476" cy="3238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/>
                <p:cNvSpPr/>
                <p:nvPr/>
              </p:nvSpPr>
              <p:spPr>
                <a:xfrm>
                  <a:off x="267857" y="2808638"/>
                  <a:ext cx="8804705" cy="3822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iii</a:t>
                  </a:r>
                  <a:r>
                    <a:rPr lang="pt-BR" dirty="0"/>
                    <a:t>. calcula-se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a14:m>
                  <a:r>
                    <a:rPr lang="pt-BR" b="1" dirty="0"/>
                    <a:t> </a:t>
                  </a:r>
                  <a:r>
                    <a:rPr lang="pt-BR" dirty="0"/>
                    <a:t>e o vetor de incremento resolvendo</a:t>
                  </a:r>
                </a:p>
              </p:txBody>
            </p:sp>
          </mc:Choice>
          <mc:Fallback xmlns="">
            <p:sp>
              <p:nvSpPr>
                <p:cNvPr id="18" name="Retângulo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857" y="2808638"/>
                  <a:ext cx="8804705" cy="382284"/>
                </a:xfrm>
                <a:prstGeom prst="rect">
                  <a:avLst/>
                </a:prstGeom>
                <a:blipFill>
                  <a:blip r:embed="rId11"/>
                  <a:stretch>
                    <a:fillRect l="-623" t="-4762" b="-2381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21"/>
          <p:cNvGrpSpPr/>
          <p:nvPr/>
        </p:nvGrpSpPr>
        <p:grpSpPr>
          <a:xfrm>
            <a:off x="144043" y="3053188"/>
            <a:ext cx="8926592" cy="1200329"/>
            <a:chOff x="339294" y="3558793"/>
            <a:chExt cx="8470755" cy="1200329"/>
          </a:xfrm>
        </p:grpSpPr>
        <p:pic>
          <p:nvPicPr>
            <p:cNvPr id="32" name="Imagem 31" descr="Recorte de Tela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36"/>
            <a:stretch/>
          </p:blipFill>
          <p:spPr>
            <a:xfrm>
              <a:off x="5521084" y="3904755"/>
              <a:ext cx="1600423" cy="2452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tângulo 18"/>
                <p:cNvSpPr/>
                <p:nvPr/>
              </p:nvSpPr>
              <p:spPr>
                <a:xfrm>
                  <a:off x="339294" y="3558793"/>
                  <a:ext cx="8470755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iv</a:t>
                  </a:r>
                  <a:r>
                    <a:rPr lang="pt-BR" dirty="0"/>
                    <a:t>. calcula-se </a:t>
                  </a:r>
                  <a14:m>
                    <m:oMath xmlns:m="http://schemas.openxmlformats.org/officeDocument/2006/math">
                      <m:r>
                        <a:rPr lang="pt-BR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′′</m:t>
                      </m:r>
                    </m:oMath>
                  </a14:m>
                  <a:r>
                    <a:rPr lang="pt-BR" dirty="0"/>
                    <a:t> e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</m:d>
                    </m:oMath>
                  </a14:m>
                  <a:endParaRPr lang="pt-BR" dirty="0"/>
                </a:p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&lt; </m:t>
                      </m:r>
                    </m:oMath>
                  </a14:m>
                  <a:r>
                    <a:rPr lang="pt-BR" dirty="0"/>
                    <a:t>tolerância </a:t>
                  </a:r>
                  <a:r>
                    <a:rPr lang="pt-BR" dirty="0">
                      <a:sym typeface="Wingdings" panose="05000000000000000000" pitchFamily="2" charset="2"/>
                    </a:rPr>
                    <a:t> </a:t>
                  </a:r>
                  <a:r>
                    <a:rPr lang="pt-BR" b="1" dirty="0">
                      <a:solidFill>
                        <a:srgbClr val="FF0000"/>
                      </a:solidFill>
                      <a:sym typeface="Wingdings" panose="05000000000000000000" pitchFamily="2" charset="2"/>
                    </a:rPr>
                    <a:t>convergiu</a:t>
                  </a:r>
                  <a:r>
                    <a:rPr lang="pt-BR" dirty="0">
                      <a:sym typeface="Wingdings" panose="05000000000000000000" pitchFamily="2" charset="2"/>
                    </a:rPr>
                    <a:t>; calcula  </a:t>
                  </a:r>
                  <a:r>
                    <a:rPr lang="pt-BR" dirty="0"/>
                    <a:t>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pt-BR" dirty="0">
                      <a:sym typeface="Wingdings" panose="05000000000000000000" pitchFamily="2" charset="2"/>
                    </a:rPr>
                    <a:t> se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pt-BR" dirty="0">
                      <a:sym typeface="Wingdings" panose="05000000000000000000" pitchFamily="2" charset="2"/>
                    </a:rPr>
                    <a:t>&lt;10,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→10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pt-BR" dirty="0">
                      <a:sym typeface="Wingdings" panose="05000000000000000000" pitchFamily="2" charset="2"/>
                    </a:rPr>
                    <a:t> e volta ao passo </a:t>
                  </a:r>
                  <a:r>
                    <a:rPr lang="pt-BR" dirty="0" err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iii</a:t>
                  </a:r>
                  <a:r>
                    <a:rPr lang="pt-BR" dirty="0">
                      <a:sym typeface="Wingdings" panose="05000000000000000000" pitchFamily="2" charset="2"/>
                    </a:rPr>
                    <a:t>; se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pt-BR" dirty="0">
                      <a:sym typeface="Wingdings" panose="05000000000000000000" pitchFamily="2" charset="2"/>
                    </a:rPr>
                    <a:t>10, </a:t>
                  </a:r>
                  <a:r>
                    <a:rPr lang="pt-BR" b="1" dirty="0">
                      <a:solidFill>
                        <a:srgbClr val="FF0000"/>
                      </a:solidFill>
                      <a:sym typeface="Wingdings" panose="05000000000000000000" pitchFamily="2" charset="2"/>
                    </a:rPr>
                    <a:t>divergiu</a:t>
                  </a:r>
                  <a:r>
                    <a:rPr lang="pt-BR" dirty="0">
                      <a:sym typeface="Wingdings" panose="05000000000000000000" pitchFamily="2" charset="2"/>
                    </a:rPr>
                    <a:t>, parar.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pt-BR" dirty="0">
                      <a:sym typeface="Wingdings" panose="05000000000000000000" pitchFamily="2" charset="2"/>
                    </a:rPr>
                    <a:t>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/10</m:t>
                      </m:r>
                    </m:oMath>
                  </a14:m>
                  <a:r>
                    <a:rPr lang="pt-BR" dirty="0">
                      <a:sym typeface="Wingdings" panose="05000000000000000000" pitchFamily="2" charset="2"/>
                    </a:rPr>
                    <a:t> , substitui-se </a:t>
                  </a:r>
                  <a14:m>
                    <m:oMath xmlns:m="http://schemas.openxmlformats.org/officeDocument/2006/math">
                      <m:r>
                        <a:rPr lang="pt-BR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pt-BR" dirty="0">
                      <a:sym typeface="Wingdings" panose="05000000000000000000" pitchFamily="2" charset="2"/>
                    </a:rPr>
                    <a:t> por </a:t>
                  </a:r>
                  <a14:m>
                    <m:oMath xmlns:m="http://schemas.openxmlformats.org/officeDocument/2006/math">
                      <m:r>
                        <a:rPr lang="pt-BR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pt-BR" dirty="0">
                      <a:sym typeface="Wingdings" panose="05000000000000000000" pitchFamily="2" charset="2"/>
                    </a:rPr>
                    <a:t>, e volta ao passo </a:t>
                  </a:r>
                  <a:r>
                    <a:rPr lang="pt-BR" dirty="0" err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ii</a:t>
                  </a:r>
                  <a:endParaRPr lang="pt-B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</mc:Choice>
          <mc:Fallback xmlns="">
            <p:sp>
              <p:nvSpPr>
                <p:cNvPr id="19" name="Retângulo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94" y="3558793"/>
                  <a:ext cx="8470755" cy="1200329"/>
                </a:xfrm>
                <a:prstGeom prst="rect">
                  <a:avLst/>
                </a:prstGeom>
                <a:blipFill>
                  <a:blip r:embed="rId13"/>
                  <a:stretch>
                    <a:fillRect l="-615" t="-3046" b="-71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03207" y="4257278"/>
                <a:ext cx="88455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1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1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&lt;0,01</m:t>
                    </m:r>
                  </m:oMath>
                </a14:m>
                <a:r>
                  <a:rPr lang="pt-BR" dirty="0"/>
                  <a:t> garante, quando as variâncias estão bem estimadas, </a:t>
                </a:r>
              </a:p>
              <a:p>
                <a:r>
                  <a:rPr lang="pt-BR" dirty="0"/>
                  <a:t>que todos os parâmetros diferem do valor de mínimo por menos de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7" y="4257278"/>
                <a:ext cx="8845540" cy="646331"/>
              </a:xfrm>
              <a:prstGeom prst="rect">
                <a:avLst/>
              </a:prstGeom>
              <a:blipFill>
                <a:blip r:embed="rId14"/>
                <a:stretch>
                  <a:fillRect l="-620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0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/>
                  <a:t>Isolando as dimensões da matriz </a:t>
                </a:r>
                <a14:m>
                  <m:oMath xmlns:m="http://schemas.openxmlformats.org/officeDocument/2006/math">
                    <m:r>
                      <a:rPr lang="pt-BR" sz="2200" b="1" i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  <a:blipFill>
                <a:blip r:embed="rId2"/>
                <a:stretch>
                  <a:fillRect t="-12121" b="-348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88298" y="411226"/>
                <a:ext cx="2865977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A matriz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pt-BR" dirty="0"/>
                  <a:t> é definida por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98" y="411226"/>
                <a:ext cx="2865977" cy="382284"/>
              </a:xfrm>
              <a:prstGeom prst="rect">
                <a:avLst/>
              </a:prstGeom>
              <a:blipFill>
                <a:blip r:embed="rId3"/>
                <a:stretch>
                  <a:fillRect l="-1915" t="-3175" r="-851" b="-253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88298" y="956697"/>
                <a:ext cx="3366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e os elementos da matriz 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pt-BR" dirty="0"/>
                  <a:t> por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98" y="956697"/>
                <a:ext cx="3366627" cy="369332"/>
              </a:xfrm>
              <a:prstGeom prst="rect">
                <a:avLst/>
              </a:prstGeom>
              <a:blipFill>
                <a:blip r:embed="rId4"/>
                <a:stretch>
                  <a:fillRect l="-1630" t="-9836" r="-725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 descr="Recorte de Te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68" y="889624"/>
            <a:ext cx="1743318" cy="628738"/>
          </a:xfrm>
          <a:prstGeom prst="rect">
            <a:avLst/>
          </a:prstGeom>
        </p:spPr>
      </p:pic>
      <p:pic>
        <p:nvPicPr>
          <p:cNvPr id="21" name="Imagem 20" descr="Recorte de Te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87" y="436718"/>
            <a:ext cx="2238687" cy="304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04947" y="1504073"/>
                <a:ext cx="74200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Assim, cada elemento de </a:t>
                </a:r>
                <a14:m>
                  <m:oMath xmlns:m="http://schemas.openxmlformats.org/officeDocument/2006/math">
                    <m:r>
                      <a:rPr lang="pt-BR" b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pt-BR" dirty="0"/>
                  <a:t> pode ter dimensões físicas diferentes, </a:t>
                </a:r>
              </a:p>
              <a:p>
                <a:r>
                  <a:rPr lang="pt-BR" dirty="0"/>
                  <a:t>que podem mudar com uma mudança no sistema de unidades.  </a:t>
                </a: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7" y="1504073"/>
                <a:ext cx="7420042" cy="646331"/>
              </a:xfrm>
              <a:prstGeom prst="rect">
                <a:avLst/>
              </a:prstGeom>
              <a:blipFill>
                <a:blip r:embed="rId7"/>
                <a:stretch>
                  <a:fillRect l="-740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70089" y="2158424"/>
                <a:ext cx="8722373" cy="65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É comum que as ordens de grandeza dos valores dos diferentes elementos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p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pt-BR" dirty="0"/>
              </a:p>
              <a:p>
                <a:r>
                  <a:rPr lang="pt-BR" dirty="0"/>
                  <a:t>sejam muito diferentes – 10, 20 ordens de grandeza.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89" y="2158424"/>
                <a:ext cx="8722373" cy="659283"/>
              </a:xfrm>
              <a:prstGeom prst="rect">
                <a:avLst/>
              </a:prstGeom>
              <a:blipFill>
                <a:blip r:embed="rId8"/>
                <a:stretch>
                  <a:fillRect l="-629" t="-1852" b="-148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Agrupar 32"/>
          <p:cNvGrpSpPr/>
          <p:nvPr/>
        </p:nvGrpSpPr>
        <p:grpSpPr>
          <a:xfrm>
            <a:off x="205023" y="3846227"/>
            <a:ext cx="8514979" cy="387716"/>
            <a:chOff x="377483" y="3846227"/>
            <a:chExt cx="8514979" cy="387716"/>
          </a:xfrm>
        </p:grpSpPr>
        <p:pic>
          <p:nvPicPr>
            <p:cNvPr id="26" name="Imagem 25" descr="Recorte de Tela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946" y="3948879"/>
              <a:ext cx="1076475" cy="209579"/>
            </a:xfrm>
            <a:prstGeom prst="rect">
              <a:avLst/>
            </a:prstGeom>
          </p:spPr>
        </p:pic>
        <p:sp>
          <p:nvSpPr>
            <p:cNvPr id="27" name="CaixaDeTexto 26"/>
            <p:cNvSpPr txBox="1"/>
            <p:nvPr/>
          </p:nvSpPr>
          <p:spPr>
            <a:xfrm>
              <a:off x="2699767" y="3864611"/>
              <a:ext cx="6192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tem todos os elementos adimensionais e 1 na diagonal.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77483" y="3846227"/>
              <a:ext cx="1192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 matriz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204947" y="4342043"/>
            <a:ext cx="2229245" cy="369332"/>
            <a:chOff x="441434" y="4357589"/>
            <a:chExt cx="2229245" cy="369332"/>
          </a:xfrm>
        </p:grpSpPr>
        <p:sp>
          <p:nvSpPr>
            <p:cNvPr id="30" name="CaixaDeTexto 29"/>
            <p:cNvSpPr txBox="1"/>
            <p:nvPr/>
          </p:nvSpPr>
          <p:spPr>
            <a:xfrm>
              <a:off x="441434" y="4357589"/>
              <a:ext cx="941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Note</a:t>
              </a:r>
            </a:p>
          </p:txBody>
        </p:sp>
        <p:pic>
          <p:nvPicPr>
            <p:cNvPr id="31" name="Imagem 30" descr="Recorte de Tela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98" y="4418140"/>
              <a:ext cx="1476581" cy="247685"/>
            </a:xfrm>
            <a:prstGeom prst="rect">
              <a:avLst/>
            </a:prstGeom>
          </p:spPr>
        </p:pic>
      </p:grpSp>
      <p:grpSp>
        <p:nvGrpSpPr>
          <p:cNvPr id="35" name="Agrupar 34"/>
          <p:cNvGrpSpPr/>
          <p:nvPr/>
        </p:nvGrpSpPr>
        <p:grpSpPr>
          <a:xfrm>
            <a:off x="205023" y="2842699"/>
            <a:ext cx="8687439" cy="1092374"/>
            <a:chOff x="205023" y="2842699"/>
            <a:chExt cx="8687439" cy="1092374"/>
          </a:xfrm>
        </p:grpSpPr>
        <p:pic>
          <p:nvPicPr>
            <p:cNvPr id="18" name="Imagem 17" descr="Recorte de Tela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756" y="3489030"/>
              <a:ext cx="1133633" cy="276264"/>
            </a:xfrm>
            <a:prstGeom prst="rect">
              <a:avLst/>
            </a:prstGeom>
          </p:spPr>
        </p:pic>
        <p:pic>
          <p:nvPicPr>
            <p:cNvPr id="25" name="Imagem 24" descr="Recorte de Tela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0" b="7388"/>
            <a:stretch/>
          </p:blipFill>
          <p:spPr>
            <a:xfrm>
              <a:off x="3201110" y="3485132"/>
              <a:ext cx="1086002" cy="449941"/>
            </a:xfrm>
            <a:prstGeom prst="rect">
              <a:avLst/>
            </a:prstGeom>
          </p:spPr>
        </p:pic>
        <p:sp>
          <p:nvSpPr>
            <p:cNvPr id="28" name="CaixaDeTexto 27"/>
            <p:cNvSpPr txBox="1"/>
            <p:nvPr/>
          </p:nvSpPr>
          <p:spPr>
            <a:xfrm>
              <a:off x="2459421" y="3435778"/>
              <a:ext cx="422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/>
                <p:cNvSpPr/>
                <p:nvPr/>
              </p:nvSpPr>
              <p:spPr>
                <a:xfrm>
                  <a:off x="205023" y="2842699"/>
                  <a:ext cx="868743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pt-BR" dirty="0"/>
                    <a:t>Uma maneira de melhorar isso é isolar as dimensões físicas e ordens de grandeza numa matriz diagonal </a:t>
                  </a:r>
                  <a14:m>
                    <m:oMath xmlns:m="http://schemas.openxmlformats.org/officeDocument/2006/math">
                      <m:r>
                        <a:rPr lang="pt-BR" b="1">
                          <a:latin typeface="Cambria Math" panose="02040503050406030204" pitchFamily="18" charset="0"/>
                        </a:rPr>
                        <m:t>𝐓</m:t>
                      </m:r>
                    </m:oMath>
                  </a14:m>
                  <a:r>
                    <a:rPr lang="pt-BR" dirty="0"/>
                    <a:t>. Primeiro, define-se</a:t>
                  </a:r>
                </a:p>
              </p:txBody>
            </p:sp>
          </mc:Choice>
          <mc:Fallback xmlns="">
            <p:sp>
              <p:nvSpPr>
                <p:cNvPr id="34" name="Retângulo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023" y="2842699"/>
                  <a:ext cx="8687439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632" t="-4717" r="-70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700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Estimativa dos intervalos de confiança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2879" y="472663"/>
            <a:ext cx="825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função verossimilhança é </a:t>
            </a:r>
            <a:r>
              <a:rPr lang="pt-BR" dirty="0" err="1"/>
              <a:t>assintoticamente</a:t>
            </a:r>
            <a:r>
              <a:rPr lang="pt-BR" dirty="0"/>
              <a:t> normal, não-tendenciosa e eficiente, assim</a:t>
            </a:r>
          </a:p>
        </p:txBody>
      </p:sp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46" y="1072151"/>
            <a:ext cx="2210108" cy="619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206239" y="1179804"/>
                <a:ext cx="2011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quando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179804"/>
                <a:ext cx="2011680" cy="369332"/>
              </a:xfrm>
              <a:prstGeom prst="rect">
                <a:avLst/>
              </a:prstGeom>
              <a:blipFill>
                <a:blip r:embed="rId3"/>
                <a:stretch>
                  <a:fillRect l="-2424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4114800" y="209050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182879" y="1655148"/>
            <a:ext cx="5523757" cy="581106"/>
            <a:chOff x="182879" y="1655148"/>
            <a:chExt cx="5523757" cy="581106"/>
          </a:xfrm>
        </p:grpSpPr>
        <p:pic>
          <p:nvPicPr>
            <p:cNvPr id="6" name="Imagem 5" descr="Recorte de Te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842" y="1655148"/>
              <a:ext cx="3000794" cy="581106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182879" y="1753256"/>
              <a:ext cx="2383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tirando o logaritmo</a:t>
              </a:r>
              <a:r>
                <a:rPr lang="pt-BR" dirty="0">
                  <a:sym typeface="Wingdings" panose="05000000000000000000" pitchFamily="2" charset="2"/>
                </a:rPr>
                <a:t></a:t>
              </a:r>
              <a:endParaRPr lang="pt-B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82879" y="2421583"/>
                <a:ext cx="8280049" cy="76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Portanto, uma mudança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pt-BR" dirty="0"/>
                  <a:t> na estimativa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/>
                  <a:t> muda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func>
                  </m:oMath>
                </a14:m>
                <a:r>
                  <a:rPr lang="pt-BR" dirty="0"/>
                  <a:t> em ½,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pt-BR" dirty="0"/>
                  <a:t> muda em 2,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pt-BR" dirty="0"/>
                  <a:t> 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pt-BR" dirty="0"/>
                  <a:t> . Portanto, a faixa em que interessa conhecer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func>
                  </m:oMath>
                </a14:m>
                <a:r>
                  <a:rPr lang="pt-BR" dirty="0"/>
                  <a:t> é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" y="2421583"/>
                <a:ext cx="8280049" cy="764953"/>
              </a:xfrm>
              <a:prstGeom prst="rect">
                <a:avLst/>
              </a:prstGeom>
              <a:blipFill>
                <a:blip r:embed="rId5"/>
                <a:stretch>
                  <a:fillRect l="-589" t="-3968" r="-295" b="-31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86032" y="3329677"/>
                <a:ext cx="80404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É nessa faixa que o mínimo precisa ser único e a função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func>
                  </m:oMath>
                </a14:m>
                <a:r>
                  <a:rPr lang="pt-BR" dirty="0"/>
                  <a:t> aproximadamente parabólica para que o método da máxima verossimilhança</a:t>
                </a:r>
              </a:p>
              <a:p>
                <a:r>
                  <a:rPr lang="pt-BR" dirty="0"/>
                  <a:t>forneça estimativas com as propriedades assintóticas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32" y="3329677"/>
                <a:ext cx="8040414" cy="923330"/>
              </a:xfrm>
              <a:prstGeom prst="rect">
                <a:avLst/>
              </a:prstGeom>
              <a:blipFill>
                <a:blip r:embed="rId6"/>
                <a:stretch>
                  <a:fillRect l="-683" t="-3289" r="-303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8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3781"/>
            <a:ext cx="8229600" cy="857250"/>
          </a:xfrm>
        </p:spPr>
        <p:txBody>
          <a:bodyPr/>
          <a:lstStyle/>
          <a:p>
            <a:r>
              <a:rPr lang="pt-BR" dirty="0"/>
              <a:t>Avisos</a:t>
            </a:r>
          </a:p>
        </p:txBody>
      </p:sp>
    </p:spTree>
    <p:extLst>
      <p:ext uri="{BB962C8B-B14F-4D97-AF65-F5344CB8AC3E}">
        <p14:creationId xmlns:p14="http://schemas.microsoft.com/office/powerpoint/2010/main" val="84043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6012</TotalTime>
  <Words>664</Words>
  <Application>Microsoft Office PowerPoint</Application>
  <PresentationFormat>Apresentação na tela (16:9)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8</vt:i4>
      </vt:variant>
    </vt:vector>
  </HeadingPairs>
  <TitlesOfParts>
    <vt:vector size="28" baseType="lpstr">
      <vt:lpstr>Arial</vt:lpstr>
      <vt:lpstr>Calibri</vt:lpstr>
      <vt:lpstr>Cambria Math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Máxima verossimilhança quando os dados são normais</vt:lpstr>
      <vt:lpstr>O método de Gauss</vt:lpstr>
      <vt:lpstr>O método de Gauss-Marquardt</vt:lpstr>
      <vt:lpstr>Isolando as dimensões da matriz M</vt:lpstr>
      <vt:lpstr>Estimativa dos intervalos de confiança</vt:lpstr>
      <vt:lpstr>Avisos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447</cp:revision>
  <dcterms:created xsi:type="dcterms:W3CDTF">2016-03-09T00:36:12Z</dcterms:created>
  <dcterms:modified xsi:type="dcterms:W3CDTF">2023-05-31T14:52:52Z</dcterms:modified>
</cp:coreProperties>
</file>