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75" r:id="rId6"/>
    <p:sldId id="288" r:id="rId7"/>
    <p:sldId id="287" r:id="rId8"/>
    <p:sldId id="274" r:id="rId9"/>
    <p:sldId id="289" r:id="rId10"/>
    <p:sldId id="269" r:id="rId11"/>
    <p:sldId id="265" r:id="rId12"/>
    <p:sldId id="263" r:id="rId13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Hind Vadodara" panose="02000000000000000000" pitchFamily="2" charset="0"/>
      <p:regular r:id="rId19"/>
      <p:bold r:id="rId20"/>
    </p:embeddedFont>
    <p:embeddedFont>
      <p:font typeface="Hind Vadodara Light" panose="02000000000000000000" pitchFamily="2" charset="0"/>
      <p:regular r:id="rId21"/>
      <p:bold r:id="rId22"/>
    </p:embeddedFont>
    <p:embeddedFont>
      <p:font typeface="Hind Vadodara Medium" panose="02000000000000000000" pitchFamily="2" charset="0"/>
      <p:regular r:id="rId23"/>
      <p:bold r:id="rId24"/>
    </p:embeddedFont>
    <p:embeddedFont>
      <p:font typeface="Jockey One" panose="020B0604020202020204" charset="-18"/>
      <p:regular r:id="rId25"/>
    </p:embeddedFont>
    <p:embeddedFont>
      <p:font typeface="Lexend Deca Black" panose="020B0604020202020204" charset="0"/>
      <p:bold r:id="rId26"/>
    </p:embeddedFont>
    <p:embeddedFont>
      <p:font typeface="Oswald Medium" panose="00000600000000000000" pitchFamily="2" charset="0"/>
      <p:regular r:id="rId27"/>
      <p:bold r:id="rId28"/>
    </p:embeddedFont>
    <p:embeddedFont>
      <p:font typeface="Roboto Slab Light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95B814-A41B-4A09-A46C-A552887119E1}">
  <a:tblStyle styleId="{2C95B814-A41B-4A09-A46C-A55288711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4aa1ec4e7b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4aa1ec4e7b_0_1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4aa1ec4e7b_0_1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4aa1ec4e7b_0_1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4aa1ec4e7b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4aa1ec4e7b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1c6f77c9c_7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1c6f77c9c_7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a15755a3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a15755a3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aa1ec4e7b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aa1ec4e7b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4aa1ec4e7b_0_2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4aa1ec4e7b_0_2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1c6f77c9c_7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1c6f77c9c_7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251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4aa1ec4e7b_0_3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14aa1ec4e7b_0_3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4aa1ec4e7b_0_2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4aa1ec4e7b_0_2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4aa1ec4e7b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4aa1ec4e7b_0_1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53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53375" y="3932200"/>
            <a:ext cx="5541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9450" y="1256500"/>
            <a:ext cx="5542800" cy="26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ckey One"/>
              <a:buNone/>
              <a:defRPr sz="6000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/>
          <p:nvPr/>
        </p:nvSpPr>
        <p:spPr>
          <a:xfrm rot="5400000" flipH="1">
            <a:off x="-1971287" y="1971288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2433025" y="682650"/>
            <a:ext cx="427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609681" y="4225587"/>
            <a:ext cx="2805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609681" y="3104875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2"/>
          </p:nvPr>
        </p:nvSpPr>
        <p:spPr>
          <a:xfrm>
            <a:off x="5906670" y="359063"/>
            <a:ext cx="262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3"/>
          </p:nvPr>
        </p:nvSpPr>
        <p:spPr>
          <a:xfrm>
            <a:off x="6573870" y="958638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3657050" y="3446126"/>
            <a:ext cx="182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2" hasCustomPrompt="1"/>
          </p:nvPr>
        </p:nvSpPr>
        <p:spPr>
          <a:xfrm>
            <a:off x="4009550" y="2695838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3435650" y="3909500"/>
            <a:ext cx="227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DESIGN 1">
  <p:cSld name="TITLE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2637600" y="708175"/>
            <a:ext cx="33366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ITLE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 flipH="1">
            <a:off x="2052025" y="782563"/>
            <a:ext cx="1983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2"/>
          </p:nvPr>
        </p:nvSpPr>
        <p:spPr>
          <a:xfrm flipH="1">
            <a:off x="5691825" y="782563"/>
            <a:ext cx="1983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3"/>
          </p:nvPr>
        </p:nvSpPr>
        <p:spPr>
          <a:xfrm flipH="1">
            <a:off x="2052025" y="3190063"/>
            <a:ext cx="1983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5124601" y="1664025"/>
            <a:ext cx="27834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5234401" y="2057625"/>
            <a:ext cx="26736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4453201" y="3654216"/>
            <a:ext cx="34548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. </a:t>
            </a:r>
            <a:endParaRPr sz="1000"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rPr>
              <a:t>Please keep this slide for attribution.</a:t>
            </a:r>
            <a:endParaRPr sz="900" b="1">
              <a:solidFill>
                <a:schemeClr val="accen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">
  <p:cSld name="TITLE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2084400" y="1507950"/>
            <a:ext cx="6287100" cy="2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6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280643" y="822405"/>
            <a:ext cx="182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079894" y="779388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3850922" y="1730580"/>
            <a:ext cx="356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2640827" y="1673996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4351279" y="2581531"/>
            <a:ext cx="182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3125560" y="2555313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4897903" y="3484239"/>
            <a:ext cx="342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3686494" y="3423340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9"/>
          </p:nvPr>
        </p:nvSpPr>
        <p:spPr>
          <a:xfrm>
            <a:off x="601931" y="4267871"/>
            <a:ext cx="277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292825" y="1221276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3850922" y="2098177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351279" y="2981757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4897903" y="3855281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 flipH="1">
            <a:off x="2412438" y="2449550"/>
            <a:ext cx="4319100" cy="13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363413" y="1732574"/>
            <a:ext cx="4470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1713076" y="17514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687150" y="1532875"/>
            <a:ext cx="411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5185650" y="1846522"/>
            <a:ext cx="2660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3982673" y="25391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6111202" y="536016"/>
            <a:ext cx="139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5712652" y="972853"/>
            <a:ext cx="219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2"/>
          </p:nvPr>
        </p:nvSpPr>
        <p:spPr>
          <a:xfrm>
            <a:off x="2321191" y="3818131"/>
            <a:ext cx="219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ctrTitle" idx="3"/>
          </p:nvPr>
        </p:nvSpPr>
        <p:spPr>
          <a:xfrm>
            <a:off x="2719741" y="3381294"/>
            <a:ext cx="139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 idx="4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244725" y="1480497"/>
            <a:ext cx="2445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1487723" y="1764442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ctrTitle" idx="2"/>
          </p:nvPr>
        </p:nvSpPr>
        <p:spPr>
          <a:xfrm>
            <a:off x="3639605" y="1480497"/>
            <a:ext cx="26268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3"/>
          </p:nvPr>
        </p:nvSpPr>
        <p:spPr>
          <a:xfrm>
            <a:off x="3973198" y="1764442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ctrTitle" idx="4"/>
          </p:nvPr>
        </p:nvSpPr>
        <p:spPr>
          <a:xfrm>
            <a:off x="6080446" y="1480497"/>
            <a:ext cx="26268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5"/>
          </p:nvPr>
        </p:nvSpPr>
        <p:spPr>
          <a:xfrm>
            <a:off x="6414036" y="1764442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6"/>
          </p:nvPr>
        </p:nvSpPr>
        <p:spPr>
          <a:xfrm>
            <a:off x="1244725" y="3419972"/>
            <a:ext cx="2445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7"/>
          </p:nvPr>
        </p:nvSpPr>
        <p:spPr>
          <a:xfrm>
            <a:off x="1487723" y="3703917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8"/>
          </p:nvPr>
        </p:nvSpPr>
        <p:spPr>
          <a:xfrm>
            <a:off x="3639605" y="3419972"/>
            <a:ext cx="26268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9"/>
          </p:nvPr>
        </p:nvSpPr>
        <p:spPr>
          <a:xfrm>
            <a:off x="3973198" y="3703917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13"/>
          </p:nvPr>
        </p:nvSpPr>
        <p:spPr>
          <a:xfrm>
            <a:off x="6080446" y="3419972"/>
            <a:ext cx="26268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14"/>
          </p:nvPr>
        </p:nvSpPr>
        <p:spPr>
          <a:xfrm>
            <a:off x="6414036" y="3703917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 idx="15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 ">
  <p:cSld name="TITLE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-177087" y="1019668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2"/>
          </p:nvPr>
        </p:nvSpPr>
        <p:spPr>
          <a:xfrm>
            <a:off x="2811450" y="2023993"/>
            <a:ext cx="22905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3"/>
          </p:nvPr>
        </p:nvSpPr>
        <p:spPr>
          <a:xfrm>
            <a:off x="3724588" y="3198960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 hasCustomPrompt="1"/>
          </p:nvPr>
        </p:nvSpPr>
        <p:spPr>
          <a:xfrm>
            <a:off x="2474350" y="1189350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9" name="Google Shape;59;p9"/>
          <p:cNvSpPr txBox="1">
            <a:spLocks noGrp="1"/>
          </p:cNvSpPr>
          <p:nvPr>
            <p:ph type="title" idx="4" hasCustomPrompt="1"/>
          </p:nvPr>
        </p:nvSpPr>
        <p:spPr>
          <a:xfrm>
            <a:off x="4274925" y="2327125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 idx="5" hasCustomPrompt="1"/>
          </p:nvPr>
        </p:nvSpPr>
        <p:spPr>
          <a:xfrm>
            <a:off x="601850" y="180600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ctrTitle"/>
          </p:nvPr>
        </p:nvSpPr>
        <p:spPr>
          <a:xfrm>
            <a:off x="2344425" y="835793"/>
            <a:ext cx="1623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2433469" y="1365500"/>
            <a:ext cx="1445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ctrTitle" idx="2"/>
          </p:nvPr>
        </p:nvSpPr>
        <p:spPr>
          <a:xfrm>
            <a:off x="2328700" y="2767275"/>
            <a:ext cx="165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3"/>
          </p:nvPr>
        </p:nvSpPr>
        <p:spPr>
          <a:xfrm>
            <a:off x="2433469" y="3312188"/>
            <a:ext cx="1445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ctrTitle" idx="4"/>
          </p:nvPr>
        </p:nvSpPr>
        <p:spPr>
          <a:xfrm>
            <a:off x="6290249" y="844350"/>
            <a:ext cx="165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5"/>
          </p:nvPr>
        </p:nvSpPr>
        <p:spPr>
          <a:xfrm>
            <a:off x="6306131" y="1365500"/>
            <a:ext cx="1623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ctrTitle" idx="6"/>
          </p:nvPr>
        </p:nvSpPr>
        <p:spPr>
          <a:xfrm>
            <a:off x="6306130" y="2767263"/>
            <a:ext cx="1623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7"/>
          </p:nvPr>
        </p:nvSpPr>
        <p:spPr>
          <a:xfrm>
            <a:off x="6306131" y="3312188"/>
            <a:ext cx="1623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 idx="8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/>
        </p:nvSpPr>
        <p:spPr>
          <a:xfrm>
            <a:off x="4270075" y="3263200"/>
            <a:ext cx="4900875" cy="1904550"/>
          </a:xfrm>
          <a:custGeom>
            <a:avLst/>
            <a:gdLst/>
            <a:ahLst/>
            <a:cxnLst/>
            <a:rect l="l" t="t" r="r" b="b"/>
            <a:pathLst>
              <a:path w="196035" h="76182" extrusionOk="0">
                <a:moveTo>
                  <a:pt x="0" y="75697"/>
                </a:moveTo>
                <a:lnTo>
                  <a:pt x="196035" y="0"/>
                </a:lnTo>
                <a:lnTo>
                  <a:pt x="196035" y="75697"/>
                </a:lnTo>
                <a:lnTo>
                  <a:pt x="0" y="76182"/>
                </a:lnTo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l="6014" r="28613"/>
          <a:stretch/>
        </p:blipFill>
        <p:spPr>
          <a:xfrm>
            <a:off x="3166150" y="0"/>
            <a:ext cx="59778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>
            <a:spLocks noGrp="1"/>
          </p:cNvSpPr>
          <p:nvPr>
            <p:ph type="ctrTitle"/>
          </p:nvPr>
        </p:nvSpPr>
        <p:spPr>
          <a:xfrm>
            <a:off x="540085" y="1435766"/>
            <a:ext cx="5542800" cy="19670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MANIFESTO COMUNISTA</a:t>
            </a:r>
            <a:endParaRPr dirty="0"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612274" y="3263200"/>
            <a:ext cx="5541300" cy="1187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Gabriela Del Busso Martins (10761499) / Giovanna Gullo Horta Barbosa (14574719)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Giulia </a:t>
            </a:r>
            <a:r>
              <a:rPr lang="en-US" dirty="0" err="1"/>
              <a:t>Cocco</a:t>
            </a:r>
            <a:r>
              <a:rPr lang="en-US" dirty="0"/>
              <a:t> </a:t>
            </a:r>
            <a:r>
              <a:rPr lang="en-US" dirty="0" err="1"/>
              <a:t>Silvério</a:t>
            </a:r>
            <a:r>
              <a:rPr lang="en-US" dirty="0"/>
              <a:t> (14575220) / Mateus </a:t>
            </a:r>
            <a:r>
              <a:rPr lang="en-US" dirty="0" err="1"/>
              <a:t>Moço</a:t>
            </a:r>
            <a:r>
              <a:rPr lang="en-US" dirty="0"/>
              <a:t> (11760573)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Nathalia Ribeiro (14616055) / </a:t>
            </a:r>
            <a:r>
              <a:rPr lang="pt-BR" dirty="0"/>
              <a:t>Pedro Daher Lino de Souza (14602265)</a:t>
            </a:r>
          </a:p>
          <a:p>
            <a:pPr marL="0" indent="0">
              <a:spcAft>
                <a:spcPts val="1600"/>
              </a:spcAft>
            </a:pPr>
            <a:r>
              <a:rPr lang="pt-BR" dirty="0"/>
              <a:t>Pedro Moura Moreira (1460329) / </a:t>
            </a:r>
            <a:r>
              <a:rPr lang="en-US" dirty="0"/>
              <a:t>Pedro Silva Oliveira (14616271)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3;p36">
            <a:extLst>
              <a:ext uri="{FF2B5EF4-FFF2-40B4-BE49-F238E27FC236}">
                <a16:creationId xmlns:a16="http://schemas.microsoft.com/office/drawing/2014/main" id="{B6CA2912-6978-0EFE-DFBB-59436594B91E}"/>
              </a:ext>
            </a:extLst>
          </p:cNvPr>
          <p:cNvSpPr/>
          <p:nvPr/>
        </p:nvSpPr>
        <p:spPr>
          <a:xfrm>
            <a:off x="5525745" y="1111564"/>
            <a:ext cx="3014751" cy="680351"/>
          </a:xfrm>
          <a:custGeom>
            <a:avLst/>
            <a:gdLst/>
            <a:ahLst/>
            <a:cxnLst/>
            <a:rect l="l" t="t" r="r" b="b"/>
            <a:pathLst>
              <a:path w="44156" h="20380" extrusionOk="0">
                <a:moveTo>
                  <a:pt x="2426" y="20380"/>
                </a:moveTo>
                <a:lnTo>
                  <a:pt x="0" y="2426"/>
                </a:lnTo>
                <a:lnTo>
                  <a:pt x="44156" y="0"/>
                </a:lnTo>
                <a:lnTo>
                  <a:pt x="42215" y="20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04" name="Google Shape;704;p36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</a:rPr>
              <a:t>PARTE III</a:t>
            </a:r>
            <a:endParaRPr sz="3200" dirty="0">
              <a:solidFill>
                <a:schemeClr val="accent3"/>
              </a:solidFill>
            </a:endParaRPr>
          </a:p>
        </p:txBody>
      </p:sp>
      <p:grpSp>
        <p:nvGrpSpPr>
          <p:cNvPr id="705" name="Google Shape;705;p36"/>
          <p:cNvGrpSpPr/>
          <p:nvPr/>
        </p:nvGrpSpPr>
        <p:grpSpPr>
          <a:xfrm>
            <a:off x="5274697" y="1175281"/>
            <a:ext cx="3559473" cy="3219935"/>
            <a:chOff x="1176650" y="2377307"/>
            <a:chExt cx="2884500" cy="2162859"/>
          </a:xfrm>
        </p:grpSpPr>
        <p:sp>
          <p:nvSpPr>
            <p:cNvPr id="706" name="Google Shape;706;p36"/>
            <p:cNvSpPr txBox="1"/>
            <p:nvPr/>
          </p:nvSpPr>
          <p:spPr>
            <a:xfrm>
              <a:off x="1600635" y="2377307"/>
              <a:ext cx="2004513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SOCIALISMO E COMUNISMO CRÍTICO-UTÓPICOS</a:t>
              </a:r>
              <a:endParaRPr sz="1800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707" name="Google Shape;707;p36"/>
            <p:cNvSpPr txBox="1"/>
            <p:nvPr/>
          </p:nvSpPr>
          <p:spPr>
            <a:xfrm>
              <a:off x="1176650" y="3016701"/>
              <a:ext cx="2884500" cy="1523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Ideia de proletariado em estado embrionário e falta de condições materiais para emancipação dessa classe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Melhoria das condições materiais de vida de todos, tendo que ser de modo pacífico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Mera ciência social, que não supera a utopia devido ao seu contexto e crescente tensão entre classes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endParaRPr lang="pt-BR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  <a:p>
              <a:pPr marL="139700" lvl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sp>
        <p:nvSpPr>
          <p:cNvPr id="713" name="Google Shape;713;p36"/>
          <p:cNvSpPr/>
          <p:nvPr/>
        </p:nvSpPr>
        <p:spPr>
          <a:xfrm>
            <a:off x="1557249" y="1105468"/>
            <a:ext cx="3014751" cy="680351"/>
          </a:xfrm>
          <a:custGeom>
            <a:avLst/>
            <a:gdLst/>
            <a:ahLst/>
            <a:cxnLst/>
            <a:rect l="l" t="t" r="r" b="b"/>
            <a:pathLst>
              <a:path w="44156" h="20380" extrusionOk="0">
                <a:moveTo>
                  <a:pt x="2426" y="20380"/>
                </a:moveTo>
                <a:lnTo>
                  <a:pt x="0" y="2426"/>
                </a:lnTo>
                <a:lnTo>
                  <a:pt x="44156" y="0"/>
                </a:lnTo>
                <a:lnTo>
                  <a:pt x="42215" y="20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8" name="Google Shape;705;p36">
            <a:extLst>
              <a:ext uri="{FF2B5EF4-FFF2-40B4-BE49-F238E27FC236}">
                <a16:creationId xmlns:a16="http://schemas.microsoft.com/office/drawing/2014/main" id="{498188E2-F49A-45F9-752B-EC019B44FAD1}"/>
              </a:ext>
            </a:extLst>
          </p:cNvPr>
          <p:cNvGrpSpPr/>
          <p:nvPr/>
        </p:nvGrpSpPr>
        <p:grpSpPr>
          <a:xfrm>
            <a:off x="1274655" y="1127451"/>
            <a:ext cx="3559473" cy="3044091"/>
            <a:chOff x="1176650" y="2377307"/>
            <a:chExt cx="2884500" cy="2044743"/>
          </a:xfrm>
        </p:grpSpPr>
        <p:sp>
          <p:nvSpPr>
            <p:cNvPr id="9" name="Google Shape;706;p36">
              <a:extLst>
                <a:ext uri="{FF2B5EF4-FFF2-40B4-BE49-F238E27FC236}">
                  <a16:creationId xmlns:a16="http://schemas.microsoft.com/office/drawing/2014/main" id="{5C42AB3B-8494-1B7B-CE91-4FB1AA66CA84}"/>
                </a:ext>
              </a:extLst>
            </p:cNvPr>
            <p:cNvSpPr txBox="1"/>
            <p:nvPr/>
          </p:nvSpPr>
          <p:spPr>
            <a:xfrm>
              <a:off x="1600635" y="2377307"/>
              <a:ext cx="2004513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SOCIALISMO CONSERVADOR/BURGUÊS</a:t>
              </a:r>
              <a:endParaRPr sz="1800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0" name="Google Shape;707;p36">
              <a:extLst>
                <a:ext uri="{FF2B5EF4-FFF2-40B4-BE49-F238E27FC236}">
                  <a16:creationId xmlns:a16="http://schemas.microsoft.com/office/drawing/2014/main" id="{CABFA50B-3DE5-965B-4196-5514E48343B8}"/>
                </a:ext>
              </a:extLst>
            </p:cNvPr>
            <p:cNvSpPr txBox="1"/>
            <p:nvPr/>
          </p:nvSpPr>
          <p:spPr>
            <a:xfrm>
              <a:off x="1176650" y="3032450"/>
              <a:ext cx="2884500" cy="13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Remediar os males sociais para tranquilizar a sociedade burguesa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Manter a sociedade moderna assegurando que nada revolucionário a dissolva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Reformas administrativas sem afetar as relações prévias entre capital e trabalho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Consentimento do proletariado (que está numa falsa ilusão de melhoria de vida) </a:t>
              </a:r>
            </a:p>
            <a:p>
              <a:pPr marL="139700" lvl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2"/>
          <p:cNvSpPr/>
          <p:nvPr/>
        </p:nvSpPr>
        <p:spPr>
          <a:xfrm>
            <a:off x="2258987" y="2090899"/>
            <a:ext cx="424200" cy="42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2"/>
          <p:cNvSpPr/>
          <p:nvPr/>
        </p:nvSpPr>
        <p:spPr>
          <a:xfrm>
            <a:off x="4656149" y="1512787"/>
            <a:ext cx="424200" cy="42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2"/>
          <p:cNvSpPr/>
          <p:nvPr/>
        </p:nvSpPr>
        <p:spPr>
          <a:xfrm>
            <a:off x="7053362" y="934593"/>
            <a:ext cx="424200" cy="42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2" name="Google Shape;482;p32"/>
          <p:cNvCxnSpPr>
            <a:stCxn id="479" idx="6"/>
            <a:endCxn id="480" idx="2"/>
          </p:cNvCxnSpPr>
          <p:nvPr/>
        </p:nvCxnSpPr>
        <p:spPr>
          <a:xfrm rot="10800000" flipH="1">
            <a:off x="2683187" y="1724899"/>
            <a:ext cx="1973100" cy="5781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3" name="Google Shape;483;p32"/>
          <p:cNvCxnSpPr>
            <a:stCxn id="480" idx="6"/>
            <a:endCxn id="481" idx="2"/>
          </p:cNvCxnSpPr>
          <p:nvPr/>
        </p:nvCxnSpPr>
        <p:spPr>
          <a:xfrm rot="10800000" flipH="1">
            <a:off x="5080349" y="1146787"/>
            <a:ext cx="1973100" cy="5781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4" name="Google Shape;484;p32"/>
          <p:cNvSpPr/>
          <p:nvPr/>
        </p:nvSpPr>
        <p:spPr>
          <a:xfrm>
            <a:off x="2110103" y="1936987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85" name="Google Shape;485;p32"/>
          <p:cNvSpPr/>
          <p:nvPr/>
        </p:nvSpPr>
        <p:spPr>
          <a:xfrm>
            <a:off x="4505016" y="1358874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86" name="Google Shape;486;p32"/>
          <p:cNvSpPr/>
          <p:nvPr/>
        </p:nvSpPr>
        <p:spPr>
          <a:xfrm>
            <a:off x="6904416" y="780687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87" name="Google Shape;487;p32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</a:rPr>
              <a:t>PARTE IV</a:t>
            </a:r>
            <a:endParaRPr sz="3200" dirty="0">
              <a:solidFill>
                <a:schemeClr val="accent3"/>
              </a:solidFill>
            </a:endParaRPr>
          </a:p>
        </p:txBody>
      </p:sp>
      <p:grpSp>
        <p:nvGrpSpPr>
          <p:cNvPr id="488" name="Google Shape;488;p32"/>
          <p:cNvGrpSpPr/>
          <p:nvPr/>
        </p:nvGrpSpPr>
        <p:grpSpPr>
          <a:xfrm>
            <a:off x="1247044" y="2702673"/>
            <a:ext cx="2414954" cy="1869150"/>
            <a:chOff x="1207477" y="2813797"/>
            <a:chExt cx="2500523" cy="1696201"/>
          </a:xfrm>
        </p:grpSpPr>
        <p:sp>
          <p:nvSpPr>
            <p:cNvPr id="489" name="Google Shape;489;p32"/>
            <p:cNvSpPr txBox="1"/>
            <p:nvPr/>
          </p:nvSpPr>
          <p:spPr>
            <a:xfrm>
              <a:off x="1308850" y="3353698"/>
              <a:ext cx="2316000" cy="115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União em prol de objetivo comum: derrocada da burguesia e propriedade</a:t>
              </a:r>
            </a:p>
          </p:txBody>
        </p:sp>
        <p:sp>
          <p:nvSpPr>
            <p:cNvPr id="490" name="Google Shape;490;p32"/>
            <p:cNvSpPr txBox="1"/>
            <p:nvPr/>
          </p:nvSpPr>
          <p:spPr>
            <a:xfrm>
              <a:off x="1309000" y="2962400"/>
              <a:ext cx="2316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491" name="Google Shape;491;p32"/>
            <p:cNvSpPr txBox="1"/>
            <p:nvPr/>
          </p:nvSpPr>
          <p:spPr>
            <a:xfrm>
              <a:off x="1207477" y="2813797"/>
              <a:ext cx="2500523" cy="77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UNIÃO ENTRE COMUNISTAS E PROLETÁRIOS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grpSp>
        <p:nvGrpSpPr>
          <p:cNvPr id="492" name="Google Shape;492;p32"/>
          <p:cNvGrpSpPr/>
          <p:nvPr/>
        </p:nvGrpSpPr>
        <p:grpSpPr>
          <a:xfrm>
            <a:off x="3708000" y="2259756"/>
            <a:ext cx="2316000" cy="1672110"/>
            <a:chOff x="3708000" y="2259756"/>
            <a:chExt cx="2316000" cy="1672110"/>
          </a:xfrm>
        </p:grpSpPr>
        <p:sp>
          <p:nvSpPr>
            <p:cNvPr id="493" name="Google Shape;493;p32"/>
            <p:cNvSpPr txBox="1"/>
            <p:nvPr/>
          </p:nvSpPr>
          <p:spPr>
            <a:xfrm>
              <a:off x="3708000" y="3378066"/>
              <a:ext cx="23160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Até em ambientes políticos complexos, os comunistas estão ganhando força</a:t>
              </a:r>
            </a:p>
            <a:p>
              <a:pPr marL="0" lvl="0" indent="0" algn="ctr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Consciência de que, para derrotar a burguesia, precisam unir forças com outros grupos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495" name="Google Shape;495;p32"/>
            <p:cNvSpPr txBox="1"/>
            <p:nvPr/>
          </p:nvSpPr>
          <p:spPr>
            <a:xfrm>
              <a:off x="3803638" y="2259756"/>
              <a:ext cx="2124703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NÃO ESTÃO “PISANDO EM FALSO”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grpSp>
        <p:nvGrpSpPr>
          <p:cNvPr id="496" name="Google Shape;496;p32"/>
          <p:cNvGrpSpPr/>
          <p:nvPr/>
        </p:nvGrpSpPr>
        <p:grpSpPr>
          <a:xfrm>
            <a:off x="6107300" y="1692195"/>
            <a:ext cx="2421980" cy="1661503"/>
            <a:chOff x="6107300" y="1692195"/>
            <a:chExt cx="2421980" cy="1661503"/>
          </a:xfrm>
        </p:grpSpPr>
        <p:sp>
          <p:nvSpPr>
            <p:cNvPr id="497" name="Google Shape;497;p32"/>
            <p:cNvSpPr txBox="1"/>
            <p:nvPr/>
          </p:nvSpPr>
          <p:spPr>
            <a:xfrm>
              <a:off x="6107300" y="2270296"/>
              <a:ext cx="2421980" cy="108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Proletários são a maioria e revolução comunista é um caminho sem volta</a:t>
              </a:r>
            </a:p>
          </p:txBody>
        </p:sp>
        <p:sp>
          <p:nvSpPr>
            <p:cNvPr id="499" name="Google Shape;499;p32"/>
            <p:cNvSpPr txBox="1"/>
            <p:nvPr/>
          </p:nvSpPr>
          <p:spPr>
            <a:xfrm>
              <a:off x="6213280" y="1692195"/>
              <a:ext cx="2316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LUTA IMPOSSÍVEL DE PERDER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grpSp>
        <p:nvGrpSpPr>
          <p:cNvPr id="500" name="Google Shape;500;p32"/>
          <p:cNvGrpSpPr/>
          <p:nvPr/>
        </p:nvGrpSpPr>
        <p:grpSpPr>
          <a:xfrm>
            <a:off x="2314505" y="2131618"/>
            <a:ext cx="304699" cy="342763"/>
            <a:chOff x="4480030" y="4554880"/>
            <a:chExt cx="304699" cy="342763"/>
          </a:xfrm>
        </p:grpSpPr>
        <p:sp>
          <p:nvSpPr>
            <p:cNvPr id="501" name="Google Shape;501;p32"/>
            <p:cNvSpPr/>
            <p:nvPr/>
          </p:nvSpPr>
          <p:spPr>
            <a:xfrm>
              <a:off x="4500833" y="4575986"/>
              <a:ext cx="263094" cy="262814"/>
            </a:xfrm>
            <a:custGeom>
              <a:avLst/>
              <a:gdLst/>
              <a:ahLst/>
              <a:cxnLst/>
              <a:rect l="l" t="t" r="r" b="b"/>
              <a:pathLst>
                <a:path w="11294" h="11282" extrusionOk="0">
                  <a:moveTo>
                    <a:pt x="5641" y="1"/>
                  </a:moveTo>
                  <a:cubicBezTo>
                    <a:pt x="2527" y="1"/>
                    <a:pt x="1" y="2527"/>
                    <a:pt x="1" y="5641"/>
                  </a:cubicBezTo>
                  <a:cubicBezTo>
                    <a:pt x="1" y="8754"/>
                    <a:pt x="2527" y="11281"/>
                    <a:pt x="5641" y="11281"/>
                  </a:cubicBezTo>
                  <a:cubicBezTo>
                    <a:pt x="8767" y="11281"/>
                    <a:pt x="11294" y="8754"/>
                    <a:pt x="11294" y="5641"/>
                  </a:cubicBezTo>
                  <a:cubicBezTo>
                    <a:pt x="11294" y="2527"/>
                    <a:pt x="8767" y="1"/>
                    <a:pt x="5641" y="1"/>
                  </a:cubicBezTo>
                  <a:close/>
                </a:path>
              </a:pathLst>
            </a:custGeom>
            <a:solidFill>
              <a:srgbClr val="FAEC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4486577" y="4572119"/>
              <a:ext cx="280914" cy="270525"/>
            </a:xfrm>
            <a:custGeom>
              <a:avLst/>
              <a:gdLst/>
              <a:ahLst/>
              <a:cxnLst/>
              <a:rect l="l" t="t" r="r" b="b"/>
              <a:pathLst>
                <a:path w="12059" h="11613" extrusionOk="0">
                  <a:moveTo>
                    <a:pt x="6253" y="333"/>
                  </a:moveTo>
                  <a:cubicBezTo>
                    <a:pt x="9277" y="333"/>
                    <a:pt x="11727" y="2783"/>
                    <a:pt x="11740" y="5807"/>
                  </a:cubicBezTo>
                  <a:cubicBezTo>
                    <a:pt x="11740" y="8027"/>
                    <a:pt x="10400" y="10018"/>
                    <a:pt x="8358" y="10873"/>
                  </a:cubicBezTo>
                  <a:cubicBezTo>
                    <a:pt x="7677" y="11152"/>
                    <a:pt x="6963" y="11288"/>
                    <a:pt x="6257" y="11288"/>
                  </a:cubicBezTo>
                  <a:cubicBezTo>
                    <a:pt x="4832" y="11288"/>
                    <a:pt x="3435" y="10735"/>
                    <a:pt x="2386" y="9686"/>
                  </a:cubicBezTo>
                  <a:cubicBezTo>
                    <a:pt x="817" y="8117"/>
                    <a:pt x="345" y="5756"/>
                    <a:pt x="1200" y="3714"/>
                  </a:cubicBezTo>
                  <a:cubicBezTo>
                    <a:pt x="2042" y="1660"/>
                    <a:pt x="4045" y="333"/>
                    <a:pt x="6253" y="333"/>
                  </a:cubicBezTo>
                  <a:close/>
                  <a:moveTo>
                    <a:pt x="6247" y="0"/>
                  </a:moveTo>
                  <a:cubicBezTo>
                    <a:pt x="4742" y="0"/>
                    <a:pt x="3264" y="590"/>
                    <a:pt x="2157" y="1698"/>
                  </a:cubicBezTo>
                  <a:cubicBezTo>
                    <a:pt x="498" y="3370"/>
                    <a:pt x="0" y="5858"/>
                    <a:pt x="893" y="8027"/>
                  </a:cubicBezTo>
                  <a:cubicBezTo>
                    <a:pt x="1786" y="10197"/>
                    <a:pt x="3905" y="11613"/>
                    <a:pt x="6253" y="11613"/>
                  </a:cubicBezTo>
                  <a:cubicBezTo>
                    <a:pt x="9468" y="11613"/>
                    <a:pt x="12059" y="9010"/>
                    <a:pt x="12059" y="5807"/>
                  </a:cubicBezTo>
                  <a:cubicBezTo>
                    <a:pt x="12059" y="3459"/>
                    <a:pt x="10655" y="1341"/>
                    <a:pt x="8473" y="447"/>
                  </a:cubicBezTo>
                  <a:cubicBezTo>
                    <a:pt x="7752" y="146"/>
                    <a:pt x="6996" y="0"/>
                    <a:pt x="6247" y="0"/>
                  </a:cubicBezTo>
                  <a:close/>
                </a:path>
              </a:pathLst>
            </a:custGeom>
            <a:solidFill>
              <a:srgbClr val="C94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4592687" y="4677531"/>
              <a:ext cx="69279" cy="59589"/>
            </a:xfrm>
            <a:custGeom>
              <a:avLst/>
              <a:gdLst/>
              <a:ahLst/>
              <a:cxnLst/>
              <a:rect l="l" t="t" r="r" b="b"/>
              <a:pathLst>
                <a:path w="2974" h="2558" extrusionOk="0">
                  <a:moveTo>
                    <a:pt x="1698" y="338"/>
                  </a:moveTo>
                  <a:lnTo>
                    <a:pt x="1698" y="350"/>
                  </a:lnTo>
                  <a:cubicBezTo>
                    <a:pt x="2221" y="350"/>
                    <a:pt x="2642" y="759"/>
                    <a:pt x="2642" y="1282"/>
                  </a:cubicBezTo>
                  <a:cubicBezTo>
                    <a:pt x="2642" y="1851"/>
                    <a:pt x="2182" y="2227"/>
                    <a:pt x="1699" y="2227"/>
                  </a:cubicBezTo>
                  <a:cubicBezTo>
                    <a:pt x="1467" y="2227"/>
                    <a:pt x="1229" y="2140"/>
                    <a:pt x="1034" y="1945"/>
                  </a:cubicBezTo>
                  <a:cubicBezTo>
                    <a:pt x="447" y="1358"/>
                    <a:pt x="868" y="338"/>
                    <a:pt x="1698" y="338"/>
                  </a:cubicBezTo>
                  <a:close/>
                  <a:moveTo>
                    <a:pt x="1693" y="1"/>
                  </a:moveTo>
                  <a:cubicBezTo>
                    <a:pt x="1381" y="1"/>
                    <a:pt x="1064" y="117"/>
                    <a:pt x="804" y="376"/>
                  </a:cubicBezTo>
                  <a:cubicBezTo>
                    <a:pt x="1" y="1180"/>
                    <a:pt x="562" y="2558"/>
                    <a:pt x="1698" y="2558"/>
                  </a:cubicBezTo>
                  <a:cubicBezTo>
                    <a:pt x="2412" y="2558"/>
                    <a:pt x="2974" y="1984"/>
                    <a:pt x="2974" y="1282"/>
                  </a:cubicBezTo>
                  <a:cubicBezTo>
                    <a:pt x="2974" y="512"/>
                    <a:pt x="2347" y="1"/>
                    <a:pt x="1693" y="1"/>
                  </a:cubicBezTo>
                  <a:close/>
                </a:path>
              </a:pathLst>
            </a:custGeom>
            <a:solidFill>
              <a:srgbClr val="C94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4626582" y="4554880"/>
              <a:ext cx="11601" cy="342763"/>
            </a:xfrm>
            <a:custGeom>
              <a:avLst/>
              <a:gdLst/>
              <a:ahLst/>
              <a:cxnLst/>
              <a:rect l="l" t="t" r="r" b="b"/>
              <a:pathLst>
                <a:path w="498" h="14714" extrusionOk="0">
                  <a:moveTo>
                    <a:pt x="0" y="1"/>
                  </a:moveTo>
                  <a:lnTo>
                    <a:pt x="0" y="14714"/>
                  </a:lnTo>
                  <a:lnTo>
                    <a:pt x="498" y="14714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4480030" y="4701735"/>
              <a:ext cx="304699" cy="11321"/>
            </a:xfrm>
            <a:custGeom>
              <a:avLst/>
              <a:gdLst/>
              <a:ahLst/>
              <a:cxnLst/>
              <a:rect l="l" t="t" r="r" b="b"/>
              <a:pathLst>
                <a:path w="13080" h="486" extrusionOk="0">
                  <a:moveTo>
                    <a:pt x="0" y="0"/>
                  </a:moveTo>
                  <a:lnTo>
                    <a:pt x="0" y="485"/>
                  </a:lnTo>
                  <a:lnTo>
                    <a:pt x="13080" y="485"/>
                  </a:lnTo>
                  <a:lnTo>
                    <a:pt x="13080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4533820" y="4633479"/>
              <a:ext cx="172453" cy="147644"/>
            </a:xfrm>
            <a:custGeom>
              <a:avLst/>
              <a:gdLst/>
              <a:ahLst/>
              <a:cxnLst/>
              <a:rect l="l" t="t" r="r" b="b"/>
              <a:pathLst>
                <a:path w="7403" h="6338" extrusionOk="0">
                  <a:moveTo>
                    <a:pt x="4225" y="340"/>
                  </a:moveTo>
                  <a:cubicBezTo>
                    <a:pt x="5794" y="340"/>
                    <a:pt x="7070" y="1603"/>
                    <a:pt x="7070" y="3173"/>
                  </a:cubicBezTo>
                  <a:cubicBezTo>
                    <a:pt x="7070" y="4882"/>
                    <a:pt x="5669" y="6019"/>
                    <a:pt x="4209" y="6019"/>
                  </a:cubicBezTo>
                  <a:cubicBezTo>
                    <a:pt x="3511" y="6019"/>
                    <a:pt x="2799" y="5759"/>
                    <a:pt x="2221" y="5176"/>
                  </a:cubicBezTo>
                  <a:cubicBezTo>
                    <a:pt x="435" y="3390"/>
                    <a:pt x="1698" y="340"/>
                    <a:pt x="4225" y="340"/>
                  </a:cubicBezTo>
                  <a:close/>
                  <a:moveTo>
                    <a:pt x="4210" y="1"/>
                  </a:moveTo>
                  <a:cubicBezTo>
                    <a:pt x="3431" y="1"/>
                    <a:pt x="2636" y="291"/>
                    <a:pt x="1992" y="940"/>
                  </a:cubicBezTo>
                  <a:cubicBezTo>
                    <a:pt x="1" y="2930"/>
                    <a:pt x="1405" y="6338"/>
                    <a:pt x="4225" y="6338"/>
                  </a:cubicBezTo>
                  <a:cubicBezTo>
                    <a:pt x="5973" y="6338"/>
                    <a:pt x="7389" y="4921"/>
                    <a:pt x="7402" y="3173"/>
                  </a:cubicBezTo>
                  <a:cubicBezTo>
                    <a:pt x="7402" y="1266"/>
                    <a:pt x="5839" y="1"/>
                    <a:pt x="4210" y="1"/>
                  </a:cubicBezTo>
                  <a:close/>
                </a:path>
              </a:pathLst>
            </a:custGeom>
            <a:solidFill>
              <a:srgbClr val="C94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2"/>
          <p:cNvGrpSpPr/>
          <p:nvPr/>
        </p:nvGrpSpPr>
        <p:grpSpPr>
          <a:xfrm>
            <a:off x="4696928" y="1578644"/>
            <a:ext cx="342763" cy="294825"/>
            <a:chOff x="2698815" y="3463419"/>
            <a:chExt cx="342763" cy="294825"/>
          </a:xfrm>
        </p:grpSpPr>
        <p:sp>
          <p:nvSpPr>
            <p:cNvPr id="508" name="Google Shape;508;p32"/>
            <p:cNvSpPr/>
            <p:nvPr/>
          </p:nvSpPr>
          <p:spPr>
            <a:xfrm>
              <a:off x="2823958" y="3671424"/>
              <a:ext cx="27372" cy="86820"/>
            </a:xfrm>
            <a:custGeom>
              <a:avLst/>
              <a:gdLst/>
              <a:ahLst/>
              <a:cxnLst/>
              <a:rect l="l" t="t" r="r" b="b"/>
              <a:pathLst>
                <a:path w="1175" h="3727" extrusionOk="0">
                  <a:moveTo>
                    <a:pt x="1162" y="0"/>
                  </a:moveTo>
                  <a:cubicBezTo>
                    <a:pt x="932" y="243"/>
                    <a:pt x="626" y="396"/>
                    <a:pt x="294" y="434"/>
                  </a:cubicBezTo>
                  <a:lnTo>
                    <a:pt x="0" y="472"/>
                  </a:lnTo>
                  <a:lnTo>
                    <a:pt x="0" y="3458"/>
                  </a:lnTo>
                  <a:cubicBezTo>
                    <a:pt x="0" y="3599"/>
                    <a:pt x="115" y="3726"/>
                    <a:pt x="268" y="3726"/>
                  </a:cubicBezTo>
                  <a:lnTo>
                    <a:pt x="894" y="3726"/>
                  </a:lnTo>
                  <a:cubicBezTo>
                    <a:pt x="1047" y="3726"/>
                    <a:pt x="1174" y="3599"/>
                    <a:pt x="1174" y="3458"/>
                  </a:cubicBezTo>
                  <a:lnTo>
                    <a:pt x="1174" y="0"/>
                  </a:lnTo>
                  <a:close/>
                </a:path>
              </a:pathLst>
            </a:custGeom>
            <a:solidFill>
              <a:srgbClr val="E9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2823958" y="3671424"/>
              <a:ext cx="27372" cy="42234"/>
            </a:xfrm>
            <a:custGeom>
              <a:avLst/>
              <a:gdLst/>
              <a:ahLst/>
              <a:cxnLst/>
              <a:rect l="l" t="t" r="r" b="b"/>
              <a:pathLst>
                <a:path w="1175" h="1813" extrusionOk="0">
                  <a:moveTo>
                    <a:pt x="1174" y="0"/>
                  </a:moveTo>
                  <a:cubicBezTo>
                    <a:pt x="932" y="230"/>
                    <a:pt x="626" y="396"/>
                    <a:pt x="294" y="434"/>
                  </a:cubicBezTo>
                  <a:lnTo>
                    <a:pt x="0" y="472"/>
                  </a:lnTo>
                  <a:lnTo>
                    <a:pt x="0" y="1812"/>
                  </a:lnTo>
                  <a:lnTo>
                    <a:pt x="294" y="1774"/>
                  </a:lnTo>
                  <a:cubicBezTo>
                    <a:pt x="626" y="1736"/>
                    <a:pt x="932" y="1583"/>
                    <a:pt x="1174" y="1340"/>
                  </a:cubicBezTo>
                  <a:lnTo>
                    <a:pt x="1174" y="0"/>
                  </a:lnTo>
                  <a:close/>
                </a:path>
              </a:pathLst>
            </a:custGeom>
            <a:solidFill>
              <a:srgbClr val="FAD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2698815" y="3463792"/>
              <a:ext cx="315717" cy="219229"/>
            </a:xfrm>
            <a:custGeom>
              <a:avLst/>
              <a:gdLst/>
              <a:ahLst/>
              <a:cxnLst/>
              <a:rect l="l" t="t" r="r" b="b"/>
              <a:pathLst>
                <a:path w="13553" h="9411" extrusionOk="0">
                  <a:moveTo>
                    <a:pt x="6837" y="0"/>
                  </a:moveTo>
                  <a:cubicBezTo>
                    <a:pt x="6492" y="0"/>
                    <a:pt x="6143" y="27"/>
                    <a:pt x="5794" y="83"/>
                  </a:cubicBezTo>
                  <a:cubicBezTo>
                    <a:pt x="2565" y="581"/>
                    <a:pt x="192" y="3350"/>
                    <a:pt x="166" y="6616"/>
                  </a:cubicBezTo>
                  <a:cubicBezTo>
                    <a:pt x="153" y="7790"/>
                    <a:pt x="115" y="8760"/>
                    <a:pt x="0" y="9117"/>
                  </a:cubicBezTo>
                  <a:cubicBezTo>
                    <a:pt x="268" y="9245"/>
                    <a:pt x="549" y="9334"/>
                    <a:pt x="830" y="9411"/>
                  </a:cubicBezTo>
                  <a:lnTo>
                    <a:pt x="3586" y="8377"/>
                  </a:lnTo>
                  <a:cubicBezTo>
                    <a:pt x="3867" y="7854"/>
                    <a:pt x="3292" y="7612"/>
                    <a:pt x="3892" y="7599"/>
                  </a:cubicBezTo>
                  <a:cubicBezTo>
                    <a:pt x="7657" y="7497"/>
                    <a:pt x="11842" y="6055"/>
                    <a:pt x="13552" y="5787"/>
                  </a:cubicBezTo>
                  <a:lnTo>
                    <a:pt x="13144" y="4575"/>
                  </a:lnTo>
                  <a:cubicBezTo>
                    <a:pt x="12234" y="1811"/>
                    <a:pt x="9662" y="0"/>
                    <a:pt x="6837" y="0"/>
                  </a:cubicBezTo>
                  <a:close/>
                </a:path>
              </a:pathLst>
            </a:custGeom>
            <a:solidFill>
              <a:srgbClr val="B9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2698815" y="3463419"/>
              <a:ext cx="342763" cy="227103"/>
            </a:xfrm>
            <a:custGeom>
              <a:avLst/>
              <a:gdLst/>
              <a:ahLst/>
              <a:cxnLst/>
              <a:rect l="l" t="t" r="r" b="b"/>
              <a:pathLst>
                <a:path w="14714" h="9749" extrusionOk="0">
                  <a:moveTo>
                    <a:pt x="6843" y="0"/>
                  </a:moveTo>
                  <a:cubicBezTo>
                    <a:pt x="3393" y="0"/>
                    <a:pt x="194" y="2738"/>
                    <a:pt x="166" y="6632"/>
                  </a:cubicBezTo>
                  <a:cubicBezTo>
                    <a:pt x="166" y="7794"/>
                    <a:pt x="115" y="8763"/>
                    <a:pt x="0" y="9121"/>
                  </a:cubicBezTo>
                  <a:cubicBezTo>
                    <a:pt x="268" y="9248"/>
                    <a:pt x="549" y="9350"/>
                    <a:pt x="830" y="9427"/>
                  </a:cubicBezTo>
                  <a:cubicBezTo>
                    <a:pt x="1417" y="9585"/>
                    <a:pt x="2319" y="9749"/>
                    <a:pt x="3529" y="9749"/>
                  </a:cubicBezTo>
                  <a:cubicBezTo>
                    <a:pt x="4080" y="9749"/>
                    <a:pt x="4694" y="9715"/>
                    <a:pt x="5372" y="9631"/>
                  </a:cubicBezTo>
                  <a:lnTo>
                    <a:pt x="5666" y="9593"/>
                  </a:lnTo>
                  <a:cubicBezTo>
                    <a:pt x="5998" y="9542"/>
                    <a:pt x="6304" y="9389"/>
                    <a:pt x="6546" y="9159"/>
                  </a:cubicBezTo>
                  <a:lnTo>
                    <a:pt x="7657" y="8036"/>
                  </a:lnTo>
                  <a:cubicBezTo>
                    <a:pt x="7912" y="7781"/>
                    <a:pt x="8256" y="7615"/>
                    <a:pt x="8626" y="7589"/>
                  </a:cubicBezTo>
                  <a:lnTo>
                    <a:pt x="14713" y="7117"/>
                  </a:lnTo>
                  <a:lnTo>
                    <a:pt x="14713" y="6326"/>
                  </a:lnTo>
                  <a:lnTo>
                    <a:pt x="13552" y="5803"/>
                  </a:lnTo>
                  <a:cubicBezTo>
                    <a:pt x="11842" y="6071"/>
                    <a:pt x="7197" y="6147"/>
                    <a:pt x="3420" y="6250"/>
                  </a:cubicBezTo>
                  <a:cubicBezTo>
                    <a:pt x="3114" y="6262"/>
                    <a:pt x="2820" y="6352"/>
                    <a:pt x="2578" y="6518"/>
                  </a:cubicBezTo>
                  <a:lnTo>
                    <a:pt x="2578" y="6518"/>
                  </a:lnTo>
                  <a:cubicBezTo>
                    <a:pt x="2781" y="3213"/>
                    <a:pt x="5538" y="814"/>
                    <a:pt x="8641" y="814"/>
                  </a:cubicBezTo>
                  <a:cubicBezTo>
                    <a:pt x="9241" y="814"/>
                    <a:pt x="9854" y="904"/>
                    <a:pt x="10464" y="1094"/>
                  </a:cubicBezTo>
                  <a:cubicBezTo>
                    <a:pt x="9312" y="342"/>
                    <a:pt x="8062" y="0"/>
                    <a:pt x="6843" y="0"/>
                  </a:cubicBezTo>
                  <a:close/>
                </a:path>
              </a:pathLst>
            </a:custGeom>
            <a:solidFill>
              <a:srgbClr val="A33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2"/>
          <p:cNvGrpSpPr/>
          <p:nvPr/>
        </p:nvGrpSpPr>
        <p:grpSpPr>
          <a:xfrm>
            <a:off x="7090362" y="975318"/>
            <a:ext cx="350198" cy="342768"/>
            <a:chOff x="5571887" y="2912506"/>
            <a:chExt cx="350198" cy="342768"/>
          </a:xfrm>
        </p:grpSpPr>
        <p:sp>
          <p:nvSpPr>
            <p:cNvPr id="513" name="Google Shape;513;p32"/>
            <p:cNvSpPr/>
            <p:nvPr/>
          </p:nvSpPr>
          <p:spPr>
            <a:xfrm>
              <a:off x="5783526" y="2912506"/>
              <a:ext cx="138559" cy="124419"/>
            </a:xfrm>
            <a:custGeom>
              <a:avLst/>
              <a:gdLst/>
              <a:ahLst/>
              <a:cxnLst/>
              <a:rect l="l" t="t" r="r" b="b"/>
              <a:pathLst>
                <a:path w="5948" h="5341" extrusionOk="0">
                  <a:moveTo>
                    <a:pt x="4914" y="0"/>
                  </a:moveTo>
                  <a:cubicBezTo>
                    <a:pt x="3999" y="915"/>
                    <a:pt x="3280" y="1031"/>
                    <a:pt x="2642" y="1031"/>
                  </a:cubicBezTo>
                  <a:cubicBezTo>
                    <a:pt x="2427" y="1031"/>
                    <a:pt x="2220" y="1018"/>
                    <a:pt x="2018" y="1018"/>
                  </a:cubicBezTo>
                  <a:cubicBezTo>
                    <a:pt x="1535" y="1018"/>
                    <a:pt x="1079" y="1094"/>
                    <a:pt x="588" y="1608"/>
                  </a:cubicBezTo>
                  <a:cubicBezTo>
                    <a:pt x="1" y="2208"/>
                    <a:pt x="1" y="2999"/>
                    <a:pt x="333" y="3701"/>
                  </a:cubicBezTo>
                  <a:cubicBezTo>
                    <a:pt x="380" y="3791"/>
                    <a:pt x="470" y="3836"/>
                    <a:pt x="559" y="3836"/>
                  </a:cubicBezTo>
                  <a:cubicBezTo>
                    <a:pt x="659" y="3836"/>
                    <a:pt x="758" y="3778"/>
                    <a:pt x="792" y="3663"/>
                  </a:cubicBezTo>
                  <a:cubicBezTo>
                    <a:pt x="946" y="3133"/>
                    <a:pt x="1358" y="2461"/>
                    <a:pt x="2365" y="2461"/>
                  </a:cubicBezTo>
                  <a:cubicBezTo>
                    <a:pt x="2523" y="2461"/>
                    <a:pt x="2696" y="2478"/>
                    <a:pt x="2885" y="2514"/>
                  </a:cubicBezTo>
                  <a:cubicBezTo>
                    <a:pt x="2170" y="3318"/>
                    <a:pt x="2681" y="4058"/>
                    <a:pt x="2132" y="4607"/>
                  </a:cubicBezTo>
                  <a:cubicBezTo>
                    <a:pt x="2068" y="4671"/>
                    <a:pt x="2004" y="4735"/>
                    <a:pt x="1928" y="4786"/>
                  </a:cubicBezTo>
                  <a:cubicBezTo>
                    <a:pt x="1775" y="4901"/>
                    <a:pt x="1813" y="5143"/>
                    <a:pt x="2004" y="5207"/>
                  </a:cubicBezTo>
                  <a:cubicBezTo>
                    <a:pt x="2234" y="5297"/>
                    <a:pt x="2475" y="5341"/>
                    <a:pt x="2715" y="5341"/>
                  </a:cubicBezTo>
                  <a:cubicBezTo>
                    <a:pt x="3154" y="5341"/>
                    <a:pt x="3589" y="5194"/>
                    <a:pt x="3944" y="4913"/>
                  </a:cubicBezTo>
                  <a:cubicBezTo>
                    <a:pt x="5947" y="3331"/>
                    <a:pt x="4914" y="1"/>
                    <a:pt x="4914" y="0"/>
                  </a:cubicBezTo>
                  <a:close/>
                </a:path>
              </a:pathLst>
            </a:custGeom>
            <a:solidFill>
              <a:srgbClr val="C94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755595" y="3027026"/>
              <a:ext cx="46101" cy="45728"/>
            </a:xfrm>
            <a:custGeom>
              <a:avLst/>
              <a:gdLst/>
              <a:ahLst/>
              <a:cxnLst/>
              <a:rect l="l" t="t" r="r" b="b"/>
              <a:pathLst>
                <a:path w="1979" h="1963" extrusionOk="0">
                  <a:moveTo>
                    <a:pt x="1200" y="1"/>
                  </a:moveTo>
                  <a:cubicBezTo>
                    <a:pt x="1130" y="1"/>
                    <a:pt x="1060" y="29"/>
                    <a:pt x="1008" y="87"/>
                  </a:cubicBezTo>
                  <a:lnTo>
                    <a:pt x="0" y="1095"/>
                  </a:lnTo>
                  <a:lnTo>
                    <a:pt x="868" y="1962"/>
                  </a:lnTo>
                  <a:lnTo>
                    <a:pt x="1876" y="954"/>
                  </a:lnTo>
                  <a:cubicBezTo>
                    <a:pt x="1978" y="840"/>
                    <a:pt x="1978" y="674"/>
                    <a:pt x="1876" y="559"/>
                  </a:cubicBezTo>
                  <a:lnTo>
                    <a:pt x="1391" y="87"/>
                  </a:lnTo>
                  <a:cubicBezTo>
                    <a:pt x="1340" y="29"/>
                    <a:pt x="1270" y="1"/>
                    <a:pt x="1200" y="1"/>
                  </a:cubicBez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571887" y="3158040"/>
              <a:ext cx="98421" cy="97233"/>
            </a:xfrm>
            <a:custGeom>
              <a:avLst/>
              <a:gdLst/>
              <a:ahLst/>
              <a:cxnLst/>
              <a:rect l="l" t="t" r="r" b="b"/>
              <a:pathLst>
                <a:path w="4225" h="4174" extrusionOk="0">
                  <a:moveTo>
                    <a:pt x="1672" y="1"/>
                  </a:moveTo>
                  <a:lnTo>
                    <a:pt x="204" y="1468"/>
                  </a:lnTo>
                  <a:cubicBezTo>
                    <a:pt x="0" y="1672"/>
                    <a:pt x="0" y="2004"/>
                    <a:pt x="204" y="2208"/>
                  </a:cubicBezTo>
                  <a:lnTo>
                    <a:pt x="2016" y="4020"/>
                  </a:lnTo>
                  <a:cubicBezTo>
                    <a:pt x="2119" y="4122"/>
                    <a:pt x="2249" y="4173"/>
                    <a:pt x="2380" y="4173"/>
                  </a:cubicBezTo>
                  <a:cubicBezTo>
                    <a:pt x="2511" y="4173"/>
                    <a:pt x="2642" y="4122"/>
                    <a:pt x="2744" y="4020"/>
                  </a:cubicBezTo>
                  <a:lnTo>
                    <a:pt x="4224" y="2540"/>
                  </a:lnTo>
                  <a:lnTo>
                    <a:pt x="3777" y="409"/>
                  </a:lnTo>
                  <a:lnTo>
                    <a:pt x="1685" y="13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B9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650370" y="3044195"/>
              <a:ext cx="133783" cy="133480"/>
            </a:xfrm>
            <a:custGeom>
              <a:avLst/>
              <a:gdLst/>
              <a:ahLst/>
              <a:cxnLst/>
              <a:rect l="l" t="t" r="r" b="b"/>
              <a:pathLst>
                <a:path w="5743" h="5730" extrusionOk="0">
                  <a:moveTo>
                    <a:pt x="4875" y="0"/>
                  </a:moveTo>
                  <a:lnTo>
                    <a:pt x="4262" y="600"/>
                  </a:lnTo>
                  <a:cubicBezTo>
                    <a:pt x="3867" y="996"/>
                    <a:pt x="3331" y="1238"/>
                    <a:pt x="2769" y="1251"/>
                  </a:cubicBezTo>
                  <a:cubicBezTo>
                    <a:pt x="2208" y="1276"/>
                    <a:pt x="1672" y="1519"/>
                    <a:pt x="1276" y="1915"/>
                  </a:cubicBezTo>
                  <a:lnTo>
                    <a:pt x="0" y="3178"/>
                  </a:lnTo>
                  <a:lnTo>
                    <a:pt x="13" y="3191"/>
                  </a:lnTo>
                  <a:lnTo>
                    <a:pt x="651" y="5079"/>
                  </a:lnTo>
                  <a:lnTo>
                    <a:pt x="2552" y="5730"/>
                  </a:lnTo>
                  <a:lnTo>
                    <a:pt x="3828" y="4467"/>
                  </a:lnTo>
                  <a:cubicBezTo>
                    <a:pt x="4224" y="4058"/>
                    <a:pt x="4454" y="3522"/>
                    <a:pt x="4479" y="2961"/>
                  </a:cubicBezTo>
                  <a:cubicBezTo>
                    <a:pt x="4505" y="2399"/>
                    <a:pt x="4734" y="1863"/>
                    <a:pt x="5143" y="1468"/>
                  </a:cubicBezTo>
                  <a:lnTo>
                    <a:pt x="5742" y="868"/>
                  </a:lnTo>
                  <a:lnTo>
                    <a:pt x="4875" y="0"/>
                  </a:lnTo>
                  <a:close/>
                </a:path>
              </a:pathLst>
            </a:custGeom>
            <a:solidFill>
              <a:srgbClr val="B9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5691672" y="3058172"/>
              <a:ext cx="92481" cy="119503"/>
            </a:xfrm>
            <a:custGeom>
              <a:avLst/>
              <a:gdLst/>
              <a:ahLst/>
              <a:cxnLst/>
              <a:rect l="l" t="t" r="r" b="b"/>
              <a:pathLst>
                <a:path w="3970" h="5130" extrusionOk="0">
                  <a:moveTo>
                    <a:pt x="3701" y="0"/>
                  </a:moveTo>
                  <a:lnTo>
                    <a:pt x="3102" y="600"/>
                  </a:lnTo>
                  <a:cubicBezTo>
                    <a:pt x="2910" y="791"/>
                    <a:pt x="2732" y="1008"/>
                    <a:pt x="2566" y="1225"/>
                  </a:cubicBezTo>
                  <a:cubicBezTo>
                    <a:pt x="2413" y="1417"/>
                    <a:pt x="2285" y="1621"/>
                    <a:pt x="2183" y="1838"/>
                  </a:cubicBezTo>
                  <a:cubicBezTo>
                    <a:pt x="1953" y="2297"/>
                    <a:pt x="1634" y="2718"/>
                    <a:pt x="1264" y="3088"/>
                  </a:cubicBezTo>
                  <a:lnTo>
                    <a:pt x="1" y="4352"/>
                  </a:lnTo>
                  <a:lnTo>
                    <a:pt x="779" y="5130"/>
                  </a:lnTo>
                  <a:lnTo>
                    <a:pt x="2055" y="3867"/>
                  </a:lnTo>
                  <a:cubicBezTo>
                    <a:pt x="2451" y="3471"/>
                    <a:pt x="2681" y="2935"/>
                    <a:pt x="2706" y="2374"/>
                  </a:cubicBezTo>
                  <a:cubicBezTo>
                    <a:pt x="2732" y="1799"/>
                    <a:pt x="2961" y="1263"/>
                    <a:pt x="3370" y="868"/>
                  </a:cubicBezTo>
                  <a:lnTo>
                    <a:pt x="3969" y="268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rgbClr val="A33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5610814" y="3118204"/>
              <a:ext cx="99027" cy="99027"/>
            </a:xfrm>
            <a:custGeom>
              <a:avLst/>
              <a:gdLst/>
              <a:ahLst/>
              <a:cxnLst/>
              <a:rect l="l" t="t" r="r" b="b"/>
              <a:pathLst>
                <a:path w="4251" h="4251" extrusionOk="0">
                  <a:moveTo>
                    <a:pt x="1711" y="1"/>
                  </a:moveTo>
                  <a:lnTo>
                    <a:pt x="1" y="1711"/>
                  </a:lnTo>
                  <a:lnTo>
                    <a:pt x="14" y="1723"/>
                  </a:lnTo>
                  <a:lnTo>
                    <a:pt x="2553" y="4250"/>
                  </a:lnTo>
                  <a:lnTo>
                    <a:pt x="4250" y="2553"/>
                  </a:lnTo>
                  <a:lnTo>
                    <a:pt x="1724" y="26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5601007" y="3199366"/>
              <a:ext cx="69303" cy="55908"/>
            </a:xfrm>
            <a:custGeom>
              <a:avLst/>
              <a:gdLst/>
              <a:ahLst/>
              <a:cxnLst/>
              <a:rect l="l" t="t" r="r" b="b"/>
              <a:pathLst>
                <a:path w="2975" h="2400" extrusionOk="0">
                  <a:moveTo>
                    <a:pt x="1" y="1481"/>
                  </a:moveTo>
                  <a:lnTo>
                    <a:pt x="1" y="1481"/>
                  </a:lnTo>
                  <a:cubicBezTo>
                    <a:pt x="8" y="1488"/>
                    <a:pt x="15" y="1496"/>
                    <a:pt x="23" y="1503"/>
                  </a:cubicBezTo>
                  <a:lnTo>
                    <a:pt x="23" y="1503"/>
                  </a:lnTo>
                  <a:lnTo>
                    <a:pt x="1" y="1481"/>
                  </a:lnTo>
                  <a:close/>
                  <a:moveTo>
                    <a:pt x="2208" y="0"/>
                  </a:moveTo>
                  <a:lnTo>
                    <a:pt x="728" y="1481"/>
                  </a:lnTo>
                  <a:cubicBezTo>
                    <a:pt x="626" y="1583"/>
                    <a:pt x="492" y="1634"/>
                    <a:pt x="360" y="1634"/>
                  </a:cubicBezTo>
                  <a:cubicBezTo>
                    <a:pt x="237" y="1634"/>
                    <a:pt x="116" y="1590"/>
                    <a:pt x="23" y="1503"/>
                  </a:cubicBezTo>
                  <a:lnTo>
                    <a:pt x="23" y="1503"/>
                  </a:lnTo>
                  <a:lnTo>
                    <a:pt x="766" y="2246"/>
                  </a:lnTo>
                  <a:cubicBezTo>
                    <a:pt x="869" y="2348"/>
                    <a:pt x="999" y="2399"/>
                    <a:pt x="1130" y="2399"/>
                  </a:cubicBezTo>
                  <a:cubicBezTo>
                    <a:pt x="1261" y="2399"/>
                    <a:pt x="1392" y="2348"/>
                    <a:pt x="1494" y="2246"/>
                  </a:cubicBezTo>
                  <a:lnTo>
                    <a:pt x="2974" y="766"/>
                  </a:lnTo>
                  <a:lnTo>
                    <a:pt x="2208" y="0"/>
                  </a:lnTo>
                  <a:close/>
                </a:path>
              </a:pathLst>
            </a:custGeom>
            <a:solidFill>
              <a:srgbClr val="A33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5652443" y="3159833"/>
              <a:ext cx="57399" cy="5739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698" y="0"/>
                  </a:moveTo>
                  <a:lnTo>
                    <a:pt x="0" y="1697"/>
                  </a:lnTo>
                  <a:lnTo>
                    <a:pt x="766" y="2463"/>
                  </a:lnTo>
                  <a:lnTo>
                    <a:pt x="2463" y="766"/>
                  </a:lnTo>
                  <a:lnTo>
                    <a:pt x="1698" y="0"/>
                  </a:lnTo>
                  <a:close/>
                </a:path>
              </a:pathLst>
            </a:custGeom>
            <a:solidFill>
              <a:srgbClr val="5C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/>
          <p:nvPr/>
        </p:nvSpPr>
        <p:spPr>
          <a:xfrm>
            <a:off x="1618011" y="1520450"/>
            <a:ext cx="5521346" cy="2102600"/>
          </a:xfrm>
          <a:custGeom>
            <a:avLst/>
            <a:gdLst/>
            <a:ahLst/>
            <a:cxnLst/>
            <a:rect l="l" t="t" r="r" b="b"/>
            <a:pathLst>
              <a:path w="44156" h="20380" extrusionOk="0">
                <a:moveTo>
                  <a:pt x="2426" y="20380"/>
                </a:moveTo>
                <a:lnTo>
                  <a:pt x="0" y="2426"/>
                </a:lnTo>
                <a:lnTo>
                  <a:pt x="44156" y="0"/>
                </a:lnTo>
                <a:lnTo>
                  <a:pt x="42215" y="20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Google Shape;111;p23">
            <a:extLst>
              <a:ext uri="{FF2B5EF4-FFF2-40B4-BE49-F238E27FC236}">
                <a16:creationId xmlns:a16="http://schemas.microsoft.com/office/drawing/2014/main" id="{6656DB8E-7545-9C07-0FB8-3939C6C1AE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14" r="28613"/>
          <a:stretch/>
        </p:blipFill>
        <p:spPr>
          <a:xfrm>
            <a:off x="3166152" y="0"/>
            <a:ext cx="59778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1;p32">
            <a:extLst>
              <a:ext uri="{FF2B5EF4-FFF2-40B4-BE49-F238E27FC236}">
                <a16:creationId xmlns:a16="http://schemas.microsoft.com/office/drawing/2014/main" id="{35F4349F-F9B8-1DC1-1B09-2795230B762A}"/>
              </a:ext>
            </a:extLst>
          </p:cNvPr>
          <p:cNvSpPr txBox="1"/>
          <p:nvPr/>
        </p:nvSpPr>
        <p:spPr>
          <a:xfrm>
            <a:off x="2110154" y="2172677"/>
            <a:ext cx="3337169" cy="103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rPr>
              <a:t>PROLETÁRIOS DE TODOS OS PAÍSES, UNI-VOS!</a:t>
            </a:r>
            <a:endParaRPr sz="3600" i="1" dirty="0">
              <a:solidFill>
                <a:schemeClr val="accent3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/>
          <p:nvPr/>
        </p:nvSpPr>
        <p:spPr>
          <a:xfrm rot="5400000" flipH="1">
            <a:off x="-1971287" y="1971288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020938" y="408874"/>
            <a:ext cx="6040999" cy="1372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Filósofo, economista e ativista alemão; </a:t>
            </a:r>
          </a:p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Em 1835, ingressou na Universidade de Bonn para estudar Direito;</a:t>
            </a:r>
          </a:p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Em 1836, transferiu-se para a Universidade de Berlim, estudando Filosofia;</a:t>
            </a:r>
          </a:p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Em razão do viés revolucionário de seus escritos, Marx vira apátrida;</a:t>
            </a:r>
          </a:p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Publica em 1867 a obra de maior importância para o marxismo, “O Capital”.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/>
              <a:t>SOBRE OS AUTORES</a:t>
            </a:r>
            <a:endParaRPr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DC37E3-D929-5C47-7FE1-D3C62D42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471" y="1964735"/>
            <a:ext cx="1204602" cy="18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FFD688-BAF8-5ADD-0E74-92513F4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91" y="308264"/>
            <a:ext cx="1491940" cy="17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9;p24">
            <a:extLst>
              <a:ext uri="{FF2B5EF4-FFF2-40B4-BE49-F238E27FC236}">
                <a16:creationId xmlns:a16="http://schemas.microsoft.com/office/drawing/2014/main" id="{03864BC4-1404-371A-FF78-6BF47302EFC5}"/>
              </a:ext>
            </a:extLst>
          </p:cNvPr>
          <p:cNvSpPr txBox="1">
            <a:spLocks/>
          </p:cNvSpPr>
          <p:nvPr/>
        </p:nvSpPr>
        <p:spPr>
          <a:xfrm>
            <a:off x="2063262" y="2366287"/>
            <a:ext cx="5381901" cy="120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311150" indent="-171450" algn="r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Filósofo, empresário industrial (família dona de industriais têxteis) e teórico prussiano contribuinte ao Manifesto Comunista;</a:t>
            </a:r>
          </a:p>
          <a:p>
            <a:pPr marL="311150" indent="-171450" algn="r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Conhece Marx na década de 1840, quando este publicava artigos de caráter político-filosófico e de viés já revolucionário.</a:t>
            </a:r>
          </a:p>
        </p:txBody>
      </p:sp>
      <p:sp>
        <p:nvSpPr>
          <p:cNvPr id="3" name="Google Shape;269;p29">
            <a:extLst>
              <a:ext uri="{FF2B5EF4-FFF2-40B4-BE49-F238E27FC236}">
                <a16:creationId xmlns:a16="http://schemas.microsoft.com/office/drawing/2014/main" id="{62E256D5-93C7-3B0E-4DBB-7293DA0CF282}"/>
              </a:ext>
            </a:extLst>
          </p:cNvPr>
          <p:cNvSpPr txBox="1"/>
          <p:nvPr/>
        </p:nvSpPr>
        <p:spPr>
          <a:xfrm>
            <a:off x="3183570" y="1745894"/>
            <a:ext cx="248903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KARL MARX (1818 – 1883)</a:t>
            </a:r>
            <a:endParaRPr sz="1600"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4" name="Google Shape;269;p29">
            <a:extLst>
              <a:ext uri="{FF2B5EF4-FFF2-40B4-BE49-F238E27FC236}">
                <a16:creationId xmlns:a16="http://schemas.microsoft.com/office/drawing/2014/main" id="{3633827B-BC7A-F246-2271-FE4D94207311}"/>
              </a:ext>
            </a:extLst>
          </p:cNvPr>
          <p:cNvSpPr txBox="1"/>
          <p:nvPr/>
        </p:nvSpPr>
        <p:spPr>
          <a:xfrm>
            <a:off x="4695796" y="3420925"/>
            <a:ext cx="356371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FRIEDRICH ENGELS (1820 – 1895)</a:t>
            </a:r>
            <a:endParaRPr sz="1600"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5" name="Google Shape;119;p24">
            <a:extLst>
              <a:ext uri="{FF2B5EF4-FFF2-40B4-BE49-F238E27FC236}">
                <a16:creationId xmlns:a16="http://schemas.microsoft.com/office/drawing/2014/main" id="{6C27A74B-3DBC-26F3-E8EB-1675E2BDE32B}"/>
              </a:ext>
            </a:extLst>
          </p:cNvPr>
          <p:cNvSpPr txBox="1">
            <a:spLocks/>
          </p:cNvSpPr>
          <p:nvPr/>
        </p:nvSpPr>
        <p:spPr>
          <a:xfrm>
            <a:off x="1691111" y="4117732"/>
            <a:ext cx="6350919" cy="73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“A Ideologia Alemã” e “A Sagrada Família” (1845);</a:t>
            </a:r>
          </a:p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“Manifesto do Partido Comunista” (1848) – Momento de Primavera dos Povos</a:t>
            </a:r>
          </a:p>
        </p:txBody>
      </p:sp>
      <p:sp>
        <p:nvSpPr>
          <p:cNvPr id="6" name="Google Shape;269;p29">
            <a:extLst>
              <a:ext uri="{FF2B5EF4-FFF2-40B4-BE49-F238E27FC236}">
                <a16:creationId xmlns:a16="http://schemas.microsoft.com/office/drawing/2014/main" id="{24960758-5382-EA99-E651-2CBFE55384A2}"/>
              </a:ext>
            </a:extLst>
          </p:cNvPr>
          <p:cNvSpPr txBox="1"/>
          <p:nvPr/>
        </p:nvSpPr>
        <p:spPr>
          <a:xfrm>
            <a:off x="1843095" y="3810483"/>
            <a:ext cx="356371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PUBLICAM JUNTOS</a:t>
            </a:r>
            <a:endParaRPr sz="1600"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</a:rPr>
              <a:t>CONTEXTO HISTÓRICO</a:t>
            </a:r>
            <a:endParaRPr sz="3200" dirty="0">
              <a:solidFill>
                <a:schemeClr val="accent3"/>
              </a:solidFill>
            </a:endParaRPr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064" y="1039157"/>
            <a:ext cx="811196" cy="88065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/>
          <p:nvPr/>
        </p:nvSpPr>
        <p:spPr>
          <a:xfrm>
            <a:off x="1912311" y="1254029"/>
            <a:ext cx="576775" cy="5848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" name="Google Shape;128;p25"/>
          <p:cNvGrpSpPr/>
          <p:nvPr/>
        </p:nvGrpSpPr>
        <p:grpSpPr>
          <a:xfrm>
            <a:off x="2097004" y="1361537"/>
            <a:ext cx="180466" cy="342530"/>
            <a:chOff x="1649752" y="3996931"/>
            <a:chExt cx="180466" cy="342530"/>
          </a:xfrm>
        </p:grpSpPr>
        <p:sp>
          <p:nvSpPr>
            <p:cNvPr id="129" name="Google Shape;129;p25"/>
            <p:cNvSpPr/>
            <p:nvPr/>
          </p:nvSpPr>
          <p:spPr>
            <a:xfrm>
              <a:off x="1649752" y="3996931"/>
              <a:ext cx="180466" cy="342530"/>
            </a:xfrm>
            <a:custGeom>
              <a:avLst/>
              <a:gdLst/>
              <a:ahLst/>
              <a:cxnLst/>
              <a:rect l="l" t="t" r="r" b="b"/>
              <a:pathLst>
                <a:path w="7747" h="14704" extrusionOk="0">
                  <a:moveTo>
                    <a:pt x="243" y="0"/>
                  </a:moveTo>
                  <a:cubicBezTo>
                    <a:pt x="103" y="0"/>
                    <a:pt x="1" y="115"/>
                    <a:pt x="1" y="255"/>
                  </a:cubicBezTo>
                  <a:lnTo>
                    <a:pt x="1" y="12391"/>
                  </a:lnTo>
                  <a:cubicBezTo>
                    <a:pt x="1" y="12467"/>
                    <a:pt x="39" y="12557"/>
                    <a:pt x="116" y="12595"/>
                  </a:cubicBezTo>
                  <a:lnTo>
                    <a:pt x="3740" y="14675"/>
                  </a:lnTo>
                  <a:cubicBezTo>
                    <a:pt x="3778" y="14694"/>
                    <a:pt x="3823" y="14703"/>
                    <a:pt x="3867" y="14703"/>
                  </a:cubicBezTo>
                  <a:cubicBezTo>
                    <a:pt x="3912" y="14703"/>
                    <a:pt x="3957" y="14694"/>
                    <a:pt x="3995" y="14675"/>
                  </a:cubicBezTo>
                  <a:lnTo>
                    <a:pt x="7619" y="12595"/>
                  </a:lnTo>
                  <a:cubicBezTo>
                    <a:pt x="7695" y="12557"/>
                    <a:pt x="7747" y="12467"/>
                    <a:pt x="7747" y="12391"/>
                  </a:cubicBezTo>
                  <a:lnTo>
                    <a:pt x="7747" y="255"/>
                  </a:lnTo>
                  <a:cubicBezTo>
                    <a:pt x="7747" y="115"/>
                    <a:pt x="7632" y="0"/>
                    <a:pt x="7491" y="0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1660165" y="4007624"/>
              <a:ext cx="159058" cy="320772"/>
            </a:xfrm>
            <a:custGeom>
              <a:avLst/>
              <a:gdLst/>
              <a:ahLst/>
              <a:cxnLst/>
              <a:rect l="l" t="t" r="r" b="b"/>
              <a:pathLst>
                <a:path w="6828" h="13770" extrusionOk="0">
                  <a:moveTo>
                    <a:pt x="0" y="0"/>
                  </a:moveTo>
                  <a:lnTo>
                    <a:pt x="0" y="11804"/>
                  </a:lnTo>
                  <a:lnTo>
                    <a:pt x="3420" y="13769"/>
                  </a:lnTo>
                  <a:lnTo>
                    <a:pt x="6827" y="11804"/>
                  </a:lnTo>
                  <a:lnTo>
                    <a:pt x="6827" y="0"/>
                  </a:lnTo>
                  <a:close/>
                </a:path>
              </a:pathLst>
            </a:custGeom>
            <a:solidFill>
              <a:srgbClr val="B9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1714863" y="4281369"/>
              <a:ext cx="43422" cy="37225"/>
            </a:xfrm>
            <a:custGeom>
              <a:avLst/>
              <a:gdLst/>
              <a:ahLst/>
              <a:cxnLst/>
              <a:rect l="l" t="t" r="r" b="b"/>
              <a:pathLst>
                <a:path w="1864" h="1598" extrusionOk="0">
                  <a:moveTo>
                    <a:pt x="1056" y="0"/>
                  </a:moveTo>
                  <a:cubicBezTo>
                    <a:pt x="861" y="0"/>
                    <a:pt x="662" y="72"/>
                    <a:pt x="498" y="232"/>
                  </a:cubicBezTo>
                  <a:cubicBezTo>
                    <a:pt x="0" y="742"/>
                    <a:pt x="358" y="1597"/>
                    <a:pt x="1072" y="1597"/>
                  </a:cubicBezTo>
                  <a:cubicBezTo>
                    <a:pt x="1506" y="1597"/>
                    <a:pt x="1863" y="1240"/>
                    <a:pt x="1863" y="806"/>
                  </a:cubicBezTo>
                  <a:cubicBezTo>
                    <a:pt x="1863" y="321"/>
                    <a:pt x="1469" y="0"/>
                    <a:pt x="1056" y="0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1726744" y="4287053"/>
              <a:ext cx="30353" cy="25788"/>
            </a:xfrm>
            <a:custGeom>
              <a:avLst/>
              <a:gdLst/>
              <a:ahLst/>
              <a:cxnLst/>
              <a:rect l="l" t="t" r="r" b="b"/>
              <a:pathLst>
                <a:path w="1303" h="1107" extrusionOk="0">
                  <a:moveTo>
                    <a:pt x="562" y="0"/>
                  </a:moveTo>
                  <a:cubicBezTo>
                    <a:pt x="256" y="0"/>
                    <a:pt x="1" y="243"/>
                    <a:pt x="1" y="549"/>
                  </a:cubicBezTo>
                  <a:cubicBezTo>
                    <a:pt x="1" y="886"/>
                    <a:pt x="276" y="1106"/>
                    <a:pt x="560" y="1106"/>
                  </a:cubicBezTo>
                  <a:cubicBezTo>
                    <a:pt x="696" y="1106"/>
                    <a:pt x="834" y="1056"/>
                    <a:pt x="945" y="945"/>
                  </a:cubicBezTo>
                  <a:cubicBezTo>
                    <a:pt x="1302" y="587"/>
                    <a:pt x="1047" y="0"/>
                    <a:pt x="562" y="0"/>
                  </a:cubicBezTo>
                  <a:close/>
                </a:path>
              </a:pathLst>
            </a:custGeom>
            <a:solidFill>
              <a:srgbClr val="F4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1670578" y="4050441"/>
              <a:ext cx="138535" cy="131989"/>
            </a:xfrm>
            <a:custGeom>
              <a:avLst/>
              <a:gdLst/>
              <a:ahLst/>
              <a:cxnLst/>
              <a:rect l="l" t="t" r="r" b="b"/>
              <a:pathLst>
                <a:path w="5947" h="5666" extrusionOk="0">
                  <a:moveTo>
                    <a:pt x="2973" y="0"/>
                  </a:moveTo>
                  <a:lnTo>
                    <a:pt x="2055" y="1863"/>
                  </a:lnTo>
                  <a:lnTo>
                    <a:pt x="0" y="2169"/>
                  </a:lnTo>
                  <a:lnTo>
                    <a:pt x="1480" y="3611"/>
                  </a:lnTo>
                  <a:lnTo>
                    <a:pt x="1123" y="5666"/>
                  </a:lnTo>
                  <a:lnTo>
                    <a:pt x="1123" y="5666"/>
                  </a:lnTo>
                  <a:lnTo>
                    <a:pt x="2973" y="4696"/>
                  </a:lnTo>
                  <a:lnTo>
                    <a:pt x="4811" y="5666"/>
                  </a:lnTo>
                  <a:lnTo>
                    <a:pt x="4811" y="5666"/>
                  </a:lnTo>
                  <a:lnTo>
                    <a:pt x="4454" y="3611"/>
                  </a:lnTo>
                  <a:lnTo>
                    <a:pt x="5947" y="2169"/>
                  </a:lnTo>
                  <a:lnTo>
                    <a:pt x="3892" y="1863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1688097" y="4069147"/>
              <a:ext cx="103174" cy="98119"/>
            </a:xfrm>
            <a:custGeom>
              <a:avLst/>
              <a:gdLst/>
              <a:ahLst/>
              <a:cxnLst/>
              <a:rect l="l" t="t" r="r" b="b"/>
              <a:pathLst>
                <a:path w="4429" h="4212" extrusionOk="0">
                  <a:moveTo>
                    <a:pt x="2221" y="1"/>
                  </a:moveTo>
                  <a:lnTo>
                    <a:pt x="1532" y="1392"/>
                  </a:lnTo>
                  <a:lnTo>
                    <a:pt x="1" y="1609"/>
                  </a:lnTo>
                  <a:lnTo>
                    <a:pt x="1111" y="2693"/>
                  </a:lnTo>
                  <a:lnTo>
                    <a:pt x="843" y="4212"/>
                  </a:lnTo>
                  <a:lnTo>
                    <a:pt x="2221" y="3497"/>
                  </a:lnTo>
                  <a:lnTo>
                    <a:pt x="3587" y="4212"/>
                  </a:lnTo>
                  <a:lnTo>
                    <a:pt x="3319" y="2693"/>
                  </a:lnTo>
                  <a:lnTo>
                    <a:pt x="4429" y="1609"/>
                  </a:lnTo>
                  <a:lnTo>
                    <a:pt x="2898" y="1392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FC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1688097" y="4069147"/>
              <a:ext cx="51761" cy="98119"/>
            </a:xfrm>
            <a:custGeom>
              <a:avLst/>
              <a:gdLst/>
              <a:ahLst/>
              <a:cxnLst/>
              <a:rect l="l" t="t" r="r" b="b"/>
              <a:pathLst>
                <a:path w="2222" h="4212" extrusionOk="0">
                  <a:moveTo>
                    <a:pt x="2221" y="1"/>
                  </a:moveTo>
                  <a:lnTo>
                    <a:pt x="1532" y="1392"/>
                  </a:lnTo>
                  <a:lnTo>
                    <a:pt x="1" y="1609"/>
                  </a:lnTo>
                  <a:lnTo>
                    <a:pt x="1111" y="2693"/>
                  </a:lnTo>
                  <a:lnTo>
                    <a:pt x="843" y="4212"/>
                  </a:lnTo>
                  <a:lnTo>
                    <a:pt x="2221" y="3497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FC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5"/>
          <p:cNvSpPr/>
          <p:nvPr/>
        </p:nvSpPr>
        <p:spPr>
          <a:xfrm rot="5400000">
            <a:off x="3754028" y="1249547"/>
            <a:ext cx="576775" cy="5848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rgbClr val="5C1D14"/>
          </a:solidFill>
          <a:ln>
            <a:noFill/>
          </a:ln>
        </p:spPr>
      </p:sp>
      <p:grpSp>
        <p:nvGrpSpPr>
          <p:cNvPr id="137" name="Google Shape;137;p25"/>
          <p:cNvGrpSpPr/>
          <p:nvPr/>
        </p:nvGrpSpPr>
        <p:grpSpPr>
          <a:xfrm>
            <a:off x="3938746" y="1370694"/>
            <a:ext cx="180443" cy="342530"/>
            <a:chOff x="7943176" y="3438959"/>
            <a:chExt cx="180443" cy="342530"/>
          </a:xfrm>
        </p:grpSpPr>
        <p:sp>
          <p:nvSpPr>
            <p:cNvPr id="138" name="Google Shape;138;p25"/>
            <p:cNvSpPr/>
            <p:nvPr/>
          </p:nvSpPr>
          <p:spPr>
            <a:xfrm>
              <a:off x="7943176" y="3438959"/>
              <a:ext cx="180443" cy="342530"/>
            </a:xfrm>
            <a:custGeom>
              <a:avLst/>
              <a:gdLst/>
              <a:ahLst/>
              <a:cxnLst/>
              <a:rect l="l" t="t" r="r" b="b"/>
              <a:pathLst>
                <a:path w="7746" h="14704" extrusionOk="0">
                  <a:moveTo>
                    <a:pt x="243" y="0"/>
                  </a:moveTo>
                  <a:cubicBezTo>
                    <a:pt x="115" y="0"/>
                    <a:pt x="0" y="115"/>
                    <a:pt x="0" y="256"/>
                  </a:cubicBezTo>
                  <a:lnTo>
                    <a:pt x="0" y="12391"/>
                  </a:lnTo>
                  <a:cubicBezTo>
                    <a:pt x="0" y="12468"/>
                    <a:pt x="51" y="12557"/>
                    <a:pt x="128" y="12595"/>
                  </a:cubicBezTo>
                  <a:lnTo>
                    <a:pt x="3752" y="14675"/>
                  </a:lnTo>
                  <a:cubicBezTo>
                    <a:pt x="3790" y="14694"/>
                    <a:pt x="3832" y="14704"/>
                    <a:pt x="3873" y="14704"/>
                  </a:cubicBezTo>
                  <a:cubicBezTo>
                    <a:pt x="3915" y="14704"/>
                    <a:pt x="3956" y="14694"/>
                    <a:pt x="3994" y="14675"/>
                  </a:cubicBezTo>
                  <a:lnTo>
                    <a:pt x="7618" y="12595"/>
                  </a:lnTo>
                  <a:cubicBezTo>
                    <a:pt x="7695" y="12557"/>
                    <a:pt x="7746" y="12468"/>
                    <a:pt x="7746" y="12391"/>
                  </a:cubicBezTo>
                  <a:lnTo>
                    <a:pt x="7746" y="256"/>
                  </a:lnTo>
                  <a:cubicBezTo>
                    <a:pt x="7746" y="115"/>
                    <a:pt x="7631" y="0"/>
                    <a:pt x="7491" y="0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7953868" y="3449652"/>
              <a:ext cx="159058" cy="320772"/>
            </a:xfrm>
            <a:custGeom>
              <a:avLst/>
              <a:gdLst/>
              <a:ahLst/>
              <a:cxnLst/>
              <a:rect l="l" t="t" r="r" b="b"/>
              <a:pathLst>
                <a:path w="6828" h="13770" extrusionOk="0">
                  <a:moveTo>
                    <a:pt x="1" y="1"/>
                  </a:moveTo>
                  <a:lnTo>
                    <a:pt x="1" y="11804"/>
                  </a:lnTo>
                  <a:lnTo>
                    <a:pt x="3408" y="13770"/>
                  </a:lnTo>
                  <a:lnTo>
                    <a:pt x="6828" y="11804"/>
                  </a:lnTo>
                  <a:lnTo>
                    <a:pt x="6828" y="1"/>
                  </a:lnTo>
                  <a:close/>
                </a:path>
              </a:pathLst>
            </a:custGeom>
            <a:solidFill>
              <a:srgbClr val="B9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8566" y="3723396"/>
              <a:ext cx="43422" cy="37225"/>
            </a:xfrm>
            <a:custGeom>
              <a:avLst/>
              <a:gdLst/>
              <a:ahLst/>
              <a:cxnLst/>
              <a:rect l="l" t="t" r="r" b="b"/>
              <a:pathLst>
                <a:path w="1864" h="1598" extrusionOk="0">
                  <a:moveTo>
                    <a:pt x="1057" y="1"/>
                  </a:moveTo>
                  <a:cubicBezTo>
                    <a:pt x="862" y="1"/>
                    <a:pt x="662" y="72"/>
                    <a:pt x="498" y="232"/>
                  </a:cubicBezTo>
                  <a:cubicBezTo>
                    <a:pt x="1" y="742"/>
                    <a:pt x="358" y="1597"/>
                    <a:pt x="1060" y="1597"/>
                  </a:cubicBezTo>
                  <a:cubicBezTo>
                    <a:pt x="1506" y="1597"/>
                    <a:pt x="1864" y="1240"/>
                    <a:pt x="1864" y="806"/>
                  </a:cubicBezTo>
                  <a:cubicBezTo>
                    <a:pt x="1864" y="321"/>
                    <a:pt x="1470" y="1"/>
                    <a:pt x="1057" y="1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8020470" y="3729080"/>
              <a:ext cx="30330" cy="25788"/>
            </a:xfrm>
            <a:custGeom>
              <a:avLst/>
              <a:gdLst/>
              <a:ahLst/>
              <a:cxnLst/>
              <a:rect l="l" t="t" r="r" b="b"/>
              <a:pathLst>
                <a:path w="1302" h="1107" extrusionOk="0">
                  <a:moveTo>
                    <a:pt x="549" y="1"/>
                  </a:moveTo>
                  <a:cubicBezTo>
                    <a:pt x="242" y="1"/>
                    <a:pt x="0" y="243"/>
                    <a:pt x="0" y="550"/>
                  </a:cubicBezTo>
                  <a:cubicBezTo>
                    <a:pt x="0" y="886"/>
                    <a:pt x="275" y="1106"/>
                    <a:pt x="559" y="1106"/>
                  </a:cubicBezTo>
                  <a:cubicBezTo>
                    <a:pt x="695" y="1106"/>
                    <a:pt x="833" y="1056"/>
                    <a:pt x="944" y="945"/>
                  </a:cubicBezTo>
                  <a:cubicBezTo>
                    <a:pt x="1302" y="588"/>
                    <a:pt x="1046" y="1"/>
                    <a:pt x="549" y="1"/>
                  </a:cubicBez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7964281" y="3622970"/>
              <a:ext cx="138233" cy="82068"/>
            </a:xfrm>
            <a:custGeom>
              <a:avLst/>
              <a:gdLst/>
              <a:ahLst/>
              <a:cxnLst/>
              <a:rect l="l" t="t" r="r" b="b"/>
              <a:pathLst>
                <a:path w="5934" h="3523" extrusionOk="0">
                  <a:moveTo>
                    <a:pt x="0" y="0"/>
                  </a:moveTo>
                  <a:lnTo>
                    <a:pt x="0" y="2080"/>
                  </a:lnTo>
                  <a:lnTo>
                    <a:pt x="2961" y="3522"/>
                  </a:lnTo>
                  <a:lnTo>
                    <a:pt x="5934" y="2080"/>
                  </a:lnTo>
                  <a:lnTo>
                    <a:pt x="5934" y="0"/>
                  </a:lnTo>
                  <a:lnTo>
                    <a:pt x="2961" y="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7964281" y="3547749"/>
              <a:ext cx="138233" cy="82068"/>
            </a:xfrm>
            <a:custGeom>
              <a:avLst/>
              <a:gdLst/>
              <a:ahLst/>
              <a:cxnLst/>
              <a:rect l="l" t="t" r="r" b="b"/>
              <a:pathLst>
                <a:path w="5934" h="3523" extrusionOk="0">
                  <a:moveTo>
                    <a:pt x="0" y="1"/>
                  </a:moveTo>
                  <a:lnTo>
                    <a:pt x="0" y="2094"/>
                  </a:lnTo>
                  <a:lnTo>
                    <a:pt x="2961" y="3523"/>
                  </a:lnTo>
                  <a:lnTo>
                    <a:pt x="5934" y="2094"/>
                  </a:lnTo>
                  <a:lnTo>
                    <a:pt x="5934" y="1"/>
                  </a:lnTo>
                  <a:lnTo>
                    <a:pt x="2961" y="1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7964281" y="3472551"/>
              <a:ext cx="138233" cy="82068"/>
            </a:xfrm>
            <a:custGeom>
              <a:avLst/>
              <a:gdLst/>
              <a:ahLst/>
              <a:cxnLst/>
              <a:rect l="l" t="t" r="r" b="b"/>
              <a:pathLst>
                <a:path w="5934" h="3523" extrusionOk="0">
                  <a:moveTo>
                    <a:pt x="0" y="0"/>
                  </a:moveTo>
                  <a:lnTo>
                    <a:pt x="0" y="2093"/>
                  </a:lnTo>
                  <a:lnTo>
                    <a:pt x="2961" y="3522"/>
                  </a:lnTo>
                  <a:lnTo>
                    <a:pt x="5934" y="2093"/>
                  </a:lnTo>
                  <a:lnTo>
                    <a:pt x="5934" y="0"/>
                  </a:lnTo>
                  <a:lnTo>
                    <a:pt x="2961" y="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7964281" y="3472551"/>
              <a:ext cx="68976" cy="82068"/>
            </a:xfrm>
            <a:custGeom>
              <a:avLst/>
              <a:gdLst/>
              <a:ahLst/>
              <a:cxnLst/>
              <a:rect l="l" t="t" r="r" b="b"/>
              <a:pathLst>
                <a:path w="2961" h="3523" extrusionOk="0">
                  <a:moveTo>
                    <a:pt x="0" y="0"/>
                  </a:moveTo>
                  <a:lnTo>
                    <a:pt x="0" y="2093"/>
                  </a:lnTo>
                  <a:lnTo>
                    <a:pt x="2961" y="3522"/>
                  </a:lnTo>
                  <a:lnTo>
                    <a:pt x="2961" y="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3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7964281" y="3547749"/>
              <a:ext cx="68976" cy="82068"/>
            </a:xfrm>
            <a:custGeom>
              <a:avLst/>
              <a:gdLst/>
              <a:ahLst/>
              <a:cxnLst/>
              <a:rect l="l" t="t" r="r" b="b"/>
              <a:pathLst>
                <a:path w="2961" h="3523" extrusionOk="0">
                  <a:moveTo>
                    <a:pt x="0" y="1"/>
                  </a:moveTo>
                  <a:lnTo>
                    <a:pt x="0" y="2094"/>
                  </a:lnTo>
                  <a:lnTo>
                    <a:pt x="2961" y="3523"/>
                  </a:lnTo>
                  <a:lnTo>
                    <a:pt x="2961" y="1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E3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7964281" y="3622970"/>
              <a:ext cx="68976" cy="82068"/>
            </a:xfrm>
            <a:custGeom>
              <a:avLst/>
              <a:gdLst/>
              <a:ahLst/>
              <a:cxnLst/>
              <a:rect l="l" t="t" r="r" b="b"/>
              <a:pathLst>
                <a:path w="2961" h="3523" extrusionOk="0">
                  <a:moveTo>
                    <a:pt x="0" y="0"/>
                  </a:moveTo>
                  <a:lnTo>
                    <a:pt x="0" y="2080"/>
                  </a:lnTo>
                  <a:lnTo>
                    <a:pt x="2961" y="3522"/>
                  </a:lnTo>
                  <a:lnTo>
                    <a:pt x="2961" y="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3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25"/>
          <p:cNvGrpSpPr/>
          <p:nvPr/>
        </p:nvGrpSpPr>
        <p:grpSpPr>
          <a:xfrm>
            <a:off x="7127862" y="757386"/>
            <a:ext cx="1779600" cy="1857281"/>
            <a:chOff x="6684111" y="956677"/>
            <a:chExt cx="1779600" cy="1857281"/>
          </a:xfrm>
        </p:grpSpPr>
        <p:sp>
          <p:nvSpPr>
            <p:cNvPr id="161" name="Google Shape;161;p25"/>
            <p:cNvSpPr txBox="1"/>
            <p:nvPr/>
          </p:nvSpPr>
          <p:spPr>
            <a:xfrm>
              <a:off x="6684111" y="2328939"/>
              <a:ext cx="1779600" cy="485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URGÊNCIA DE PUBLICAÇÃO </a:t>
              </a:r>
              <a:endParaRPr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62" name="Google Shape;162;p25"/>
            <p:cNvSpPr txBox="1"/>
            <p:nvPr/>
          </p:nvSpPr>
          <p:spPr>
            <a:xfrm>
              <a:off x="7178224" y="956677"/>
              <a:ext cx="7107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1848</a:t>
              </a:r>
              <a:endParaRPr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cxnSp>
        <p:nvCxnSpPr>
          <p:cNvPr id="163" name="Google Shape;163;p25"/>
          <p:cNvCxnSpPr>
            <a:cxnSpLocks/>
          </p:cNvCxnSpPr>
          <p:nvPr/>
        </p:nvCxnSpPr>
        <p:spPr>
          <a:xfrm>
            <a:off x="4580440" y="918415"/>
            <a:ext cx="1075698" cy="539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8" name="Google Shape;149;p25">
            <a:extLst>
              <a:ext uri="{FF2B5EF4-FFF2-40B4-BE49-F238E27FC236}">
                <a16:creationId xmlns:a16="http://schemas.microsoft.com/office/drawing/2014/main" id="{22F31A46-9553-567C-25B5-C748F6648666}"/>
              </a:ext>
            </a:extLst>
          </p:cNvPr>
          <p:cNvGrpSpPr/>
          <p:nvPr/>
        </p:nvGrpSpPr>
        <p:grpSpPr>
          <a:xfrm>
            <a:off x="5141611" y="2051489"/>
            <a:ext cx="1901895" cy="2868149"/>
            <a:chOff x="6394755" y="-785821"/>
            <a:chExt cx="1901895" cy="2459795"/>
          </a:xfrm>
        </p:grpSpPr>
        <p:sp>
          <p:nvSpPr>
            <p:cNvPr id="10" name="Google Shape;150;p25">
              <a:extLst>
                <a:ext uri="{FF2B5EF4-FFF2-40B4-BE49-F238E27FC236}">
                  <a16:creationId xmlns:a16="http://schemas.microsoft.com/office/drawing/2014/main" id="{73EF05B7-7254-27AA-B94D-DD8EB2BEB12D}"/>
                </a:ext>
              </a:extLst>
            </p:cNvPr>
            <p:cNvSpPr txBox="1"/>
            <p:nvPr/>
          </p:nvSpPr>
          <p:spPr>
            <a:xfrm>
              <a:off x="6421649" y="-52543"/>
              <a:ext cx="1875001" cy="1726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pt-BR"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Liga dos Exilados:  formada por artesãos e intelectuais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pt-BR"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Liga dos Justos (1834): discussão de diversos tópicos referentes à classe trabalhadora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pt-BR"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Liga dos Comunistas: nome alterado da Liga dos Justos em 1836      Marx adere em 1847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endParaRPr sz="1200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1" name="Google Shape;151;p25">
              <a:extLst>
                <a:ext uri="{FF2B5EF4-FFF2-40B4-BE49-F238E27FC236}">
                  <a16:creationId xmlns:a16="http://schemas.microsoft.com/office/drawing/2014/main" id="{3D81FEC0-DC16-7280-7BA7-35CD74A1F21D}"/>
                </a:ext>
              </a:extLst>
            </p:cNvPr>
            <p:cNvSpPr txBox="1"/>
            <p:nvPr/>
          </p:nvSpPr>
          <p:spPr>
            <a:xfrm>
              <a:off x="6394755" y="-785821"/>
              <a:ext cx="17796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LIGA DOS EXILADOS/JUSTOS/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COMUNISTAS</a:t>
              </a:r>
              <a:endParaRPr sz="15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grpSp>
        <p:nvGrpSpPr>
          <p:cNvPr id="15" name="Google Shape;149;p25">
            <a:extLst>
              <a:ext uri="{FF2B5EF4-FFF2-40B4-BE49-F238E27FC236}">
                <a16:creationId xmlns:a16="http://schemas.microsoft.com/office/drawing/2014/main" id="{A69EF659-D1A3-9F51-72C4-5D836CC2F8A8}"/>
              </a:ext>
            </a:extLst>
          </p:cNvPr>
          <p:cNvGrpSpPr/>
          <p:nvPr/>
        </p:nvGrpSpPr>
        <p:grpSpPr>
          <a:xfrm>
            <a:off x="1281841" y="2175152"/>
            <a:ext cx="1875001" cy="2744486"/>
            <a:chOff x="6421649" y="-461585"/>
            <a:chExt cx="1875001" cy="2135559"/>
          </a:xfrm>
        </p:grpSpPr>
        <p:sp>
          <p:nvSpPr>
            <p:cNvPr id="17" name="Google Shape;150;p25">
              <a:extLst>
                <a:ext uri="{FF2B5EF4-FFF2-40B4-BE49-F238E27FC236}">
                  <a16:creationId xmlns:a16="http://schemas.microsoft.com/office/drawing/2014/main" id="{35B31531-45B6-2D1E-BB0B-6D05D9CF0DE3}"/>
                </a:ext>
              </a:extLst>
            </p:cNvPr>
            <p:cNvSpPr txBox="1"/>
            <p:nvPr/>
          </p:nvSpPr>
          <p:spPr>
            <a:xfrm>
              <a:off x="6421649" y="-188639"/>
              <a:ext cx="1875001" cy="1862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Aumento da produção em um menor tempo (EX. </a:t>
              </a:r>
              <a:r>
                <a:rPr lang="en-US"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L</a:t>
              </a:r>
              <a:r>
                <a:rPr lang="en"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inha de montagem)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Surgimento do Capitalismo Industrial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Jornadas exaustivas, falta de leis trabalhistas</a:t>
              </a:r>
              <a:endParaRPr sz="1200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8" name="Google Shape;151;p25">
              <a:extLst>
                <a:ext uri="{FF2B5EF4-FFF2-40B4-BE49-F238E27FC236}">
                  <a16:creationId xmlns:a16="http://schemas.microsoft.com/office/drawing/2014/main" id="{67F9EDED-10FC-06ED-17D3-1BECD5ABC866}"/>
                </a:ext>
              </a:extLst>
            </p:cNvPr>
            <p:cNvSpPr txBox="1"/>
            <p:nvPr/>
          </p:nvSpPr>
          <p:spPr>
            <a:xfrm>
              <a:off x="6421649" y="-461585"/>
              <a:ext cx="17796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SEGUNDA REVOLUÇÃO INDUSTRIAL</a:t>
              </a:r>
              <a:endParaRPr sz="15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29" name="Google Shape;127;p25">
            <a:extLst>
              <a:ext uri="{FF2B5EF4-FFF2-40B4-BE49-F238E27FC236}">
                <a16:creationId xmlns:a16="http://schemas.microsoft.com/office/drawing/2014/main" id="{C9B8A3F4-E369-BC85-D021-E7FC8B07C9B0}"/>
              </a:ext>
            </a:extLst>
          </p:cNvPr>
          <p:cNvSpPr/>
          <p:nvPr/>
        </p:nvSpPr>
        <p:spPr>
          <a:xfrm>
            <a:off x="5766322" y="1221669"/>
            <a:ext cx="576775" cy="5848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32" name="Google Shape;128;p25">
            <a:extLst>
              <a:ext uri="{FF2B5EF4-FFF2-40B4-BE49-F238E27FC236}">
                <a16:creationId xmlns:a16="http://schemas.microsoft.com/office/drawing/2014/main" id="{B49BAFF8-15D2-8819-E58D-27B268EC2DBB}"/>
              </a:ext>
            </a:extLst>
          </p:cNvPr>
          <p:cNvGrpSpPr/>
          <p:nvPr/>
        </p:nvGrpSpPr>
        <p:grpSpPr>
          <a:xfrm>
            <a:off x="5941030" y="1349814"/>
            <a:ext cx="180466" cy="342530"/>
            <a:chOff x="1649752" y="3996931"/>
            <a:chExt cx="180466" cy="342530"/>
          </a:xfrm>
        </p:grpSpPr>
        <p:sp>
          <p:nvSpPr>
            <p:cNvPr id="33" name="Google Shape;129;p25">
              <a:extLst>
                <a:ext uri="{FF2B5EF4-FFF2-40B4-BE49-F238E27FC236}">
                  <a16:creationId xmlns:a16="http://schemas.microsoft.com/office/drawing/2014/main" id="{24A163FA-E36F-D7E9-C896-B5C7A17BFDD0}"/>
                </a:ext>
              </a:extLst>
            </p:cNvPr>
            <p:cNvSpPr/>
            <p:nvPr/>
          </p:nvSpPr>
          <p:spPr>
            <a:xfrm>
              <a:off x="1649752" y="3996931"/>
              <a:ext cx="180466" cy="342530"/>
            </a:xfrm>
            <a:custGeom>
              <a:avLst/>
              <a:gdLst/>
              <a:ahLst/>
              <a:cxnLst/>
              <a:rect l="l" t="t" r="r" b="b"/>
              <a:pathLst>
                <a:path w="7747" h="14704" extrusionOk="0">
                  <a:moveTo>
                    <a:pt x="243" y="0"/>
                  </a:moveTo>
                  <a:cubicBezTo>
                    <a:pt x="103" y="0"/>
                    <a:pt x="1" y="115"/>
                    <a:pt x="1" y="255"/>
                  </a:cubicBezTo>
                  <a:lnTo>
                    <a:pt x="1" y="12391"/>
                  </a:lnTo>
                  <a:cubicBezTo>
                    <a:pt x="1" y="12467"/>
                    <a:pt x="39" y="12557"/>
                    <a:pt x="116" y="12595"/>
                  </a:cubicBezTo>
                  <a:lnTo>
                    <a:pt x="3740" y="14675"/>
                  </a:lnTo>
                  <a:cubicBezTo>
                    <a:pt x="3778" y="14694"/>
                    <a:pt x="3823" y="14703"/>
                    <a:pt x="3867" y="14703"/>
                  </a:cubicBezTo>
                  <a:cubicBezTo>
                    <a:pt x="3912" y="14703"/>
                    <a:pt x="3957" y="14694"/>
                    <a:pt x="3995" y="14675"/>
                  </a:cubicBezTo>
                  <a:lnTo>
                    <a:pt x="7619" y="12595"/>
                  </a:lnTo>
                  <a:cubicBezTo>
                    <a:pt x="7695" y="12557"/>
                    <a:pt x="7747" y="12467"/>
                    <a:pt x="7747" y="12391"/>
                  </a:cubicBezTo>
                  <a:lnTo>
                    <a:pt x="7747" y="255"/>
                  </a:lnTo>
                  <a:cubicBezTo>
                    <a:pt x="7747" y="115"/>
                    <a:pt x="7632" y="0"/>
                    <a:pt x="7491" y="0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0;p25">
              <a:extLst>
                <a:ext uri="{FF2B5EF4-FFF2-40B4-BE49-F238E27FC236}">
                  <a16:creationId xmlns:a16="http://schemas.microsoft.com/office/drawing/2014/main" id="{E883E4D1-AED4-1C0C-8241-2019AFF116F0}"/>
                </a:ext>
              </a:extLst>
            </p:cNvPr>
            <p:cNvSpPr/>
            <p:nvPr/>
          </p:nvSpPr>
          <p:spPr>
            <a:xfrm>
              <a:off x="1660165" y="4007624"/>
              <a:ext cx="159058" cy="320772"/>
            </a:xfrm>
            <a:custGeom>
              <a:avLst/>
              <a:gdLst/>
              <a:ahLst/>
              <a:cxnLst/>
              <a:rect l="l" t="t" r="r" b="b"/>
              <a:pathLst>
                <a:path w="6828" h="13770" extrusionOk="0">
                  <a:moveTo>
                    <a:pt x="0" y="0"/>
                  </a:moveTo>
                  <a:lnTo>
                    <a:pt x="0" y="11804"/>
                  </a:lnTo>
                  <a:lnTo>
                    <a:pt x="3420" y="13769"/>
                  </a:lnTo>
                  <a:lnTo>
                    <a:pt x="6827" y="11804"/>
                  </a:lnTo>
                  <a:lnTo>
                    <a:pt x="6827" y="0"/>
                  </a:lnTo>
                  <a:close/>
                </a:path>
              </a:pathLst>
            </a:custGeom>
            <a:solidFill>
              <a:srgbClr val="B9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1;p25">
              <a:extLst>
                <a:ext uri="{FF2B5EF4-FFF2-40B4-BE49-F238E27FC236}">
                  <a16:creationId xmlns:a16="http://schemas.microsoft.com/office/drawing/2014/main" id="{7CCE0640-7569-6039-26D9-38F6751A3197}"/>
                </a:ext>
              </a:extLst>
            </p:cNvPr>
            <p:cNvSpPr/>
            <p:nvPr/>
          </p:nvSpPr>
          <p:spPr>
            <a:xfrm>
              <a:off x="1714863" y="4281369"/>
              <a:ext cx="43422" cy="37225"/>
            </a:xfrm>
            <a:custGeom>
              <a:avLst/>
              <a:gdLst/>
              <a:ahLst/>
              <a:cxnLst/>
              <a:rect l="l" t="t" r="r" b="b"/>
              <a:pathLst>
                <a:path w="1864" h="1598" extrusionOk="0">
                  <a:moveTo>
                    <a:pt x="1056" y="0"/>
                  </a:moveTo>
                  <a:cubicBezTo>
                    <a:pt x="861" y="0"/>
                    <a:pt x="662" y="72"/>
                    <a:pt x="498" y="232"/>
                  </a:cubicBezTo>
                  <a:cubicBezTo>
                    <a:pt x="0" y="742"/>
                    <a:pt x="358" y="1597"/>
                    <a:pt x="1072" y="1597"/>
                  </a:cubicBezTo>
                  <a:cubicBezTo>
                    <a:pt x="1506" y="1597"/>
                    <a:pt x="1863" y="1240"/>
                    <a:pt x="1863" y="806"/>
                  </a:cubicBezTo>
                  <a:cubicBezTo>
                    <a:pt x="1863" y="321"/>
                    <a:pt x="1469" y="0"/>
                    <a:pt x="1056" y="0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2;p25">
              <a:extLst>
                <a:ext uri="{FF2B5EF4-FFF2-40B4-BE49-F238E27FC236}">
                  <a16:creationId xmlns:a16="http://schemas.microsoft.com/office/drawing/2014/main" id="{B1C922AE-06DA-C5E0-45E5-826ECAD8AB08}"/>
                </a:ext>
              </a:extLst>
            </p:cNvPr>
            <p:cNvSpPr/>
            <p:nvPr/>
          </p:nvSpPr>
          <p:spPr>
            <a:xfrm>
              <a:off x="1726744" y="4287053"/>
              <a:ext cx="30353" cy="25788"/>
            </a:xfrm>
            <a:custGeom>
              <a:avLst/>
              <a:gdLst/>
              <a:ahLst/>
              <a:cxnLst/>
              <a:rect l="l" t="t" r="r" b="b"/>
              <a:pathLst>
                <a:path w="1303" h="1107" extrusionOk="0">
                  <a:moveTo>
                    <a:pt x="562" y="0"/>
                  </a:moveTo>
                  <a:cubicBezTo>
                    <a:pt x="256" y="0"/>
                    <a:pt x="1" y="243"/>
                    <a:pt x="1" y="549"/>
                  </a:cubicBezTo>
                  <a:cubicBezTo>
                    <a:pt x="1" y="886"/>
                    <a:pt x="276" y="1106"/>
                    <a:pt x="560" y="1106"/>
                  </a:cubicBezTo>
                  <a:cubicBezTo>
                    <a:pt x="696" y="1106"/>
                    <a:pt x="834" y="1056"/>
                    <a:pt x="945" y="945"/>
                  </a:cubicBezTo>
                  <a:cubicBezTo>
                    <a:pt x="1302" y="587"/>
                    <a:pt x="1047" y="0"/>
                    <a:pt x="562" y="0"/>
                  </a:cubicBezTo>
                  <a:close/>
                </a:path>
              </a:pathLst>
            </a:custGeom>
            <a:solidFill>
              <a:srgbClr val="F4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3;p25">
              <a:extLst>
                <a:ext uri="{FF2B5EF4-FFF2-40B4-BE49-F238E27FC236}">
                  <a16:creationId xmlns:a16="http://schemas.microsoft.com/office/drawing/2014/main" id="{F6A12FB9-D64C-C9C5-185B-900248FD44D6}"/>
                </a:ext>
              </a:extLst>
            </p:cNvPr>
            <p:cNvSpPr/>
            <p:nvPr/>
          </p:nvSpPr>
          <p:spPr>
            <a:xfrm>
              <a:off x="1670578" y="4050441"/>
              <a:ext cx="138535" cy="131989"/>
            </a:xfrm>
            <a:custGeom>
              <a:avLst/>
              <a:gdLst/>
              <a:ahLst/>
              <a:cxnLst/>
              <a:rect l="l" t="t" r="r" b="b"/>
              <a:pathLst>
                <a:path w="5947" h="5666" extrusionOk="0">
                  <a:moveTo>
                    <a:pt x="2973" y="0"/>
                  </a:moveTo>
                  <a:lnTo>
                    <a:pt x="2055" y="1863"/>
                  </a:lnTo>
                  <a:lnTo>
                    <a:pt x="0" y="2169"/>
                  </a:lnTo>
                  <a:lnTo>
                    <a:pt x="1480" y="3611"/>
                  </a:lnTo>
                  <a:lnTo>
                    <a:pt x="1123" y="5666"/>
                  </a:lnTo>
                  <a:lnTo>
                    <a:pt x="1123" y="5666"/>
                  </a:lnTo>
                  <a:lnTo>
                    <a:pt x="2973" y="4696"/>
                  </a:lnTo>
                  <a:lnTo>
                    <a:pt x="4811" y="5666"/>
                  </a:lnTo>
                  <a:lnTo>
                    <a:pt x="4811" y="5666"/>
                  </a:lnTo>
                  <a:lnTo>
                    <a:pt x="4454" y="3611"/>
                  </a:lnTo>
                  <a:lnTo>
                    <a:pt x="5947" y="2169"/>
                  </a:lnTo>
                  <a:lnTo>
                    <a:pt x="3892" y="1863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;p25">
              <a:extLst>
                <a:ext uri="{FF2B5EF4-FFF2-40B4-BE49-F238E27FC236}">
                  <a16:creationId xmlns:a16="http://schemas.microsoft.com/office/drawing/2014/main" id="{70A6955C-0179-A7D3-8B00-D416BBF5C8BA}"/>
                </a:ext>
              </a:extLst>
            </p:cNvPr>
            <p:cNvSpPr/>
            <p:nvPr/>
          </p:nvSpPr>
          <p:spPr>
            <a:xfrm>
              <a:off x="1688097" y="4069147"/>
              <a:ext cx="103174" cy="98119"/>
            </a:xfrm>
            <a:custGeom>
              <a:avLst/>
              <a:gdLst/>
              <a:ahLst/>
              <a:cxnLst/>
              <a:rect l="l" t="t" r="r" b="b"/>
              <a:pathLst>
                <a:path w="4429" h="4212" extrusionOk="0">
                  <a:moveTo>
                    <a:pt x="2221" y="1"/>
                  </a:moveTo>
                  <a:lnTo>
                    <a:pt x="1532" y="1392"/>
                  </a:lnTo>
                  <a:lnTo>
                    <a:pt x="1" y="1609"/>
                  </a:lnTo>
                  <a:lnTo>
                    <a:pt x="1111" y="2693"/>
                  </a:lnTo>
                  <a:lnTo>
                    <a:pt x="843" y="4212"/>
                  </a:lnTo>
                  <a:lnTo>
                    <a:pt x="2221" y="3497"/>
                  </a:lnTo>
                  <a:lnTo>
                    <a:pt x="3587" y="4212"/>
                  </a:lnTo>
                  <a:lnTo>
                    <a:pt x="3319" y="2693"/>
                  </a:lnTo>
                  <a:lnTo>
                    <a:pt x="4429" y="1609"/>
                  </a:lnTo>
                  <a:lnTo>
                    <a:pt x="2898" y="1392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FC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5;p25">
              <a:extLst>
                <a:ext uri="{FF2B5EF4-FFF2-40B4-BE49-F238E27FC236}">
                  <a16:creationId xmlns:a16="http://schemas.microsoft.com/office/drawing/2014/main" id="{972E64FF-625C-62AA-3E97-8E7C5B204CEA}"/>
                </a:ext>
              </a:extLst>
            </p:cNvPr>
            <p:cNvSpPr/>
            <p:nvPr/>
          </p:nvSpPr>
          <p:spPr>
            <a:xfrm>
              <a:off x="1688097" y="4069147"/>
              <a:ext cx="51761" cy="98119"/>
            </a:xfrm>
            <a:custGeom>
              <a:avLst/>
              <a:gdLst/>
              <a:ahLst/>
              <a:cxnLst/>
              <a:rect l="l" t="t" r="r" b="b"/>
              <a:pathLst>
                <a:path w="2222" h="4212" extrusionOk="0">
                  <a:moveTo>
                    <a:pt x="2221" y="1"/>
                  </a:moveTo>
                  <a:lnTo>
                    <a:pt x="1532" y="1392"/>
                  </a:lnTo>
                  <a:lnTo>
                    <a:pt x="1" y="1609"/>
                  </a:lnTo>
                  <a:lnTo>
                    <a:pt x="1111" y="2693"/>
                  </a:lnTo>
                  <a:lnTo>
                    <a:pt x="843" y="4212"/>
                  </a:lnTo>
                  <a:lnTo>
                    <a:pt x="2221" y="3497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FC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" name="Google Shape;164;p25">
            <a:extLst>
              <a:ext uri="{FF2B5EF4-FFF2-40B4-BE49-F238E27FC236}">
                <a16:creationId xmlns:a16="http://schemas.microsoft.com/office/drawing/2014/main" id="{404F8B78-2A56-5466-8566-210EB031CFBF}"/>
              </a:ext>
            </a:extLst>
          </p:cNvPr>
          <p:cNvCxnSpPr>
            <a:cxnSpLocks/>
            <a:endCxn id="162" idx="1"/>
          </p:cNvCxnSpPr>
          <p:nvPr/>
        </p:nvCxnSpPr>
        <p:spPr>
          <a:xfrm>
            <a:off x="6403725" y="928386"/>
            <a:ext cx="12182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6" name="Google Shape;148;p25">
            <a:extLst>
              <a:ext uri="{FF2B5EF4-FFF2-40B4-BE49-F238E27FC236}">
                <a16:creationId xmlns:a16="http://schemas.microsoft.com/office/drawing/2014/main" id="{B28360DD-B761-8387-09B6-EAC98CD3299A}"/>
              </a:ext>
            </a:extLst>
          </p:cNvPr>
          <p:cNvGrpSpPr/>
          <p:nvPr/>
        </p:nvGrpSpPr>
        <p:grpSpPr>
          <a:xfrm>
            <a:off x="3174361" y="753336"/>
            <a:ext cx="1875001" cy="4166303"/>
            <a:chOff x="1472249" y="933231"/>
            <a:chExt cx="1875001" cy="3576772"/>
          </a:xfrm>
        </p:grpSpPr>
        <p:grpSp>
          <p:nvGrpSpPr>
            <p:cNvPr id="47" name="Google Shape;149;p25">
              <a:extLst>
                <a:ext uri="{FF2B5EF4-FFF2-40B4-BE49-F238E27FC236}">
                  <a16:creationId xmlns:a16="http://schemas.microsoft.com/office/drawing/2014/main" id="{86F5D657-5525-0CD6-00D9-1CC834271B70}"/>
                </a:ext>
              </a:extLst>
            </p:cNvPr>
            <p:cNvGrpSpPr/>
            <p:nvPr/>
          </p:nvGrpSpPr>
          <p:grpSpPr>
            <a:xfrm>
              <a:off x="1472249" y="2112999"/>
              <a:ext cx="1875001" cy="2397004"/>
              <a:chOff x="6421649" y="-723029"/>
              <a:chExt cx="1875001" cy="2397004"/>
            </a:xfrm>
          </p:grpSpPr>
          <p:sp>
            <p:nvSpPr>
              <p:cNvPr id="49" name="Google Shape;150;p25">
                <a:extLst>
                  <a:ext uri="{FF2B5EF4-FFF2-40B4-BE49-F238E27FC236}">
                    <a16:creationId xmlns:a16="http://schemas.microsoft.com/office/drawing/2014/main" id="{D0828D28-B3A1-7FBA-CC80-6CE5955022A3}"/>
                  </a:ext>
                </a:extLst>
              </p:cNvPr>
              <p:cNvSpPr txBox="1"/>
              <p:nvPr/>
            </p:nvSpPr>
            <p:spPr>
              <a:xfrm>
                <a:off x="6421649" y="-163846"/>
                <a:ext cx="1875001" cy="1837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1200" dirty="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rPr>
                  <a:t>Movimento operário e político marcado pela “Carta do Povo”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1200" dirty="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rPr>
                  <a:t>Série de demandas (sufrágio universal e secreto, parlamentos anuais)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1200" dirty="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rPr>
                  <a:t>Tornou-se exemplo de força e influenciou organizações operárias</a:t>
                </a:r>
                <a:endParaRPr sz="1200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endParaRPr>
              </a:p>
            </p:txBody>
          </p:sp>
          <p:sp>
            <p:nvSpPr>
              <p:cNvPr id="50" name="Google Shape;151;p25">
                <a:extLst>
                  <a:ext uri="{FF2B5EF4-FFF2-40B4-BE49-F238E27FC236}">
                    <a16:creationId xmlns:a16="http://schemas.microsoft.com/office/drawing/2014/main" id="{A7E2C524-584F-FD9B-582A-A86A833BD84B}"/>
                  </a:ext>
                </a:extLst>
              </p:cNvPr>
              <p:cNvSpPr txBox="1"/>
              <p:nvPr/>
            </p:nvSpPr>
            <p:spPr>
              <a:xfrm>
                <a:off x="6421649" y="-723029"/>
                <a:ext cx="1779600" cy="34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dirty="0">
                    <a:solidFill>
                      <a:schemeClr val="accent1"/>
                    </a:solidFill>
                    <a:latin typeface="Jockey One"/>
                    <a:ea typeface="Jockey One"/>
                    <a:cs typeface="Jockey One"/>
                    <a:sym typeface="Jockey One"/>
                  </a:rPr>
                  <a:t>CARTISMO</a:t>
                </a:r>
                <a:endParaRPr sz="15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endParaRPr>
              </a:p>
            </p:txBody>
          </p:sp>
        </p:grpSp>
        <p:sp>
          <p:nvSpPr>
            <p:cNvPr id="48" name="Google Shape;152;p25">
              <a:extLst>
                <a:ext uri="{FF2B5EF4-FFF2-40B4-BE49-F238E27FC236}">
                  <a16:creationId xmlns:a16="http://schemas.microsoft.com/office/drawing/2014/main" id="{F5E812E1-4BE3-C7ED-1E49-9222B654930A}"/>
                </a:ext>
              </a:extLst>
            </p:cNvPr>
            <p:cNvSpPr txBox="1"/>
            <p:nvPr/>
          </p:nvSpPr>
          <p:spPr>
            <a:xfrm>
              <a:off x="1981106" y="933231"/>
              <a:ext cx="803603" cy="327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1830/40</a:t>
              </a:r>
              <a:endParaRPr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56" name="Google Shape;152;p25">
            <a:extLst>
              <a:ext uri="{FF2B5EF4-FFF2-40B4-BE49-F238E27FC236}">
                <a16:creationId xmlns:a16="http://schemas.microsoft.com/office/drawing/2014/main" id="{E1EC910B-8739-190A-BFD2-6F11E6240FCF}"/>
              </a:ext>
            </a:extLst>
          </p:cNvPr>
          <p:cNvSpPr txBox="1"/>
          <p:nvPr/>
        </p:nvSpPr>
        <p:spPr>
          <a:xfrm>
            <a:off x="5642686" y="757386"/>
            <a:ext cx="803603" cy="32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1834/47</a:t>
            </a:r>
            <a:endParaRPr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cxnSp>
        <p:nvCxnSpPr>
          <p:cNvPr id="57" name="Google Shape;163;p25">
            <a:extLst>
              <a:ext uri="{FF2B5EF4-FFF2-40B4-BE49-F238E27FC236}">
                <a16:creationId xmlns:a16="http://schemas.microsoft.com/office/drawing/2014/main" id="{A52483D0-727B-3F4C-C529-8BA257A8D030}"/>
              </a:ext>
            </a:extLst>
          </p:cNvPr>
          <p:cNvCxnSpPr>
            <a:cxnSpLocks/>
          </p:cNvCxnSpPr>
          <p:nvPr/>
        </p:nvCxnSpPr>
        <p:spPr>
          <a:xfrm>
            <a:off x="2492625" y="904814"/>
            <a:ext cx="1075698" cy="539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" name="Google Shape;152;p25">
            <a:extLst>
              <a:ext uri="{FF2B5EF4-FFF2-40B4-BE49-F238E27FC236}">
                <a16:creationId xmlns:a16="http://schemas.microsoft.com/office/drawing/2014/main" id="{2F7DB497-BCA5-A3C2-AED5-4328835B2C2D}"/>
              </a:ext>
            </a:extLst>
          </p:cNvPr>
          <p:cNvSpPr txBox="1"/>
          <p:nvPr/>
        </p:nvSpPr>
        <p:spPr>
          <a:xfrm>
            <a:off x="1772455" y="740350"/>
            <a:ext cx="803603" cy="32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SÉC XIX</a:t>
            </a:r>
            <a:endParaRPr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59" name="Google Shape;150;p25">
            <a:extLst>
              <a:ext uri="{FF2B5EF4-FFF2-40B4-BE49-F238E27FC236}">
                <a16:creationId xmlns:a16="http://schemas.microsoft.com/office/drawing/2014/main" id="{3706D88C-F8E5-F768-7234-270C6955F0B5}"/>
              </a:ext>
            </a:extLst>
          </p:cNvPr>
          <p:cNvSpPr txBox="1"/>
          <p:nvPr/>
        </p:nvSpPr>
        <p:spPr>
          <a:xfrm>
            <a:off x="7108251" y="2671852"/>
            <a:ext cx="1779600" cy="225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Primavera dos Povos: vasta movimentação social, luta de classes entre a burguesia e o proletariado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Lançamento às pressas do Manifesto Comunista em meio do período de revoluções</a:t>
            </a:r>
            <a:endParaRPr sz="1200"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/>
          <p:nvPr/>
        </p:nvSpPr>
        <p:spPr>
          <a:xfrm>
            <a:off x="7726591" y="3501093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61" name="Google Shape;261;p29"/>
          <p:cNvSpPr/>
          <p:nvPr/>
        </p:nvSpPr>
        <p:spPr>
          <a:xfrm>
            <a:off x="6508069" y="2251887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62" name="Google Shape;262;p29"/>
          <p:cNvSpPr/>
          <p:nvPr/>
        </p:nvSpPr>
        <p:spPr>
          <a:xfrm>
            <a:off x="5735025" y="1037799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63" name="Google Shape;263;p29"/>
          <p:cNvSpPr/>
          <p:nvPr/>
        </p:nvSpPr>
        <p:spPr>
          <a:xfrm>
            <a:off x="4306753" y="3465887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4" name="Google Shape;264;p29"/>
          <p:cNvSpPr/>
          <p:nvPr/>
        </p:nvSpPr>
        <p:spPr>
          <a:xfrm>
            <a:off x="2888941" y="2251849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5" name="Google Shape;265;p29"/>
          <p:cNvSpPr/>
          <p:nvPr/>
        </p:nvSpPr>
        <p:spPr>
          <a:xfrm>
            <a:off x="1471128" y="1037762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</a:rPr>
              <a:t>O QUE É UM MANIFESTO?</a:t>
            </a:r>
            <a:endParaRPr sz="3200" dirty="0">
              <a:solidFill>
                <a:schemeClr val="accent3"/>
              </a:solidFill>
            </a:endParaRPr>
          </a:p>
        </p:txBody>
      </p:sp>
      <p:grpSp>
        <p:nvGrpSpPr>
          <p:cNvPr id="267" name="Google Shape;267;p29"/>
          <p:cNvGrpSpPr/>
          <p:nvPr/>
        </p:nvGrpSpPr>
        <p:grpSpPr>
          <a:xfrm>
            <a:off x="1484575" y="850892"/>
            <a:ext cx="4207304" cy="966700"/>
            <a:chOff x="1484575" y="850892"/>
            <a:chExt cx="3494191" cy="966700"/>
          </a:xfrm>
        </p:grpSpPr>
        <p:sp>
          <p:nvSpPr>
            <p:cNvPr id="268" name="Google Shape;268;p29"/>
            <p:cNvSpPr txBox="1"/>
            <p:nvPr/>
          </p:nvSpPr>
          <p:spPr>
            <a:xfrm>
              <a:off x="1484575" y="1052625"/>
              <a:ext cx="543057" cy="70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1</a:t>
              </a:r>
              <a:endParaRPr sz="3200" b="1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269" name="Google Shape;269;p29"/>
            <p:cNvSpPr txBox="1"/>
            <p:nvPr/>
          </p:nvSpPr>
          <p:spPr>
            <a:xfrm>
              <a:off x="2269283" y="850892"/>
              <a:ext cx="2709483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CONCEITO</a:t>
              </a:r>
              <a:endParaRPr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270" name="Google Shape;270;p29"/>
            <p:cNvSpPr txBox="1"/>
            <p:nvPr/>
          </p:nvSpPr>
          <p:spPr>
            <a:xfrm>
              <a:off x="2269278" y="1297992"/>
              <a:ext cx="2709483" cy="5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Texto argumentativo no qual um grupo expressa seus pensamentos sobre determinado assunto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2902449" y="2111846"/>
            <a:ext cx="3494129" cy="919808"/>
            <a:chOff x="2902449" y="2111846"/>
            <a:chExt cx="3494129" cy="919808"/>
          </a:xfrm>
        </p:grpSpPr>
        <p:sp>
          <p:nvSpPr>
            <p:cNvPr id="272" name="Google Shape;272;p29"/>
            <p:cNvSpPr txBox="1"/>
            <p:nvPr/>
          </p:nvSpPr>
          <p:spPr>
            <a:xfrm>
              <a:off x="2902449" y="2266700"/>
              <a:ext cx="708600" cy="70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accent3"/>
                  </a:solidFill>
                  <a:latin typeface="Lexend Deca Black"/>
                  <a:ea typeface="Lexend Deca Black"/>
                  <a:cs typeface="Lexend Deca Black"/>
                  <a:sym typeface="Lexend Deca Black"/>
                </a:rPr>
                <a:t>2</a:t>
              </a:r>
              <a:endParaRPr sz="3200">
                <a:solidFill>
                  <a:schemeClr val="accent3"/>
                </a:solidFill>
                <a:latin typeface="Lexend Deca Black"/>
                <a:ea typeface="Lexend Deca Black"/>
                <a:cs typeface="Lexend Deca Black"/>
                <a:sym typeface="Lexend Deca Black"/>
              </a:endParaRPr>
            </a:p>
          </p:txBody>
        </p:sp>
        <p:sp>
          <p:nvSpPr>
            <p:cNvPr id="273" name="Google Shape;273;p29"/>
            <p:cNvSpPr txBox="1"/>
            <p:nvPr/>
          </p:nvSpPr>
          <p:spPr>
            <a:xfrm>
              <a:off x="3687095" y="2111846"/>
              <a:ext cx="2709483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OBJETIVOS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274" name="Google Shape;274;p29"/>
            <p:cNvSpPr txBox="1"/>
            <p:nvPr/>
          </p:nvSpPr>
          <p:spPr>
            <a:xfrm>
              <a:off x="3687091" y="2512054"/>
              <a:ext cx="2709483" cy="5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Sensibilizar e convencer o público-alvo de seus ideiais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grpSp>
        <p:nvGrpSpPr>
          <p:cNvPr id="275" name="Google Shape;275;p29"/>
          <p:cNvGrpSpPr/>
          <p:nvPr/>
        </p:nvGrpSpPr>
        <p:grpSpPr>
          <a:xfrm>
            <a:off x="4313512" y="3325909"/>
            <a:ext cx="3500879" cy="919808"/>
            <a:chOff x="4313512" y="3325909"/>
            <a:chExt cx="3500879" cy="919808"/>
          </a:xfrm>
        </p:grpSpPr>
        <p:sp>
          <p:nvSpPr>
            <p:cNvPr id="276" name="Google Shape;276;p29"/>
            <p:cNvSpPr txBox="1"/>
            <p:nvPr/>
          </p:nvSpPr>
          <p:spPr>
            <a:xfrm>
              <a:off x="4313512" y="3480750"/>
              <a:ext cx="704100" cy="70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accent3"/>
                  </a:solidFill>
                  <a:latin typeface="Lexend Deca Black"/>
                  <a:ea typeface="Lexend Deca Black"/>
                  <a:cs typeface="Lexend Deca Black"/>
                  <a:sym typeface="Lexend Deca Black"/>
                </a:rPr>
                <a:t>3</a:t>
              </a:r>
              <a:endParaRPr sz="3200">
                <a:solidFill>
                  <a:schemeClr val="accent3"/>
                </a:solidFill>
                <a:latin typeface="Lexend Deca Black"/>
                <a:ea typeface="Lexend Deca Black"/>
                <a:cs typeface="Lexend Deca Black"/>
                <a:sym typeface="Lexend Deca Black"/>
              </a:endParaRPr>
            </a:p>
          </p:txBody>
        </p:sp>
        <p:sp>
          <p:nvSpPr>
            <p:cNvPr id="277" name="Google Shape;277;p29"/>
            <p:cNvSpPr txBox="1"/>
            <p:nvPr/>
          </p:nvSpPr>
          <p:spPr>
            <a:xfrm>
              <a:off x="5104908" y="3325909"/>
              <a:ext cx="2709483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IMPLICAÇÕES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278" name="Google Shape;278;p29"/>
            <p:cNvSpPr txBox="1"/>
            <p:nvPr/>
          </p:nvSpPr>
          <p:spPr>
            <a:xfrm>
              <a:off x="5104903" y="3726117"/>
              <a:ext cx="2709483" cy="5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Revoltas operárias e revoluções das classes trabalhadoras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cxnSp>
        <p:nvCxnSpPr>
          <p:cNvPr id="279" name="Google Shape;279;p29"/>
          <p:cNvCxnSpPr>
            <a:cxnSpLocks/>
            <a:stCxn id="268" idx="2"/>
            <a:endCxn id="272" idx="1"/>
          </p:cNvCxnSpPr>
          <p:nvPr/>
        </p:nvCxnSpPr>
        <p:spPr>
          <a:xfrm rot="16200000" flipH="1">
            <a:off x="1925522" y="1640922"/>
            <a:ext cx="862925" cy="109093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0" name="Google Shape;280;p29"/>
          <p:cNvCxnSpPr>
            <a:stCxn id="272" idx="2"/>
            <a:endCxn id="276" idx="1"/>
          </p:cNvCxnSpPr>
          <p:nvPr/>
        </p:nvCxnSpPr>
        <p:spPr>
          <a:xfrm rot="-5400000" flipH="1">
            <a:off x="3353799" y="2871950"/>
            <a:ext cx="862800" cy="1056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81" name="Google Shape;281;p29"/>
          <p:cNvGrpSpPr/>
          <p:nvPr/>
        </p:nvGrpSpPr>
        <p:grpSpPr>
          <a:xfrm>
            <a:off x="5954025" y="1239705"/>
            <a:ext cx="307404" cy="328114"/>
            <a:chOff x="5583768" y="2414892"/>
            <a:chExt cx="307404" cy="328114"/>
          </a:xfrm>
        </p:grpSpPr>
        <p:sp>
          <p:nvSpPr>
            <p:cNvPr id="282" name="Google Shape;282;p29"/>
            <p:cNvSpPr/>
            <p:nvPr/>
          </p:nvSpPr>
          <p:spPr>
            <a:xfrm>
              <a:off x="5681283" y="2616141"/>
              <a:ext cx="22899" cy="39252"/>
            </a:xfrm>
            <a:custGeom>
              <a:avLst/>
              <a:gdLst/>
              <a:ahLst/>
              <a:cxnLst/>
              <a:rect l="l" t="t" r="r" b="b"/>
              <a:pathLst>
                <a:path w="983" h="1685" extrusionOk="0">
                  <a:moveTo>
                    <a:pt x="702" y="0"/>
                  </a:moveTo>
                  <a:lnTo>
                    <a:pt x="460" y="77"/>
                  </a:lnTo>
                  <a:lnTo>
                    <a:pt x="702" y="804"/>
                  </a:lnTo>
                  <a:lnTo>
                    <a:pt x="0" y="1506"/>
                  </a:lnTo>
                  <a:lnTo>
                    <a:pt x="179" y="1685"/>
                  </a:lnTo>
                  <a:lnTo>
                    <a:pt x="932" y="932"/>
                  </a:lnTo>
                  <a:cubicBezTo>
                    <a:pt x="970" y="893"/>
                    <a:pt x="983" y="842"/>
                    <a:pt x="970" y="804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rgbClr val="7E4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5773719" y="2414892"/>
              <a:ext cx="117453" cy="107320"/>
            </a:xfrm>
            <a:custGeom>
              <a:avLst/>
              <a:gdLst/>
              <a:ahLst/>
              <a:cxnLst/>
              <a:rect l="l" t="t" r="r" b="b"/>
              <a:pathLst>
                <a:path w="5042" h="4607" extrusionOk="0">
                  <a:moveTo>
                    <a:pt x="4709" y="0"/>
                  </a:moveTo>
                  <a:lnTo>
                    <a:pt x="1647" y="3063"/>
                  </a:lnTo>
                  <a:lnTo>
                    <a:pt x="996" y="2973"/>
                  </a:lnTo>
                  <a:cubicBezTo>
                    <a:pt x="983" y="2971"/>
                    <a:pt x="970" y="2970"/>
                    <a:pt x="958" y="2970"/>
                  </a:cubicBezTo>
                  <a:cubicBezTo>
                    <a:pt x="898" y="2970"/>
                    <a:pt x="847" y="2995"/>
                    <a:pt x="805" y="3037"/>
                  </a:cubicBezTo>
                  <a:lnTo>
                    <a:pt x="1" y="3828"/>
                  </a:lnTo>
                  <a:lnTo>
                    <a:pt x="333" y="4160"/>
                  </a:lnTo>
                  <a:lnTo>
                    <a:pt x="1060" y="3446"/>
                  </a:lnTo>
                  <a:lnTo>
                    <a:pt x="1226" y="3471"/>
                  </a:lnTo>
                  <a:lnTo>
                    <a:pt x="435" y="4262"/>
                  </a:lnTo>
                  <a:lnTo>
                    <a:pt x="766" y="4607"/>
                  </a:lnTo>
                  <a:lnTo>
                    <a:pt x="1877" y="3484"/>
                  </a:lnTo>
                  <a:lnTo>
                    <a:pt x="5041" y="332"/>
                  </a:lnTo>
                  <a:lnTo>
                    <a:pt x="4709" y="0"/>
                  </a:lnTo>
                  <a:close/>
                </a:path>
              </a:pathLst>
            </a:custGeom>
            <a:solidFill>
              <a:srgbClr val="7E4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5583768" y="2626531"/>
              <a:ext cx="94554" cy="116475"/>
            </a:xfrm>
            <a:custGeom>
              <a:avLst/>
              <a:gdLst/>
              <a:ahLst/>
              <a:cxnLst/>
              <a:rect l="l" t="t" r="r" b="b"/>
              <a:pathLst>
                <a:path w="4059" h="5000" extrusionOk="0">
                  <a:moveTo>
                    <a:pt x="3548" y="1"/>
                  </a:moveTo>
                  <a:cubicBezTo>
                    <a:pt x="3523" y="1"/>
                    <a:pt x="128" y="3408"/>
                    <a:pt x="128" y="3408"/>
                  </a:cubicBezTo>
                  <a:cubicBezTo>
                    <a:pt x="1" y="3523"/>
                    <a:pt x="26" y="3714"/>
                    <a:pt x="167" y="3803"/>
                  </a:cubicBezTo>
                  <a:cubicBezTo>
                    <a:pt x="626" y="4110"/>
                    <a:pt x="1022" y="4480"/>
                    <a:pt x="1366" y="4901"/>
                  </a:cubicBezTo>
                  <a:cubicBezTo>
                    <a:pt x="1421" y="4968"/>
                    <a:pt x="1496" y="5000"/>
                    <a:pt x="1571" y="5000"/>
                  </a:cubicBezTo>
                  <a:cubicBezTo>
                    <a:pt x="1653" y="5000"/>
                    <a:pt x="1734" y="4961"/>
                    <a:pt x="1787" y="4888"/>
                  </a:cubicBezTo>
                  <a:lnTo>
                    <a:pt x="3650" y="2234"/>
                  </a:lnTo>
                  <a:lnTo>
                    <a:pt x="3701" y="2208"/>
                  </a:lnTo>
                  <a:lnTo>
                    <a:pt x="4059" y="690"/>
                  </a:lnTo>
                  <a:lnTo>
                    <a:pt x="3548" y="1"/>
                  </a:lnTo>
                  <a:cubicBezTo>
                    <a:pt x="3548" y="1"/>
                    <a:pt x="3548" y="1"/>
                    <a:pt x="3548" y="1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659571" y="2592660"/>
              <a:ext cx="16376" cy="21129"/>
            </a:xfrm>
            <a:custGeom>
              <a:avLst/>
              <a:gdLst/>
              <a:ahLst/>
              <a:cxnLst/>
              <a:rect l="l" t="t" r="r" b="b"/>
              <a:pathLst>
                <a:path w="703" h="907" extrusionOk="0">
                  <a:moveTo>
                    <a:pt x="383" y="0"/>
                  </a:moveTo>
                  <a:lnTo>
                    <a:pt x="1" y="166"/>
                  </a:lnTo>
                  <a:lnTo>
                    <a:pt x="320" y="906"/>
                  </a:lnTo>
                  <a:lnTo>
                    <a:pt x="703" y="75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5686617" y="2565590"/>
              <a:ext cx="21129" cy="16074"/>
            </a:xfrm>
            <a:custGeom>
              <a:avLst/>
              <a:gdLst/>
              <a:ahLst/>
              <a:cxnLst/>
              <a:rect l="l" t="t" r="r" b="b"/>
              <a:pathLst>
                <a:path w="907" h="690" extrusionOk="0">
                  <a:moveTo>
                    <a:pt x="167" y="1"/>
                  </a:moveTo>
                  <a:lnTo>
                    <a:pt x="1" y="384"/>
                  </a:lnTo>
                  <a:lnTo>
                    <a:pt x="754" y="690"/>
                  </a:lnTo>
                  <a:lnTo>
                    <a:pt x="907" y="30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660759" y="2636339"/>
              <a:ext cx="40161" cy="55931"/>
            </a:xfrm>
            <a:custGeom>
              <a:avLst/>
              <a:gdLst/>
              <a:ahLst/>
              <a:cxnLst/>
              <a:rect l="l" t="t" r="r" b="b"/>
              <a:pathLst>
                <a:path w="1724" h="2401" extrusionOk="0">
                  <a:moveTo>
                    <a:pt x="945" y="1"/>
                  </a:moveTo>
                  <a:lnTo>
                    <a:pt x="192" y="116"/>
                  </a:lnTo>
                  <a:lnTo>
                    <a:pt x="1" y="945"/>
                  </a:lnTo>
                  <a:lnTo>
                    <a:pt x="396" y="1787"/>
                  </a:lnTo>
                  <a:lnTo>
                    <a:pt x="613" y="2272"/>
                  </a:lnTo>
                  <a:cubicBezTo>
                    <a:pt x="655" y="2356"/>
                    <a:pt x="735" y="2401"/>
                    <a:pt x="817" y="2401"/>
                  </a:cubicBezTo>
                  <a:cubicBezTo>
                    <a:pt x="861" y="2401"/>
                    <a:pt x="905" y="2388"/>
                    <a:pt x="945" y="2362"/>
                  </a:cubicBezTo>
                  <a:lnTo>
                    <a:pt x="1519" y="2017"/>
                  </a:lnTo>
                  <a:cubicBezTo>
                    <a:pt x="1660" y="1928"/>
                    <a:pt x="1723" y="1736"/>
                    <a:pt x="1647" y="1583"/>
                  </a:cubicBezTo>
                  <a:lnTo>
                    <a:pt x="1290" y="767"/>
                  </a:lnTo>
                  <a:lnTo>
                    <a:pt x="945" y="1"/>
                  </a:lnTo>
                  <a:close/>
                </a:path>
              </a:pathLst>
            </a:custGeom>
            <a:solidFill>
              <a:srgbClr val="C73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5709214" y="2577191"/>
              <a:ext cx="42537" cy="42304"/>
            </a:xfrm>
            <a:custGeom>
              <a:avLst/>
              <a:gdLst/>
              <a:ahLst/>
              <a:cxnLst/>
              <a:rect l="l" t="t" r="r" b="b"/>
              <a:pathLst>
                <a:path w="1826" h="1816" extrusionOk="0">
                  <a:moveTo>
                    <a:pt x="1085" y="1"/>
                  </a:moveTo>
                  <a:lnTo>
                    <a:pt x="1" y="1085"/>
                  </a:lnTo>
                  <a:lnTo>
                    <a:pt x="651" y="1749"/>
                  </a:lnTo>
                  <a:cubicBezTo>
                    <a:pt x="696" y="1793"/>
                    <a:pt x="754" y="1816"/>
                    <a:pt x="811" y="1816"/>
                  </a:cubicBezTo>
                  <a:cubicBezTo>
                    <a:pt x="868" y="1816"/>
                    <a:pt x="926" y="1793"/>
                    <a:pt x="971" y="1749"/>
                  </a:cubicBezTo>
                  <a:lnTo>
                    <a:pt x="1736" y="970"/>
                  </a:lnTo>
                  <a:cubicBezTo>
                    <a:pt x="1825" y="881"/>
                    <a:pt x="1825" y="753"/>
                    <a:pt x="1736" y="664"/>
                  </a:cubicBezTo>
                  <a:lnTo>
                    <a:pt x="1085" y="1"/>
                  </a:lnTo>
                  <a:close/>
                </a:path>
              </a:pathLst>
            </a:custGeom>
            <a:solidFill>
              <a:srgbClr val="C73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5650370" y="2555201"/>
              <a:ext cx="94834" cy="103453"/>
            </a:xfrm>
            <a:custGeom>
              <a:avLst/>
              <a:gdLst/>
              <a:ahLst/>
              <a:cxnLst/>
              <a:rect l="l" t="t" r="r" b="b"/>
              <a:pathLst>
                <a:path w="4071" h="4441" extrusionOk="0">
                  <a:moveTo>
                    <a:pt x="3241" y="0"/>
                  </a:moveTo>
                  <a:lnTo>
                    <a:pt x="2514" y="715"/>
                  </a:lnTo>
                  <a:lnTo>
                    <a:pt x="1136" y="2106"/>
                  </a:lnTo>
                  <a:lnTo>
                    <a:pt x="230" y="3012"/>
                  </a:lnTo>
                  <a:cubicBezTo>
                    <a:pt x="51" y="3178"/>
                    <a:pt x="0" y="3446"/>
                    <a:pt x="89" y="3675"/>
                  </a:cubicBezTo>
                  <a:lnTo>
                    <a:pt x="102" y="3701"/>
                  </a:lnTo>
                  <a:lnTo>
                    <a:pt x="447" y="4441"/>
                  </a:lnTo>
                  <a:lnTo>
                    <a:pt x="1391" y="3497"/>
                  </a:lnTo>
                  <a:lnTo>
                    <a:pt x="2220" y="2667"/>
                  </a:lnTo>
                  <a:lnTo>
                    <a:pt x="2693" y="2195"/>
                  </a:lnTo>
                  <a:lnTo>
                    <a:pt x="3650" y="1238"/>
                  </a:lnTo>
                  <a:lnTo>
                    <a:pt x="4071" y="817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7E4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5634319" y="2540035"/>
              <a:ext cx="77596" cy="77596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2705" y="0"/>
                  </a:moveTo>
                  <a:lnTo>
                    <a:pt x="0" y="2718"/>
                  </a:lnTo>
                  <a:lnTo>
                    <a:pt x="613" y="3331"/>
                  </a:lnTo>
                  <a:lnTo>
                    <a:pt x="1710" y="2234"/>
                  </a:lnTo>
                  <a:lnTo>
                    <a:pt x="2246" y="1698"/>
                  </a:lnTo>
                  <a:lnTo>
                    <a:pt x="2693" y="1251"/>
                  </a:lnTo>
                  <a:lnTo>
                    <a:pt x="3331" y="626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79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5721118" y="2501505"/>
              <a:ext cx="74637" cy="77339"/>
            </a:xfrm>
            <a:custGeom>
              <a:avLst/>
              <a:gdLst/>
              <a:ahLst/>
              <a:cxnLst/>
              <a:rect l="l" t="t" r="r" b="b"/>
              <a:pathLst>
                <a:path w="3204" h="3320" extrusionOk="0">
                  <a:moveTo>
                    <a:pt x="2317" y="0"/>
                  </a:moveTo>
                  <a:cubicBezTo>
                    <a:pt x="2270" y="0"/>
                    <a:pt x="2225" y="16"/>
                    <a:pt x="2195" y="47"/>
                  </a:cubicBezTo>
                  <a:lnTo>
                    <a:pt x="77" y="2165"/>
                  </a:lnTo>
                  <a:cubicBezTo>
                    <a:pt x="0" y="2241"/>
                    <a:pt x="0" y="2356"/>
                    <a:pt x="77" y="2433"/>
                  </a:cubicBezTo>
                  <a:lnTo>
                    <a:pt x="893" y="3262"/>
                  </a:lnTo>
                  <a:cubicBezTo>
                    <a:pt x="932" y="3301"/>
                    <a:pt x="980" y="3320"/>
                    <a:pt x="1027" y="3320"/>
                  </a:cubicBezTo>
                  <a:cubicBezTo>
                    <a:pt x="1075" y="3320"/>
                    <a:pt x="1123" y="3301"/>
                    <a:pt x="1161" y="3262"/>
                  </a:cubicBezTo>
                  <a:lnTo>
                    <a:pt x="1174" y="3250"/>
                  </a:lnTo>
                  <a:lnTo>
                    <a:pt x="3139" y="978"/>
                  </a:lnTo>
                  <a:cubicBezTo>
                    <a:pt x="3203" y="902"/>
                    <a:pt x="3190" y="787"/>
                    <a:pt x="3126" y="723"/>
                  </a:cubicBezTo>
                  <a:lnTo>
                    <a:pt x="2463" y="59"/>
                  </a:lnTo>
                  <a:cubicBezTo>
                    <a:pt x="2423" y="19"/>
                    <a:pt x="2369" y="0"/>
                    <a:pt x="2317" y="0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5734186" y="2510310"/>
              <a:ext cx="61569" cy="68324"/>
            </a:xfrm>
            <a:custGeom>
              <a:avLst/>
              <a:gdLst/>
              <a:ahLst/>
              <a:cxnLst/>
              <a:rect l="l" t="t" r="r" b="b"/>
              <a:pathLst>
                <a:path w="2643" h="2933" extrusionOk="0">
                  <a:moveTo>
                    <a:pt x="2234" y="0"/>
                  </a:moveTo>
                  <a:lnTo>
                    <a:pt x="2234" y="0"/>
                  </a:lnTo>
                  <a:cubicBezTo>
                    <a:pt x="2298" y="77"/>
                    <a:pt x="2298" y="192"/>
                    <a:pt x="2234" y="268"/>
                  </a:cubicBezTo>
                  <a:lnTo>
                    <a:pt x="281" y="2540"/>
                  </a:lnTo>
                  <a:lnTo>
                    <a:pt x="269" y="2540"/>
                  </a:lnTo>
                  <a:cubicBezTo>
                    <a:pt x="230" y="2578"/>
                    <a:pt x="182" y="2597"/>
                    <a:pt x="135" y="2597"/>
                  </a:cubicBezTo>
                  <a:cubicBezTo>
                    <a:pt x="87" y="2597"/>
                    <a:pt x="39" y="2578"/>
                    <a:pt x="1" y="2540"/>
                  </a:cubicBezTo>
                  <a:lnTo>
                    <a:pt x="1" y="2540"/>
                  </a:lnTo>
                  <a:lnTo>
                    <a:pt x="332" y="2884"/>
                  </a:lnTo>
                  <a:cubicBezTo>
                    <a:pt x="371" y="2916"/>
                    <a:pt x="419" y="2932"/>
                    <a:pt x="466" y="2932"/>
                  </a:cubicBezTo>
                  <a:cubicBezTo>
                    <a:pt x="514" y="2932"/>
                    <a:pt x="562" y="2916"/>
                    <a:pt x="600" y="2884"/>
                  </a:cubicBezTo>
                  <a:lnTo>
                    <a:pt x="613" y="2872"/>
                  </a:lnTo>
                  <a:lnTo>
                    <a:pt x="2578" y="600"/>
                  </a:lnTo>
                  <a:cubicBezTo>
                    <a:pt x="2642" y="524"/>
                    <a:pt x="2629" y="409"/>
                    <a:pt x="2565" y="345"/>
                  </a:cubicBezTo>
                  <a:lnTo>
                    <a:pt x="2234" y="0"/>
                  </a:lnTo>
                  <a:close/>
                </a:path>
              </a:pathLst>
            </a:custGeom>
            <a:solidFill>
              <a:srgbClr val="79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5691393" y="2534607"/>
              <a:ext cx="26463" cy="25438"/>
            </a:xfrm>
            <a:custGeom>
              <a:avLst/>
              <a:gdLst/>
              <a:ahLst/>
              <a:cxnLst/>
              <a:rect l="l" t="t" r="r" b="b"/>
              <a:pathLst>
                <a:path w="1136" h="1092" extrusionOk="0">
                  <a:moveTo>
                    <a:pt x="255" y="1"/>
                  </a:moveTo>
                  <a:cubicBezTo>
                    <a:pt x="195" y="1"/>
                    <a:pt x="134" y="23"/>
                    <a:pt x="89" y="68"/>
                  </a:cubicBezTo>
                  <a:cubicBezTo>
                    <a:pt x="0" y="157"/>
                    <a:pt x="0" y="310"/>
                    <a:pt x="89" y="399"/>
                  </a:cubicBezTo>
                  <a:lnTo>
                    <a:pt x="153" y="463"/>
                  </a:lnTo>
                  <a:lnTo>
                    <a:pt x="651" y="961"/>
                  </a:lnTo>
                  <a:lnTo>
                    <a:pt x="715" y="1025"/>
                  </a:lnTo>
                  <a:cubicBezTo>
                    <a:pt x="759" y="1069"/>
                    <a:pt x="820" y="1092"/>
                    <a:pt x="881" y="1092"/>
                  </a:cubicBezTo>
                  <a:cubicBezTo>
                    <a:pt x="941" y="1092"/>
                    <a:pt x="1002" y="1069"/>
                    <a:pt x="1046" y="1025"/>
                  </a:cubicBezTo>
                  <a:cubicBezTo>
                    <a:pt x="1136" y="923"/>
                    <a:pt x="1136" y="782"/>
                    <a:pt x="1046" y="680"/>
                  </a:cubicBezTo>
                  <a:lnTo>
                    <a:pt x="983" y="616"/>
                  </a:lnTo>
                  <a:lnTo>
                    <a:pt x="498" y="131"/>
                  </a:lnTo>
                  <a:lnTo>
                    <a:pt x="421" y="68"/>
                  </a:lnTo>
                  <a:cubicBezTo>
                    <a:pt x="376" y="23"/>
                    <a:pt x="316" y="1"/>
                    <a:pt x="255" y="1"/>
                  </a:cubicBezTo>
                  <a:close/>
                </a:path>
              </a:pathLst>
            </a:custGeom>
            <a:solidFill>
              <a:srgbClr val="C73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5702388" y="2545090"/>
              <a:ext cx="15468" cy="14955"/>
            </a:xfrm>
            <a:custGeom>
              <a:avLst/>
              <a:gdLst/>
              <a:ahLst/>
              <a:cxnLst/>
              <a:rect l="l" t="t" r="r" b="b"/>
              <a:pathLst>
                <a:path w="664" h="642" extrusionOk="0">
                  <a:moveTo>
                    <a:pt x="332" y="0"/>
                  </a:moveTo>
                  <a:cubicBezTo>
                    <a:pt x="421" y="90"/>
                    <a:pt x="421" y="243"/>
                    <a:pt x="332" y="332"/>
                  </a:cubicBezTo>
                  <a:cubicBezTo>
                    <a:pt x="287" y="377"/>
                    <a:pt x="227" y="399"/>
                    <a:pt x="166" y="399"/>
                  </a:cubicBezTo>
                  <a:cubicBezTo>
                    <a:pt x="106" y="399"/>
                    <a:pt x="45" y="377"/>
                    <a:pt x="0" y="332"/>
                  </a:cubicBezTo>
                  <a:lnTo>
                    <a:pt x="0" y="332"/>
                  </a:lnTo>
                  <a:lnTo>
                    <a:pt x="179" y="511"/>
                  </a:lnTo>
                  <a:lnTo>
                    <a:pt x="243" y="575"/>
                  </a:lnTo>
                  <a:cubicBezTo>
                    <a:pt x="287" y="619"/>
                    <a:pt x="348" y="642"/>
                    <a:pt x="409" y="642"/>
                  </a:cubicBezTo>
                  <a:cubicBezTo>
                    <a:pt x="469" y="642"/>
                    <a:pt x="530" y="619"/>
                    <a:pt x="574" y="575"/>
                  </a:cubicBezTo>
                  <a:cubicBezTo>
                    <a:pt x="664" y="485"/>
                    <a:pt x="664" y="332"/>
                    <a:pt x="574" y="243"/>
                  </a:cubicBezTo>
                  <a:lnTo>
                    <a:pt x="511" y="179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5628076" y="2597715"/>
              <a:ext cx="26766" cy="25648"/>
            </a:xfrm>
            <a:custGeom>
              <a:avLst/>
              <a:gdLst/>
              <a:ahLst/>
              <a:cxnLst/>
              <a:rect l="l" t="t" r="r" b="b"/>
              <a:pathLst>
                <a:path w="1149" h="1101" extrusionOk="0">
                  <a:moveTo>
                    <a:pt x="255" y="0"/>
                  </a:moveTo>
                  <a:cubicBezTo>
                    <a:pt x="195" y="0"/>
                    <a:pt x="134" y="26"/>
                    <a:pt x="89" y="77"/>
                  </a:cubicBezTo>
                  <a:cubicBezTo>
                    <a:pt x="0" y="166"/>
                    <a:pt x="0" y="319"/>
                    <a:pt x="89" y="408"/>
                  </a:cubicBezTo>
                  <a:lnTo>
                    <a:pt x="715" y="1034"/>
                  </a:lnTo>
                  <a:cubicBezTo>
                    <a:pt x="766" y="1078"/>
                    <a:pt x="826" y="1101"/>
                    <a:pt x="887" y="1101"/>
                  </a:cubicBezTo>
                  <a:cubicBezTo>
                    <a:pt x="948" y="1101"/>
                    <a:pt x="1008" y="1078"/>
                    <a:pt x="1059" y="1034"/>
                  </a:cubicBezTo>
                  <a:cubicBezTo>
                    <a:pt x="1148" y="944"/>
                    <a:pt x="1148" y="791"/>
                    <a:pt x="1059" y="702"/>
                  </a:cubicBezTo>
                  <a:lnTo>
                    <a:pt x="498" y="140"/>
                  </a:lnTo>
                  <a:lnTo>
                    <a:pt x="421" y="77"/>
                  </a:lnTo>
                  <a:cubicBezTo>
                    <a:pt x="376" y="26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C73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5639071" y="2608407"/>
              <a:ext cx="15771" cy="14955"/>
            </a:xfrm>
            <a:custGeom>
              <a:avLst/>
              <a:gdLst/>
              <a:ahLst/>
              <a:cxnLst/>
              <a:rect l="l" t="t" r="r" b="b"/>
              <a:pathLst>
                <a:path w="677" h="642" extrusionOk="0">
                  <a:moveTo>
                    <a:pt x="332" y="0"/>
                  </a:moveTo>
                  <a:cubicBezTo>
                    <a:pt x="421" y="90"/>
                    <a:pt x="421" y="243"/>
                    <a:pt x="332" y="332"/>
                  </a:cubicBezTo>
                  <a:cubicBezTo>
                    <a:pt x="287" y="377"/>
                    <a:pt x="227" y="399"/>
                    <a:pt x="166" y="399"/>
                  </a:cubicBezTo>
                  <a:cubicBezTo>
                    <a:pt x="105" y="399"/>
                    <a:pt x="45" y="377"/>
                    <a:pt x="0" y="332"/>
                  </a:cubicBezTo>
                  <a:lnTo>
                    <a:pt x="0" y="332"/>
                  </a:lnTo>
                  <a:lnTo>
                    <a:pt x="179" y="511"/>
                  </a:lnTo>
                  <a:lnTo>
                    <a:pt x="243" y="575"/>
                  </a:lnTo>
                  <a:cubicBezTo>
                    <a:pt x="294" y="619"/>
                    <a:pt x="354" y="642"/>
                    <a:pt x="415" y="642"/>
                  </a:cubicBezTo>
                  <a:cubicBezTo>
                    <a:pt x="476" y="642"/>
                    <a:pt x="536" y="619"/>
                    <a:pt x="587" y="575"/>
                  </a:cubicBezTo>
                  <a:cubicBezTo>
                    <a:pt x="676" y="485"/>
                    <a:pt x="676" y="332"/>
                    <a:pt x="587" y="243"/>
                  </a:cubicBezTo>
                  <a:lnTo>
                    <a:pt x="511" y="179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5680095" y="2578985"/>
              <a:ext cx="36876" cy="36573"/>
            </a:xfrm>
            <a:custGeom>
              <a:avLst/>
              <a:gdLst/>
              <a:ahLst/>
              <a:cxnLst/>
              <a:rect l="l" t="t" r="r" b="b"/>
              <a:pathLst>
                <a:path w="1583" h="1570" extrusionOk="0">
                  <a:moveTo>
                    <a:pt x="1442" y="0"/>
                  </a:moveTo>
                  <a:lnTo>
                    <a:pt x="0" y="1429"/>
                  </a:lnTo>
                  <a:lnTo>
                    <a:pt x="141" y="1570"/>
                  </a:lnTo>
                  <a:lnTo>
                    <a:pt x="1582" y="14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29"/>
          <p:cNvGrpSpPr/>
          <p:nvPr/>
        </p:nvGrpSpPr>
        <p:grpSpPr>
          <a:xfrm>
            <a:off x="6737835" y="2458220"/>
            <a:ext cx="262422" cy="342739"/>
            <a:chOff x="4457807" y="3438959"/>
            <a:chExt cx="262422" cy="342739"/>
          </a:xfrm>
        </p:grpSpPr>
        <p:sp>
          <p:nvSpPr>
            <p:cNvPr id="299" name="Google Shape;299;p29"/>
            <p:cNvSpPr/>
            <p:nvPr/>
          </p:nvSpPr>
          <p:spPr>
            <a:xfrm>
              <a:off x="4457807" y="3442151"/>
              <a:ext cx="250841" cy="339548"/>
            </a:xfrm>
            <a:custGeom>
              <a:avLst/>
              <a:gdLst/>
              <a:ahLst/>
              <a:cxnLst/>
              <a:rect l="l" t="t" r="r" b="b"/>
              <a:pathLst>
                <a:path w="10768" h="14576" extrusionOk="0">
                  <a:moveTo>
                    <a:pt x="7156" y="8745"/>
                  </a:moveTo>
                  <a:lnTo>
                    <a:pt x="7113" y="8788"/>
                  </a:lnTo>
                  <a:lnTo>
                    <a:pt x="7113" y="8788"/>
                  </a:lnTo>
                  <a:cubicBezTo>
                    <a:pt x="7128" y="8774"/>
                    <a:pt x="7142" y="8760"/>
                    <a:pt x="7156" y="8745"/>
                  </a:cubicBezTo>
                  <a:close/>
                  <a:moveTo>
                    <a:pt x="9869" y="1"/>
                  </a:moveTo>
                  <a:cubicBezTo>
                    <a:pt x="9813" y="1"/>
                    <a:pt x="9759" y="23"/>
                    <a:pt x="9721" y="68"/>
                  </a:cubicBezTo>
                  <a:lnTo>
                    <a:pt x="9568" y="208"/>
                  </a:lnTo>
                  <a:lnTo>
                    <a:pt x="3251" y="6537"/>
                  </a:lnTo>
                  <a:lnTo>
                    <a:pt x="2881" y="6895"/>
                  </a:lnTo>
                  <a:lnTo>
                    <a:pt x="2639" y="7150"/>
                  </a:lnTo>
                  <a:lnTo>
                    <a:pt x="2269" y="7507"/>
                  </a:lnTo>
                  <a:lnTo>
                    <a:pt x="2026" y="7762"/>
                  </a:lnTo>
                  <a:lnTo>
                    <a:pt x="1656" y="8120"/>
                  </a:lnTo>
                  <a:lnTo>
                    <a:pt x="1452" y="8337"/>
                  </a:lnTo>
                  <a:lnTo>
                    <a:pt x="1414" y="8375"/>
                  </a:lnTo>
                  <a:cubicBezTo>
                    <a:pt x="1350" y="8439"/>
                    <a:pt x="1299" y="8502"/>
                    <a:pt x="1248" y="8566"/>
                  </a:cubicBezTo>
                  <a:cubicBezTo>
                    <a:pt x="1197" y="8643"/>
                    <a:pt x="1146" y="8719"/>
                    <a:pt x="1107" y="8796"/>
                  </a:cubicBezTo>
                  <a:cubicBezTo>
                    <a:pt x="1082" y="8860"/>
                    <a:pt x="1056" y="8911"/>
                    <a:pt x="1044" y="8962"/>
                  </a:cubicBezTo>
                  <a:lnTo>
                    <a:pt x="1031" y="8962"/>
                  </a:lnTo>
                  <a:cubicBezTo>
                    <a:pt x="1" y="9049"/>
                    <a:pt x="93" y="10560"/>
                    <a:pt x="1086" y="10560"/>
                  </a:cubicBezTo>
                  <a:cubicBezTo>
                    <a:pt x="1114" y="10560"/>
                    <a:pt x="1142" y="10559"/>
                    <a:pt x="1171" y="10557"/>
                  </a:cubicBezTo>
                  <a:lnTo>
                    <a:pt x="1197" y="10557"/>
                  </a:lnTo>
                  <a:cubicBezTo>
                    <a:pt x="1248" y="10621"/>
                    <a:pt x="1286" y="10684"/>
                    <a:pt x="1337" y="10748"/>
                  </a:cubicBezTo>
                  <a:lnTo>
                    <a:pt x="1567" y="11016"/>
                  </a:lnTo>
                  <a:lnTo>
                    <a:pt x="1733" y="11208"/>
                  </a:lnTo>
                  <a:cubicBezTo>
                    <a:pt x="2006" y="11000"/>
                    <a:pt x="2324" y="10901"/>
                    <a:pt x="2639" y="10901"/>
                  </a:cubicBezTo>
                  <a:cubicBezTo>
                    <a:pt x="3118" y="10901"/>
                    <a:pt x="3589" y="11129"/>
                    <a:pt x="3889" y="11552"/>
                  </a:cubicBezTo>
                  <a:lnTo>
                    <a:pt x="5752" y="14232"/>
                  </a:lnTo>
                  <a:cubicBezTo>
                    <a:pt x="5908" y="14459"/>
                    <a:pt x="6154" y="14575"/>
                    <a:pt x="6401" y="14575"/>
                  </a:cubicBezTo>
                  <a:cubicBezTo>
                    <a:pt x="6600" y="14575"/>
                    <a:pt x="6798" y="14500"/>
                    <a:pt x="6952" y="14347"/>
                  </a:cubicBezTo>
                  <a:lnTo>
                    <a:pt x="8087" y="13211"/>
                  </a:lnTo>
                  <a:cubicBezTo>
                    <a:pt x="8253" y="13045"/>
                    <a:pt x="8279" y="12790"/>
                    <a:pt x="8151" y="12599"/>
                  </a:cubicBezTo>
                  <a:lnTo>
                    <a:pt x="6850" y="10684"/>
                  </a:lnTo>
                  <a:cubicBezTo>
                    <a:pt x="6467" y="10110"/>
                    <a:pt x="6543" y="9357"/>
                    <a:pt x="7016" y="8885"/>
                  </a:cubicBezTo>
                  <a:lnTo>
                    <a:pt x="7113" y="8788"/>
                  </a:lnTo>
                  <a:lnTo>
                    <a:pt x="7113" y="8788"/>
                  </a:lnTo>
                  <a:cubicBezTo>
                    <a:pt x="6938" y="8952"/>
                    <a:pt x="6702" y="9038"/>
                    <a:pt x="6467" y="9038"/>
                  </a:cubicBezTo>
                  <a:cubicBezTo>
                    <a:pt x="6453" y="9039"/>
                    <a:pt x="6439" y="9040"/>
                    <a:pt x="6426" y="9040"/>
                  </a:cubicBezTo>
                  <a:cubicBezTo>
                    <a:pt x="6224" y="9040"/>
                    <a:pt x="6036" y="8952"/>
                    <a:pt x="5893" y="8809"/>
                  </a:cubicBezTo>
                  <a:cubicBezTo>
                    <a:pt x="5625" y="8541"/>
                    <a:pt x="5523" y="8132"/>
                    <a:pt x="5625" y="7762"/>
                  </a:cubicBezTo>
                  <a:cubicBezTo>
                    <a:pt x="5676" y="7520"/>
                    <a:pt x="5803" y="7303"/>
                    <a:pt x="5982" y="7124"/>
                  </a:cubicBezTo>
                  <a:lnTo>
                    <a:pt x="6161" y="6946"/>
                  </a:lnTo>
                  <a:lnTo>
                    <a:pt x="7003" y="6103"/>
                  </a:lnTo>
                  <a:lnTo>
                    <a:pt x="8036" y="5070"/>
                  </a:lnTo>
                  <a:lnTo>
                    <a:pt x="8087" y="5006"/>
                  </a:lnTo>
                  <a:lnTo>
                    <a:pt x="9096" y="4011"/>
                  </a:lnTo>
                  <a:cubicBezTo>
                    <a:pt x="9159" y="3934"/>
                    <a:pt x="9159" y="3819"/>
                    <a:pt x="9096" y="3743"/>
                  </a:cubicBezTo>
                  <a:lnTo>
                    <a:pt x="9045" y="3692"/>
                  </a:lnTo>
                  <a:lnTo>
                    <a:pt x="9006" y="3641"/>
                  </a:lnTo>
                  <a:cubicBezTo>
                    <a:pt x="8751" y="3283"/>
                    <a:pt x="8789" y="2798"/>
                    <a:pt x="9096" y="2492"/>
                  </a:cubicBezTo>
                  <a:lnTo>
                    <a:pt x="10767" y="808"/>
                  </a:lnTo>
                  <a:lnTo>
                    <a:pt x="10027" y="68"/>
                  </a:lnTo>
                  <a:cubicBezTo>
                    <a:pt x="9982" y="23"/>
                    <a:pt x="9925" y="1"/>
                    <a:pt x="9869" y="1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690202" y="3442896"/>
              <a:ext cx="29748" cy="29678"/>
            </a:xfrm>
            <a:custGeom>
              <a:avLst/>
              <a:gdLst/>
              <a:ahLst/>
              <a:cxnLst/>
              <a:rect l="l" t="t" r="r" b="b"/>
              <a:pathLst>
                <a:path w="1277" h="1274" extrusionOk="0">
                  <a:moveTo>
                    <a:pt x="262" y="1"/>
                  </a:moveTo>
                  <a:cubicBezTo>
                    <a:pt x="223" y="1"/>
                    <a:pt x="185" y="17"/>
                    <a:pt x="153" y="48"/>
                  </a:cubicBezTo>
                  <a:lnTo>
                    <a:pt x="0" y="202"/>
                  </a:lnTo>
                  <a:lnTo>
                    <a:pt x="1059" y="1273"/>
                  </a:lnTo>
                  <a:lnTo>
                    <a:pt x="1225" y="1108"/>
                  </a:lnTo>
                  <a:cubicBezTo>
                    <a:pt x="1276" y="1057"/>
                    <a:pt x="1276" y="954"/>
                    <a:pt x="1225" y="903"/>
                  </a:cubicBezTo>
                  <a:lnTo>
                    <a:pt x="370" y="48"/>
                  </a:lnTo>
                  <a:cubicBezTo>
                    <a:pt x="338" y="17"/>
                    <a:pt x="300" y="1"/>
                    <a:pt x="262" y="1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577522" y="3603635"/>
              <a:ext cx="55908" cy="54720"/>
            </a:xfrm>
            <a:custGeom>
              <a:avLst/>
              <a:gdLst/>
              <a:ahLst/>
              <a:cxnLst/>
              <a:rect l="l" t="t" r="r" b="b"/>
              <a:pathLst>
                <a:path w="2400" h="2349" extrusionOk="0">
                  <a:moveTo>
                    <a:pt x="1034" y="1"/>
                  </a:moveTo>
                  <a:lnTo>
                    <a:pt x="1" y="881"/>
                  </a:lnTo>
                  <a:lnTo>
                    <a:pt x="1175" y="2349"/>
                  </a:lnTo>
                  <a:lnTo>
                    <a:pt x="2400" y="1443"/>
                  </a:lnTo>
                  <a:cubicBezTo>
                    <a:pt x="1698" y="1417"/>
                    <a:pt x="1034" y="703"/>
                    <a:pt x="1034" y="1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7E4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664041" y="3438959"/>
              <a:ext cx="16959" cy="30936"/>
            </a:xfrm>
            <a:custGeom>
              <a:avLst/>
              <a:gdLst/>
              <a:ahLst/>
              <a:cxnLst/>
              <a:rect l="l" t="t" r="r" b="b"/>
              <a:pathLst>
                <a:path w="728" h="1328" extrusionOk="0">
                  <a:moveTo>
                    <a:pt x="383" y="0"/>
                  </a:moveTo>
                  <a:lnTo>
                    <a:pt x="0" y="383"/>
                  </a:lnTo>
                  <a:lnTo>
                    <a:pt x="204" y="1328"/>
                  </a:lnTo>
                  <a:lnTo>
                    <a:pt x="727" y="34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480030" y="3623412"/>
              <a:ext cx="17564" cy="17401"/>
            </a:xfrm>
            <a:custGeom>
              <a:avLst/>
              <a:gdLst/>
              <a:ahLst/>
              <a:cxnLst/>
              <a:rect l="l" t="t" r="r" b="b"/>
              <a:pathLst>
                <a:path w="754" h="747" extrusionOk="0">
                  <a:moveTo>
                    <a:pt x="185" y="0"/>
                  </a:moveTo>
                  <a:cubicBezTo>
                    <a:pt x="141" y="0"/>
                    <a:pt x="96" y="20"/>
                    <a:pt x="64" y="58"/>
                  </a:cubicBezTo>
                  <a:cubicBezTo>
                    <a:pt x="0" y="122"/>
                    <a:pt x="0" y="224"/>
                    <a:pt x="64" y="300"/>
                  </a:cubicBezTo>
                  <a:lnTo>
                    <a:pt x="511" y="747"/>
                  </a:lnTo>
                  <a:lnTo>
                    <a:pt x="753" y="492"/>
                  </a:lnTo>
                  <a:lnTo>
                    <a:pt x="307" y="58"/>
                  </a:lnTo>
                  <a:cubicBezTo>
                    <a:pt x="275" y="20"/>
                    <a:pt x="230" y="0"/>
                    <a:pt x="185" y="0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646197" y="3460671"/>
              <a:ext cx="74032" cy="81463"/>
            </a:xfrm>
            <a:custGeom>
              <a:avLst/>
              <a:gdLst/>
              <a:ahLst/>
              <a:cxnLst/>
              <a:rect l="l" t="t" r="r" b="b"/>
              <a:pathLst>
                <a:path w="3178" h="3497" extrusionOk="0">
                  <a:moveTo>
                    <a:pt x="2693" y="0"/>
                  </a:moveTo>
                  <a:lnTo>
                    <a:pt x="600" y="1455"/>
                  </a:lnTo>
                  <a:cubicBezTo>
                    <a:pt x="281" y="1774"/>
                    <a:pt x="0" y="3152"/>
                    <a:pt x="256" y="3496"/>
                  </a:cubicBezTo>
                  <a:lnTo>
                    <a:pt x="983" y="2820"/>
                  </a:lnTo>
                  <a:lnTo>
                    <a:pt x="3089" y="715"/>
                  </a:lnTo>
                  <a:cubicBezTo>
                    <a:pt x="3178" y="625"/>
                    <a:pt x="3178" y="498"/>
                    <a:pt x="3089" y="408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4477352" y="3441848"/>
              <a:ext cx="231576" cy="339571"/>
            </a:xfrm>
            <a:custGeom>
              <a:avLst/>
              <a:gdLst/>
              <a:ahLst/>
              <a:cxnLst/>
              <a:rect l="l" t="t" r="r" b="b"/>
              <a:pathLst>
                <a:path w="9941" h="14577" extrusionOk="0">
                  <a:moveTo>
                    <a:pt x="9041" y="1"/>
                  </a:moveTo>
                  <a:cubicBezTo>
                    <a:pt x="8987" y="1"/>
                    <a:pt x="8933" y="23"/>
                    <a:pt x="8895" y="68"/>
                  </a:cubicBezTo>
                  <a:lnTo>
                    <a:pt x="8741" y="208"/>
                  </a:lnTo>
                  <a:lnTo>
                    <a:pt x="2425" y="6538"/>
                  </a:lnTo>
                  <a:lnTo>
                    <a:pt x="2055" y="6895"/>
                  </a:lnTo>
                  <a:lnTo>
                    <a:pt x="1800" y="7150"/>
                  </a:lnTo>
                  <a:lnTo>
                    <a:pt x="1442" y="7507"/>
                  </a:lnTo>
                  <a:lnTo>
                    <a:pt x="1187" y="7763"/>
                  </a:lnTo>
                  <a:lnTo>
                    <a:pt x="830" y="8133"/>
                  </a:lnTo>
                  <a:lnTo>
                    <a:pt x="613" y="8337"/>
                  </a:lnTo>
                  <a:lnTo>
                    <a:pt x="575" y="8375"/>
                  </a:lnTo>
                  <a:cubicBezTo>
                    <a:pt x="511" y="8439"/>
                    <a:pt x="460" y="8503"/>
                    <a:pt x="409" y="8566"/>
                  </a:cubicBezTo>
                  <a:cubicBezTo>
                    <a:pt x="358" y="8643"/>
                    <a:pt x="307" y="8720"/>
                    <a:pt x="268" y="8809"/>
                  </a:cubicBezTo>
                  <a:cubicBezTo>
                    <a:pt x="243" y="8860"/>
                    <a:pt x="230" y="8911"/>
                    <a:pt x="205" y="8975"/>
                  </a:cubicBezTo>
                  <a:cubicBezTo>
                    <a:pt x="0" y="9485"/>
                    <a:pt x="64" y="10072"/>
                    <a:pt x="358" y="10544"/>
                  </a:cubicBezTo>
                  <a:cubicBezTo>
                    <a:pt x="409" y="10608"/>
                    <a:pt x="447" y="10672"/>
                    <a:pt x="498" y="10736"/>
                  </a:cubicBezTo>
                  <a:lnTo>
                    <a:pt x="728" y="11016"/>
                  </a:lnTo>
                  <a:lnTo>
                    <a:pt x="894" y="11208"/>
                  </a:lnTo>
                  <a:cubicBezTo>
                    <a:pt x="1167" y="11005"/>
                    <a:pt x="1487" y="10907"/>
                    <a:pt x="1803" y="10907"/>
                  </a:cubicBezTo>
                  <a:cubicBezTo>
                    <a:pt x="2284" y="10907"/>
                    <a:pt x="2758" y="11134"/>
                    <a:pt x="3050" y="11565"/>
                  </a:cubicBezTo>
                  <a:lnTo>
                    <a:pt x="4913" y="14245"/>
                  </a:lnTo>
                  <a:cubicBezTo>
                    <a:pt x="5068" y="14463"/>
                    <a:pt x="5312" y="14576"/>
                    <a:pt x="5560" y="14576"/>
                  </a:cubicBezTo>
                  <a:cubicBezTo>
                    <a:pt x="5761" y="14576"/>
                    <a:pt x="5965" y="14502"/>
                    <a:pt x="6126" y="14347"/>
                  </a:cubicBezTo>
                  <a:lnTo>
                    <a:pt x="7261" y="13211"/>
                  </a:lnTo>
                  <a:cubicBezTo>
                    <a:pt x="7414" y="13045"/>
                    <a:pt x="7440" y="12790"/>
                    <a:pt x="7312" y="12612"/>
                  </a:cubicBezTo>
                  <a:lnTo>
                    <a:pt x="6011" y="10685"/>
                  </a:lnTo>
                  <a:cubicBezTo>
                    <a:pt x="5628" y="10123"/>
                    <a:pt x="5704" y="9370"/>
                    <a:pt x="6189" y="8885"/>
                  </a:cubicBezTo>
                  <a:lnTo>
                    <a:pt x="6330" y="8745"/>
                  </a:lnTo>
                  <a:lnTo>
                    <a:pt x="6330" y="8745"/>
                  </a:lnTo>
                  <a:cubicBezTo>
                    <a:pt x="6138" y="8937"/>
                    <a:pt x="5896" y="9039"/>
                    <a:pt x="5628" y="9051"/>
                  </a:cubicBezTo>
                  <a:cubicBezTo>
                    <a:pt x="5411" y="9051"/>
                    <a:pt x="5207" y="8962"/>
                    <a:pt x="5054" y="8822"/>
                  </a:cubicBezTo>
                  <a:cubicBezTo>
                    <a:pt x="4786" y="8541"/>
                    <a:pt x="4684" y="8145"/>
                    <a:pt x="4786" y="7775"/>
                  </a:cubicBezTo>
                  <a:cubicBezTo>
                    <a:pt x="4849" y="7533"/>
                    <a:pt x="4964" y="7303"/>
                    <a:pt x="5143" y="7137"/>
                  </a:cubicBezTo>
                  <a:lnTo>
                    <a:pt x="5334" y="6959"/>
                  </a:lnTo>
                  <a:lnTo>
                    <a:pt x="6164" y="6116"/>
                  </a:lnTo>
                  <a:lnTo>
                    <a:pt x="7210" y="5070"/>
                  </a:lnTo>
                  <a:lnTo>
                    <a:pt x="7261" y="5019"/>
                  </a:lnTo>
                  <a:lnTo>
                    <a:pt x="8257" y="4024"/>
                  </a:lnTo>
                  <a:cubicBezTo>
                    <a:pt x="8333" y="3947"/>
                    <a:pt x="8333" y="3820"/>
                    <a:pt x="8257" y="3756"/>
                  </a:cubicBezTo>
                  <a:lnTo>
                    <a:pt x="8218" y="3705"/>
                  </a:lnTo>
                  <a:lnTo>
                    <a:pt x="8167" y="3654"/>
                  </a:lnTo>
                  <a:cubicBezTo>
                    <a:pt x="7912" y="3296"/>
                    <a:pt x="7950" y="2811"/>
                    <a:pt x="8257" y="2505"/>
                  </a:cubicBezTo>
                  <a:lnTo>
                    <a:pt x="9941" y="808"/>
                  </a:lnTo>
                  <a:lnTo>
                    <a:pt x="9188" y="68"/>
                  </a:lnTo>
                  <a:cubicBezTo>
                    <a:pt x="9150" y="23"/>
                    <a:pt x="9096" y="1"/>
                    <a:pt x="9041" y="1"/>
                  </a:cubicBezTo>
                  <a:close/>
                </a:path>
              </a:pathLst>
            </a:custGeom>
            <a:solidFill>
              <a:srgbClr val="C73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525200" y="3594433"/>
              <a:ext cx="27674" cy="26766"/>
            </a:xfrm>
            <a:custGeom>
              <a:avLst/>
              <a:gdLst/>
              <a:ahLst/>
              <a:cxnLst/>
              <a:rect l="l" t="t" r="r" b="b"/>
              <a:pathLst>
                <a:path w="1188" h="1149" extrusionOk="0">
                  <a:moveTo>
                    <a:pt x="358" y="0"/>
                  </a:moveTo>
                  <a:lnTo>
                    <a:pt x="1" y="358"/>
                  </a:lnTo>
                  <a:lnTo>
                    <a:pt x="715" y="1072"/>
                  </a:lnTo>
                  <a:cubicBezTo>
                    <a:pt x="767" y="1123"/>
                    <a:pt x="834" y="1149"/>
                    <a:pt x="901" y="1149"/>
                  </a:cubicBezTo>
                  <a:cubicBezTo>
                    <a:pt x="968" y="1149"/>
                    <a:pt x="1035" y="1123"/>
                    <a:pt x="1086" y="1072"/>
                  </a:cubicBezTo>
                  <a:cubicBezTo>
                    <a:pt x="1188" y="983"/>
                    <a:pt x="1188" y="817"/>
                    <a:pt x="1086" y="71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510944" y="3608690"/>
              <a:ext cx="27372" cy="27069"/>
            </a:xfrm>
            <a:custGeom>
              <a:avLst/>
              <a:gdLst/>
              <a:ahLst/>
              <a:cxnLst/>
              <a:rect l="l" t="t" r="r" b="b"/>
              <a:pathLst>
                <a:path w="1175" h="1162" extrusionOk="0">
                  <a:moveTo>
                    <a:pt x="358" y="1"/>
                  </a:moveTo>
                  <a:lnTo>
                    <a:pt x="0" y="371"/>
                  </a:lnTo>
                  <a:lnTo>
                    <a:pt x="715" y="1085"/>
                  </a:lnTo>
                  <a:cubicBezTo>
                    <a:pt x="766" y="1136"/>
                    <a:pt x="833" y="1162"/>
                    <a:pt x="898" y="1162"/>
                  </a:cubicBezTo>
                  <a:cubicBezTo>
                    <a:pt x="964" y="1162"/>
                    <a:pt x="1028" y="1136"/>
                    <a:pt x="1072" y="1085"/>
                  </a:cubicBezTo>
                  <a:cubicBezTo>
                    <a:pt x="1174" y="983"/>
                    <a:pt x="1174" y="817"/>
                    <a:pt x="1072" y="728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4496384" y="3622970"/>
              <a:ext cx="27651" cy="27069"/>
            </a:xfrm>
            <a:custGeom>
              <a:avLst/>
              <a:gdLst/>
              <a:ahLst/>
              <a:cxnLst/>
              <a:rect l="l" t="t" r="r" b="b"/>
              <a:pathLst>
                <a:path w="1187" h="1162" extrusionOk="0">
                  <a:moveTo>
                    <a:pt x="370" y="0"/>
                  </a:moveTo>
                  <a:lnTo>
                    <a:pt x="0" y="370"/>
                  </a:lnTo>
                  <a:lnTo>
                    <a:pt x="727" y="1085"/>
                  </a:lnTo>
                  <a:cubicBezTo>
                    <a:pt x="772" y="1136"/>
                    <a:pt x="836" y="1162"/>
                    <a:pt x="901" y="1162"/>
                  </a:cubicBezTo>
                  <a:cubicBezTo>
                    <a:pt x="967" y="1162"/>
                    <a:pt x="1034" y="1136"/>
                    <a:pt x="1085" y="1085"/>
                  </a:cubicBezTo>
                  <a:cubicBezTo>
                    <a:pt x="1187" y="983"/>
                    <a:pt x="1187" y="817"/>
                    <a:pt x="1085" y="715"/>
                  </a:cubicBezTo>
                  <a:lnTo>
                    <a:pt x="370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4483595" y="3637227"/>
              <a:ext cx="26184" cy="27092"/>
            </a:xfrm>
            <a:custGeom>
              <a:avLst/>
              <a:gdLst/>
              <a:ahLst/>
              <a:cxnLst/>
              <a:rect l="l" t="t" r="r" b="b"/>
              <a:pathLst>
                <a:path w="1124" h="1163" extrusionOk="0">
                  <a:moveTo>
                    <a:pt x="307" y="1"/>
                  </a:moveTo>
                  <a:cubicBezTo>
                    <a:pt x="243" y="65"/>
                    <a:pt x="192" y="128"/>
                    <a:pt x="141" y="192"/>
                  </a:cubicBezTo>
                  <a:cubicBezTo>
                    <a:pt x="90" y="269"/>
                    <a:pt x="39" y="345"/>
                    <a:pt x="0" y="435"/>
                  </a:cubicBezTo>
                  <a:lnTo>
                    <a:pt x="651" y="1085"/>
                  </a:lnTo>
                  <a:cubicBezTo>
                    <a:pt x="702" y="1136"/>
                    <a:pt x="769" y="1162"/>
                    <a:pt x="836" y="1162"/>
                  </a:cubicBezTo>
                  <a:cubicBezTo>
                    <a:pt x="903" y="1162"/>
                    <a:pt x="970" y="1136"/>
                    <a:pt x="1021" y="1085"/>
                  </a:cubicBezTo>
                  <a:cubicBezTo>
                    <a:pt x="1123" y="983"/>
                    <a:pt x="1123" y="830"/>
                    <a:pt x="1021" y="728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4583183" y="3554411"/>
              <a:ext cx="74334" cy="103057"/>
            </a:xfrm>
            <a:custGeom>
              <a:avLst/>
              <a:gdLst/>
              <a:ahLst/>
              <a:cxnLst/>
              <a:rect l="l" t="t" r="r" b="b"/>
              <a:pathLst>
                <a:path w="3191" h="4424" extrusionOk="0">
                  <a:moveTo>
                    <a:pt x="2131" y="1221"/>
                  </a:moveTo>
                  <a:cubicBezTo>
                    <a:pt x="2221" y="1233"/>
                    <a:pt x="2297" y="1284"/>
                    <a:pt x="2335" y="1361"/>
                  </a:cubicBezTo>
                  <a:lnTo>
                    <a:pt x="2552" y="1769"/>
                  </a:lnTo>
                  <a:cubicBezTo>
                    <a:pt x="2782" y="2216"/>
                    <a:pt x="2693" y="2752"/>
                    <a:pt x="2335" y="3109"/>
                  </a:cubicBezTo>
                  <a:lnTo>
                    <a:pt x="1608" y="3824"/>
                  </a:lnTo>
                  <a:cubicBezTo>
                    <a:pt x="1468" y="3951"/>
                    <a:pt x="1289" y="4028"/>
                    <a:pt x="1098" y="4028"/>
                  </a:cubicBezTo>
                  <a:cubicBezTo>
                    <a:pt x="932" y="4028"/>
                    <a:pt x="766" y="3964"/>
                    <a:pt x="651" y="3849"/>
                  </a:cubicBezTo>
                  <a:cubicBezTo>
                    <a:pt x="472" y="3671"/>
                    <a:pt x="383" y="3428"/>
                    <a:pt x="409" y="3173"/>
                  </a:cubicBezTo>
                  <a:cubicBezTo>
                    <a:pt x="421" y="2892"/>
                    <a:pt x="536" y="2624"/>
                    <a:pt x="740" y="2433"/>
                  </a:cubicBezTo>
                  <a:lnTo>
                    <a:pt x="1761" y="1412"/>
                  </a:lnTo>
                  <a:cubicBezTo>
                    <a:pt x="1851" y="1297"/>
                    <a:pt x="1991" y="1233"/>
                    <a:pt x="2131" y="1221"/>
                  </a:cubicBezTo>
                  <a:close/>
                  <a:moveTo>
                    <a:pt x="2716" y="0"/>
                  </a:moveTo>
                  <a:cubicBezTo>
                    <a:pt x="2673" y="0"/>
                    <a:pt x="2629" y="18"/>
                    <a:pt x="2591" y="59"/>
                  </a:cubicBezTo>
                  <a:lnTo>
                    <a:pt x="472" y="2178"/>
                  </a:lnTo>
                  <a:cubicBezTo>
                    <a:pt x="204" y="2446"/>
                    <a:pt x="51" y="2790"/>
                    <a:pt x="26" y="3160"/>
                  </a:cubicBezTo>
                  <a:cubicBezTo>
                    <a:pt x="0" y="3530"/>
                    <a:pt x="128" y="3875"/>
                    <a:pt x="383" y="4130"/>
                  </a:cubicBezTo>
                  <a:cubicBezTo>
                    <a:pt x="574" y="4321"/>
                    <a:pt x="830" y="4424"/>
                    <a:pt x="1098" y="4424"/>
                  </a:cubicBezTo>
                  <a:cubicBezTo>
                    <a:pt x="1378" y="4411"/>
                    <a:pt x="1646" y="4309"/>
                    <a:pt x="1863" y="4130"/>
                  </a:cubicBezTo>
                  <a:cubicBezTo>
                    <a:pt x="1863" y="4130"/>
                    <a:pt x="1876" y="4105"/>
                    <a:pt x="2603" y="3390"/>
                  </a:cubicBezTo>
                  <a:cubicBezTo>
                    <a:pt x="3076" y="2918"/>
                    <a:pt x="3190" y="2190"/>
                    <a:pt x="2884" y="1603"/>
                  </a:cubicBezTo>
                  <a:lnTo>
                    <a:pt x="2667" y="1182"/>
                  </a:lnTo>
                  <a:cubicBezTo>
                    <a:pt x="2540" y="914"/>
                    <a:pt x="2591" y="595"/>
                    <a:pt x="2795" y="391"/>
                  </a:cubicBezTo>
                  <a:lnTo>
                    <a:pt x="2859" y="327"/>
                  </a:lnTo>
                  <a:cubicBezTo>
                    <a:pt x="2986" y="190"/>
                    <a:pt x="2858" y="0"/>
                    <a:pt x="2716" y="0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4561168" y="3677271"/>
              <a:ext cx="40626" cy="36084"/>
            </a:xfrm>
            <a:custGeom>
              <a:avLst/>
              <a:gdLst/>
              <a:ahLst/>
              <a:cxnLst/>
              <a:rect l="l" t="t" r="r" b="b"/>
              <a:pathLst>
                <a:path w="1744" h="1549" extrusionOk="0">
                  <a:moveTo>
                    <a:pt x="1370" y="0"/>
                  </a:moveTo>
                  <a:cubicBezTo>
                    <a:pt x="1309" y="0"/>
                    <a:pt x="1245" y="24"/>
                    <a:pt x="1188" y="81"/>
                  </a:cubicBezTo>
                  <a:lnTo>
                    <a:pt x="167" y="1115"/>
                  </a:lnTo>
                  <a:cubicBezTo>
                    <a:pt x="1" y="1268"/>
                    <a:pt x="116" y="1549"/>
                    <a:pt x="345" y="1549"/>
                  </a:cubicBezTo>
                  <a:cubicBezTo>
                    <a:pt x="409" y="1549"/>
                    <a:pt x="473" y="1523"/>
                    <a:pt x="524" y="1472"/>
                  </a:cubicBezTo>
                  <a:lnTo>
                    <a:pt x="1558" y="438"/>
                  </a:lnTo>
                  <a:cubicBezTo>
                    <a:pt x="1743" y="253"/>
                    <a:pt x="1570" y="0"/>
                    <a:pt x="1370" y="0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4573958" y="3696281"/>
              <a:ext cx="38833" cy="34314"/>
            </a:xfrm>
            <a:custGeom>
              <a:avLst/>
              <a:gdLst/>
              <a:ahLst/>
              <a:cxnLst/>
              <a:rect l="l" t="t" r="r" b="b"/>
              <a:pathLst>
                <a:path w="1667" h="1473" extrusionOk="0">
                  <a:moveTo>
                    <a:pt x="1304" y="1"/>
                  </a:moveTo>
                  <a:cubicBezTo>
                    <a:pt x="1244" y="1"/>
                    <a:pt x="1181" y="25"/>
                    <a:pt x="1124" y="82"/>
                  </a:cubicBezTo>
                  <a:lnTo>
                    <a:pt x="167" y="1039"/>
                  </a:lnTo>
                  <a:cubicBezTo>
                    <a:pt x="1" y="1192"/>
                    <a:pt x="115" y="1473"/>
                    <a:pt x="345" y="1473"/>
                  </a:cubicBezTo>
                  <a:cubicBezTo>
                    <a:pt x="409" y="1473"/>
                    <a:pt x="473" y="1447"/>
                    <a:pt x="524" y="1396"/>
                  </a:cubicBezTo>
                  <a:lnTo>
                    <a:pt x="1481" y="439"/>
                  </a:lnTo>
                  <a:cubicBezTo>
                    <a:pt x="1666" y="254"/>
                    <a:pt x="1501" y="1"/>
                    <a:pt x="1304" y="1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4587050" y="3715616"/>
              <a:ext cx="36433" cy="31914"/>
            </a:xfrm>
            <a:custGeom>
              <a:avLst/>
              <a:gdLst/>
              <a:ahLst/>
              <a:cxnLst/>
              <a:rect l="l" t="t" r="r" b="b"/>
              <a:pathLst>
                <a:path w="1564" h="1370" extrusionOk="0">
                  <a:moveTo>
                    <a:pt x="1196" y="0"/>
                  </a:moveTo>
                  <a:cubicBezTo>
                    <a:pt x="1137" y="0"/>
                    <a:pt x="1075" y="24"/>
                    <a:pt x="1021" y="81"/>
                  </a:cubicBezTo>
                  <a:lnTo>
                    <a:pt x="166" y="923"/>
                  </a:lnTo>
                  <a:cubicBezTo>
                    <a:pt x="0" y="1089"/>
                    <a:pt x="115" y="1370"/>
                    <a:pt x="345" y="1370"/>
                  </a:cubicBezTo>
                  <a:cubicBezTo>
                    <a:pt x="408" y="1370"/>
                    <a:pt x="485" y="1344"/>
                    <a:pt x="523" y="1293"/>
                  </a:cubicBezTo>
                  <a:lnTo>
                    <a:pt x="1378" y="438"/>
                  </a:lnTo>
                  <a:cubicBezTo>
                    <a:pt x="1564" y="253"/>
                    <a:pt x="1391" y="0"/>
                    <a:pt x="1196" y="0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4598930" y="3733740"/>
              <a:ext cx="36457" cy="31937"/>
            </a:xfrm>
            <a:custGeom>
              <a:avLst/>
              <a:gdLst/>
              <a:ahLst/>
              <a:cxnLst/>
              <a:rect l="l" t="t" r="r" b="b"/>
              <a:pathLst>
                <a:path w="1565" h="1371" extrusionOk="0">
                  <a:moveTo>
                    <a:pt x="1202" y="1"/>
                  </a:moveTo>
                  <a:cubicBezTo>
                    <a:pt x="1142" y="1"/>
                    <a:pt x="1078" y="25"/>
                    <a:pt x="1021" y="82"/>
                  </a:cubicBezTo>
                  <a:lnTo>
                    <a:pt x="166" y="924"/>
                  </a:lnTo>
                  <a:cubicBezTo>
                    <a:pt x="1" y="1090"/>
                    <a:pt x="115" y="1370"/>
                    <a:pt x="345" y="1370"/>
                  </a:cubicBezTo>
                  <a:cubicBezTo>
                    <a:pt x="422" y="1370"/>
                    <a:pt x="485" y="1332"/>
                    <a:pt x="536" y="1294"/>
                  </a:cubicBezTo>
                  <a:lnTo>
                    <a:pt x="1379" y="439"/>
                  </a:lnTo>
                  <a:cubicBezTo>
                    <a:pt x="1564" y="253"/>
                    <a:pt x="1399" y="1"/>
                    <a:pt x="1202" y="1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494590" y="3527831"/>
              <a:ext cx="176902" cy="175411"/>
            </a:xfrm>
            <a:custGeom>
              <a:avLst/>
              <a:gdLst/>
              <a:ahLst/>
              <a:cxnLst/>
              <a:rect l="l" t="t" r="r" b="b"/>
              <a:pathLst>
                <a:path w="7594" h="7530" extrusionOk="0">
                  <a:moveTo>
                    <a:pt x="7478" y="1"/>
                  </a:moveTo>
                  <a:lnTo>
                    <a:pt x="1" y="7325"/>
                  </a:lnTo>
                  <a:lnTo>
                    <a:pt x="154" y="7530"/>
                  </a:lnTo>
                  <a:cubicBezTo>
                    <a:pt x="345" y="7377"/>
                    <a:pt x="575" y="7287"/>
                    <a:pt x="817" y="7249"/>
                  </a:cubicBezTo>
                  <a:lnTo>
                    <a:pt x="4046" y="4084"/>
                  </a:lnTo>
                  <a:cubicBezTo>
                    <a:pt x="4109" y="3842"/>
                    <a:pt x="4224" y="3612"/>
                    <a:pt x="4403" y="3446"/>
                  </a:cubicBezTo>
                  <a:lnTo>
                    <a:pt x="4594" y="3268"/>
                  </a:lnTo>
                  <a:lnTo>
                    <a:pt x="5424" y="2425"/>
                  </a:lnTo>
                  <a:lnTo>
                    <a:pt x="6470" y="1379"/>
                  </a:lnTo>
                  <a:lnTo>
                    <a:pt x="6521" y="1328"/>
                  </a:lnTo>
                  <a:lnTo>
                    <a:pt x="7517" y="333"/>
                  </a:lnTo>
                  <a:cubicBezTo>
                    <a:pt x="7593" y="256"/>
                    <a:pt x="7593" y="129"/>
                    <a:pt x="7517" y="52"/>
                  </a:cubicBezTo>
                  <a:lnTo>
                    <a:pt x="7529" y="52"/>
                  </a:lnTo>
                  <a:lnTo>
                    <a:pt x="7478" y="1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29"/>
          <p:cNvGrpSpPr/>
          <p:nvPr/>
        </p:nvGrpSpPr>
        <p:grpSpPr>
          <a:xfrm>
            <a:off x="7927042" y="3684043"/>
            <a:ext cx="321055" cy="342698"/>
            <a:chOff x="2138467" y="3438959"/>
            <a:chExt cx="321055" cy="342698"/>
          </a:xfrm>
        </p:grpSpPr>
        <p:sp>
          <p:nvSpPr>
            <p:cNvPr id="317" name="Google Shape;317;p29"/>
            <p:cNvSpPr/>
            <p:nvPr/>
          </p:nvSpPr>
          <p:spPr>
            <a:xfrm>
              <a:off x="2262119" y="3454125"/>
              <a:ext cx="192347" cy="198893"/>
            </a:xfrm>
            <a:custGeom>
              <a:avLst/>
              <a:gdLst/>
              <a:ahLst/>
              <a:cxnLst/>
              <a:rect l="l" t="t" r="r" b="b"/>
              <a:pathLst>
                <a:path w="8257" h="8538" extrusionOk="0">
                  <a:moveTo>
                    <a:pt x="7338" y="0"/>
                  </a:moveTo>
                  <a:cubicBezTo>
                    <a:pt x="6407" y="842"/>
                    <a:pt x="5373" y="1570"/>
                    <a:pt x="4263" y="2170"/>
                  </a:cubicBezTo>
                  <a:lnTo>
                    <a:pt x="4084" y="2272"/>
                  </a:lnTo>
                  <a:lnTo>
                    <a:pt x="1" y="6355"/>
                  </a:lnTo>
                  <a:lnTo>
                    <a:pt x="2183" y="8537"/>
                  </a:lnTo>
                  <a:lnTo>
                    <a:pt x="5871" y="4837"/>
                  </a:lnTo>
                  <a:cubicBezTo>
                    <a:pt x="7096" y="3612"/>
                    <a:pt x="8257" y="664"/>
                    <a:pt x="7338" y="0"/>
                  </a:cubicBezTo>
                  <a:close/>
                </a:path>
              </a:pathLst>
            </a:custGeom>
            <a:solidFill>
              <a:srgbClr val="E9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2306427" y="3438959"/>
              <a:ext cx="153095" cy="221186"/>
            </a:xfrm>
            <a:custGeom>
              <a:avLst/>
              <a:gdLst/>
              <a:ahLst/>
              <a:cxnLst/>
              <a:rect l="l" t="t" r="r" b="b"/>
              <a:pathLst>
                <a:path w="6572" h="9495" extrusionOk="0">
                  <a:moveTo>
                    <a:pt x="6125" y="0"/>
                  </a:moveTo>
                  <a:lnTo>
                    <a:pt x="6074" y="39"/>
                  </a:lnTo>
                  <a:cubicBezTo>
                    <a:pt x="5870" y="256"/>
                    <a:pt x="5653" y="447"/>
                    <a:pt x="5436" y="651"/>
                  </a:cubicBezTo>
                  <a:cubicBezTo>
                    <a:pt x="5538" y="2348"/>
                    <a:pt x="4900" y="4007"/>
                    <a:pt x="3701" y="5207"/>
                  </a:cubicBezTo>
                  <a:lnTo>
                    <a:pt x="0" y="8907"/>
                  </a:lnTo>
                  <a:lnTo>
                    <a:pt x="587" y="9494"/>
                  </a:lnTo>
                  <a:lnTo>
                    <a:pt x="4530" y="5551"/>
                  </a:lnTo>
                  <a:cubicBezTo>
                    <a:pt x="5972" y="4097"/>
                    <a:pt x="6572" y="2004"/>
                    <a:pt x="6125" y="0"/>
                  </a:cubicBezTo>
                  <a:close/>
                </a:path>
              </a:pathLst>
            </a:custGeom>
            <a:solidFill>
              <a:srgbClr val="FAEC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2138467" y="3711539"/>
              <a:ext cx="71958" cy="70118"/>
            </a:xfrm>
            <a:custGeom>
              <a:avLst/>
              <a:gdLst/>
              <a:ahLst/>
              <a:cxnLst/>
              <a:rect l="l" t="t" r="r" b="b"/>
              <a:pathLst>
                <a:path w="3089" h="3010" extrusionOk="0">
                  <a:moveTo>
                    <a:pt x="600" y="1"/>
                  </a:moveTo>
                  <a:lnTo>
                    <a:pt x="319" y="282"/>
                  </a:lnTo>
                  <a:cubicBezTo>
                    <a:pt x="0" y="601"/>
                    <a:pt x="0" y="1124"/>
                    <a:pt x="319" y="1443"/>
                  </a:cubicBezTo>
                  <a:lnTo>
                    <a:pt x="1646" y="2770"/>
                  </a:lnTo>
                  <a:cubicBezTo>
                    <a:pt x="1806" y="2929"/>
                    <a:pt x="2017" y="3009"/>
                    <a:pt x="2227" y="3009"/>
                  </a:cubicBezTo>
                  <a:cubicBezTo>
                    <a:pt x="2438" y="3009"/>
                    <a:pt x="2648" y="2929"/>
                    <a:pt x="2808" y="2770"/>
                  </a:cubicBezTo>
                  <a:lnTo>
                    <a:pt x="3088" y="248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C73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152444" y="3602167"/>
              <a:ext cx="167677" cy="167375"/>
            </a:xfrm>
            <a:custGeom>
              <a:avLst/>
              <a:gdLst/>
              <a:ahLst/>
              <a:cxnLst/>
              <a:rect l="l" t="t" r="r" b="b"/>
              <a:pathLst>
                <a:path w="7198" h="7185" extrusionOk="0">
                  <a:moveTo>
                    <a:pt x="4709" y="0"/>
                  </a:moveTo>
                  <a:lnTo>
                    <a:pt x="0" y="4696"/>
                  </a:lnTo>
                  <a:lnTo>
                    <a:pt x="2488" y="7184"/>
                  </a:lnTo>
                  <a:lnTo>
                    <a:pt x="3075" y="6597"/>
                  </a:lnTo>
                  <a:lnTo>
                    <a:pt x="7197" y="2488"/>
                  </a:lnTo>
                  <a:lnTo>
                    <a:pt x="4709" y="0"/>
                  </a:lnTo>
                  <a:close/>
                </a:path>
              </a:pathLst>
            </a:custGeom>
            <a:solidFill>
              <a:srgbClr val="C73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2190183" y="3639323"/>
              <a:ext cx="129940" cy="130219"/>
            </a:xfrm>
            <a:custGeom>
              <a:avLst/>
              <a:gdLst/>
              <a:ahLst/>
              <a:cxnLst/>
              <a:rect l="l" t="t" r="r" b="b"/>
              <a:pathLst>
                <a:path w="5578" h="5590" extrusionOk="0">
                  <a:moveTo>
                    <a:pt x="4697" y="0"/>
                  </a:moveTo>
                  <a:lnTo>
                    <a:pt x="1" y="4696"/>
                  </a:lnTo>
                  <a:lnTo>
                    <a:pt x="868" y="5589"/>
                  </a:lnTo>
                  <a:lnTo>
                    <a:pt x="1634" y="4824"/>
                  </a:lnTo>
                  <a:lnTo>
                    <a:pt x="3165" y="3292"/>
                  </a:lnTo>
                  <a:lnTo>
                    <a:pt x="4709" y="1761"/>
                  </a:lnTo>
                  <a:lnTo>
                    <a:pt x="5577" y="893"/>
                  </a:lnTo>
                  <a:lnTo>
                    <a:pt x="4990" y="306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2227782" y="3570252"/>
              <a:ext cx="130359" cy="125863"/>
            </a:xfrm>
            <a:custGeom>
              <a:avLst/>
              <a:gdLst/>
              <a:ahLst/>
              <a:cxnLst/>
              <a:rect l="l" t="t" r="r" b="b"/>
              <a:pathLst>
                <a:path w="5596" h="5403" extrusionOk="0">
                  <a:moveTo>
                    <a:pt x="374" y="0"/>
                  </a:moveTo>
                  <a:cubicBezTo>
                    <a:pt x="173" y="0"/>
                    <a:pt x="1" y="253"/>
                    <a:pt x="186" y="439"/>
                  </a:cubicBezTo>
                  <a:lnTo>
                    <a:pt x="5073" y="5326"/>
                  </a:lnTo>
                  <a:cubicBezTo>
                    <a:pt x="5123" y="5375"/>
                    <a:pt x="5184" y="5401"/>
                    <a:pt x="5258" y="5402"/>
                  </a:cubicBezTo>
                  <a:lnTo>
                    <a:pt x="5258" y="5402"/>
                  </a:lnTo>
                  <a:cubicBezTo>
                    <a:pt x="5484" y="5398"/>
                    <a:pt x="5595" y="5133"/>
                    <a:pt x="5431" y="4969"/>
                  </a:cubicBezTo>
                  <a:lnTo>
                    <a:pt x="556" y="81"/>
                  </a:lnTo>
                  <a:cubicBezTo>
                    <a:pt x="499" y="24"/>
                    <a:pt x="435" y="0"/>
                    <a:pt x="374" y="0"/>
                  </a:cubicBezTo>
                  <a:close/>
                  <a:moveTo>
                    <a:pt x="5258" y="5402"/>
                  </a:moveTo>
                  <a:lnTo>
                    <a:pt x="5258" y="5402"/>
                  </a:lnTo>
                  <a:cubicBezTo>
                    <a:pt x="5256" y="5402"/>
                    <a:pt x="5254" y="5402"/>
                    <a:pt x="5252" y="5402"/>
                  </a:cubicBezTo>
                  <a:lnTo>
                    <a:pt x="5265" y="5402"/>
                  </a:lnTo>
                  <a:cubicBezTo>
                    <a:pt x="5263" y="5402"/>
                    <a:pt x="5260" y="5402"/>
                    <a:pt x="5258" y="5402"/>
                  </a:cubicBezTo>
                  <a:close/>
                </a:path>
              </a:pathLst>
            </a:custGeom>
            <a:solidFill>
              <a:srgbClr val="3B13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148275" y="3707392"/>
              <a:ext cx="66321" cy="66298"/>
            </a:xfrm>
            <a:custGeom>
              <a:avLst/>
              <a:gdLst/>
              <a:ahLst/>
              <a:cxnLst/>
              <a:rect l="l" t="t" r="r" b="b"/>
              <a:pathLst>
                <a:path w="2847" h="2846" extrusionOk="0">
                  <a:moveTo>
                    <a:pt x="371" y="0"/>
                  </a:moveTo>
                  <a:lnTo>
                    <a:pt x="0" y="358"/>
                  </a:lnTo>
                  <a:lnTo>
                    <a:pt x="2489" y="2846"/>
                  </a:lnTo>
                  <a:lnTo>
                    <a:pt x="2846" y="2489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9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186456" y="3712634"/>
              <a:ext cx="46264" cy="43236"/>
            </a:xfrm>
            <a:custGeom>
              <a:avLst/>
              <a:gdLst/>
              <a:ahLst/>
              <a:cxnLst/>
              <a:rect l="l" t="t" r="r" b="b"/>
              <a:pathLst>
                <a:path w="1986" h="1856" extrusionOk="0">
                  <a:moveTo>
                    <a:pt x="374" y="1"/>
                  </a:moveTo>
                  <a:cubicBezTo>
                    <a:pt x="174" y="1"/>
                    <a:pt x="1" y="253"/>
                    <a:pt x="186" y="439"/>
                  </a:cubicBezTo>
                  <a:lnTo>
                    <a:pt x="1615" y="1855"/>
                  </a:lnTo>
                  <a:lnTo>
                    <a:pt x="1985" y="1498"/>
                  </a:lnTo>
                  <a:lnTo>
                    <a:pt x="556" y="82"/>
                  </a:lnTo>
                  <a:cubicBezTo>
                    <a:pt x="499" y="25"/>
                    <a:pt x="435" y="1"/>
                    <a:pt x="374" y="1"/>
                  </a:cubicBezTo>
                  <a:close/>
                </a:path>
              </a:pathLst>
            </a:custGeom>
            <a:solidFill>
              <a:srgbClr val="79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204882" y="3694813"/>
              <a:ext cx="45681" cy="43212"/>
            </a:xfrm>
            <a:custGeom>
              <a:avLst/>
              <a:gdLst/>
              <a:ahLst/>
              <a:cxnLst/>
              <a:rect l="l" t="t" r="r" b="b"/>
              <a:pathLst>
                <a:path w="1961" h="1855" extrusionOk="0">
                  <a:moveTo>
                    <a:pt x="363" y="0"/>
                  </a:moveTo>
                  <a:cubicBezTo>
                    <a:pt x="166" y="0"/>
                    <a:pt x="1" y="253"/>
                    <a:pt x="186" y="438"/>
                  </a:cubicBezTo>
                  <a:lnTo>
                    <a:pt x="1590" y="1855"/>
                  </a:lnTo>
                  <a:lnTo>
                    <a:pt x="1960" y="1497"/>
                  </a:lnTo>
                  <a:lnTo>
                    <a:pt x="531" y="81"/>
                  </a:lnTo>
                  <a:lnTo>
                    <a:pt x="544" y="81"/>
                  </a:lnTo>
                  <a:cubicBezTo>
                    <a:pt x="487" y="24"/>
                    <a:pt x="423" y="0"/>
                    <a:pt x="363" y="0"/>
                  </a:cubicBezTo>
                  <a:close/>
                </a:path>
              </a:pathLst>
            </a:custGeom>
            <a:solidFill>
              <a:srgbClr val="79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2222401" y="3676712"/>
              <a:ext cx="45705" cy="43468"/>
            </a:xfrm>
            <a:custGeom>
              <a:avLst/>
              <a:gdLst/>
              <a:ahLst/>
              <a:cxnLst/>
              <a:rect l="l" t="t" r="r" b="b"/>
              <a:pathLst>
                <a:path w="1962" h="1866" extrusionOk="0">
                  <a:moveTo>
                    <a:pt x="368" y="0"/>
                  </a:moveTo>
                  <a:cubicBezTo>
                    <a:pt x="170" y="0"/>
                    <a:pt x="1" y="263"/>
                    <a:pt x="187" y="450"/>
                  </a:cubicBezTo>
                  <a:lnTo>
                    <a:pt x="1604" y="1866"/>
                  </a:lnTo>
                  <a:lnTo>
                    <a:pt x="1961" y="1496"/>
                  </a:lnTo>
                  <a:lnTo>
                    <a:pt x="545" y="80"/>
                  </a:lnTo>
                  <a:cubicBezTo>
                    <a:pt x="489" y="24"/>
                    <a:pt x="427" y="0"/>
                    <a:pt x="368" y="0"/>
                  </a:cubicBezTo>
                  <a:close/>
                </a:path>
              </a:pathLst>
            </a:custGeom>
            <a:solidFill>
              <a:srgbClr val="79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2245300" y="3663923"/>
              <a:ext cx="40929" cy="38437"/>
            </a:xfrm>
            <a:custGeom>
              <a:avLst/>
              <a:gdLst/>
              <a:ahLst/>
              <a:cxnLst/>
              <a:rect l="l" t="t" r="r" b="b"/>
              <a:pathLst>
                <a:path w="1757" h="1650" extrusionOk="0">
                  <a:moveTo>
                    <a:pt x="367" y="1"/>
                  </a:moveTo>
                  <a:cubicBezTo>
                    <a:pt x="169" y="1"/>
                    <a:pt x="0" y="263"/>
                    <a:pt x="187" y="450"/>
                  </a:cubicBezTo>
                  <a:lnTo>
                    <a:pt x="1386" y="1649"/>
                  </a:lnTo>
                  <a:lnTo>
                    <a:pt x="1756" y="1292"/>
                  </a:lnTo>
                  <a:lnTo>
                    <a:pt x="544" y="80"/>
                  </a:lnTo>
                  <a:cubicBezTo>
                    <a:pt x="488" y="24"/>
                    <a:pt x="427" y="1"/>
                    <a:pt x="367" y="1"/>
                  </a:cubicBezTo>
                  <a:close/>
                </a:path>
              </a:pathLst>
            </a:custGeom>
            <a:solidFill>
              <a:srgbClr val="79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273534" y="3656492"/>
              <a:ext cx="30540" cy="28024"/>
            </a:xfrm>
            <a:custGeom>
              <a:avLst/>
              <a:gdLst/>
              <a:ahLst/>
              <a:cxnLst/>
              <a:rect l="l" t="t" r="r" b="b"/>
              <a:pathLst>
                <a:path w="1311" h="1203" extrusionOk="0">
                  <a:moveTo>
                    <a:pt x="368" y="1"/>
                  </a:moveTo>
                  <a:cubicBezTo>
                    <a:pt x="169" y="1"/>
                    <a:pt x="0" y="263"/>
                    <a:pt x="187" y="450"/>
                  </a:cubicBezTo>
                  <a:lnTo>
                    <a:pt x="940" y="1203"/>
                  </a:lnTo>
                  <a:lnTo>
                    <a:pt x="1310" y="845"/>
                  </a:lnTo>
                  <a:lnTo>
                    <a:pt x="544" y="80"/>
                  </a:lnTo>
                  <a:cubicBezTo>
                    <a:pt x="489" y="24"/>
                    <a:pt x="427" y="1"/>
                    <a:pt x="368" y="1"/>
                  </a:cubicBezTo>
                  <a:close/>
                </a:path>
              </a:pathLst>
            </a:custGeom>
            <a:solidFill>
              <a:srgbClr val="79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2274908" y="3580758"/>
              <a:ext cx="23668" cy="21222"/>
            </a:xfrm>
            <a:custGeom>
              <a:avLst/>
              <a:gdLst/>
              <a:ahLst/>
              <a:cxnLst/>
              <a:rect l="l" t="t" r="r" b="b"/>
              <a:pathLst>
                <a:path w="1016" h="911" extrusionOk="0">
                  <a:moveTo>
                    <a:pt x="371" y="0"/>
                  </a:moveTo>
                  <a:lnTo>
                    <a:pt x="1" y="370"/>
                  </a:lnTo>
                  <a:lnTo>
                    <a:pt x="460" y="830"/>
                  </a:lnTo>
                  <a:cubicBezTo>
                    <a:pt x="517" y="887"/>
                    <a:pt x="581" y="911"/>
                    <a:pt x="642" y="911"/>
                  </a:cubicBezTo>
                  <a:cubicBezTo>
                    <a:pt x="842" y="911"/>
                    <a:pt x="1015" y="658"/>
                    <a:pt x="830" y="472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FAEC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2292147" y="3563520"/>
              <a:ext cx="23714" cy="21059"/>
            </a:xfrm>
            <a:custGeom>
              <a:avLst/>
              <a:gdLst/>
              <a:ahLst/>
              <a:cxnLst/>
              <a:rect l="l" t="t" r="r" b="b"/>
              <a:pathLst>
                <a:path w="1018" h="904" extrusionOk="0">
                  <a:moveTo>
                    <a:pt x="371" y="0"/>
                  </a:moveTo>
                  <a:lnTo>
                    <a:pt x="1" y="357"/>
                  </a:lnTo>
                  <a:lnTo>
                    <a:pt x="473" y="830"/>
                  </a:lnTo>
                  <a:cubicBezTo>
                    <a:pt x="528" y="882"/>
                    <a:pt x="588" y="904"/>
                    <a:pt x="647" y="904"/>
                  </a:cubicBezTo>
                  <a:cubicBezTo>
                    <a:pt x="846" y="904"/>
                    <a:pt x="1018" y="647"/>
                    <a:pt x="830" y="460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FAEC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2309689" y="3545978"/>
              <a:ext cx="23691" cy="21175"/>
            </a:xfrm>
            <a:custGeom>
              <a:avLst/>
              <a:gdLst/>
              <a:ahLst/>
              <a:cxnLst/>
              <a:rect l="l" t="t" r="r" b="b"/>
              <a:pathLst>
                <a:path w="1017" h="909" extrusionOk="0">
                  <a:moveTo>
                    <a:pt x="371" y="0"/>
                  </a:moveTo>
                  <a:lnTo>
                    <a:pt x="1" y="358"/>
                  </a:lnTo>
                  <a:lnTo>
                    <a:pt x="460" y="830"/>
                  </a:lnTo>
                  <a:cubicBezTo>
                    <a:pt x="516" y="885"/>
                    <a:pt x="578" y="909"/>
                    <a:pt x="638" y="909"/>
                  </a:cubicBezTo>
                  <a:cubicBezTo>
                    <a:pt x="840" y="909"/>
                    <a:pt x="1017" y="646"/>
                    <a:pt x="830" y="460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FAEC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2"/>
          <p:cNvSpPr/>
          <p:nvPr/>
        </p:nvSpPr>
        <p:spPr>
          <a:xfrm>
            <a:off x="2493706" y="4037338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17" name="Google Shape;917;p42"/>
          <p:cNvSpPr/>
          <p:nvPr/>
        </p:nvSpPr>
        <p:spPr>
          <a:xfrm>
            <a:off x="6657572" y="545216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18" name="Google Shape;918;p42"/>
          <p:cNvSpPr/>
          <p:nvPr/>
        </p:nvSpPr>
        <p:spPr>
          <a:xfrm>
            <a:off x="4447328" y="2205674"/>
            <a:ext cx="721949" cy="732025"/>
          </a:xfrm>
          <a:custGeom>
            <a:avLst/>
            <a:gdLst/>
            <a:ahLst/>
            <a:cxnLst/>
            <a:rect l="l" t="t" r="r" b="b"/>
            <a:pathLst>
              <a:path w="23071" h="23393" extrusionOk="0">
                <a:moveTo>
                  <a:pt x="21379" y="0"/>
                </a:moveTo>
                <a:lnTo>
                  <a:pt x="23071" y="21221"/>
                </a:lnTo>
                <a:lnTo>
                  <a:pt x="0" y="23393"/>
                </a:lnTo>
                <a:lnTo>
                  <a:pt x="1086" y="24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19" name="Google Shape;919;p42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</a:rPr>
              <a:t>PARTE  I 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920" name="Google Shape;920;p42"/>
          <p:cNvSpPr/>
          <p:nvPr/>
        </p:nvSpPr>
        <p:spPr>
          <a:xfrm>
            <a:off x="4503775" y="2280778"/>
            <a:ext cx="609000" cy="6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rPr>
              <a:t>VS</a:t>
            </a:r>
            <a:endParaRPr sz="1800" dirty="0">
              <a:solidFill>
                <a:schemeClr val="accent3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cxnSp>
        <p:nvCxnSpPr>
          <p:cNvPr id="921" name="Google Shape;921;p42"/>
          <p:cNvCxnSpPr>
            <a:cxnSpLocks/>
            <a:endCxn id="928" idx="3"/>
          </p:cNvCxnSpPr>
          <p:nvPr/>
        </p:nvCxnSpPr>
        <p:spPr>
          <a:xfrm rot="16200000" flipV="1">
            <a:off x="3686807" y="1281437"/>
            <a:ext cx="1160679" cy="100828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3" name="Google Shape;923;p42"/>
          <p:cNvCxnSpPr>
            <a:cxnSpLocks/>
            <a:stCxn id="920" idx="4"/>
            <a:endCxn id="932" idx="1"/>
          </p:cNvCxnSpPr>
          <p:nvPr/>
        </p:nvCxnSpPr>
        <p:spPr>
          <a:xfrm rot="16200000" flipH="1">
            <a:off x="4846068" y="2851984"/>
            <a:ext cx="1020889" cy="1096475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25" name="Google Shape;925;p42"/>
          <p:cNvGrpSpPr/>
          <p:nvPr/>
        </p:nvGrpSpPr>
        <p:grpSpPr>
          <a:xfrm>
            <a:off x="1477107" y="689630"/>
            <a:ext cx="2609143" cy="3403953"/>
            <a:chOff x="1168812" y="1050780"/>
            <a:chExt cx="2676788" cy="1594345"/>
          </a:xfrm>
        </p:grpSpPr>
        <p:sp>
          <p:nvSpPr>
            <p:cNvPr id="922" name="Google Shape;922;p42"/>
            <p:cNvSpPr/>
            <p:nvPr/>
          </p:nvSpPr>
          <p:spPr>
            <a:xfrm>
              <a:off x="1606100" y="1059625"/>
              <a:ext cx="2239500" cy="1585500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42"/>
            <p:cNvGrpSpPr/>
            <p:nvPr/>
          </p:nvGrpSpPr>
          <p:grpSpPr>
            <a:xfrm>
              <a:off x="1168812" y="1050780"/>
              <a:ext cx="2676788" cy="1530644"/>
              <a:chOff x="1168812" y="1050780"/>
              <a:chExt cx="2676788" cy="1530644"/>
            </a:xfrm>
          </p:grpSpPr>
          <p:sp>
            <p:nvSpPr>
              <p:cNvPr id="927" name="Google Shape;927;p42"/>
              <p:cNvSpPr txBox="1"/>
              <p:nvPr/>
            </p:nvSpPr>
            <p:spPr>
              <a:xfrm>
                <a:off x="1168812" y="1496492"/>
                <a:ext cx="2676788" cy="1084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rPr>
                  <a:t>Desenvolvimento burguês acompanhado de avanço político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rPr>
                  <a:t>Constante alteração dos modos de dominação e exploração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rPr>
                  <a:t>Necessidade de mecanismos de produção, relações e mercados sempre serem ampiados e modificados</a:t>
                </a:r>
                <a:endParaRPr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endParaRPr>
              </a:p>
            </p:txBody>
          </p:sp>
          <p:sp>
            <p:nvSpPr>
              <p:cNvPr id="928" name="Google Shape;928;p42"/>
              <p:cNvSpPr txBox="1"/>
              <p:nvPr/>
            </p:nvSpPr>
            <p:spPr>
              <a:xfrm>
                <a:off x="1351696" y="1050780"/>
                <a:ext cx="216228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1"/>
                    </a:solidFill>
                    <a:latin typeface="Jockey One"/>
                    <a:ea typeface="Jockey One"/>
                    <a:cs typeface="Jockey One"/>
                    <a:sym typeface="Jockey One"/>
                  </a:rPr>
                  <a:t>DENTENTORES DOS MEIOS DE PRODUÇÃO</a:t>
                </a:r>
                <a:endParaRPr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endParaRPr>
              </a:p>
            </p:txBody>
          </p:sp>
        </p:grpSp>
      </p:grpSp>
      <p:grpSp>
        <p:nvGrpSpPr>
          <p:cNvPr id="929" name="Google Shape;929;p42"/>
          <p:cNvGrpSpPr/>
          <p:nvPr/>
        </p:nvGrpSpPr>
        <p:grpSpPr>
          <a:xfrm>
            <a:off x="5516458" y="2129638"/>
            <a:ext cx="2863499" cy="2118711"/>
            <a:chOff x="5470904" y="2023416"/>
            <a:chExt cx="2863499" cy="2060484"/>
          </a:xfrm>
        </p:grpSpPr>
        <p:sp>
          <p:nvSpPr>
            <p:cNvPr id="924" name="Google Shape;924;p42"/>
            <p:cNvSpPr/>
            <p:nvPr/>
          </p:nvSpPr>
          <p:spPr>
            <a:xfrm>
              <a:off x="5771000" y="2498400"/>
              <a:ext cx="2239500" cy="1585500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0" name="Google Shape;930;p42"/>
            <p:cNvGrpSpPr/>
            <p:nvPr/>
          </p:nvGrpSpPr>
          <p:grpSpPr>
            <a:xfrm>
              <a:off x="5470904" y="2023416"/>
              <a:ext cx="2863499" cy="1948791"/>
              <a:chOff x="5470904" y="2023416"/>
              <a:chExt cx="2863499" cy="1948791"/>
            </a:xfrm>
          </p:grpSpPr>
          <p:sp>
            <p:nvSpPr>
              <p:cNvPr id="931" name="Google Shape;931;p42"/>
              <p:cNvSpPr txBox="1"/>
              <p:nvPr/>
            </p:nvSpPr>
            <p:spPr>
              <a:xfrm>
                <a:off x="5470904" y="2023416"/>
                <a:ext cx="2863499" cy="1214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rPr>
                  <a:t>Os escravos da sociedade burguesa são todos aqueles submetidos aos donos dos meios de produção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rPr>
                  <a:t>Longo processo de evolução dos proletários: combate individual -&gt; incipiente reunião de trabalhadores -&gt; grade união do proletariado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endParaRPr>
              </a:p>
            </p:txBody>
          </p:sp>
          <p:sp>
            <p:nvSpPr>
              <p:cNvPr id="932" name="Google Shape;932;p42"/>
              <p:cNvSpPr txBox="1"/>
              <p:nvPr/>
            </p:nvSpPr>
            <p:spPr>
              <a:xfrm>
                <a:off x="5859196" y="3538787"/>
                <a:ext cx="1971900" cy="433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1"/>
                    </a:solidFill>
                    <a:latin typeface="Jockey One"/>
                    <a:ea typeface="Jockey One"/>
                    <a:cs typeface="Jockey One"/>
                    <a:sym typeface="Jockey One"/>
                  </a:rPr>
                  <a:t>VENDENDORES DA FORÇA DE TRABALHO</a:t>
                </a:r>
                <a:endParaRPr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endParaRPr>
              </a:p>
            </p:txBody>
          </p:sp>
        </p:grpSp>
      </p:grpSp>
      <p:sp>
        <p:nvSpPr>
          <p:cNvPr id="933" name="Google Shape;933;p42"/>
          <p:cNvSpPr/>
          <p:nvPr/>
        </p:nvSpPr>
        <p:spPr>
          <a:xfrm>
            <a:off x="2421375" y="3348578"/>
            <a:ext cx="609000" cy="6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2"/>
          <p:cNvSpPr/>
          <p:nvPr/>
        </p:nvSpPr>
        <p:spPr>
          <a:xfrm>
            <a:off x="6586200" y="1185903"/>
            <a:ext cx="609000" cy="6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7" name="Google Shape;937;p42"/>
          <p:cNvGrpSpPr/>
          <p:nvPr/>
        </p:nvGrpSpPr>
        <p:grpSpPr>
          <a:xfrm>
            <a:off x="2761784" y="4206339"/>
            <a:ext cx="180466" cy="414461"/>
            <a:chOff x="1649752" y="3996931"/>
            <a:chExt cx="180466" cy="342530"/>
          </a:xfrm>
        </p:grpSpPr>
        <p:sp>
          <p:nvSpPr>
            <p:cNvPr id="938" name="Google Shape;938;p42"/>
            <p:cNvSpPr/>
            <p:nvPr/>
          </p:nvSpPr>
          <p:spPr>
            <a:xfrm>
              <a:off x="1649752" y="3996931"/>
              <a:ext cx="180466" cy="342530"/>
            </a:xfrm>
            <a:custGeom>
              <a:avLst/>
              <a:gdLst/>
              <a:ahLst/>
              <a:cxnLst/>
              <a:rect l="l" t="t" r="r" b="b"/>
              <a:pathLst>
                <a:path w="7747" h="14704" extrusionOk="0">
                  <a:moveTo>
                    <a:pt x="243" y="0"/>
                  </a:moveTo>
                  <a:cubicBezTo>
                    <a:pt x="103" y="0"/>
                    <a:pt x="1" y="115"/>
                    <a:pt x="1" y="255"/>
                  </a:cubicBezTo>
                  <a:lnTo>
                    <a:pt x="1" y="12391"/>
                  </a:lnTo>
                  <a:cubicBezTo>
                    <a:pt x="1" y="12467"/>
                    <a:pt x="39" y="12557"/>
                    <a:pt x="116" y="12595"/>
                  </a:cubicBezTo>
                  <a:lnTo>
                    <a:pt x="3740" y="14675"/>
                  </a:lnTo>
                  <a:cubicBezTo>
                    <a:pt x="3778" y="14694"/>
                    <a:pt x="3823" y="14703"/>
                    <a:pt x="3867" y="14703"/>
                  </a:cubicBezTo>
                  <a:cubicBezTo>
                    <a:pt x="3912" y="14703"/>
                    <a:pt x="3957" y="14694"/>
                    <a:pt x="3995" y="14675"/>
                  </a:cubicBezTo>
                  <a:lnTo>
                    <a:pt x="7619" y="12595"/>
                  </a:lnTo>
                  <a:cubicBezTo>
                    <a:pt x="7695" y="12557"/>
                    <a:pt x="7747" y="12467"/>
                    <a:pt x="7747" y="12391"/>
                  </a:cubicBezTo>
                  <a:lnTo>
                    <a:pt x="7747" y="255"/>
                  </a:lnTo>
                  <a:cubicBezTo>
                    <a:pt x="7747" y="115"/>
                    <a:pt x="7632" y="0"/>
                    <a:pt x="7491" y="0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1660165" y="4007624"/>
              <a:ext cx="159058" cy="320772"/>
            </a:xfrm>
            <a:custGeom>
              <a:avLst/>
              <a:gdLst/>
              <a:ahLst/>
              <a:cxnLst/>
              <a:rect l="l" t="t" r="r" b="b"/>
              <a:pathLst>
                <a:path w="6828" h="13770" extrusionOk="0">
                  <a:moveTo>
                    <a:pt x="0" y="0"/>
                  </a:moveTo>
                  <a:lnTo>
                    <a:pt x="0" y="11804"/>
                  </a:lnTo>
                  <a:lnTo>
                    <a:pt x="3420" y="13769"/>
                  </a:lnTo>
                  <a:lnTo>
                    <a:pt x="6827" y="11804"/>
                  </a:lnTo>
                  <a:lnTo>
                    <a:pt x="6827" y="0"/>
                  </a:lnTo>
                  <a:close/>
                </a:path>
              </a:pathLst>
            </a:custGeom>
            <a:solidFill>
              <a:srgbClr val="B9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1714863" y="4281369"/>
              <a:ext cx="43422" cy="37225"/>
            </a:xfrm>
            <a:custGeom>
              <a:avLst/>
              <a:gdLst/>
              <a:ahLst/>
              <a:cxnLst/>
              <a:rect l="l" t="t" r="r" b="b"/>
              <a:pathLst>
                <a:path w="1864" h="1598" extrusionOk="0">
                  <a:moveTo>
                    <a:pt x="1056" y="0"/>
                  </a:moveTo>
                  <a:cubicBezTo>
                    <a:pt x="861" y="0"/>
                    <a:pt x="662" y="72"/>
                    <a:pt x="498" y="232"/>
                  </a:cubicBezTo>
                  <a:cubicBezTo>
                    <a:pt x="0" y="742"/>
                    <a:pt x="358" y="1597"/>
                    <a:pt x="1072" y="1597"/>
                  </a:cubicBezTo>
                  <a:cubicBezTo>
                    <a:pt x="1506" y="1597"/>
                    <a:pt x="1863" y="1240"/>
                    <a:pt x="1863" y="806"/>
                  </a:cubicBezTo>
                  <a:cubicBezTo>
                    <a:pt x="1863" y="321"/>
                    <a:pt x="1469" y="0"/>
                    <a:pt x="1056" y="0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1726744" y="4287053"/>
              <a:ext cx="30353" cy="25788"/>
            </a:xfrm>
            <a:custGeom>
              <a:avLst/>
              <a:gdLst/>
              <a:ahLst/>
              <a:cxnLst/>
              <a:rect l="l" t="t" r="r" b="b"/>
              <a:pathLst>
                <a:path w="1303" h="1107" extrusionOk="0">
                  <a:moveTo>
                    <a:pt x="562" y="0"/>
                  </a:moveTo>
                  <a:cubicBezTo>
                    <a:pt x="256" y="0"/>
                    <a:pt x="1" y="243"/>
                    <a:pt x="1" y="549"/>
                  </a:cubicBezTo>
                  <a:cubicBezTo>
                    <a:pt x="1" y="886"/>
                    <a:pt x="276" y="1106"/>
                    <a:pt x="560" y="1106"/>
                  </a:cubicBezTo>
                  <a:cubicBezTo>
                    <a:pt x="696" y="1106"/>
                    <a:pt x="834" y="1056"/>
                    <a:pt x="945" y="945"/>
                  </a:cubicBezTo>
                  <a:cubicBezTo>
                    <a:pt x="1302" y="587"/>
                    <a:pt x="1047" y="0"/>
                    <a:pt x="562" y="0"/>
                  </a:cubicBezTo>
                  <a:close/>
                </a:path>
              </a:pathLst>
            </a:custGeom>
            <a:solidFill>
              <a:srgbClr val="F4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1670578" y="4050441"/>
              <a:ext cx="138535" cy="131989"/>
            </a:xfrm>
            <a:custGeom>
              <a:avLst/>
              <a:gdLst/>
              <a:ahLst/>
              <a:cxnLst/>
              <a:rect l="l" t="t" r="r" b="b"/>
              <a:pathLst>
                <a:path w="5947" h="5666" extrusionOk="0">
                  <a:moveTo>
                    <a:pt x="2973" y="0"/>
                  </a:moveTo>
                  <a:lnTo>
                    <a:pt x="2055" y="1863"/>
                  </a:lnTo>
                  <a:lnTo>
                    <a:pt x="0" y="2169"/>
                  </a:lnTo>
                  <a:lnTo>
                    <a:pt x="1480" y="3611"/>
                  </a:lnTo>
                  <a:lnTo>
                    <a:pt x="1123" y="5666"/>
                  </a:lnTo>
                  <a:lnTo>
                    <a:pt x="1123" y="5666"/>
                  </a:lnTo>
                  <a:lnTo>
                    <a:pt x="2973" y="4696"/>
                  </a:lnTo>
                  <a:lnTo>
                    <a:pt x="4811" y="5666"/>
                  </a:lnTo>
                  <a:lnTo>
                    <a:pt x="4811" y="5666"/>
                  </a:lnTo>
                  <a:lnTo>
                    <a:pt x="4454" y="3611"/>
                  </a:lnTo>
                  <a:lnTo>
                    <a:pt x="5947" y="2169"/>
                  </a:lnTo>
                  <a:lnTo>
                    <a:pt x="3892" y="1863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1688097" y="4069147"/>
              <a:ext cx="103174" cy="98119"/>
            </a:xfrm>
            <a:custGeom>
              <a:avLst/>
              <a:gdLst/>
              <a:ahLst/>
              <a:cxnLst/>
              <a:rect l="l" t="t" r="r" b="b"/>
              <a:pathLst>
                <a:path w="4429" h="4212" extrusionOk="0">
                  <a:moveTo>
                    <a:pt x="2221" y="1"/>
                  </a:moveTo>
                  <a:lnTo>
                    <a:pt x="1532" y="1392"/>
                  </a:lnTo>
                  <a:lnTo>
                    <a:pt x="1" y="1609"/>
                  </a:lnTo>
                  <a:lnTo>
                    <a:pt x="1111" y="2693"/>
                  </a:lnTo>
                  <a:lnTo>
                    <a:pt x="843" y="4212"/>
                  </a:lnTo>
                  <a:lnTo>
                    <a:pt x="2221" y="3497"/>
                  </a:lnTo>
                  <a:lnTo>
                    <a:pt x="3587" y="4212"/>
                  </a:lnTo>
                  <a:lnTo>
                    <a:pt x="3319" y="2693"/>
                  </a:lnTo>
                  <a:lnTo>
                    <a:pt x="4429" y="1609"/>
                  </a:lnTo>
                  <a:lnTo>
                    <a:pt x="2898" y="1392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FC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1688097" y="4069147"/>
              <a:ext cx="51761" cy="98119"/>
            </a:xfrm>
            <a:custGeom>
              <a:avLst/>
              <a:gdLst/>
              <a:ahLst/>
              <a:cxnLst/>
              <a:rect l="l" t="t" r="r" b="b"/>
              <a:pathLst>
                <a:path w="2222" h="4212" extrusionOk="0">
                  <a:moveTo>
                    <a:pt x="2221" y="1"/>
                  </a:moveTo>
                  <a:lnTo>
                    <a:pt x="1532" y="1392"/>
                  </a:lnTo>
                  <a:lnTo>
                    <a:pt x="1" y="1609"/>
                  </a:lnTo>
                  <a:lnTo>
                    <a:pt x="1111" y="2693"/>
                  </a:lnTo>
                  <a:lnTo>
                    <a:pt x="843" y="4212"/>
                  </a:lnTo>
                  <a:lnTo>
                    <a:pt x="2221" y="3497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FC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42"/>
          <p:cNvGrpSpPr/>
          <p:nvPr/>
        </p:nvGrpSpPr>
        <p:grpSpPr>
          <a:xfrm>
            <a:off x="6904697" y="745987"/>
            <a:ext cx="180443" cy="342530"/>
            <a:chOff x="7943176" y="3438959"/>
            <a:chExt cx="180443" cy="342530"/>
          </a:xfrm>
        </p:grpSpPr>
        <p:sp>
          <p:nvSpPr>
            <p:cNvPr id="946" name="Google Shape;946;p42"/>
            <p:cNvSpPr/>
            <p:nvPr/>
          </p:nvSpPr>
          <p:spPr>
            <a:xfrm>
              <a:off x="7943176" y="3438959"/>
              <a:ext cx="180443" cy="342530"/>
            </a:xfrm>
            <a:custGeom>
              <a:avLst/>
              <a:gdLst/>
              <a:ahLst/>
              <a:cxnLst/>
              <a:rect l="l" t="t" r="r" b="b"/>
              <a:pathLst>
                <a:path w="7746" h="14704" extrusionOk="0">
                  <a:moveTo>
                    <a:pt x="243" y="0"/>
                  </a:moveTo>
                  <a:cubicBezTo>
                    <a:pt x="115" y="0"/>
                    <a:pt x="0" y="115"/>
                    <a:pt x="0" y="256"/>
                  </a:cubicBezTo>
                  <a:lnTo>
                    <a:pt x="0" y="12391"/>
                  </a:lnTo>
                  <a:cubicBezTo>
                    <a:pt x="0" y="12468"/>
                    <a:pt x="51" y="12557"/>
                    <a:pt x="128" y="12595"/>
                  </a:cubicBezTo>
                  <a:lnTo>
                    <a:pt x="3752" y="14675"/>
                  </a:lnTo>
                  <a:cubicBezTo>
                    <a:pt x="3790" y="14694"/>
                    <a:pt x="3832" y="14704"/>
                    <a:pt x="3873" y="14704"/>
                  </a:cubicBezTo>
                  <a:cubicBezTo>
                    <a:pt x="3915" y="14704"/>
                    <a:pt x="3956" y="14694"/>
                    <a:pt x="3994" y="14675"/>
                  </a:cubicBezTo>
                  <a:lnTo>
                    <a:pt x="7618" y="12595"/>
                  </a:lnTo>
                  <a:cubicBezTo>
                    <a:pt x="7695" y="12557"/>
                    <a:pt x="7746" y="12468"/>
                    <a:pt x="7746" y="12391"/>
                  </a:cubicBezTo>
                  <a:lnTo>
                    <a:pt x="7746" y="256"/>
                  </a:lnTo>
                  <a:cubicBezTo>
                    <a:pt x="7746" y="115"/>
                    <a:pt x="7631" y="0"/>
                    <a:pt x="7491" y="0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7953868" y="3449652"/>
              <a:ext cx="159058" cy="320772"/>
            </a:xfrm>
            <a:custGeom>
              <a:avLst/>
              <a:gdLst/>
              <a:ahLst/>
              <a:cxnLst/>
              <a:rect l="l" t="t" r="r" b="b"/>
              <a:pathLst>
                <a:path w="6828" h="13770" extrusionOk="0">
                  <a:moveTo>
                    <a:pt x="1" y="1"/>
                  </a:moveTo>
                  <a:lnTo>
                    <a:pt x="1" y="11804"/>
                  </a:lnTo>
                  <a:lnTo>
                    <a:pt x="3408" y="13770"/>
                  </a:lnTo>
                  <a:lnTo>
                    <a:pt x="6828" y="11804"/>
                  </a:lnTo>
                  <a:lnTo>
                    <a:pt x="6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8008566" y="3723396"/>
              <a:ext cx="43422" cy="37225"/>
            </a:xfrm>
            <a:custGeom>
              <a:avLst/>
              <a:gdLst/>
              <a:ahLst/>
              <a:cxnLst/>
              <a:rect l="l" t="t" r="r" b="b"/>
              <a:pathLst>
                <a:path w="1864" h="1598" extrusionOk="0">
                  <a:moveTo>
                    <a:pt x="1057" y="1"/>
                  </a:moveTo>
                  <a:cubicBezTo>
                    <a:pt x="862" y="1"/>
                    <a:pt x="662" y="72"/>
                    <a:pt x="498" y="232"/>
                  </a:cubicBezTo>
                  <a:cubicBezTo>
                    <a:pt x="1" y="742"/>
                    <a:pt x="358" y="1597"/>
                    <a:pt x="1060" y="1597"/>
                  </a:cubicBezTo>
                  <a:cubicBezTo>
                    <a:pt x="1506" y="1597"/>
                    <a:pt x="1864" y="1240"/>
                    <a:pt x="1864" y="806"/>
                  </a:cubicBezTo>
                  <a:cubicBezTo>
                    <a:pt x="1864" y="321"/>
                    <a:pt x="1470" y="1"/>
                    <a:pt x="1057" y="1"/>
                  </a:cubicBezTo>
                  <a:close/>
                </a:path>
              </a:pathLst>
            </a:custGeom>
            <a:solidFill>
              <a:srgbClr val="33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8020470" y="3729080"/>
              <a:ext cx="30330" cy="25788"/>
            </a:xfrm>
            <a:custGeom>
              <a:avLst/>
              <a:gdLst/>
              <a:ahLst/>
              <a:cxnLst/>
              <a:rect l="l" t="t" r="r" b="b"/>
              <a:pathLst>
                <a:path w="1302" h="1107" extrusionOk="0">
                  <a:moveTo>
                    <a:pt x="549" y="1"/>
                  </a:moveTo>
                  <a:cubicBezTo>
                    <a:pt x="242" y="1"/>
                    <a:pt x="0" y="243"/>
                    <a:pt x="0" y="550"/>
                  </a:cubicBezTo>
                  <a:cubicBezTo>
                    <a:pt x="0" y="886"/>
                    <a:pt x="275" y="1106"/>
                    <a:pt x="559" y="1106"/>
                  </a:cubicBezTo>
                  <a:cubicBezTo>
                    <a:pt x="695" y="1106"/>
                    <a:pt x="833" y="1056"/>
                    <a:pt x="944" y="945"/>
                  </a:cubicBezTo>
                  <a:cubicBezTo>
                    <a:pt x="1302" y="588"/>
                    <a:pt x="1046" y="1"/>
                    <a:pt x="549" y="1"/>
                  </a:cubicBez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7964281" y="3622970"/>
              <a:ext cx="138233" cy="82068"/>
            </a:xfrm>
            <a:custGeom>
              <a:avLst/>
              <a:gdLst/>
              <a:ahLst/>
              <a:cxnLst/>
              <a:rect l="l" t="t" r="r" b="b"/>
              <a:pathLst>
                <a:path w="5934" h="3523" extrusionOk="0">
                  <a:moveTo>
                    <a:pt x="0" y="0"/>
                  </a:moveTo>
                  <a:lnTo>
                    <a:pt x="0" y="2080"/>
                  </a:lnTo>
                  <a:lnTo>
                    <a:pt x="2961" y="3522"/>
                  </a:lnTo>
                  <a:lnTo>
                    <a:pt x="5934" y="2080"/>
                  </a:lnTo>
                  <a:lnTo>
                    <a:pt x="5934" y="0"/>
                  </a:lnTo>
                  <a:lnTo>
                    <a:pt x="2961" y="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7964281" y="3547749"/>
              <a:ext cx="138233" cy="82068"/>
            </a:xfrm>
            <a:custGeom>
              <a:avLst/>
              <a:gdLst/>
              <a:ahLst/>
              <a:cxnLst/>
              <a:rect l="l" t="t" r="r" b="b"/>
              <a:pathLst>
                <a:path w="5934" h="3523" extrusionOk="0">
                  <a:moveTo>
                    <a:pt x="0" y="1"/>
                  </a:moveTo>
                  <a:lnTo>
                    <a:pt x="0" y="2094"/>
                  </a:lnTo>
                  <a:lnTo>
                    <a:pt x="2961" y="3523"/>
                  </a:lnTo>
                  <a:lnTo>
                    <a:pt x="5934" y="2094"/>
                  </a:lnTo>
                  <a:lnTo>
                    <a:pt x="5934" y="1"/>
                  </a:lnTo>
                  <a:lnTo>
                    <a:pt x="2961" y="1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7964281" y="3472551"/>
              <a:ext cx="138233" cy="82068"/>
            </a:xfrm>
            <a:custGeom>
              <a:avLst/>
              <a:gdLst/>
              <a:ahLst/>
              <a:cxnLst/>
              <a:rect l="l" t="t" r="r" b="b"/>
              <a:pathLst>
                <a:path w="5934" h="3523" extrusionOk="0">
                  <a:moveTo>
                    <a:pt x="0" y="0"/>
                  </a:moveTo>
                  <a:lnTo>
                    <a:pt x="0" y="2093"/>
                  </a:lnTo>
                  <a:lnTo>
                    <a:pt x="2961" y="3522"/>
                  </a:lnTo>
                  <a:lnTo>
                    <a:pt x="5934" y="2093"/>
                  </a:lnTo>
                  <a:lnTo>
                    <a:pt x="5934" y="0"/>
                  </a:lnTo>
                  <a:lnTo>
                    <a:pt x="2961" y="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7964281" y="3472551"/>
              <a:ext cx="68976" cy="82068"/>
            </a:xfrm>
            <a:custGeom>
              <a:avLst/>
              <a:gdLst/>
              <a:ahLst/>
              <a:cxnLst/>
              <a:rect l="l" t="t" r="r" b="b"/>
              <a:pathLst>
                <a:path w="2961" h="3523" extrusionOk="0">
                  <a:moveTo>
                    <a:pt x="0" y="0"/>
                  </a:moveTo>
                  <a:lnTo>
                    <a:pt x="0" y="2093"/>
                  </a:lnTo>
                  <a:lnTo>
                    <a:pt x="2961" y="3522"/>
                  </a:lnTo>
                  <a:lnTo>
                    <a:pt x="2961" y="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3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7964281" y="3547749"/>
              <a:ext cx="68976" cy="82068"/>
            </a:xfrm>
            <a:custGeom>
              <a:avLst/>
              <a:gdLst/>
              <a:ahLst/>
              <a:cxnLst/>
              <a:rect l="l" t="t" r="r" b="b"/>
              <a:pathLst>
                <a:path w="2961" h="3523" extrusionOk="0">
                  <a:moveTo>
                    <a:pt x="0" y="1"/>
                  </a:moveTo>
                  <a:lnTo>
                    <a:pt x="0" y="2094"/>
                  </a:lnTo>
                  <a:lnTo>
                    <a:pt x="2961" y="3523"/>
                  </a:lnTo>
                  <a:lnTo>
                    <a:pt x="2961" y="1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E3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7964281" y="3622970"/>
              <a:ext cx="68976" cy="82068"/>
            </a:xfrm>
            <a:custGeom>
              <a:avLst/>
              <a:gdLst/>
              <a:ahLst/>
              <a:cxnLst/>
              <a:rect l="l" t="t" r="r" b="b"/>
              <a:pathLst>
                <a:path w="2961" h="3523" extrusionOk="0">
                  <a:moveTo>
                    <a:pt x="0" y="0"/>
                  </a:moveTo>
                  <a:lnTo>
                    <a:pt x="0" y="2080"/>
                  </a:lnTo>
                  <a:lnTo>
                    <a:pt x="2961" y="3522"/>
                  </a:lnTo>
                  <a:lnTo>
                    <a:pt x="2961" y="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3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/>
          <p:nvPr/>
        </p:nvSpPr>
        <p:spPr>
          <a:xfrm rot="5400000" flipH="1">
            <a:off x="-1971287" y="1971288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2953716" y="692820"/>
            <a:ext cx="5984488" cy="1372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Lutam pelas mesmas causas que os proletários;</a:t>
            </a:r>
          </a:p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Guias do movimento proletário, possuindo maior conhecimento acerca da sociedade e dos rumos a serem tomados;</a:t>
            </a:r>
          </a:p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Defendem o fim da propriedade privada burguesa.</a:t>
            </a:r>
          </a:p>
          <a:p>
            <a:pPr marL="311150" indent="-171450">
              <a:buClr>
                <a:schemeClr val="dk1"/>
              </a:buClr>
              <a:buSzPts val="1400"/>
            </a:pPr>
            <a:endParaRPr lang="pt-BR" sz="1400" dirty="0">
              <a:solidFill>
                <a:schemeClr val="dk1"/>
              </a:solidFill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/>
              <a:t>PARTE II</a:t>
            </a:r>
            <a:endParaRPr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2" name="Google Shape;119;p24">
            <a:extLst>
              <a:ext uri="{FF2B5EF4-FFF2-40B4-BE49-F238E27FC236}">
                <a16:creationId xmlns:a16="http://schemas.microsoft.com/office/drawing/2014/main" id="{03864BC4-1404-371A-FF78-6BF47302EFC5}"/>
              </a:ext>
            </a:extLst>
          </p:cNvPr>
          <p:cNvSpPr txBox="1">
            <a:spLocks/>
          </p:cNvSpPr>
          <p:nvPr/>
        </p:nvSpPr>
        <p:spPr>
          <a:xfrm>
            <a:off x="1204601" y="2465854"/>
            <a:ext cx="7733603" cy="108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Propriedade privada dos camponeses e pequenos burgueses vem sendo destruída pela industrialização e concentração de renda nas mãos dos grandes industriais;</a:t>
            </a:r>
          </a:p>
          <a:p>
            <a:pPr marL="311150" indent="-171450">
              <a:buClr>
                <a:schemeClr val="dk1"/>
              </a:buClr>
              <a:buSzPts val="1400"/>
            </a:pPr>
            <a:r>
              <a:rPr lang="pt-BR" sz="1400" dirty="0">
                <a:solidFill>
                  <a:schemeClr val="dk1"/>
                </a:solidFill>
              </a:rPr>
              <a:t>Propriedade burguesa só existe porque a grande maioria das pessoas não tem.</a:t>
            </a:r>
          </a:p>
        </p:txBody>
      </p:sp>
      <p:sp>
        <p:nvSpPr>
          <p:cNvPr id="3" name="Google Shape;269;p29">
            <a:extLst>
              <a:ext uri="{FF2B5EF4-FFF2-40B4-BE49-F238E27FC236}">
                <a16:creationId xmlns:a16="http://schemas.microsoft.com/office/drawing/2014/main" id="{62E256D5-93C7-3B0E-4DBB-7293DA0CF282}"/>
              </a:ext>
            </a:extLst>
          </p:cNvPr>
          <p:cNvSpPr txBox="1"/>
          <p:nvPr/>
        </p:nvSpPr>
        <p:spPr>
          <a:xfrm>
            <a:off x="3069757" y="292620"/>
            <a:ext cx="248903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O QUE SÃO COMUNISTAS?</a:t>
            </a:r>
            <a:endParaRPr sz="1600"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4" name="Google Shape;269;p29">
            <a:extLst>
              <a:ext uri="{FF2B5EF4-FFF2-40B4-BE49-F238E27FC236}">
                <a16:creationId xmlns:a16="http://schemas.microsoft.com/office/drawing/2014/main" id="{3633827B-BC7A-F246-2271-FE4D94207311}"/>
              </a:ext>
            </a:extLst>
          </p:cNvPr>
          <p:cNvSpPr txBox="1"/>
          <p:nvPr/>
        </p:nvSpPr>
        <p:spPr>
          <a:xfrm>
            <a:off x="1313993" y="2082646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FIM DA PROPRIEDADE PRIVADA</a:t>
            </a:r>
            <a:endParaRPr sz="1600"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5" name="Google Shape;119;p24">
            <a:extLst>
              <a:ext uri="{FF2B5EF4-FFF2-40B4-BE49-F238E27FC236}">
                <a16:creationId xmlns:a16="http://schemas.microsoft.com/office/drawing/2014/main" id="{6C27A74B-3DBC-26F3-E8EB-1675E2BDE32B}"/>
              </a:ext>
            </a:extLst>
          </p:cNvPr>
          <p:cNvSpPr txBox="1">
            <a:spLocks/>
          </p:cNvSpPr>
          <p:nvPr/>
        </p:nvSpPr>
        <p:spPr>
          <a:xfrm>
            <a:off x="2802822" y="3363646"/>
            <a:ext cx="5110253" cy="73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39700" indent="0">
              <a:buClr>
                <a:schemeClr val="dk1"/>
              </a:buClr>
              <a:buSzPts val="1400"/>
              <a:buNone/>
            </a:pPr>
            <a:r>
              <a:rPr lang="pt-BR" sz="1400" dirty="0">
                <a:solidFill>
                  <a:schemeClr val="dk1"/>
                </a:solidFill>
              </a:rPr>
              <a:t>Produto coletivo e social somente útil com a combinação de esforços de grande parte dos membros da sociedade</a:t>
            </a:r>
          </a:p>
          <a:p>
            <a:pPr marL="139700" indent="0">
              <a:buClr>
                <a:schemeClr val="dk1"/>
              </a:buClr>
              <a:buSzPts val="1400"/>
              <a:buNone/>
            </a:pPr>
            <a:endParaRPr lang="pt-BR" sz="1400" dirty="0">
              <a:solidFill>
                <a:schemeClr val="dk1"/>
              </a:solidFill>
            </a:endParaRPr>
          </a:p>
        </p:txBody>
      </p:sp>
      <p:sp>
        <p:nvSpPr>
          <p:cNvPr id="6" name="Google Shape;269;p29">
            <a:extLst>
              <a:ext uri="{FF2B5EF4-FFF2-40B4-BE49-F238E27FC236}">
                <a16:creationId xmlns:a16="http://schemas.microsoft.com/office/drawing/2014/main" id="{24960758-5382-EA99-E651-2CBFE55384A2}"/>
              </a:ext>
            </a:extLst>
          </p:cNvPr>
          <p:cNvSpPr txBox="1"/>
          <p:nvPr/>
        </p:nvSpPr>
        <p:spPr>
          <a:xfrm>
            <a:off x="1864069" y="3489957"/>
            <a:ext cx="356371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CAPITAL</a:t>
            </a:r>
            <a:endParaRPr sz="1600"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4E72D0-4084-0FB1-1E6A-44BBF7C6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24" y="408874"/>
            <a:ext cx="1458999" cy="14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9;p29">
            <a:extLst>
              <a:ext uri="{FF2B5EF4-FFF2-40B4-BE49-F238E27FC236}">
                <a16:creationId xmlns:a16="http://schemas.microsoft.com/office/drawing/2014/main" id="{0976A668-76B2-8A8D-1BFA-8DBFB54675A6}"/>
              </a:ext>
            </a:extLst>
          </p:cNvPr>
          <p:cNvSpPr txBox="1"/>
          <p:nvPr/>
        </p:nvSpPr>
        <p:spPr>
          <a:xfrm>
            <a:off x="1864069" y="4209477"/>
            <a:ext cx="356371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TRABALHO</a:t>
            </a:r>
            <a:endParaRPr sz="1600" dirty="0">
              <a:solidFill>
                <a:schemeClr val="accen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8" name="Google Shape;119;p24">
            <a:extLst>
              <a:ext uri="{FF2B5EF4-FFF2-40B4-BE49-F238E27FC236}">
                <a16:creationId xmlns:a16="http://schemas.microsoft.com/office/drawing/2014/main" id="{7E59F931-8C9A-BF58-9DAE-EDD0A583EA3F}"/>
              </a:ext>
            </a:extLst>
          </p:cNvPr>
          <p:cNvSpPr txBox="1">
            <a:spLocks/>
          </p:cNvSpPr>
          <p:nvPr/>
        </p:nvSpPr>
        <p:spPr>
          <a:xfrm>
            <a:off x="2802823" y="4067027"/>
            <a:ext cx="5110253" cy="73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rgbClr val="000000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39700" indent="0">
              <a:buClr>
                <a:schemeClr val="dk1"/>
              </a:buClr>
              <a:buSzPts val="1400"/>
              <a:buNone/>
            </a:pPr>
            <a:r>
              <a:rPr lang="pt-BR" sz="1400" dirty="0">
                <a:solidFill>
                  <a:schemeClr val="dk1"/>
                </a:solidFill>
              </a:rPr>
              <a:t>Deveria ser um meio para ampliar e enriquecer a existência dos operários, com mais dignidade e melhores condições</a:t>
            </a:r>
          </a:p>
          <a:p>
            <a:pPr marL="139700" indent="0">
              <a:buClr>
                <a:schemeClr val="dk1"/>
              </a:buClr>
              <a:buSzPts val="1400"/>
              <a:buNone/>
            </a:pPr>
            <a:endParaRPr lang="pt-BR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4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accent3"/>
                </a:solidFill>
              </a:rPr>
              <a:t>PARTE II</a:t>
            </a:r>
            <a:endParaRPr lang="en-US" sz="3200" dirty="0">
              <a:solidFill>
                <a:schemeClr val="accent3"/>
              </a:solidFill>
            </a:endParaRPr>
          </a:p>
        </p:txBody>
      </p:sp>
      <p:grpSp>
        <p:nvGrpSpPr>
          <p:cNvPr id="1346" name="Google Shape;1346;p54"/>
          <p:cNvGrpSpPr/>
          <p:nvPr/>
        </p:nvGrpSpPr>
        <p:grpSpPr>
          <a:xfrm>
            <a:off x="3697863" y="1460601"/>
            <a:ext cx="2266594" cy="2136482"/>
            <a:chOff x="3640013" y="2249488"/>
            <a:chExt cx="1863975" cy="1756975"/>
          </a:xfrm>
        </p:grpSpPr>
        <p:sp>
          <p:nvSpPr>
            <p:cNvPr id="1347" name="Google Shape;1347;p54"/>
            <p:cNvSpPr/>
            <p:nvPr/>
          </p:nvSpPr>
          <p:spPr>
            <a:xfrm>
              <a:off x="4572488" y="2920113"/>
              <a:ext cx="931500" cy="290325"/>
            </a:xfrm>
            <a:custGeom>
              <a:avLst/>
              <a:gdLst/>
              <a:ahLst/>
              <a:cxnLst/>
              <a:rect l="l" t="t" r="r" b="b"/>
              <a:pathLst>
                <a:path w="37260" h="11613" extrusionOk="0">
                  <a:moveTo>
                    <a:pt x="37260" y="0"/>
                  </a:moveTo>
                  <a:lnTo>
                    <a:pt x="8571" y="326"/>
                  </a:lnTo>
                  <a:lnTo>
                    <a:pt x="1" y="11612"/>
                  </a:lnTo>
                  <a:lnTo>
                    <a:pt x="3726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4572488" y="2920888"/>
              <a:ext cx="929875" cy="405375"/>
            </a:xfrm>
            <a:custGeom>
              <a:avLst/>
              <a:gdLst/>
              <a:ahLst/>
              <a:cxnLst/>
              <a:rect l="l" t="t" r="r" b="b"/>
              <a:pathLst>
                <a:path w="37195" h="16215" extrusionOk="0">
                  <a:moveTo>
                    <a:pt x="37195" y="0"/>
                  </a:moveTo>
                  <a:lnTo>
                    <a:pt x="1" y="11581"/>
                  </a:lnTo>
                  <a:lnTo>
                    <a:pt x="13525" y="16215"/>
                  </a:lnTo>
                  <a:lnTo>
                    <a:pt x="3719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4357213" y="2249488"/>
              <a:ext cx="215300" cy="960950"/>
            </a:xfrm>
            <a:custGeom>
              <a:avLst/>
              <a:gdLst/>
              <a:ahLst/>
              <a:cxnLst/>
              <a:rect l="l" t="t" r="r" b="b"/>
              <a:pathLst>
                <a:path w="8612" h="38438" extrusionOk="0">
                  <a:moveTo>
                    <a:pt x="8448" y="1"/>
                  </a:moveTo>
                  <a:lnTo>
                    <a:pt x="1" y="27151"/>
                  </a:lnTo>
                  <a:lnTo>
                    <a:pt x="8612" y="38437"/>
                  </a:lnTo>
                  <a:lnTo>
                    <a:pt x="844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4568638" y="2251288"/>
              <a:ext cx="218150" cy="959150"/>
            </a:xfrm>
            <a:custGeom>
              <a:avLst/>
              <a:gdLst/>
              <a:ahLst/>
              <a:cxnLst/>
              <a:rect l="l" t="t" r="r" b="b"/>
              <a:pathLst>
                <a:path w="8726" h="38366" extrusionOk="0">
                  <a:moveTo>
                    <a:pt x="1" y="0"/>
                  </a:moveTo>
                  <a:lnTo>
                    <a:pt x="155" y="38365"/>
                  </a:lnTo>
                  <a:lnTo>
                    <a:pt x="8725" y="270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4572488" y="3210413"/>
              <a:ext cx="570050" cy="796050"/>
            </a:xfrm>
            <a:custGeom>
              <a:avLst/>
              <a:gdLst/>
              <a:ahLst/>
              <a:cxnLst/>
              <a:rect l="l" t="t" r="r" b="b"/>
              <a:pathLst>
                <a:path w="22802" h="31842" extrusionOk="0">
                  <a:moveTo>
                    <a:pt x="1" y="0"/>
                  </a:moveTo>
                  <a:lnTo>
                    <a:pt x="22802" y="31842"/>
                  </a:lnTo>
                  <a:lnTo>
                    <a:pt x="22802" y="31842"/>
                  </a:lnTo>
                  <a:lnTo>
                    <a:pt x="13525" y="4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4572438" y="3210413"/>
              <a:ext cx="568900" cy="794700"/>
            </a:xfrm>
            <a:custGeom>
              <a:avLst/>
              <a:gdLst/>
              <a:ahLst/>
              <a:cxnLst/>
              <a:rect l="l" t="t" r="r" b="b"/>
              <a:pathLst>
                <a:path w="22756" h="31788" extrusionOk="0">
                  <a:moveTo>
                    <a:pt x="3" y="0"/>
                  </a:moveTo>
                  <a:lnTo>
                    <a:pt x="1" y="14311"/>
                  </a:lnTo>
                  <a:lnTo>
                    <a:pt x="22755" y="3178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4"/>
            <p:cNvSpPr/>
            <p:nvPr/>
          </p:nvSpPr>
          <p:spPr>
            <a:xfrm>
              <a:off x="3640013" y="2920113"/>
              <a:ext cx="932500" cy="290325"/>
            </a:xfrm>
            <a:custGeom>
              <a:avLst/>
              <a:gdLst/>
              <a:ahLst/>
              <a:cxnLst/>
              <a:rect l="l" t="t" r="r" b="b"/>
              <a:pathLst>
                <a:path w="37300" h="11613" extrusionOk="0">
                  <a:moveTo>
                    <a:pt x="0" y="0"/>
                  </a:moveTo>
                  <a:lnTo>
                    <a:pt x="37300" y="11612"/>
                  </a:lnTo>
                  <a:lnTo>
                    <a:pt x="37300" y="11612"/>
                  </a:lnTo>
                  <a:lnTo>
                    <a:pt x="28689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4"/>
            <p:cNvSpPr/>
            <p:nvPr/>
          </p:nvSpPr>
          <p:spPr>
            <a:xfrm>
              <a:off x="3641663" y="2920888"/>
              <a:ext cx="930850" cy="405375"/>
            </a:xfrm>
            <a:custGeom>
              <a:avLst/>
              <a:gdLst/>
              <a:ahLst/>
              <a:cxnLst/>
              <a:rect l="l" t="t" r="r" b="b"/>
              <a:pathLst>
                <a:path w="37234" h="16215" extrusionOk="0">
                  <a:moveTo>
                    <a:pt x="0" y="0"/>
                  </a:moveTo>
                  <a:lnTo>
                    <a:pt x="23669" y="16215"/>
                  </a:lnTo>
                  <a:lnTo>
                    <a:pt x="37234" y="11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4"/>
            <p:cNvSpPr/>
            <p:nvPr/>
          </p:nvSpPr>
          <p:spPr>
            <a:xfrm>
              <a:off x="4001463" y="3211663"/>
              <a:ext cx="568750" cy="794800"/>
            </a:xfrm>
            <a:custGeom>
              <a:avLst/>
              <a:gdLst/>
              <a:ahLst/>
              <a:cxnLst/>
              <a:rect l="l" t="t" r="r" b="b"/>
              <a:pathLst>
                <a:path w="22750" h="31792" extrusionOk="0">
                  <a:moveTo>
                    <a:pt x="22749" y="1"/>
                  </a:moveTo>
                  <a:lnTo>
                    <a:pt x="9277" y="4584"/>
                  </a:lnTo>
                  <a:lnTo>
                    <a:pt x="0" y="31792"/>
                  </a:lnTo>
                  <a:lnTo>
                    <a:pt x="0" y="31792"/>
                  </a:lnTo>
                  <a:lnTo>
                    <a:pt x="2274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4"/>
            <p:cNvSpPr/>
            <p:nvPr/>
          </p:nvSpPr>
          <p:spPr>
            <a:xfrm>
              <a:off x="4002688" y="3210413"/>
              <a:ext cx="568875" cy="794700"/>
            </a:xfrm>
            <a:custGeom>
              <a:avLst/>
              <a:gdLst/>
              <a:ahLst/>
              <a:cxnLst/>
              <a:rect l="l" t="t" r="r" b="b"/>
              <a:pathLst>
                <a:path w="22755" h="31788" extrusionOk="0">
                  <a:moveTo>
                    <a:pt x="22753" y="0"/>
                  </a:moveTo>
                  <a:lnTo>
                    <a:pt x="1" y="31788"/>
                  </a:lnTo>
                  <a:lnTo>
                    <a:pt x="22754" y="14311"/>
                  </a:lnTo>
                  <a:lnTo>
                    <a:pt x="2275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54"/>
          <p:cNvGrpSpPr/>
          <p:nvPr/>
        </p:nvGrpSpPr>
        <p:grpSpPr>
          <a:xfrm>
            <a:off x="1407652" y="2029471"/>
            <a:ext cx="2501292" cy="920213"/>
            <a:chOff x="1876725" y="2029474"/>
            <a:chExt cx="1753107" cy="920213"/>
          </a:xfrm>
        </p:grpSpPr>
        <p:sp>
          <p:nvSpPr>
            <p:cNvPr id="1358" name="Google Shape;1358;p54"/>
            <p:cNvSpPr txBox="1"/>
            <p:nvPr/>
          </p:nvSpPr>
          <p:spPr>
            <a:xfrm>
              <a:off x="1876725" y="2029474"/>
              <a:ext cx="1752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CULTURA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359" name="Google Shape;1359;p54"/>
            <p:cNvSpPr txBox="1"/>
            <p:nvPr/>
          </p:nvSpPr>
          <p:spPr>
            <a:xfrm>
              <a:off x="1877532" y="2376987"/>
              <a:ext cx="1752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Concepções da burguesia moldam a cultura, o Direito, a produção, a propriedade 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grpSp>
        <p:nvGrpSpPr>
          <p:cNvPr id="1360" name="Google Shape;1360;p54"/>
          <p:cNvGrpSpPr/>
          <p:nvPr/>
        </p:nvGrpSpPr>
        <p:grpSpPr>
          <a:xfrm>
            <a:off x="5662245" y="1838263"/>
            <a:ext cx="3132570" cy="1376152"/>
            <a:chOff x="6427400" y="2020673"/>
            <a:chExt cx="1753425" cy="929015"/>
          </a:xfrm>
        </p:grpSpPr>
        <p:sp>
          <p:nvSpPr>
            <p:cNvPr id="1361" name="Google Shape;1361;p54"/>
            <p:cNvSpPr txBox="1"/>
            <p:nvPr/>
          </p:nvSpPr>
          <p:spPr>
            <a:xfrm>
              <a:off x="6427400" y="2020673"/>
              <a:ext cx="1752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MULHERES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362" name="Google Shape;1362;p54"/>
            <p:cNvSpPr txBox="1"/>
            <p:nvPr/>
          </p:nvSpPr>
          <p:spPr>
            <a:xfrm>
              <a:off x="6428525" y="2376988"/>
              <a:ext cx="1752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Se mulheres são instrumentos de trabalho, devem ter o mesmo direito sobre os frutos de produção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Comunidade de mulheres franca e oficial, sem serem objetos de homens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grpSp>
        <p:nvGrpSpPr>
          <p:cNvPr id="1363" name="Google Shape;1363;p54"/>
          <p:cNvGrpSpPr/>
          <p:nvPr/>
        </p:nvGrpSpPr>
        <p:grpSpPr>
          <a:xfrm>
            <a:off x="1786421" y="3796310"/>
            <a:ext cx="2750696" cy="854675"/>
            <a:chOff x="4152625" y="539500"/>
            <a:chExt cx="1752300" cy="854675"/>
          </a:xfrm>
        </p:grpSpPr>
        <p:sp>
          <p:nvSpPr>
            <p:cNvPr id="1364" name="Google Shape;1364;p54"/>
            <p:cNvSpPr txBox="1"/>
            <p:nvPr/>
          </p:nvSpPr>
          <p:spPr>
            <a:xfrm>
              <a:off x="4152625" y="539500"/>
              <a:ext cx="17523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FAMÍLIA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365" name="Google Shape;1365;p54"/>
            <p:cNvSpPr txBox="1"/>
            <p:nvPr/>
          </p:nvSpPr>
          <p:spPr>
            <a:xfrm>
              <a:off x="4152625" y="821475"/>
              <a:ext cx="1752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Comunismo é contra a família burguesa, que tem como base o capital e ganho individual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grpSp>
        <p:nvGrpSpPr>
          <p:cNvPr id="1366" name="Google Shape;1366;p54"/>
          <p:cNvGrpSpPr/>
          <p:nvPr/>
        </p:nvGrpSpPr>
        <p:grpSpPr>
          <a:xfrm>
            <a:off x="5036317" y="3737695"/>
            <a:ext cx="2817368" cy="1047597"/>
            <a:chOff x="6121844" y="3655326"/>
            <a:chExt cx="1754077" cy="854675"/>
          </a:xfrm>
        </p:grpSpPr>
        <p:sp>
          <p:nvSpPr>
            <p:cNvPr id="1367" name="Google Shape;1367;p54"/>
            <p:cNvSpPr txBox="1"/>
            <p:nvPr/>
          </p:nvSpPr>
          <p:spPr>
            <a:xfrm>
              <a:off x="6121844" y="3655326"/>
              <a:ext cx="17523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EDUCAÇÃO 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368" name="Google Shape;1368;p54"/>
            <p:cNvSpPr txBox="1"/>
            <p:nvPr/>
          </p:nvSpPr>
          <p:spPr>
            <a:xfrm>
              <a:off x="6121845" y="3937301"/>
              <a:ext cx="1754076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Educação doméstica como uma forma de educação social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Comunismo deseja arrancar caráter da classe dominante da educação 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grpSp>
        <p:nvGrpSpPr>
          <p:cNvPr id="1369" name="Google Shape;1369;p54"/>
          <p:cNvGrpSpPr/>
          <p:nvPr/>
        </p:nvGrpSpPr>
        <p:grpSpPr>
          <a:xfrm>
            <a:off x="2075829" y="299593"/>
            <a:ext cx="5686530" cy="1153251"/>
            <a:chOff x="2220751" y="3759798"/>
            <a:chExt cx="1752300" cy="750202"/>
          </a:xfrm>
        </p:grpSpPr>
        <p:sp>
          <p:nvSpPr>
            <p:cNvPr id="1370" name="Google Shape;1370;p54"/>
            <p:cNvSpPr txBox="1"/>
            <p:nvPr/>
          </p:nvSpPr>
          <p:spPr>
            <a:xfrm>
              <a:off x="2220751" y="3759798"/>
              <a:ext cx="17523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PÁTRIA E NACIONALIDADES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371" name="Google Shape;1371;p54"/>
            <p:cNvSpPr txBox="1"/>
            <p:nvPr/>
          </p:nvSpPr>
          <p:spPr>
            <a:xfrm>
              <a:off x="2227975" y="3937300"/>
              <a:ext cx="1683658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Comunistas são acusados de querer o fim da pátria – é diferente:  proletários não têm nacionalidade como os dos burgueses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Sociedade proletária reduziria antagonismo e exploração entre nações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1"/>
          <p:cNvSpPr/>
          <p:nvPr/>
        </p:nvSpPr>
        <p:spPr>
          <a:xfrm>
            <a:off x="3699925" y="545900"/>
            <a:ext cx="2765850" cy="485225"/>
          </a:xfrm>
          <a:custGeom>
            <a:avLst/>
            <a:gdLst/>
            <a:ahLst/>
            <a:cxnLst/>
            <a:rect l="l" t="t" r="r" b="b"/>
            <a:pathLst>
              <a:path w="110634" h="19409" extrusionOk="0">
                <a:moveTo>
                  <a:pt x="1941" y="0"/>
                </a:moveTo>
                <a:lnTo>
                  <a:pt x="0" y="16498"/>
                </a:lnTo>
                <a:lnTo>
                  <a:pt x="110634" y="19409"/>
                </a:lnTo>
                <a:lnTo>
                  <a:pt x="108693" y="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88" name="Google Shape;888;p41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</a:rPr>
              <a:t>PARTE II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889" name="Google Shape;889;p41"/>
          <p:cNvSpPr/>
          <p:nvPr/>
        </p:nvSpPr>
        <p:spPr>
          <a:xfrm>
            <a:off x="3670225" y="1295198"/>
            <a:ext cx="2710500" cy="2710500"/>
          </a:xfrm>
          <a:prstGeom prst="arc">
            <a:avLst>
              <a:gd name="adj1" fmla="val 13085460"/>
              <a:gd name="adj2" fmla="val 1210545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1"/>
          <p:cNvSpPr txBox="1"/>
          <p:nvPr/>
        </p:nvSpPr>
        <p:spPr>
          <a:xfrm>
            <a:off x="1813295" y="1452433"/>
            <a:ext cx="2225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Tomada de poder por parte da classe proletária</a:t>
            </a:r>
            <a:endParaRPr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900" name="Google Shape;900;p41"/>
          <p:cNvSpPr/>
          <p:nvPr/>
        </p:nvSpPr>
        <p:spPr>
          <a:xfrm>
            <a:off x="5988725" y="1760675"/>
            <a:ext cx="206100" cy="20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41"/>
          <p:cNvSpPr/>
          <p:nvPr/>
        </p:nvSpPr>
        <p:spPr>
          <a:xfrm>
            <a:off x="5988663" y="3382550"/>
            <a:ext cx="206100" cy="20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41"/>
          <p:cNvSpPr txBox="1"/>
          <p:nvPr/>
        </p:nvSpPr>
        <p:spPr>
          <a:xfrm>
            <a:off x="3880600" y="539500"/>
            <a:ext cx="24033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rPr>
              <a:t>O PROJETO COMUNISTA</a:t>
            </a:r>
            <a:endParaRPr sz="1800" dirty="0">
              <a:solidFill>
                <a:schemeClr val="accent3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pic>
        <p:nvPicPr>
          <p:cNvPr id="2" name="Google Shape;789;p38">
            <a:extLst>
              <a:ext uri="{FF2B5EF4-FFF2-40B4-BE49-F238E27FC236}">
                <a16:creationId xmlns:a16="http://schemas.microsoft.com/office/drawing/2014/main" id="{2E663360-85A3-270B-49F6-66955CAA72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905" y="1582307"/>
            <a:ext cx="2460701" cy="29165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94;p41">
            <a:extLst>
              <a:ext uri="{FF2B5EF4-FFF2-40B4-BE49-F238E27FC236}">
                <a16:creationId xmlns:a16="http://schemas.microsoft.com/office/drawing/2014/main" id="{022A6A77-AC6C-B279-3D42-B5B0A13B51AB}"/>
              </a:ext>
            </a:extLst>
          </p:cNvPr>
          <p:cNvSpPr/>
          <p:nvPr/>
        </p:nvSpPr>
        <p:spPr>
          <a:xfrm>
            <a:off x="3647215" y="2127523"/>
            <a:ext cx="206100" cy="20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893;p41">
            <a:extLst>
              <a:ext uri="{FF2B5EF4-FFF2-40B4-BE49-F238E27FC236}">
                <a16:creationId xmlns:a16="http://schemas.microsoft.com/office/drawing/2014/main" id="{1B88549B-2C59-C3E7-084C-64EC0EA5B8A8}"/>
              </a:ext>
            </a:extLst>
          </p:cNvPr>
          <p:cNvSpPr txBox="1"/>
          <p:nvPr/>
        </p:nvSpPr>
        <p:spPr>
          <a:xfrm>
            <a:off x="1419164" y="2177041"/>
            <a:ext cx="2225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Tomada do capital nas mãos do Estado</a:t>
            </a:r>
            <a:endParaRPr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5" name="Google Shape;893;p41">
            <a:extLst>
              <a:ext uri="{FF2B5EF4-FFF2-40B4-BE49-F238E27FC236}">
                <a16:creationId xmlns:a16="http://schemas.microsoft.com/office/drawing/2014/main" id="{CE579CC4-3C81-9ADF-0406-2CF950468CC5}"/>
              </a:ext>
            </a:extLst>
          </p:cNvPr>
          <p:cNvSpPr txBox="1"/>
          <p:nvPr/>
        </p:nvSpPr>
        <p:spPr>
          <a:xfrm>
            <a:off x="1445125" y="3004700"/>
            <a:ext cx="2225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Centralização do crédito (Banco Ncional) e do sistema de transportes</a:t>
            </a:r>
            <a:endParaRPr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6" name="Google Shape;893;p41">
            <a:extLst>
              <a:ext uri="{FF2B5EF4-FFF2-40B4-BE49-F238E27FC236}">
                <a16:creationId xmlns:a16="http://schemas.microsoft.com/office/drawing/2014/main" id="{A6AD7411-DF39-7C1D-45E6-FF54057187E4}"/>
              </a:ext>
            </a:extLst>
          </p:cNvPr>
          <p:cNvSpPr txBox="1"/>
          <p:nvPr/>
        </p:nvSpPr>
        <p:spPr>
          <a:xfrm>
            <a:off x="1975675" y="3950200"/>
            <a:ext cx="2225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Obrigatoriedade do trabalho para todos</a:t>
            </a:r>
            <a:endParaRPr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7" name="Google Shape;893;p41">
            <a:extLst>
              <a:ext uri="{FF2B5EF4-FFF2-40B4-BE49-F238E27FC236}">
                <a16:creationId xmlns:a16="http://schemas.microsoft.com/office/drawing/2014/main" id="{83DC97D9-D4F8-C9A0-614E-39346816B3FD}"/>
              </a:ext>
            </a:extLst>
          </p:cNvPr>
          <p:cNvSpPr txBox="1"/>
          <p:nvPr/>
        </p:nvSpPr>
        <p:spPr>
          <a:xfrm>
            <a:off x="6464405" y="1443378"/>
            <a:ext cx="196524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Eliminação gradual da diferença entre cidade e campo</a:t>
            </a:r>
            <a:endParaRPr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8" name="Google Shape;893;p41">
            <a:extLst>
              <a:ext uri="{FF2B5EF4-FFF2-40B4-BE49-F238E27FC236}">
                <a16:creationId xmlns:a16="http://schemas.microsoft.com/office/drawing/2014/main" id="{B14619F1-9866-B7A2-42BC-2B7DEDD469AB}"/>
              </a:ext>
            </a:extLst>
          </p:cNvPr>
          <p:cNvSpPr txBox="1"/>
          <p:nvPr/>
        </p:nvSpPr>
        <p:spPr>
          <a:xfrm>
            <a:off x="6744095" y="2331225"/>
            <a:ext cx="214578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Educação pública e gratuita, uninando com a produção material</a:t>
            </a:r>
            <a:endParaRPr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9" name="Google Shape;893;p41">
            <a:extLst>
              <a:ext uri="{FF2B5EF4-FFF2-40B4-BE49-F238E27FC236}">
                <a16:creationId xmlns:a16="http://schemas.microsoft.com/office/drawing/2014/main" id="{548F0693-7BC3-310B-6E29-7FF6944AFDDD}"/>
              </a:ext>
            </a:extLst>
          </p:cNvPr>
          <p:cNvSpPr txBox="1"/>
          <p:nvPr/>
        </p:nvSpPr>
        <p:spPr>
          <a:xfrm>
            <a:off x="6744095" y="3137186"/>
            <a:ext cx="196524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Poder público perde caráter político</a:t>
            </a:r>
            <a:endParaRPr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0" name="Google Shape;893;p41">
            <a:extLst>
              <a:ext uri="{FF2B5EF4-FFF2-40B4-BE49-F238E27FC236}">
                <a16:creationId xmlns:a16="http://schemas.microsoft.com/office/drawing/2014/main" id="{0FD78532-C476-512B-DC42-76C2F90CB315}"/>
              </a:ext>
            </a:extLst>
          </p:cNvPr>
          <p:cNvSpPr txBox="1"/>
          <p:nvPr/>
        </p:nvSpPr>
        <p:spPr>
          <a:xfrm>
            <a:off x="5979005" y="3982019"/>
            <a:ext cx="196524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Abolição do direito de herança e outros</a:t>
            </a:r>
            <a:endParaRPr dirty="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A50C51-0167-C4FB-BA0D-6227BB4A2F32}"/>
              </a:ext>
            </a:extLst>
          </p:cNvPr>
          <p:cNvCxnSpPr>
            <a:endCxn id="7" idx="0"/>
          </p:cNvCxnSpPr>
          <p:nvPr/>
        </p:nvCxnSpPr>
        <p:spPr>
          <a:xfrm flipH="1">
            <a:off x="5026542" y="1110167"/>
            <a:ext cx="15135" cy="796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4" name="Google Shape;704;p36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</a:rPr>
              <a:t>PARTE III</a:t>
            </a:r>
            <a:endParaRPr sz="3200" dirty="0">
              <a:solidFill>
                <a:schemeClr val="accent3"/>
              </a:solidFill>
            </a:endParaRPr>
          </a:p>
        </p:txBody>
      </p:sp>
      <p:cxnSp>
        <p:nvCxnSpPr>
          <p:cNvPr id="711" name="Google Shape;711;p36"/>
          <p:cNvCxnSpPr>
            <a:cxnSpLocks/>
          </p:cNvCxnSpPr>
          <p:nvPr/>
        </p:nvCxnSpPr>
        <p:spPr>
          <a:xfrm rot="10800000" flipV="1">
            <a:off x="2095057" y="832544"/>
            <a:ext cx="1539128" cy="1028892"/>
          </a:xfrm>
          <a:prstGeom prst="bentConnector3">
            <a:avLst>
              <a:gd name="adj1" fmla="val 1006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36"/>
          <p:cNvCxnSpPr>
            <a:cxnSpLocks/>
            <a:endCxn id="9" idx="0"/>
          </p:cNvCxnSpPr>
          <p:nvPr/>
        </p:nvCxnSpPr>
        <p:spPr>
          <a:xfrm>
            <a:off x="6076260" y="790506"/>
            <a:ext cx="1510094" cy="1130038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713;p36"/>
          <p:cNvSpPr/>
          <p:nvPr/>
        </p:nvSpPr>
        <p:spPr>
          <a:xfrm>
            <a:off x="3527236" y="492369"/>
            <a:ext cx="3014751" cy="680351"/>
          </a:xfrm>
          <a:custGeom>
            <a:avLst/>
            <a:gdLst/>
            <a:ahLst/>
            <a:cxnLst/>
            <a:rect l="l" t="t" r="r" b="b"/>
            <a:pathLst>
              <a:path w="44156" h="20380" extrusionOk="0">
                <a:moveTo>
                  <a:pt x="2426" y="20380"/>
                </a:moveTo>
                <a:lnTo>
                  <a:pt x="0" y="2426"/>
                </a:lnTo>
                <a:lnTo>
                  <a:pt x="44156" y="0"/>
                </a:lnTo>
                <a:lnTo>
                  <a:pt x="42215" y="20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02" name="Google Shape;702;p36"/>
          <p:cNvSpPr/>
          <p:nvPr/>
        </p:nvSpPr>
        <p:spPr>
          <a:xfrm>
            <a:off x="3634185" y="634967"/>
            <a:ext cx="2800800" cy="475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rPr>
              <a:t>SOCIALISMO REACIONÁRIO</a:t>
            </a:r>
            <a:endParaRPr sz="1800" dirty="0">
              <a:solidFill>
                <a:schemeClr val="accent3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grpSp>
        <p:nvGrpSpPr>
          <p:cNvPr id="8" name="Google Shape;705;p36">
            <a:extLst>
              <a:ext uri="{FF2B5EF4-FFF2-40B4-BE49-F238E27FC236}">
                <a16:creationId xmlns:a16="http://schemas.microsoft.com/office/drawing/2014/main" id="{498188E2-F49A-45F9-752B-EC019B44FAD1}"/>
              </a:ext>
            </a:extLst>
          </p:cNvPr>
          <p:cNvGrpSpPr/>
          <p:nvPr/>
        </p:nvGrpSpPr>
        <p:grpSpPr>
          <a:xfrm>
            <a:off x="6217921" y="1920544"/>
            <a:ext cx="2767584" cy="3044091"/>
            <a:chOff x="1176650" y="2377307"/>
            <a:chExt cx="2884500" cy="2044743"/>
          </a:xfrm>
        </p:grpSpPr>
        <p:sp>
          <p:nvSpPr>
            <p:cNvPr id="9" name="Google Shape;706;p36">
              <a:extLst>
                <a:ext uri="{FF2B5EF4-FFF2-40B4-BE49-F238E27FC236}">
                  <a16:creationId xmlns:a16="http://schemas.microsoft.com/office/drawing/2014/main" id="{5C42AB3B-8494-1B7B-CE91-4FB1AA66CA84}"/>
                </a:ext>
              </a:extLst>
            </p:cNvPr>
            <p:cNvSpPr txBox="1"/>
            <p:nvPr/>
          </p:nvSpPr>
          <p:spPr>
            <a:xfrm>
              <a:off x="1600635" y="2377307"/>
              <a:ext cx="2004513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SOCIALISMO ALEMÃO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0" name="Google Shape;707;p36">
              <a:extLst>
                <a:ext uri="{FF2B5EF4-FFF2-40B4-BE49-F238E27FC236}">
                  <a16:creationId xmlns:a16="http://schemas.microsoft.com/office/drawing/2014/main" id="{CABFA50B-3DE5-965B-4196-5514E48343B8}"/>
                </a:ext>
              </a:extLst>
            </p:cNvPr>
            <p:cNvSpPr txBox="1"/>
            <p:nvPr/>
          </p:nvSpPr>
          <p:spPr>
            <a:xfrm>
              <a:off x="1176650" y="2955906"/>
              <a:ext cx="2884500" cy="1466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Apropriação da literatura francesa e harmonizando-a com a literatura alemã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Crítica ao movimento burguês como arma governamental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Luta contra a concentração de capital e o desenvolvimento de um proletariado revolucionário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Nação alemã e pequeno burguês alemão como modelos</a:t>
              </a:r>
              <a:endParaRPr dirty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</p:grpSp>
      <p:grpSp>
        <p:nvGrpSpPr>
          <p:cNvPr id="3" name="Google Shape;705;p36">
            <a:extLst>
              <a:ext uri="{FF2B5EF4-FFF2-40B4-BE49-F238E27FC236}">
                <a16:creationId xmlns:a16="http://schemas.microsoft.com/office/drawing/2014/main" id="{BEC82EB3-A772-303F-B3F9-0DA216A200F3}"/>
              </a:ext>
            </a:extLst>
          </p:cNvPr>
          <p:cNvGrpSpPr/>
          <p:nvPr/>
        </p:nvGrpSpPr>
        <p:grpSpPr>
          <a:xfrm>
            <a:off x="907049" y="1897079"/>
            <a:ext cx="2771060" cy="3044091"/>
            <a:chOff x="1176650" y="2377307"/>
            <a:chExt cx="2930959" cy="2044743"/>
          </a:xfrm>
        </p:grpSpPr>
        <p:sp>
          <p:nvSpPr>
            <p:cNvPr id="4" name="Google Shape;706;p36">
              <a:extLst>
                <a:ext uri="{FF2B5EF4-FFF2-40B4-BE49-F238E27FC236}">
                  <a16:creationId xmlns:a16="http://schemas.microsoft.com/office/drawing/2014/main" id="{3C8EDF83-61AA-6565-C0C6-755F903E1AEF}"/>
                </a:ext>
              </a:extLst>
            </p:cNvPr>
            <p:cNvSpPr txBox="1"/>
            <p:nvPr/>
          </p:nvSpPr>
          <p:spPr>
            <a:xfrm>
              <a:off x="1600635" y="2377307"/>
              <a:ext cx="2004513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SOCIALISMO FEUDAL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5" name="Google Shape;707;p36">
              <a:extLst>
                <a:ext uri="{FF2B5EF4-FFF2-40B4-BE49-F238E27FC236}">
                  <a16:creationId xmlns:a16="http://schemas.microsoft.com/office/drawing/2014/main" id="{B43B9F1B-BE8D-69AD-1769-F013189C3F9B}"/>
                </a:ext>
              </a:extLst>
            </p:cNvPr>
            <p:cNvSpPr txBox="1"/>
            <p:nvPr/>
          </p:nvSpPr>
          <p:spPr>
            <a:xfrm>
              <a:off x="1176650" y="2749107"/>
              <a:ext cx="2930959" cy="1672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Aristocratas franceses e ingleses se voltam contra a burguesia almejando a restauração da monarquia nos moldes do Antigo Regime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Luta mais literária que política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Aristocracia teme que a antiga ordem social acabe com uma revolução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Anda junto ao socialismo cristão </a:t>
              </a:r>
            </a:p>
          </p:txBody>
        </p:sp>
      </p:grpSp>
      <p:grpSp>
        <p:nvGrpSpPr>
          <p:cNvPr id="6" name="Google Shape;705;p36">
            <a:extLst>
              <a:ext uri="{FF2B5EF4-FFF2-40B4-BE49-F238E27FC236}">
                <a16:creationId xmlns:a16="http://schemas.microsoft.com/office/drawing/2014/main" id="{83A42098-375F-ACBC-CA22-577DCD973059}"/>
              </a:ext>
            </a:extLst>
          </p:cNvPr>
          <p:cNvGrpSpPr/>
          <p:nvPr/>
        </p:nvGrpSpPr>
        <p:grpSpPr>
          <a:xfrm>
            <a:off x="3678109" y="1906264"/>
            <a:ext cx="2727136" cy="3044091"/>
            <a:chOff x="1176650" y="2377307"/>
            <a:chExt cx="2884500" cy="2044743"/>
          </a:xfrm>
        </p:grpSpPr>
        <p:sp>
          <p:nvSpPr>
            <p:cNvPr id="7" name="Google Shape;706;p36">
              <a:extLst>
                <a:ext uri="{FF2B5EF4-FFF2-40B4-BE49-F238E27FC236}">
                  <a16:creationId xmlns:a16="http://schemas.microsoft.com/office/drawing/2014/main" id="{6E34C545-4823-1B20-D6FC-018D4831FD73}"/>
                </a:ext>
              </a:extLst>
            </p:cNvPr>
            <p:cNvSpPr txBox="1"/>
            <p:nvPr/>
          </p:nvSpPr>
          <p:spPr>
            <a:xfrm>
              <a:off x="1600635" y="2377307"/>
              <a:ext cx="2004513" cy="4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Jockey One"/>
                  <a:ea typeface="Jockey One"/>
                  <a:cs typeface="Jockey One"/>
                  <a:sym typeface="Jockey One"/>
                </a:rPr>
                <a:t>SOCIALISMO PEQUENO-BURGUÊS</a:t>
              </a:r>
              <a:endParaRPr sz="18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  <p:sp>
          <p:nvSpPr>
            <p:cNvPr id="11" name="Google Shape;707;p36">
              <a:extLst>
                <a:ext uri="{FF2B5EF4-FFF2-40B4-BE49-F238E27FC236}">
                  <a16:creationId xmlns:a16="http://schemas.microsoft.com/office/drawing/2014/main" id="{9E9447E6-2229-CB3D-EF00-5CA9B2DBFD52}"/>
                </a:ext>
              </a:extLst>
            </p:cNvPr>
            <p:cNvSpPr txBox="1"/>
            <p:nvPr/>
          </p:nvSpPr>
          <p:spPr>
            <a:xfrm>
              <a:off x="1176650" y="2846337"/>
              <a:ext cx="2884500" cy="1575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Defende o sistema corporativo na manufatura e economia patriarcal no campo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Pequenos burgueses oscilam entre proletariado e burguesia e são prejudicados pela indústrias</a:t>
              </a:r>
            </a:p>
            <a:p>
              <a:pPr marL="139700" lvl="0" algn="ctr" rtl="0"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400"/>
              </a:pPr>
              <a:r>
                <a:rPr lang="pt-BR" dirty="0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rPr>
                <a:t>Mostra contradições das relações modernas de produções e efeitos nocivos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7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Revolution - History Lesson Infographics by Slidesgo">
  <a:themeElements>
    <a:clrScheme name="Simple Light">
      <a:dk1>
        <a:srgbClr val="5C1D14"/>
      </a:dk1>
      <a:lt1>
        <a:srgbClr val="FFFFFF"/>
      </a:lt1>
      <a:dk2>
        <a:srgbClr val="595959"/>
      </a:dk2>
      <a:lt2>
        <a:srgbClr val="EEEEEE"/>
      </a:lt2>
      <a:accent1>
        <a:srgbClr val="C9403B"/>
      </a:accent1>
      <a:accent2>
        <a:srgbClr val="5C1D14"/>
      </a:accent2>
      <a:accent3>
        <a:srgbClr val="FCECB4"/>
      </a:accent3>
      <a:accent4>
        <a:srgbClr val="B32A25"/>
      </a:accent4>
      <a:accent5>
        <a:srgbClr val="350C07"/>
      </a:accent5>
      <a:accent6>
        <a:srgbClr val="C5B680"/>
      </a:accent6>
      <a:hlink>
        <a:srgbClr val="C940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1065</Words>
  <Application>Microsoft Office PowerPoint</Application>
  <PresentationFormat>On-screen Show (16:9)</PresentationFormat>
  <Paragraphs>129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Lexend Deca Black</vt:lpstr>
      <vt:lpstr>Hind Vadodara</vt:lpstr>
      <vt:lpstr>Roboto Slab Light</vt:lpstr>
      <vt:lpstr>Fira Sans Extra Condensed Medium</vt:lpstr>
      <vt:lpstr>Jockey One</vt:lpstr>
      <vt:lpstr>Arial</vt:lpstr>
      <vt:lpstr>Hind Vadodara Light</vt:lpstr>
      <vt:lpstr>Hind Vadodara Medium</vt:lpstr>
      <vt:lpstr>Oswald Medium</vt:lpstr>
      <vt:lpstr>Revolution - History Lesson Infographics by Slidesgo</vt:lpstr>
      <vt:lpstr>O MANIFESTO COMUNISTA</vt:lpstr>
      <vt:lpstr>SOBRE OS AUTORES </vt:lpstr>
      <vt:lpstr>CONTEXTO HISTÓRICO</vt:lpstr>
      <vt:lpstr>O QUE É UM MANIFESTO?</vt:lpstr>
      <vt:lpstr>PARTE  I </vt:lpstr>
      <vt:lpstr>PARTE II </vt:lpstr>
      <vt:lpstr>PARTE II</vt:lpstr>
      <vt:lpstr>PARTE II</vt:lpstr>
      <vt:lpstr>PARTE III</vt:lpstr>
      <vt:lpstr>PARTE III</vt:lpstr>
      <vt:lpstr>PARTE IV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MANIFESTO COMUNISTA</dc:title>
  <cp:lastModifiedBy>MARIA AMELIA SOUZA RIBEIRO</cp:lastModifiedBy>
  <cp:revision>4</cp:revision>
  <dcterms:modified xsi:type="dcterms:W3CDTF">2023-05-21T19:47:46Z</dcterms:modified>
</cp:coreProperties>
</file>