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80" r:id="rId12"/>
    <p:sldId id="268" r:id="rId13"/>
    <p:sldId id="269" r:id="rId14"/>
    <p:sldId id="270" r:id="rId15"/>
    <p:sldId id="271" r:id="rId16"/>
    <p:sldId id="272" r:id="rId17"/>
    <p:sldId id="273" r:id="rId18"/>
    <p:sldId id="256" r:id="rId19"/>
    <p:sldId id="267" r:id="rId20"/>
    <p:sldId id="265" r:id="rId21"/>
    <p:sldId id="277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7B36-F4E1-C14D-B167-7E87B1160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2039B-6D21-194E-856B-4DD9EF95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63576-0C20-2344-8C57-60085A7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8DAE-C7E3-814B-944D-3B546C31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5C4F7-2DB7-B34E-933A-47A3769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7081-EA76-5C4E-BFAE-55657CC3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7969D-29AE-AA44-8D02-4581E034F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4D344-2A0D-AE49-9131-A92CF26D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D5E32-7EB4-CB4C-B695-6CE534E4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D89A7-1042-EB4E-94E6-664FF328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0F838-1B16-E340-8062-5DB1FF796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2EE41-02BD-8446-A7E2-5E211FC97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FFC0-BA18-6843-9E6F-71490D13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68A44-C450-5E48-BBCB-B3A2766F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A6A53-BB8C-A540-9A03-70D33199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14DD-8472-D743-ABD9-1A797949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4874-8E24-7746-8013-E78C677D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99450-B1E9-6541-B66B-BA16A24B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6B66-582B-DA4F-8365-9024CBF2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E819D-BD14-814F-9C86-199CDB44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FB33-256E-EB47-936E-6139FAEE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EC43-2772-6647-8F88-8F773146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C0BE4-0230-8247-9569-29387E0E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ED874-D2EF-C143-ACB7-392D15B5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CE610-61B8-DD4E-A740-445BCA77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C043-240E-404D-9950-6FE9E8E1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292-B17D-BE45-9EAA-E59939D96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F87F1-124D-C04A-BBDE-EBDC0EE38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3BB3C-AFBC-C842-8FD1-DE0C4329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AC045-CEDE-6E46-8090-0CF639CA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557AB-D27A-8549-9763-4C403CE6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94E8-1950-EE46-91C2-B1555424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FBE9D-9EED-A841-9131-C98D53BE5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A1CB8-6EE9-7E4B-BFCD-1B7CEA5E5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70649-6BC5-B742-A757-13D58B94C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4F8AA-5726-DA41-B4A1-7C61D94DC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09B4E-CFAA-8F45-96C7-9F7B34A5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5D94E-0017-4D4F-9EF0-420F0F6F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BFCB1-F08F-C84B-ABF7-E29132A6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C02E-5B0B-6F45-BE86-3BB103E5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0BB4A-45FA-2944-BFC5-09CFB76B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5E90A-9F46-414B-A0AF-0B1E10B3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F08F1-FD34-AE4E-BF53-9E8F4482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F9EA3-402E-6D4B-B05B-D6F5EFD9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C355F-D564-DE48-80D4-3241250B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D53B0-6201-494D-802C-DBC1CC56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7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7A1D-76AA-0444-86E0-6EA665AD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0B18-9F50-0843-BF58-7DD7CA31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5C6AF-2EBA-5042-919F-823568108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F4653-742A-C141-B778-A522258A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4973-3669-414A-B10B-B7815CE8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84FF0-AAD9-5C4C-A029-CA59EA09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D1E5-1A76-6B4C-B4D7-8F518E52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0E0C4-DD86-184A-BEEC-C1F01D0AF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7FAAF-FCD5-F343-8823-AE11A1891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FFB97-D7CF-F248-827C-EA2411D8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39E94-8B26-E847-BC94-8AB1F738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8A691-3294-A44A-9F25-6D472CB9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B51D4-AD1C-0745-A189-64750F89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263D4-45F7-7442-A4A3-70535E4C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6C872-76A0-9B47-BD63-C337939C2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703C-4596-7744-B639-A9846B27E95E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5BB0F-C01B-5E41-B2DF-60E6C4C65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40D4-F6C2-F64F-A6BA-51D731EA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9ABB-7560-0640-AE2A-1E113D68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FB70-7740-C244-9D83-4B5A9B9B0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err="1"/>
              <a:t>Grupos</a:t>
            </a:r>
            <a:r>
              <a:rPr lang="en-US" dirty="0"/>
              <a:t> semi-</a:t>
            </a:r>
            <a:r>
              <a:rPr lang="en-US" dirty="0" err="1"/>
              <a:t>autônomos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F49DD-89D6-6944-9BBD-8E8F9D8E6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7565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Prof. Afonso Fleury</a:t>
            </a:r>
          </a:p>
          <a:p>
            <a:pPr algn="l"/>
            <a:r>
              <a:rPr lang="en-US" dirty="0" err="1"/>
              <a:t>Profa</a:t>
            </a:r>
            <a:r>
              <a:rPr lang="en-US" dirty="0"/>
              <a:t>. Ana Paula Paes </a:t>
            </a:r>
            <a:r>
              <a:rPr lang="en-US" dirty="0" err="1"/>
              <a:t>Leme</a:t>
            </a:r>
            <a:r>
              <a:rPr lang="en-US" dirty="0"/>
              <a:t> Barbosa</a:t>
            </a:r>
          </a:p>
          <a:p>
            <a:pPr algn="l"/>
            <a:r>
              <a:rPr lang="en-US" dirty="0"/>
              <a:t>Marina </a:t>
            </a:r>
            <a:r>
              <a:rPr lang="en-US" dirty="0" err="1"/>
              <a:t>Carelli</a:t>
            </a:r>
            <a:r>
              <a:rPr lang="en-US" dirty="0"/>
              <a:t> Reis</a:t>
            </a:r>
          </a:p>
          <a:p>
            <a:pPr algn="l"/>
            <a:endParaRPr lang="en-US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F8FF58C2-CFC5-D746-9A50-14CA70D2311C}"/>
              </a:ext>
            </a:extLst>
          </p:cNvPr>
          <p:cNvSpPr txBox="1">
            <a:spLocks/>
          </p:cNvSpPr>
          <p:nvPr/>
        </p:nvSpPr>
        <p:spPr>
          <a:xfrm>
            <a:off x="3797016" y="4619990"/>
            <a:ext cx="5491570" cy="95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cxnSp>
        <p:nvCxnSpPr>
          <p:cNvPr id="6" name="Conector Reto 12">
            <a:extLst>
              <a:ext uri="{FF2B5EF4-FFF2-40B4-BE49-F238E27FC236}">
                <a16:creationId xmlns:a16="http://schemas.microsoft.com/office/drawing/2014/main" id="{B47C33BF-71BF-8D44-81F2-54CC21E92715}"/>
              </a:ext>
            </a:extLst>
          </p:cNvPr>
          <p:cNvCxnSpPr>
            <a:cxnSpLocks/>
          </p:cNvCxnSpPr>
          <p:nvPr/>
        </p:nvCxnSpPr>
        <p:spPr>
          <a:xfrm>
            <a:off x="1734668" y="3635609"/>
            <a:ext cx="4361332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07285B-65FE-9D4B-86A5-BBE1669C6827}"/>
              </a:ext>
            </a:extLst>
          </p:cNvPr>
          <p:cNvSpPr txBox="1"/>
          <p:nvPr/>
        </p:nvSpPr>
        <p:spPr>
          <a:xfrm>
            <a:off x="1524000" y="1284673"/>
            <a:ext cx="6099048" cy="29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/>
              <a:t>PRO3432 – Organização do trabalho na produção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989992-5341-BD4D-AD0E-B7D5C5D0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407" y="5404097"/>
            <a:ext cx="1498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0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0C4C3-065E-C04C-A1E5-E5F3D4CA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0767"/>
            <a:ext cx="10515600" cy="2852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Há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nova </a:t>
            </a:r>
            <a:r>
              <a:rPr lang="en-US" sz="2400" dirty="0" err="1"/>
              <a:t>tecnologia</a:t>
            </a:r>
            <a:r>
              <a:rPr lang="en-US" sz="2400" dirty="0"/>
              <a:t> </a:t>
            </a:r>
            <a:r>
              <a:rPr lang="en-US" sz="2400" dirty="0" err="1"/>
              <a:t>disponível</a:t>
            </a:r>
            <a:r>
              <a:rPr lang="en-US" sz="2400" dirty="0"/>
              <a:t> no mercado que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provocar</a:t>
            </a:r>
            <a:r>
              <a:rPr lang="en-US" sz="2400" dirty="0"/>
              <a:t> </a:t>
            </a:r>
            <a:r>
              <a:rPr lang="en-US" sz="2400" dirty="0" err="1"/>
              <a:t>grandes</a:t>
            </a:r>
            <a:r>
              <a:rPr lang="en-US" sz="2400" dirty="0"/>
              <a:t> </a:t>
            </a:r>
            <a:r>
              <a:rPr lang="en-US" sz="2400" dirty="0" err="1"/>
              <a:t>impactos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produtividade</a:t>
            </a:r>
            <a:r>
              <a:rPr lang="en-US" sz="2400" dirty="0"/>
              <a:t>, pois </a:t>
            </a:r>
            <a:r>
              <a:rPr lang="en-US" sz="2400" dirty="0" err="1"/>
              <a:t>automatiza</a:t>
            </a:r>
            <a:r>
              <a:rPr lang="en-US" sz="2400" dirty="0"/>
              <a:t> </a:t>
            </a:r>
            <a:r>
              <a:rPr lang="en-US" sz="2400" dirty="0" err="1"/>
              <a:t>muitos</a:t>
            </a:r>
            <a:r>
              <a:rPr lang="en-US" sz="2400" dirty="0"/>
              <a:t> </a:t>
            </a:r>
            <a:r>
              <a:rPr lang="en-US" sz="2400" dirty="0" err="1"/>
              <a:t>processos</a:t>
            </a:r>
            <a:r>
              <a:rPr lang="en-US" sz="2400" dirty="0"/>
              <a:t> e </a:t>
            </a:r>
            <a:r>
              <a:rPr lang="en-US" sz="2400" dirty="0" err="1"/>
              <a:t>reduz</a:t>
            </a:r>
            <a:r>
              <a:rPr lang="en-US" sz="2400" dirty="0"/>
              <a:t> o </a:t>
            </a:r>
            <a:r>
              <a:rPr lang="en-US" sz="2400" dirty="0" err="1"/>
              <a:t>esforço</a:t>
            </a:r>
            <a:r>
              <a:rPr lang="en-US" sz="2400" dirty="0"/>
              <a:t> </a:t>
            </a:r>
            <a:r>
              <a:rPr lang="en-US" sz="2400" dirty="0" err="1"/>
              <a:t>físico</a:t>
            </a:r>
            <a:r>
              <a:rPr lang="en-US" sz="2400" dirty="0"/>
              <a:t> dos </a:t>
            </a:r>
            <a:r>
              <a:rPr lang="en-US" sz="2400" dirty="0" err="1"/>
              <a:t>trabalhadores</a:t>
            </a:r>
            <a:r>
              <a:rPr lang="en-US" sz="2400" dirty="0"/>
              <a:t>.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Uma  </a:t>
            </a:r>
            <a:r>
              <a:rPr lang="en-US" sz="2400" dirty="0" err="1"/>
              <a:t>empresa</a:t>
            </a:r>
            <a:r>
              <a:rPr lang="en-US" sz="2400" dirty="0"/>
              <a:t> que </a:t>
            </a:r>
            <a:r>
              <a:rPr lang="en-US" sz="2400" dirty="0" err="1"/>
              <a:t>produz</a:t>
            </a:r>
            <a:r>
              <a:rPr lang="en-US" sz="2400" dirty="0"/>
              <a:t> “</a:t>
            </a:r>
            <a:r>
              <a:rPr lang="en-US" sz="2400" dirty="0" err="1"/>
              <a:t>saltenhas</a:t>
            </a:r>
            <a:r>
              <a:rPr lang="en-US" sz="2400" dirty="0"/>
              <a:t>” (100 </a:t>
            </a:r>
            <a:r>
              <a:rPr lang="en-US" sz="2400" dirty="0" err="1"/>
              <a:t>funcionários</a:t>
            </a:r>
            <a:r>
              <a:rPr lang="en-US" sz="2400" dirty="0"/>
              <a:t>) </a:t>
            </a:r>
            <a:r>
              <a:rPr lang="en-US" sz="2400" dirty="0" err="1"/>
              <a:t>resolveu</a:t>
            </a:r>
            <a:r>
              <a:rPr lang="en-US" sz="2400" dirty="0"/>
              <a:t> </a:t>
            </a:r>
            <a:r>
              <a:rPr lang="en-US" sz="2400" dirty="0" err="1"/>
              <a:t>adquirir</a:t>
            </a:r>
            <a:r>
              <a:rPr lang="en-US" sz="2400" dirty="0"/>
              <a:t> o </a:t>
            </a:r>
            <a:r>
              <a:rPr lang="en-US" sz="2400" dirty="0" err="1"/>
              <a:t>equipamento</a:t>
            </a:r>
            <a:r>
              <a:rPr lang="en-US" sz="2400" dirty="0"/>
              <a:t> (</a:t>
            </a:r>
            <a:r>
              <a:rPr lang="en-US" sz="2400" dirty="0" err="1"/>
              <a:t>trabalho</a:t>
            </a:r>
            <a:r>
              <a:rPr lang="en-US" sz="2400" dirty="0"/>
              <a:t> </a:t>
            </a:r>
            <a:r>
              <a:rPr lang="en-US" sz="2400" dirty="0" err="1"/>
              <a:t>desta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no </a:t>
            </a:r>
            <a:r>
              <a:rPr lang="en-US" sz="2400" dirty="0" err="1"/>
              <a:t>ano</a:t>
            </a:r>
            <a:r>
              <a:rPr lang="en-US" sz="2400" dirty="0"/>
              <a:t> </a:t>
            </a:r>
            <a:r>
              <a:rPr lang="en-US" sz="2400" dirty="0" err="1"/>
              <a:t>passado</a:t>
            </a:r>
            <a:r>
              <a:rPr lang="en-US" sz="2400" dirty="0"/>
              <a:t>).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Aponte </a:t>
            </a:r>
            <a:r>
              <a:rPr lang="en-US" sz="2400" dirty="0" err="1"/>
              <a:t>quais</a:t>
            </a:r>
            <a:r>
              <a:rPr lang="en-US" sz="2400" dirty="0"/>
              <a:t> </a:t>
            </a:r>
            <a:r>
              <a:rPr lang="en-US" sz="2400" dirty="0" err="1"/>
              <a:t>problemas</a:t>
            </a:r>
            <a:r>
              <a:rPr lang="en-US" sz="2400" dirty="0"/>
              <a:t> a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encontrar</a:t>
            </a:r>
            <a:r>
              <a:rPr lang="en-US" sz="2400" dirty="0"/>
              <a:t> (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ficar</a:t>
            </a:r>
            <a:r>
              <a:rPr lang="en-US" sz="2400" dirty="0"/>
              <a:t> </a:t>
            </a:r>
            <a:r>
              <a:rPr lang="en-US" sz="2400" dirty="0" err="1"/>
              <a:t>atenta</a:t>
            </a:r>
            <a:r>
              <a:rPr lang="en-US" sz="2400" dirty="0"/>
              <a:t>) no que se </a:t>
            </a:r>
            <a:r>
              <a:rPr lang="en-US" sz="2400" dirty="0" err="1"/>
              <a:t>refere</a:t>
            </a:r>
            <a:r>
              <a:rPr lang="en-US" sz="2400" dirty="0"/>
              <a:t> à </a:t>
            </a:r>
            <a:r>
              <a:rPr lang="en-US" sz="2400" dirty="0" err="1"/>
              <a:t>organização</a:t>
            </a:r>
            <a:r>
              <a:rPr lang="en-US" sz="2400" dirty="0"/>
              <a:t> do </a:t>
            </a:r>
            <a:r>
              <a:rPr lang="en-US" sz="2400" dirty="0" err="1"/>
              <a:t>trabalho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introduzir</a:t>
            </a:r>
            <a:r>
              <a:rPr lang="en-US" sz="2400" dirty="0"/>
              <a:t> a nova </a:t>
            </a:r>
            <a:r>
              <a:rPr lang="en-US" sz="2400" dirty="0" err="1"/>
              <a:t>tecnologia</a:t>
            </a:r>
            <a:r>
              <a:rPr lang="en-US" sz="2400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76872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2C59C-C261-1B41-9127-0620E4CBD3BE}"/>
              </a:ext>
            </a:extLst>
          </p:cNvPr>
          <p:cNvSpPr/>
          <p:nvPr/>
        </p:nvSpPr>
        <p:spPr>
          <a:xfrm>
            <a:off x="4198062" y="6101486"/>
            <a:ext cx="496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KJGRVRzvDvU</a:t>
            </a:r>
            <a:endParaRPr lang="en-US" dirty="0"/>
          </a:p>
        </p:txBody>
      </p: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676130D-59CA-C94A-BE1A-35AB545E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241" y="527927"/>
            <a:ext cx="7815123" cy="53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502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 gênese da proposta de </a:t>
            </a:r>
            <a:br>
              <a:rPr lang="pt-BR" dirty="0"/>
            </a:br>
            <a:r>
              <a:rPr lang="pt-BR" dirty="0"/>
              <a:t>Grupos </a:t>
            </a:r>
            <a:r>
              <a:rPr lang="pt-BR" dirty="0" err="1"/>
              <a:t>Semi-Autônomos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37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r>
              <a:rPr lang="pt-BR" sz="2800" dirty="0"/>
              <a:t>O método tradicional de extração de carvão </a:t>
            </a:r>
          </a:p>
        </p:txBody>
      </p:sp>
      <p:pic>
        <p:nvPicPr>
          <p:cNvPr id="3074" name="Picture 2" descr="https://encrypted-tbn1.gstatic.com/images?q=tbn:ANd9GcSnzwijj1tRkSmrBrHjztMYKlI75Ky6kaJ6RdAH5cPCiLwVFxy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236" y="2724154"/>
            <a:ext cx="1276350" cy="1276350"/>
          </a:xfrm>
          <a:prstGeom prst="rect">
            <a:avLst/>
          </a:prstGeom>
          <a:noFill/>
        </p:spPr>
      </p:pic>
      <p:pic>
        <p:nvPicPr>
          <p:cNvPr id="3078" name="Picture 6" descr="Trabalhador da Índia de carvão Imagens de Stock Royalty F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8" y="1357299"/>
            <a:ext cx="2286000" cy="15240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167043" y="1639662"/>
            <a:ext cx="247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Duplas de trabalhadores</a:t>
            </a:r>
          </a:p>
          <a:p>
            <a:r>
              <a:rPr lang="pt-BR" dirty="0"/>
              <a:t>Mestre - aprendiz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3136" y="4000504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Tecnologia</a:t>
            </a:r>
          </a:p>
        </p:txBody>
      </p:sp>
      <p:sp>
        <p:nvSpPr>
          <p:cNvPr id="3080" name="AutoShape 8" descr="Resultado de imagem para Imagem tuneis minas de carvão"/>
          <p:cNvSpPr>
            <a:spLocks noChangeAspect="1" noChangeArrowheads="1"/>
          </p:cNvSpPr>
          <p:nvPr/>
        </p:nvSpPr>
        <p:spPr bwMode="auto">
          <a:xfrm>
            <a:off x="1679575" y="-593725"/>
            <a:ext cx="169545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3" name="Conector em curva 12"/>
          <p:cNvCxnSpPr/>
          <p:nvPr/>
        </p:nvCxnSpPr>
        <p:spPr>
          <a:xfrm rot="5400000">
            <a:off x="5631653" y="3964785"/>
            <a:ext cx="1714512" cy="107157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em curva 14"/>
          <p:cNvCxnSpPr/>
          <p:nvPr/>
        </p:nvCxnSpPr>
        <p:spPr>
          <a:xfrm rot="16200000" flipH="1">
            <a:off x="6846099" y="3964785"/>
            <a:ext cx="1714512" cy="121444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em curva 17"/>
          <p:cNvCxnSpPr/>
          <p:nvPr/>
        </p:nvCxnSpPr>
        <p:spPr>
          <a:xfrm rot="5400000">
            <a:off x="6096000" y="4500570"/>
            <a:ext cx="1714512" cy="285752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 descr="Resultado de imagem para Imagem tuneis minas de carv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918" y="4210068"/>
            <a:ext cx="2362200" cy="1933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97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1156"/>
          </a:xfrm>
        </p:spPr>
        <p:txBody>
          <a:bodyPr>
            <a:noAutofit/>
          </a:bodyPr>
          <a:lstStyle/>
          <a:p>
            <a:r>
              <a:rPr lang="pt-BR" sz="2800" dirty="0"/>
              <a:t>A mecanização das minas de carvão – a proposta</a:t>
            </a:r>
          </a:p>
        </p:txBody>
      </p:sp>
      <p:pic>
        <p:nvPicPr>
          <p:cNvPr id="2050" name="Picture 2" descr="Resultado de imagem para Imagem tuneis minas de carv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9" y="1142984"/>
            <a:ext cx="4098594" cy="246724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192202" y="3648679"/>
            <a:ext cx="45998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Correia transportadora</a:t>
            </a:r>
          </a:p>
          <a:p>
            <a:endParaRPr lang="pt-BR" dirty="0"/>
          </a:p>
          <a:p>
            <a:r>
              <a:rPr lang="pt-BR" dirty="0"/>
              <a:t>Sete tipos de postos de trabalho especializados</a:t>
            </a:r>
          </a:p>
          <a:p>
            <a:endParaRPr lang="pt-BR" dirty="0"/>
          </a:p>
          <a:p>
            <a:r>
              <a:rPr lang="pt-BR" dirty="0"/>
              <a:t>Supervisão</a:t>
            </a:r>
          </a:p>
          <a:p>
            <a:endParaRPr lang="pt-BR" dirty="0"/>
          </a:p>
          <a:p>
            <a:r>
              <a:rPr lang="pt-BR" dirty="0"/>
              <a:t>Pagamento por produtividade individual</a:t>
            </a:r>
          </a:p>
        </p:txBody>
      </p:sp>
    </p:spTree>
    <p:extLst>
      <p:ext uri="{BB962C8B-B14F-4D97-AF65-F5344CB8AC3E}">
        <p14:creationId xmlns:p14="http://schemas.microsoft.com/office/powerpoint/2010/main" val="157980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1156"/>
          </a:xfrm>
        </p:spPr>
        <p:txBody>
          <a:bodyPr>
            <a:noAutofit/>
          </a:bodyPr>
          <a:lstStyle/>
          <a:p>
            <a:r>
              <a:rPr lang="pt-BR" sz="2800" dirty="0"/>
              <a:t>A mecanização das minas de carvão – o resultado</a:t>
            </a:r>
          </a:p>
        </p:txBody>
      </p:sp>
      <p:pic>
        <p:nvPicPr>
          <p:cNvPr id="2050" name="Picture 2" descr="Resultado de imagem para Imagem tuneis minas de carv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9" y="1142984"/>
            <a:ext cx="4098594" cy="246724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192202" y="3648679"/>
            <a:ext cx="45998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Correia transportadora</a:t>
            </a:r>
          </a:p>
          <a:p>
            <a:endParaRPr lang="pt-BR" dirty="0"/>
          </a:p>
          <a:p>
            <a:r>
              <a:rPr lang="pt-BR" dirty="0"/>
              <a:t>Sete tipos de postos de trabalho especializados</a:t>
            </a:r>
          </a:p>
          <a:p>
            <a:endParaRPr lang="pt-BR" dirty="0"/>
          </a:p>
          <a:p>
            <a:r>
              <a:rPr lang="pt-BR" dirty="0"/>
              <a:t>Supervisão</a:t>
            </a:r>
          </a:p>
          <a:p>
            <a:endParaRPr lang="pt-BR" dirty="0"/>
          </a:p>
          <a:p>
            <a:r>
              <a:rPr lang="pt-BR" dirty="0"/>
              <a:t>Pagamento por produtividade individual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7096132" y="1214422"/>
            <a:ext cx="500066" cy="49292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739075" y="1639662"/>
            <a:ext cx="258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Produtividade mais baixa </a:t>
            </a:r>
          </a:p>
          <a:p>
            <a:r>
              <a:rPr lang="pt-BR" dirty="0"/>
              <a:t>que método anterior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24826" y="3000372"/>
            <a:ext cx="101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Conflitos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59676" y="4139992"/>
            <a:ext cx="27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Aumento dos </a:t>
            </a:r>
          </a:p>
          <a:p>
            <a:r>
              <a:rPr lang="pt-BR" dirty="0"/>
              <a:t>problemas </a:t>
            </a:r>
            <a:r>
              <a:rPr lang="pt-BR" dirty="0" err="1"/>
              <a:t>psico-somáticos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78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132" y="285728"/>
            <a:ext cx="10482146" cy="511156"/>
          </a:xfrm>
        </p:spPr>
        <p:txBody>
          <a:bodyPr>
            <a:noAutofit/>
          </a:bodyPr>
          <a:lstStyle/>
          <a:p>
            <a:r>
              <a:rPr lang="pt-BR" sz="2800" dirty="0"/>
              <a:t>A mecanização das minas de carvão –  a proposta </a:t>
            </a:r>
            <a:r>
              <a:rPr lang="pt-BR" sz="2800" dirty="0" err="1"/>
              <a:t>sócio-técnica</a:t>
            </a:r>
            <a:r>
              <a:rPr lang="pt-BR" sz="2800" dirty="0"/>
              <a:t> (</a:t>
            </a:r>
            <a:r>
              <a:rPr lang="pt-BR" sz="2800" dirty="0" err="1"/>
              <a:t>Tavistock</a:t>
            </a:r>
            <a:r>
              <a:rPr lang="pt-BR" sz="2800" dirty="0"/>
              <a:t> </a:t>
            </a:r>
            <a:r>
              <a:rPr lang="pt-BR" sz="2800" dirty="0" err="1"/>
              <a:t>Institute</a:t>
            </a:r>
            <a:r>
              <a:rPr lang="pt-BR" sz="2800" dirty="0"/>
              <a:t>)</a:t>
            </a:r>
          </a:p>
        </p:txBody>
      </p:sp>
      <p:pic>
        <p:nvPicPr>
          <p:cNvPr id="2050" name="Picture 2" descr="Resultado de imagem para Imagem tuneis minas de carv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9" y="1142984"/>
            <a:ext cx="4098594" cy="246724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192201" y="3648679"/>
            <a:ext cx="3982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Correia transportadora</a:t>
            </a:r>
          </a:p>
          <a:p>
            <a:endParaRPr lang="pt-BR" dirty="0"/>
          </a:p>
          <a:p>
            <a:r>
              <a:rPr lang="pt-BR" dirty="0"/>
              <a:t>Um só grupo de trabalho (+- 40 pessoas)</a:t>
            </a:r>
          </a:p>
          <a:p>
            <a:endParaRPr lang="pt-BR" dirty="0"/>
          </a:p>
          <a:p>
            <a:r>
              <a:rPr lang="pt-BR" dirty="0"/>
              <a:t>Auto-coordenação pelo grupo</a:t>
            </a:r>
          </a:p>
          <a:p>
            <a:endParaRPr lang="pt-BR" dirty="0"/>
          </a:p>
          <a:p>
            <a:r>
              <a:rPr lang="pt-BR" dirty="0"/>
              <a:t>Pagamento por </a:t>
            </a:r>
            <a:r>
              <a:rPr lang="pt-BR" dirty="0" err="1"/>
              <a:t>produtivade</a:t>
            </a:r>
            <a:r>
              <a:rPr lang="pt-BR" dirty="0"/>
              <a:t> do grupo</a:t>
            </a:r>
          </a:p>
        </p:txBody>
      </p:sp>
    </p:spTree>
    <p:extLst>
      <p:ext uri="{BB962C8B-B14F-4D97-AF65-F5344CB8AC3E}">
        <p14:creationId xmlns:p14="http://schemas.microsoft.com/office/powerpoint/2010/main" val="138466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805" y="285728"/>
            <a:ext cx="10783229" cy="511156"/>
          </a:xfrm>
        </p:spPr>
        <p:txBody>
          <a:bodyPr>
            <a:noAutofit/>
          </a:bodyPr>
          <a:lstStyle/>
          <a:p>
            <a:r>
              <a:rPr lang="pt-BR" sz="2800" dirty="0"/>
              <a:t>A mecanização das minas de carvão – a proposta </a:t>
            </a:r>
            <a:r>
              <a:rPr lang="pt-BR" sz="2800" dirty="0" err="1"/>
              <a:t>sócio-técnica</a:t>
            </a:r>
            <a:endParaRPr lang="pt-BR" sz="2800" dirty="0"/>
          </a:p>
        </p:txBody>
      </p:sp>
      <p:pic>
        <p:nvPicPr>
          <p:cNvPr id="2050" name="Picture 2" descr="Resultado de imagem para Imagem tuneis minas de carv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9" y="1142984"/>
            <a:ext cx="4098594" cy="246724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192201" y="3648679"/>
            <a:ext cx="3982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Correia transportadora</a:t>
            </a:r>
          </a:p>
          <a:p>
            <a:endParaRPr lang="pt-BR" dirty="0"/>
          </a:p>
          <a:p>
            <a:r>
              <a:rPr lang="pt-BR" dirty="0"/>
              <a:t>Um só grupo de trabalho (+- 40 pessoas)</a:t>
            </a:r>
          </a:p>
          <a:p>
            <a:endParaRPr lang="pt-BR" dirty="0"/>
          </a:p>
          <a:p>
            <a:r>
              <a:rPr lang="pt-BR" dirty="0"/>
              <a:t>Auto-coordenação pelo grupo</a:t>
            </a:r>
          </a:p>
          <a:p>
            <a:endParaRPr lang="pt-BR" dirty="0"/>
          </a:p>
          <a:p>
            <a:r>
              <a:rPr lang="pt-BR" dirty="0"/>
              <a:t>Pagamento por </a:t>
            </a:r>
            <a:r>
              <a:rPr lang="pt-BR" dirty="0" err="1"/>
              <a:t>produtivade</a:t>
            </a:r>
            <a:r>
              <a:rPr lang="pt-BR" dirty="0"/>
              <a:t> do grupo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7096132" y="1214422"/>
            <a:ext cx="500066" cy="49292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739074" y="1639661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Produtividade cresceu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24827" y="3000372"/>
            <a:ext cx="22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Conflitos minimizados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59676" y="4139992"/>
            <a:ext cx="27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Redução</a:t>
            </a:r>
          </a:p>
          <a:p>
            <a:r>
              <a:rPr lang="pt-BR" dirty="0"/>
              <a:t>problemas </a:t>
            </a:r>
            <a:r>
              <a:rPr lang="pt-BR" dirty="0" err="1"/>
              <a:t>psico-somáticos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6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142853"/>
            <a:ext cx="7772400" cy="798509"/>
          </a:xfrm>
        </p:spPr>
        <p:txBody>
          <a:bodyPr>
            <a:normAutofit/>
          </a:bodyPr>
          <a:lstStyle/>
          <a:p>
            <a:r>
              <a:rPr lang="pt-BR" sz="2800" dirty="0"/>
              <a:t>A experiência das minas de carvão em </a:t>
            </a:r>
            <a:r>
              <a:rPr lang="pt-BR" sz="2800" dirty="0" err="1"/>
              <a:t>Durham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90508" y="1285861"/>
            <a:ext cx="81488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Rompe com o postulado do determinismo tecnológico segundo o qual é a tecnologia</a:t>
            </a:r>
          </a:p>
          <a:p>
            <a:r>
              <a:rPr lang="pt-BR" dirty="0"/>
              <a:t>que determina o conteúdo e a distribuição dos postos de trabalho</a:t>
            </a:r>
          </a:p>
          <a:p>
            <a:endParaRPr lang="pt-BR" dirty="0"/>
          </a:p>
          <a:p>
            <a:r>
              <a:rPr lang="pt-BR" dirty="0"/>
              <a:t>Rompe com o postulado de que é o indivíduo o elemento de base para a organização</a:t>
            </a:r>
          </a:p>
          <a:p>
            <a:r>
              <a:rPr lang="pt-BR" dirty="0"/>
              <a:t>do trabalho (pode ser o grupo)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62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DF8E-3FC2-7047-AEB9-BFBDAD4E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experiência</a:t>
            </a:r>
            <a:r>
              <a:rPr lang="en-US" dirty="0"/>
              <a:t> da Volvo</a:t>
            </a:r>
          </a:p>
        </p:txBody>
      </p:sp>
      <p:pic>
        <p:nvPicPr>
          <p:cNvPr id="6" name="Content Placeholder 5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A996279-7946-9749-A1FA-571780464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309" y="1825625"/>
            <a:ext cx="5867382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8ED2D-625A-A546-9D2B-E319D574B166}"/>
              </a:ext>
            </a:extLst>
          </p:cNvPr>
          <p:cNvSpPr txBox="1"/>
          <p:nvPr/>
        </p:nvSpPr>
        <p:spPr>
          <a:xfrm>
            <a:off x="2319454" y="6333893"/>
            <a:ext cx="708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=aI7ornrCKnM</a:t>
            </a:r>
          </a:p>
        </p:txBody>
      </p:sp>
    </p:spTree>
    <p:extLst>
      <p:ext uri="{BB962C8B-B14F-4D97-AF65-F5344CB8AC3E}">
        <p14:creationId xmlns:p14="http://schemas.microsoft.com/office/powerpoint/2010/main" val="144913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6BF6-A577-C54C-A804-583479AB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9513-301F-9640-AE4C-6A19C8362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Compreender</a:t>
            </a:r>
            <a:r>
              <a:rPr lang="en-US" dirty="0"/>
              <a:t> a </a:t>
            </a:r>
            <a:r>
              <a:rPr lang="en-US" dirty="0" err="1"/>
              <a:t>organização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semi-</a:t>
            </a:r>
            <a:r>
              <a:rPr lang="en-US" dirty="0" err="1"/>
              <a:t>autônomos</a:t>
            </a:r>
            <a:r>
              <a:rPr lang="en-US" dirty="0"/>
              <a:t>,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origem</a:t>
            </a:r>
            <a:r>
              <a:rPr lang="en-US" dirty="0"/>
              <a:t> e </a:t>
            </a:r>
            <a:r>
              <a:rPr lang="en-US" dirty="0" err="1"/>
              <a:t>implicações</a:t>
            </a:r>
            <a:endParaRPr lang="en-US" dirty="0"/>
          </a:p>
          <a:p>
            <a:pPr algn="just"/>
            <a:r>
              <a:rPr lang="en-US" dirty="0" err="1"/>
              <a:t>Compreender</a:t>
            </a:r>
            <a:r>
              <a:rPr lang="en-US" dirty="0"/>
              <a:t> a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prática</a:t>
            </a:r>
            <a:r>
              <a:rPr lang="en-US" dirty="0"/>
              <a:t> de GSA </a:t>
            </a:r>
          </a:p>
          <a:p>
            <a:pPr algn="just"/>
            <a:r>
              <a:rPr lang="en-US" dirty="0" err="1"/>
              <a:t>Refletir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diferenças</a:t>
            </a:r>
            <a:r>
              <a:rPr lang="en-US" dirty="0"/>
              <a:t> dessa </a:t>
            </a:r>
            <a:r>
              <a:rPr lang="en-US" dirty="0" err="1"/>
              <a:t>abordagem</a:t>
            </a:r>
            <a:r>
              <a:rPr lang="en-US" dirty="0"/>
              <a:t> de OT para as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estudadas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667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3739508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2421039" y="3786851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3163748" y="2260924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5305064" y="3754052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EA264-4FF0-48B8-A98B-B04F2A0B6A81}"/>
              </a:ext>
            </a:extLst>
          </p:cNvPr>
          <p:cNvSpPr/>
          <p:nvPr/>
        </p:nvSpPr>
        <p:spPr>
          <a:xfrm>
            <a:off x="5002962" y="617319"/>
            <a:ext cx="2485857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9329918" y="5694744"/>
            <a:ext cx="175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PRODUTIVIDADE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7A413B-12AA-40EA-9802-C449A6EC7766}"/>
              </a:ext>
            </a:extLst>
          </p:cNvPr>
          <p:cNvSpPr txBox="1"/>
          <p:nvPr/>
        </p:nvSpPr>
        <p:spPr>
          <a:xfrm>
            <a:off x="5197033" y="694483"/>
            <a:ext cx="2132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TECNOLOGIA</a:t>
            </a:r>
          </a:p>
          <a:p>
            <a:pPr algn="ctr"/>
            <a:r>
              <a:rPr lang="en-US" dirty="0" err="1"/>
              <a:t>Dessincronizacao</a:t>
            </a:r>
            <a:r>
              <a:rPr lang="en-US" dirty="0"/>
              <a:t> da </a:t>
            </a:r>
          </a:p>
          <a:p>
            <a:pPr algn="ctr"/>
            <a:r>
              <a:rPr lang="en-US" dirty="0" err="1"/>
              <a:t>linha</a:t>
            </a:r>
            <a:r>
              <a:rPr lang="en-US" dirty="0"/>
              <a:t> de </a:t>
            </a:r>
            <a:r>
              <a:rPr lang="en-US" dirty="0" err="1"/>
              <a:t>montagem</a:t>
            </a: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3473289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2708473" y="3923816"/>
            <a:ext cx="122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C7D413-4643-4B92-9959-333F2E0165F1}"/>
              </a:ext>
            </a:extLst>
          </p:cNvPr>
          <p:cNvSpPr txBox="1"/>
          <p:nvPr/>
        </p:nvSpPr>
        <p:spPr>
          <a:xfrm>
            <a:off x="5208609" y="3737692"/>
            <a:ext cx="2047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MÉTODO</a:t>
            </a:r>
          </a:p>
          <a:p>
            <a:pPr algn="ctr"/>
            <a:r>
              <a:rPr lang="en-US" dirty="0"/>
              <a:t>para </a:t>
            </a:r>
            <a:r>
              <a:rPr lang="en-US" dirty="0" err="1"/>
              <a:t>permitir</a:t>
            </a:r>
            <a:endParaRPr lang="en-US" dirty="0"/>
          </a:p>
          <a:p>
            <a:pPr algn="ctr"/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grupos</a:t>
            </a:r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4132159" y="5683172"/>
            <a:ext cx="430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TRABALHO EM GRUPOS SEMI-AUTÔNOMOS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E4A898-8A9E-46E8-8999-F9590B9BA559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235862" y="1682190"/>
            <a:ext cx="10029" cy="207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351837" y="3325795"/>
            <a:ext cx="742709" cy="46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094546" y="3325795"/>
            <a:ext cx="2141316" cy="42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282634" y="4286488"/>
            <a:ext cx="1022430" cy="32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</p:cNvCxnSpPr>
          <p:nvPr/>
        </p:nvCxnSpPr>
        <p:spPr>
          <a:xfrm>
            <a:off x="6226738" y="4794720"/>
            <a:ext cx="9123" cy="528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9611344C-38C9-43BD-B3C9-F650F75B2805}"/>
              </a:ext>
            </a:extLst>
          </p:cNvPr>
          <p:cNvSpPr/>
          <p:nvPr/>
        </p:nvSpPr>
        <p:spPr>
          <a:xfrm>
            <a:off x="390450" y="1921397"/>
            <a:ext cx="8742702" cy="4676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8895DF07-3FFA-4644-B132-53634D29E0F9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8750461" y="5879410"/>
            <a:ext cx="579457" cy="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CBD6127-0A45-482E-BC59-CB9C303AAF01}"/>
              </a:ext>
            </a:extLst>
          </p:cNvPr>
          <p:cNvSpPr txBox="1"/>
          <p:nvPr/>
        </p:nvSpPr>
        <p:spPr>
          <a:xfrm>
            <a:off x="8356928" y="717631"/>
            <a:ext cx="30315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Bauhaus 93" panose="04030905020B02020C02" pitchFamily="82" charset="0"/>
              </a:rPr>
              <a:t>GRUPOS SEMI=AUTÔNOMOS</a:t>
            </a:r>
          </a:p>
          <a:p>
            <a:r>
              <a:rPr lang="en-US" dirty="0">
                <a:latin typeface="Bauhaus 93" panose="04030905020B02020C02" pitchFamily="82" charset="0"/>
              </a:rPr>
              <a:t>(PAÍSES ESCANDINAVOS)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E84F891-F133-4D8C-8080-1B53CCC30EAB}"/>
              </a:ext>
            </a:extLst>
          </p:cNvPr>
          <p:cNvCxnSpPr>
            <a:cxnSpLocks/>
            <a:stCxn id="6" idx="3"/>
            <a:endCxn id="8" idx="2"/>
          </p:cNvCxnSpPr>
          <p:nvPr/>
        </p:nvCxnSpPr>
        <p:spPr>
          <a:xfrm flipV="1">
            <a:off x="5025343" y="1682190"/>
            <a:ext cx="1220548" cy="1111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7D61099-6AA0-4327-A0A3-7573D4632CC2}"/>
              </a:ext>
            </a:extLst>
          </p:cNvPr>
          <p:cNvSpPr txBox="1"/>
          <p:nvPr/>
        </p:nvSpPr>
        <p:spPr>
          <a:xfrm>
            <a:off x="821803" y="995423"/>
            <a:ext cx="229524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CARACTERÍSTICAS DO</a:t>
            </a:r>
          </a:p>
          <a:p>
            <a:r>
              <a:rPr lang="en-US" dirty="0"/>
              <a:t>TRABALHADOR SUECO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7EB660D5-4C78-4AD8-88E8-1CA758615C0F}"/>
              </a:ext>
            </a:extLst>
          </p:cNvPr>
          <p:cNvCxnSpPr>
            <a:cxnSpLocks/>
            <a:stCxn id="19" idx="2"/>
            <a:endCxn id="6" idx="1"/>
          </p:cNvCxnSpPr>
          <p:nvPr/>
        </p:nvCxnSpPr>
        <p:spPr>
          <a:xfrm>
            <a:off x="1969425" y="1641754"/>
            <a:ext cx="1194323" cy="11516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590771-457D-4521-A4E4-9BB454E350B6}"/>
              </a:ext>
            </a:extLst>
          </p:cNvPr>
          <p:cNvSpPr txBox="1"/>
          <p:nvPr/>
        </p:nvSpPr>
        <p:spPr>
          <a:xfrm>
            <a:off x="532435" y="3551003"/>
            <a:ext cx="166868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SISTEMA PARTICIPATIVO</a:t>
            </a:r>
          </a:p>
          <a:p>
            <a:r>
              <a:rPr lang="en-US" sz="1400" dirty="0"/>
              <a:t>CONSULTATIVO</a:t>
            </a:r>
          </a:p>
          <a:p>
            <a:r>
              <a:rPr lang="en-US" sz="1400" dirty="0"/>
              <a:t>AUTONOMIA RELATIVA DOS GRUPOS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D11A8AE-C97A-41E7-A389-32C3946DD2D9}"/>
              </a:ext>
            </a:extLst>
          </p:cNvPr>
          <p:cNvSpPr txBox="1"/>
          <p:nvPr/>
        </p:nvSpPr>
        <p:spPr>
          <a:xfrm>
            <a:off x="7502327" y="3807577"/>
            <a:ext cx="136388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/>
              <a:t>GROUP TECHNOLOGY</a:t>
            </a:r>
          </a:p>
          <a:p>
            <a:r>
              <a:rPr lang="en-US" sz="1400" dirty="0"/>
              <a:t>TRABALHO EM DOCAS</a:t>
            </a:r>
          </a:p>
        </p:txBody>
      </p:sp>
    </p:spTree>
    <p:extLst>
      <p:ext uri="{BB962C8B-B14F-4D97-AF65-F5344CB8AC3E}">
        <p14:creationId xmlns:p14="http://schemas.microsoft.com/office/powerpoint/2010/main" val="4179363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Quais são os pontos positivos e os pontos negativos da implantação de Grupos </a:t>
            </a:r>
            <a:r>
              <a:rPr lang="pt-BR" dirty="0" err="1"/>
              <a:t>Semi-Autônomos</a:t>
            </a:r>
            <a:r>
              <a:rPr lang="pt-BR" dirty="0"/>
              <a:t> (GSA)</a:t>
            </a:r>
          </a:p>
          <a:p>
            <a:r>
              <a:rPr lang="pt-BR" dirty="0"/>
              <a:t>Compare a abordagem de GSA em relação aos outros métodos (Taylor/Ford, Enriquecimento)</a:t>
            </a:r>
          </a:p>
        </p:txBody>
      </p:sp>
    </p:spTree>
    <p:extLst>
      <p:ext uri="{BB962C8B-B14F-4D97-AF65-F5344CB8AC3E}">
        <p14:creationId xmlns:p14="http://schemas.microsoft.com/office/powerpoint/2010/main" val="257549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460E-F30B-1147-9B24-749EE27A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CB13-AFF3-7E46-B37F-05FC078C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DEEE-1C25-C843-A52C-9AC068C9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84D5-4D9A-224C-B65A-C49C3D7E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Revisão</a:t>
            </a:r>
            <a:r>
              <a:rPr lang="en-US" dirty="0"/>
              <a:t> dos Sistema de </a:t>
            </a:r>
            <a:r>
              <a:rPr lang="en-US" dirty="0" err="1"/>
              <a:t>produção</a:t>
            </a:r>
            <a:r>
              <a:rPr lang="en-US" dirty="0"/>
              <a:t> e a </a:t>
            </a:r>
            <a:r>
              <a:rPr lang="en-US" dirty="0" err="1"/>
              <a:t>organização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Origem</a:t>
            </a:r>
            <a:r>
              <a:rPr lang="en-US" dirty="0"/>
              <a:t> dos </a:t>
            </a:r>
            <a:r>
              <a:rPr lang="en-US" dirty="0" err="1"/>
              <a:t>grupos</a:t>
            </a:r>
            <a:r>
              <a:rPr lang="en-US" dirty="0"/>
              <a:t> semi-</a:t>
            </a:r>
            <a:r>
              <a:rPr lang="en-US" dirty="0" err="1"/>
              <a:t>autônomos</a:t>
            </a:r>
            <a:r>
              <a:rPr lang="en-US" dirty="0"/>
              <a:t> (GSA)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Características</a:t>
            </a:r>
            <a:r>
              <a:rPr lang="en-US" dirty="0"/>
              <a:t> dos GSA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Experiência</a:t>
            </a:r>
            <a:r>
              <a:rPr lang="en-US" dirty="0"/>
              <a:t> da Volvo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Exercício</a:t>
            </a:r>
            <a:r>
              <a:rPr lang="en-US" dirty="0"/>
              <a:t> de </a:t>
            </a:r>
            <a:r>
              <a:rPr lang="en-US" dirty="0" err="1"/>
              <a:t>reflexão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1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4321394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3002925" y="3786851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3745634" y="2260924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5886950" y="3754052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EA264-4FF0-48B8-A98B-B04F2A0B6A81}"/>
              </a:ext>
            </a:extLst>
          </p:cNvPr>
          <p:cNvSpPr/>
          <p:nvPr/>
        </p:nvSpPr>
        <p:spPr>
          <a:xfrm>
            <a:off x="5898523" y="617319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9911804" y="5694744"/>
            <a:ext cx="175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PRODUTIVIDADE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7A413B-12AA-40EA-9802-C449A6EC7766}"/>
              </a:ext>
            </a:extLst>
          </p:cNvPr>
          <p:cNvSpPr txBox="1"/>
          <p:nvPr/>
        </p:nvSpPr>
        <p:spPr>
          <a:xfrm>
            <a:off x="6099053" y="775507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TECNOLOGIA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4055175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3290359" y="3923816"/>
            <a:ext cx="122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GESTAO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C7D413-4643-4B92-9959-333F2E0165F1}"/>
              </a:ext>
            </a:extLst>
          </p:cNvPr>
          <p:cNvSpPr txBox="1"/>
          <p:nvPr/>
        </p:nvSpPr>
        <p:spPr>
          <a:xfrm>
            <a:off x="6288203" y="4050209"/>
            <a:ext cx="10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METODO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5918962" y="5611944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IMPLEMENTACAO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E4A898-8A9E-46E8-8999-F9590B9BA559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6817748" y="1682190"/>
            <a:ext cx="11573" cy="207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933723" y="3325795"/>
            <a:ext cx="742709" cy="46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676432" y="3325795"/>
            <a:ext cx="2141316" cy="42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864520" y="4286488"/>
            <a:ext cx="1022430" cy="32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817748" y="4818923"/>
            <a:ext cx="9123" cy="528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9611344C-38C9-43BD-B3C9-F650F75B2805}"/>
              </a:ext>
            </a:extLst>
          </p:cNvPr>
          <p:cNvSpPr/>
          <p:nvPr/>
        </p:nvSpPr>
        <p:spPr>
          <a:xfrm>
            <a:off x="2688478" y="1921397"/>
            <a:ext cx="7026559" cy="4676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99110C-8F71-4746-8A86-6A01E7A7F2C7}"/>
              </a:ext>
            </a:extLst>
          </p:cNvPr>
          <p:cNvSpPr txBox="1"/>
          <p:nvPr/>
        </p:nvSpPr>
        <p:spPr>
          <a:xfrm rot="20427462">
            <a:off x="1378677" y="1006998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auhaus 93" panose="04030905020B02020C02" pitchFamily="82" charset="0"/>
              </a:rPr>
              <a:t>FRAMEWORK </a:t>
            </a:r>
          </a:p>
        </p:txBody>
      </p:sp>
    </p:spTree>
    <p:extLst>
      <p:ext uri="{BB962C8B-B14F-4D97-AF65-F5344CB8AC3E}">
        <p14:creationId xmlns:p14="http://schemas.microsoft.com/office/powerpoint/2010/main" val="121006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4815954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3497485" y="3786851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4240194" y="2260924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6381510" y="3754052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10010557" y="5428523"/>
            <a:ext cx="1754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REDUZIR</a:t>
            </a:r>
          </a:p>
          <a:p>
            <a:pPr algn="ctr"/>
            <a:r>
              <a:rPr lang="en-US" dirty="0"/>
              <a:t>DESPERDÍCIO</a:t>
            </a:r>
          </a:p>
          <a:p>
            <a:pPr algn="ctr"/>
            <a:r>
              <a:rPr lang="en-US" dirty="0"/>
              <a:t>PRODUTIVIDADE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4549735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3784919" y="3923816"/>
            <a:ext cx="122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C7D413-4643-4B92-9959-333F2E0165F1}"/>
              </a:ext>
            </a:extLst>
          </p:cNvPr>
          <p:cNvSpPr txBox="1"/>
          <p:nvPr/>
        </p:nvSpPr>
        <p:spPr>
          <a:xfrm>
            <a:off x="6354498" y="3849298"/>
            <a:ext cx="1930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MÉTODO</a:t>
            </a:r>
          </a:p>
          <a:p>
            <a:pPr algn="ctr"/>
            <a:r>
              <a:rPr lang="en-US" dirty="0" err="1"/>
              <a:t>estudo</a:t>
            </a:r>
            <a:r>
              <a:rPr lang="en-US" dirty="0"/>
              <a:t> de tempos </a:t>
            </a:r>
          </a:p>
          <a:p>
            <a:pPr algn="ctr"/>
            <a:r>
              <a:rPr lang="en-US" dirty="0"/>
              <a:t>e </a:t>
            </a:r>
            <a:r>
              <a:rPr lang="en-US" dirty="0" err="1"/>
              <a:t>movimentos</a:t>
            </a:r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5142471" y="5555847"/>
            <a:ext cx="432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TRABALHO MINUCIOSAMENTE DETALHADO </a:t>
            </a:r>
          </a:p>
          <a:p>
            <a:pPr algn="ctr"/>
            <a:r>
              <a:rPr lang="en-US" dirty="0"/>
              <a:t>PARA CADA INDIVÍDUO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4428283" y="3325795"/>
            <a:ext cx="742709" cy="46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170992" y="3325795"/>
            <a:ext cx="2141316" cy="42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5359080" y="4286488"/>
            <a:ext cx="1022430" cy="32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7312308" y="4818923"/>
            <a:ext cx="9123" cy="528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EEA918-C598-4C6D-804A-083C938AA5D7}"/>
              </a:ext>
            </a:extLst>
          </p:cNvPr>
          <p:cNvSpPr txBox="1"/>
          <p:nvPr/>
        </p:nvSpPr>
        <p:spPr>
          <a:xfrm>
            <a:off x="843987" y="2125379"/>
            <a:ext cx="246541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NEGATIVO: VADIAGEM</a:t>
            </a:r>
          </a:p>
          <a:p>
            <a:r>
              <a:rPr lang="en-US" sz="1400" dirty="0"/>
              <a:t>POSITIVO: SMITH: FORTE COMO UM TOURO; CABEÇA </a:t>
            </a:r>
          </a:p>
          <a:p>
            <a:r>
              <a:rPr lang="en-US" sz="1400" dirty="0"/>
              <a:t>DE JUMENTO; MOTIVADO</a:t>
            </a:r>
          </a:p>
          <a:p>
            <a:r>
              <a:rPr lang="en-US" sz="1400" dirty="0"/>
              <a:t>POR DINHEIRO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8C9AB66-25DE-40A6-8A16-9D30F2AE3529}"/>
              </a:ext>
            </a:extLst>
          </p:cNvPr>
          <p:cNvSpPr txBox="1"/>
          <p:nvPr/>
        </p:nvSpPr>
        <p:spPr>
          <a:xfrm>
            <a:off x="811192" y="3678317"/>
            <a:ext cx="246541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SELEÇÃO E TREINAMENTO DE ACORDO COM MÉTODO</a:t>
            </a:r>
          </a:p>
          <a:p>
            <a:r>
              <a:rPr lang="en-US" sz="1400" i="1" dirty="0"/>
              <a:t>A FAIR DAY’S WORK FOR A FAIR DAY’S PAY</a:t>
            </a:r>
            <a:r>
              <a:rPr lang="en-US" sz="1400" dirty="0"/>
              <a:t>: PAGAMENTO POR PRODUTIVIDADE INDIVIDUAL O MAIS RÁPIDO POSSÍVEL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30EAE2-FC1A-48B1-A508-4800D7F5DC3D}"/>
              </a:ext>
            </a:extLst>
          </p:cNvPr>
          <p:cNvSpPr txBox="1"/>
          <p:nvPr/>
        </p:nvSpPr>
        <p:spPr>
          <a:xfrm>
            <a:off x="879676" y="983848"/>
            <a:ext cx="41745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Bauhaus 93" panose="04030905020B02020C02" pitchFamily="82" charset="0"/>
              </a:rPr>
              <a:t>TAYLOR – ADMINISTRAÇÃO CIENTÍFICA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34342E0-C3A3-44EB-B9A1-70E71BC5047D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9826907" y="5879940"/>
            <a:ext cx="183650" cy="102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1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3739508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2421039" y="3937326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3163748" y="2260924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5305064" y="3754052"/>
            <a:ext cx="1861595" cy="1408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EA264-4FF0-48B8-A98B-B04F2A0B6A81}"/>
              </a:ext>
            </a:extLst>
          </p:cNvPr>
          <p:cNvSpPr/>
          <p:nvPr/>
        </p:nvSpPr>
        <p:spPr>
          <a:xfrm>
            <a:off x="5200887" y="617319"/>
            <a:ext cx="2050113" cy="106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9329918" y="5694744"/>
            <a:ext cx="175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PRODUTIVIDADE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7A413B-12AA-40EA-9802-C449A6EC7766}"/>
              </a:ext>
            </a:extLst>
          </p:cNvPr>
          <p:cNvSpPr txBox="1"/>
          <p:nvPr/>
        </p:nvSpPr>
        <p:spPr>
          <a:xfrm>
            <a:off x="5208605" y="891249"/>
            <a:ext cx="205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TECNOLOGIA</a:t>
            </a:r>
          </a:p>
          <a:p>
            <a:pPr algn="ctr"/>
            <a:r>
              <a:rPr lang="en-US" dirty="0" err="1"/>
              <a:t>Linha</a:t>
            </a:r>
            <a:r>
              <a:rPr lang="en-US" dirty="0"/>
              <a:t> de </a:t>
            </a:r>
            <a:r>
              <a:rPr lang="en-US" dirty="0" err="1"/>
              <a:t>montagem</a:t>
            </a: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3473289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2708473" y="4097441"/>
            <a:ext cx="122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3912242" y="5567422"/>
            <a:ext cx="476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CONTEÚDO DAS TAREFAS DEFINIDO DE ACORDO </a:t>
            </a:r>
          </a:p>
          <a:p>
            <a:r>
              <a:rPr lang="en-US" dirty="0"/>
              <a:t>COM POSIÇÃO NA LINHA DE MONTAGEM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E4A898-8A9E-46E8-8999-F9590B9BA559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6225944" y="1682190"/>
            <a:ext cx="9918" cy="207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351837" y="3325795"/>
            <a:ext cx="742709" cy="611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094546" y="3325795"/>
            <a:ext cx="2141316" cy="42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282634" y="4458181"/>
            <a:ext cx="1022430" cy="11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235862" y="5162309"/>
            <a:ext cx="9123" cy="185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9611344C-38C9-43BD-B3C9-F650F75B2805}"/>
              </a:ext>
            </a:extLst>
          </p:cNvPr>
          <p:cNvSpPr/>
          <p:nvPr/>
        </p:nvSpPr>
        <p:spPr>
          <a:xfrm>
            <a:off x="717622" y="1921397"/>
            <a:ext cx="8415529" cy="4676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8895DF07-3FFA-4644-B132-53634D29E0F9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8750461" y="5879410"/>
            <a:ext cx="579457" cy="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8BCF126-7EAF-4C1B-9CC1-E4717074194D}"/>
              </a:ext>
            </a:extLst>
          </p:cNvPr>
          <p:cNvSpPr txBox="1"/>
          <p:nvPr/>
        </p:nvSpPr>
        <p:spPr>
          <a:xfrm>
            <a:off x="1863523" y="856526"/>
            <a:ext cx="13083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Bauhaus 93" panose="04030905020B02020C02" pitchFamily="82" charset="0"/>
              </a:rPr>
              <a:t>FORDISMO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FCA2AEC-D3E1-4268-99C2-A5888EF9FA6E}"/>
              </a:ext>
            </a:extLst>
          </p:cNvPr>
          <p:cNvSpPr txBox="1"/>
          <p:nvPr/>
        </p:nvSpPr>
        <p:spPr>
          <a:xfrm>
            <a:off x="868095" y="2399093"/>
            <a:ext cx="160398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SUBSTITUÍVEL</a:t>
            </a:r>
          </a:p>
          <a:p>
            <a:r>
              <a:rPr lang="en-US" sz="1400" dirty="0"/>
              <a:t>INTERCAMBIÁVEL</a:t>
            </a:r>
          </a:p>
          <a:p>
            <a:r>
              <a:rPr lang="en-US" sz="1400" dirty="0"/>
              <a:t>“OTIMIZÁVEL”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7E49501-E77E-4E16-AEC0-13836B970713}"/>
              </a:ext>
            </a:extLst>
          </p:cNvPr>
          <p:cNvSpPr txBox="1"/>
          <p:nvPr/>
        </p:nvSpPr>
        <p:spPr>
          <a:xfrm>
            <a:off x="811192" y="3979261"/>
            <a:ext cx="133012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PAGAMENTO DIFERENCIADO EM RELAÇÃO AO MERCADO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DD205C0-C5C9-4C07-913C-F6B97DC248B1}"/>
              </a:ext>
            </a:extLst>
          </p:cNvPr>
          <p:cNvSpPr txBox="1"/>
          <p:nvPr/>
        </p:nvSpPr>
        <p:spPr>
          <a:xfrm>
            <a:off x="5276451" y="3721973"/>
            <a:ext cx="19332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MÉTODO</a:t>
            </a:r>
          </a:p>
          <a:p>
            <a:pPr algn="ctr"/>
            <a:r>
              <a:rPr lang="en-US" dirty="0" err="1"/>
              <a:t>Estudo</a:t>
            </a:r>
            <a:r>
              <a:rPr lang="en-US" dirty="0"/>
              <a:t> de tempos </a:t>
            </a:r>
          </a:p>
          <a:p>
            <a:pPr algn="ctr"/>
            <a:r>
              <a:rPr lang="en-US" dirty="0"/>
              <a:t>e </a:t>
            </a:r>
            <a:r>
              <a:rPr lang="en-US" dirty="0" err="1"/>
              <a:t>movimentos</a:t>
            </a:r>
            <a:endParaRPr lang="en-US" dirty="0"/>
          </a:p>
          <a:p>
            <a:pPr algn="ctr"/>
            <a:r>
              <a:rPr lang="en-US" dirty="0" err="1"/>
              <a:t>Ritmo</a:t>
            </a:r>
            <a:r>
              <a:rPr lang="en-US" dirty="0"/>
              <a:t> da </a:t>
            </a:r>
            <a:r>
              <a:rPr lang="en-US" dirty="0" err="1"/>
              <a:t>linha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de </a:t>
            </a:r>
            <a:r>
              <a:rPr lang="en-US" dirty="0" err="1"/>
              <a:t>montagem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3739508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2421039" y="3937326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3163748" y="2260924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5305064" y="3754052"/>
            <a:ext cx="1861595" cy="1408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EA264-4FF0-48B8-A98B-B04F2A0B6A81}"/>
              </a:ext>
            </a:extLst>
          </p:cNvPr>
          <p:cNvSpPr/>
          <p:nvPr/>
        </p:nvSpPr>
        <p:spPr>
          <a:xfrm>
            <a:off x="5316637" y="617319"/>
            <a:ext cx="1861595" cy="106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9329918" y="5694744"/>
            <a:ext cx="175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PRODUTIVIDADE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7A413B-12AA-40EA-9802-C449A6EC7766}"/>
              </a:ext>
            </a:extLst>
          </p:cNvPr>
          <p:cNvSpPr txBox="1"/>
          <p:nvPr/>
        </p:nvSpPr>
        <p:spPr>
          <a:xfrm>
            <a:off x="5521122" y="960699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TECNOLOGIA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3473289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2708473" y="4097441"/>
            <a:ext cx="122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3912242" y="5567422"/>
            <a:ext cx="476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CONTEÚDO DAS TAREFAS DEFINIDO DE ACORDO </a:t>
            </a:r>
          </a:p>
          <a:p>
            <a:r>
              <a:rPr lang="en-US" dirty="0"/>
              <a:t>COM POSIÇÃO NA LINHA DE MONTAGEM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E4A898-8A9E-46E8-8999-F9590B9BA559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235862" y="1682190"/>
            <a:ext cx="11573" cy="207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351837" y="3325795"/>
            <a:ext cx="742709" cy="611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094546" y="3325795"/>
            <a:ext cx="2141316" cy="42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282634" y="4458181"/>
            <a:ext cx="1022430" cy="11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235862" y="5162309"/>
            <a:ext cx="9123" cy="185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9611344C-38C9-43BD-B3C9-F650F75B2805}"/>
              </a:ext>
            </a:extLst>
          </p:cNvPr>
          <p:cNvSpPr/>
          <p:nvPr/>
        </p:nvSpPr>
        <p:spPr>
          <a:xfrm>
            <a:off x="717622" y="1921397"/>
            <a:ext cx="8415529" cy="4676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8895DF07-3FFA-4644-B132-53634D29E0F9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8750461" y="5879410"/>
            <a:ext cx="579457" cy="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8BCF126-7EAF-4C1B-9CC1-E4717074194D}"/>
              </a:ext>
            </a:extLst>
          </p:cNvPr>
          <p:cNvSpPr txBox="1"/>
          <p:nvPr/>
        </p:nvSpPr>
        <p:spPr>
          <a:xfrm>
            <a:off x="1863523" y="856526"/>
            <a:ext cx="13083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Bauhaus 93" panose="04030905020B02020C02" pitchFamily="82" charset="0"/>
              </a:rPr>
              <a:t>FORDISMO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FCA2AEC-D3E1-4268-99C2-A5888EF9FA6E}"/>
              </a:ext>
            </a:extLst>
          </p:cNvPr>
          <p:cNvSpPr txBox="1"/>
          <p:nvPr/>
        </p:nvSpPr>
        <p:spPr>
          <a:xfrm>
            <a:off x="868095" y="2399093"/>
            <a:ext cx="160398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SUBSTITUÍVEL</a:t>
            </a:r>
          </a:p>
          <a:p>
            <a:r>
              <a:rPr lang="en-US" sz="1400" dirty="0"/>
              <a:t>INTERCAMBIÁVEL</a:t>
            </a:r>
          </a:p>
          <a:p>
            <a:r>
              <a:rPr lang="en-US" sz="1400" dirty="0"/>
              <a:t>“OTIMIZÁVEL”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7E49501-E77E-4E16-AEC0-13836B970713}"/>
              </a:ext>
            </a:extLst>
          </p:cNvPr>
          <p:cNvSpPr txBox="1"/>
          <p:nvPr/>
        </p:nvSpPr>
        <p:spPr>
          <a:xfrm>
            <a:off x="811192" y="3979261"/>
            <a:ext cx="133012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PAGAMENTO DIFERENCIADO EM RELAÇÃO AO MERCADO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DD205C0-C5C9-4C07-913C-F6B97DC248B1}"/>
              </a:ext>
            </a:extLst>
          </p:cNvPr>
          <p:cNvSpPr txBox="1"/>
          <p:nvPr/>
        </p:nvSpPr>
        <p:spPr>
          <a:xfrm>
            <a:off x="5276451" y="3721973"/>
            <a:ext cx="19332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MÉTODO</a:t>
            </a:r>
          </a:p>
          <a:p>
            <a:pPr algn="ctr"/>
            <a:r>
              <a:rPr lang="en-US" dirty="0" err="1"/>
              <a:t>Estudo</a:t>
            </a:r>
            <a:r>
              <a:rPr lang="en-US" dirty="0"/>
              <a:t> de tempos </a:t>
            </a:r>
          </a:p>
          <a:p>
            <a:pPr algn="ctr"/>
            <a:r>
              <a:rPr lang="en-US" dirty="0"/>
              <a:t>e </a:t>
            </a:r>
            <a:r>
              <a:rPr lang="en-US" dirty="0" err="1"/>
              <a:t>movimentos</a:t>
            </a:r>
            <a:endParaRPr lang="en-US" dirty="0"/>
          </a:p>
          <a:p>
            <a:pPr algn="ctr"/>
            <a:r>
              <a:rPr lang="en-US" dirty="0" err="1"/>
              <a:t>Ritmo</a:t>
            </a:r>
            <a:r>
              <a:rPr lang="en-US" dirty="0"/>
              <a:t> da </a:t>
            </a:r>
            <a:r>
              <a:rPr lang="en-US" dirty="0" err="1"/>
              <a:t>linha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de </a:t>
            </a:r>
            <a:r>
              <a:rPr lang="en-US" dirty="0" err="1"/>
              <a:t>montagem</a:t>
            </a:r>
            <a:endParaRPr lang="en-U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EAEAC80-A2B8-4FE5-8F15-272E57F14E85}"/>
              </a:ext>
            </a:extLst>
          </p:cNvPr>
          <p:cNvSpPr/>
          <p:nvPr/>
        </p:nvSpPr>
        <p:spPr>
          <a:xfrm>
            <a:off x="7587203" y="572947"/>
            <a:ext cx="1861595" cy="106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827C05-B925-49F8-96ED-7BBE18A17A37}"/>
              </a:ext>
            </a:extLst>
          </p:cNvPr>
          <p:cNvSpPr txBox="1"/>
          <p:nvPr/>
        </p:nvSpPr>
        <p:spPr>
          <a:xfrm>
            <a:off x="7847634" y="983848"/>
            <a:ext cx="130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ESTRATÉGIA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799DDE-8F0D-44F9-BB86-700698DC1B1D}"/>
              </a:ext>
            </a:extLst>
          </p:cNvPr>
          <p:cNvSpPr/>
          <p:nvPr/>
        </p:nvSpPr>
        <p:spPr>
          <a:xfrm>
            <a:off x="5025343" y="260430"/>
            <a:ext cx="6665087" cy="15722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C291B9D-8E35-41BE-B1A3-23D185145E40}"/>
              </a:ext>
            </a:extLst>
          </p:cNvPr>
          <p:cNvSpPr txBox="1"/>
          <p:nvPr/>
        </p:nvSpPr>
        <p:spPr>
          <a:xfrm>
            <a:off x="10069975" y="909483"/>
            <a:ext cx="116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MERCADO</a:t>
            </a:r>
          </a:p>
        </p:txBody>
      </p:sp>
    </p:spTree>
    <p:extLst>
      <p:ext uri="{BB962C8B-B14F-4D97-AF65-F5344CB8AC3E}">
        <p14:creationId xmlns:p14="http://schemas.microsoft.com/office/powerpoint/2010/main" val="257619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3739508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2421039" y="3786851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3163748" y="2260924"/>
            <a:ext cx="1861595" cy="1064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4923096" y="3665322"/>
            <a:ext cx="2604304" cy="1246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EA264-4FF0-48B8-A98B-B04F2A0B6A81}"/>
              </a:ext>
            </a:extLst>
          </p:cNvPr>
          <p:cNvSpPr/>
          <p:nvPr/>
        </p:nvSpPr>
        <p:spPr>
          <a:xfrm>
            <a:off x="5675453" y="617319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9329918" y="5694744"/>
            <a:ext cx="175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PRODUTIVIDADE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7A413B-12AA-40EA-9802-C449A6EC7766}"/>
              </a:ext>
            </a:extLst>
          </p:cNvPr>
          <p:cNvSpPr txBox="1"/>
          <p:nvPr/>
        </p:nvSpPr>
        <p:spPr>
          <a:xfrm>
            <a:off x="5960961" y="960699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TECNOLOGIA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3473289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2708473" y="3923816"/>
            <a:ext cx="122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C7D413-4643-4B92-9959-333F2E0165F1}"/>
              </a:ext>
            </a:extLst>
          </p:cNvPr>
          <p:cNvSpPr txBox="1"/>
          <p:nvPr/>
        </p:nvSpPr>
        <p:spPr>
          <a:xfrm>
            <a:off x="4902189" y="3719121"/>
            <a:ext cx="2654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MÉTODO</a:t>
            </a:r>
          </a:p>
          <a:p>
            <a:pPr algn="ctr"/>
            <a:r>
              <a:rPr lang="en-US" dirty="0"/>
              <a:t>Tempos e </a:t>
            </a:r>
            <a:r>
              <a:rPr lang="en-US" dirty="0" err="1"/>
              <a:t>movimentos</a:t>
            </a:r>
            <a:r>
              <a:rPr lang="en-US" dirty="0"/>
              <a:t> +</a:t>
            </a:r>
          </a:p>
          <a:p>
            <a:pPr algn="ctr"/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interação</a:t>
            </a:r>
            <a:r>
              <a:rPr lang="en-US" dirty="0"/>
              <a:t> social e </a:t>
            </a:r>
          </a:p>
          <a:p>
            <a:pPr algn="ctr"/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pessoal</a:t>
            </a:r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3854367" y="5428531"/>
            <a:ext cx="4689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ENRIQUECIMENTO DE CARGOS</a:t>
            </a:r>
          </a:p>
          <a:p>
            <a:pPr algn="ctr"/>
            <a:r>
              <a:rPr lang="pt-BR" dirty="0"/>
              <a:t>Variedade de habilidades</a:t>
            </a:r>
            <a:r>
              <a:rPr lang="en-US" dirty="0"/>
              <a:t>/</a:t>
            </a:r>
            <a:r>
              <a:rPr lang="pt-BR" dirty="0"/>
              <a:t> Identidade da tarefa</a:t>
            </a:r>
          </a:p>
          <a:p>
            <a:pPr algn="ctr"/>
            <a:r>
              <a:rPr lang="pt-BR" dirty="0"/>
              <a:t>Significação da tarefa/Autonomia/Feedback </a:t>
            </a:r>
            <a:endParaRPr lang="en-US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E4A898-8A9E-46E8-8999-F9590B9BA55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606251" y="1682190"/>
            <a:ext cx="7197" cy="207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351837" y="3325795"/>
            <a:ext cx="742709" cy="46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094546" y="3325795"/>
            <a:ext cx="2130702" cy="339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282634" y="4288423"/>
            <a:ext cx="640462" cy="30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225248" y="4911523"/>
            <a:ext cx="19737" cy="435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9611344C-38C9-43BD-B3C9-F650F75B2805}"/>
              </a:ext>
            </a:extLst>
          </p:cNvPr>
          <p:cNvSpPr/>
          <p:nvPr/>
        </p:nvSpPr>
        <p:spPr>
          <a:xfrm>
            <a:off x="296566" y="1921397"/>
            <a:ext cx="8836586" cy="4676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8895DF07-3FFA-4644-B132-53634D29E0F9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8750461" y="5879410"/>
            <a:ext cx="579457" cy="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2E7C53A-999E-4D7A-926B-4A49F755882E}"/>
              </a:ext>
            </a:extLst>
          </p:cNvPr>
          <p:cNvSpPr txBox="1"/>
          <p:nvPr/>
        </p:nvSpPr>
        <p:spPr>
          <a:xfrm>
            <a:off x="555585" y="2399093"/>
            <a:ext cx="239788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TRAÇOS HUMANOS E SOCIAIS</a:t>
            </a:r>
          </a:p>
          <a:p>
            <a:r>
              <a:rPr lang="en-US" sz="1400" dirty="0"/>
              <a:t>LEALDADE AO GRUPO</a:t>
            </a:r>
          </a:p>
          <a:p>
            <a:r>
              <a:rPr lang="en-US" sz="1400" dirty="0"/>
              <a:t>SATISFACAO E COOPERAÇÃO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273EE01-6C97-4963-AEC9-5F8823EA78ED}"/>
              </a:ext>
            </a:extLst>
          </p:cNvPr>
          <p:cNvSpPr txBox="1"/>
          <p:nvPr/>
        </p:nvSpPr>
        <p:spPr>
          <a:xfrm>
            <a:off x="555585" y="3701474"/>
            <a:ext cx="1668687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ENTENDIMENTO DE CARACTERÍSTICAS PESSOAIS</a:t>
            </a:r>
          </a:p>
          <a:p>
            <a:r>
              <a:rPr lang="en-US" sz="1400" dirty="0"/>
              <a:t>SUPERVISÃO COLABORATIVA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8AB76B8-6159-44FE-AF3D-F401B7415725}"/>
              </a:ext>
            </a:extLst>
          </p:cNvPr>
          <p:cNvSpPr txBox="1"/>
          <p:nvPr/>
        </p:nvSpPr>
        <p:spPr>
          <a:xfrm>
            <a:off x="1006997" y="682907"/>
            <a:ext cx="33890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Bauhaus 93" panose="04030905020B02020C02" pitchFamily="82" charset="0"/>
              </a:rPr>
              <a:t>ESCOLA DE RELAÇÕES HUMANAS</a:t>
            </a:r>
          </a:p>
          <a:p>
            <a:r>
              <a:rPr lang="en-US" dirty="0">
                <a:latin typeface="Bauhaus 93" panose="04030905020B02020C02" pitchFamily="82" charset="0"/>
              </a:rPr>
              <a:t>ENRIQUECIMENTO DE CARGOS</a:t>
            </a:r>
          </a:p>
        </p:txBody>
      </p:sp>
    </p:spTree>
    <p:extLst>
      <p:ext uri="{BB962C8B-B14F-4D97-AF65-F5344CB8AC3E}">
        <p14:creationId xmlns:p14="http://schemas.microsoft.com/office/powerpoint/2010/main" val="381547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620" y="501611"/>
            <a:ext cx="11474604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Ainda a Escola de Relações Humanas e os critérios para o </a:t>
            </a:r>
            <a:r>
              <a:rPr lang="pt-BR" dirty="0" err="1"/>
              <a:t>job</a:t>
            </a:r>
            <a:r>
              <a:rPr lang="pt-BR" dirty="0"/>
              <a:t> design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72321" y="2482055"/>
            <a:ext cx="8867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Características desejadas do trabalho:</a:t>
            </a:r>
          </a:p>
          <a:p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Variedade de habilidades (</a:t>
            </a:r>
            <a:r>
              <a:rPr lang="pt-BR" dirty="0" err="1"/>
              <a:t>skill</a:t>
            </a:r>
            <a:r>
              <a:rPr lang="pt-BR" dirty="0"/>
              <a:t> </a:t>
            </a:r>
            <a:r>
              <a:rPr lang="pt-BR" dirty="0" err="1"/>
              <a:t>variety</a:t>
            </a:r>
            <a:r>
              <a:rPr lang="pt-BR" dirty="0"/>
              <a:t>) – desafie suas habilidades e capacidades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Identidade da tarefa (</a:t>
            </a:r>
            <a:r>
              <a:rPr lang="pt-BR" dirty="0" err="1"/>
              <a:t>task</a:t>
            </a:r>
            <a:r>
              <a:rPr lang="pt-BR" dirty="0"/>
              <a:t> </a:t>
            </a:r>
            <a:r>
              <a:rPr lang="pt-BR" dirty="0" err="1"/>
              <a:t>identity</a:t>
            </a:r>
            <a:r>
              <a:rPr lang="pt-BR" dirty="0"/>
              <a:t>) – um trabalho completo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Significação da tarefa (</a:t>
            </a:r>
            <a:r>
              <a:rPr lang="pt-BR" dirty="0" err="1"/>
              <a:t>task</a:t>
            </a:r>
            <a:r>
              <a:rPr lang="pt-BR" dirty="0"/>
              <a:t> </a:t>
            </a:r>
            <a:r>
              <a:rPr lang="pt-BR" dirty="0" err="1"/>
              <a:t>significance</a:t>
            </a:r>
            <a:r>
              <a:rPr lang="pt-BR" dirty="0"/>
              <a:t>) – impacto para outros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Autonomia (</a:t>
            </a:r>
            <a:r>
              <a:rPr lang="pt-BR" dirty="0" err="1"/>
              <a:t>autonomy</a:t>
            </a:r>
            <a:r>
              <a:rPr lang="pt-BR" dirty="0"/>
              <a:t>) – liberdade e </a:t>
            </a:r>
            <a:r>
              <a:rPr lang="pt-BR" dirty="0" err="1"/>
              <a:t>discreção</a:t>
            </a:r>
            <a:r>
              <a:rPr lang="pt-BR" dirty="0"/>
              <a:t> no planejamento e métodos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Feedback -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01536" y="5723965"/>
            <a:ext cx="6670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Hackman</a:t>
            </a:r>
            <a:r>
              <a:rPr lang="pt-BR" sz="1400" dirty="0"/>
              <a:t> e </a:t>
            </a:r>
            <a:r>
              <a:rPr lang="pt-BR" sz="1400" dirty="0" err="1"/>
              <a:t>Oldham</a:t>
            </a:r>
            <a:r>
              <a:rPr lang="pt-BR" sz="1400" dirty="0"/>
              <a:t> (1975), mencionado em </a:t>
            </a:r>
            <a:r>
              <a:rPr lang="pt-BR" sz="1400" dirty="0" err="1"/>
              <a:t>Smart</a:t>
            </a:r>
            <a:r>
              <a:rPr lang="pt-BR" sz="1400" dirty="0"/>
              <a:t> </a:t>
            </a:r>
            <a:r>
              <a:rPr lang="pt-BR" sz="1400" dirty="0" err="1"/>
              <a:t>Working</a:t>
            </a:r>
            <a:r>
              <a:rPr lang="pt-BR" sz="1400" dirty="0"/>
              <a:t> (disponível no AVA)</a:t>
            </a:r>
          </a:p>
        </p:txBody>
      </p:sp>
    </p:spTree>
    <p:extLst>
      <p:ext uri="{BB962C8B-B14F-4D97-AF65-F5344CB8AC3E}">
        <p14:creationId xmlns:p14="http://schemas.microsoft.com/office/powerpoint/2010/main" val="158583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795</Words>
  <Application>Microsoft Macintosh PowerPoint</Application>
  <PresentationFormat>Widescreen</PresentationFormat>
  <Paragraphs>195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Bauhaus 93</vt:lpstr>
      <vt:lpstr>Calibri</vt:lpstr>
      <vt:lpstr>Calibri Light</vt:lpstr>
      <vt:lpstr>Wingdings</vt:lpstr>
      <vt:lpstr>Office Theme</vt:lpstr>
      <vt:lpstr>Grupos semi-autônomos</vt:lpstr>
      <vt:lpstr>Objetivo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Ainda a Escola de Relações Humanas e os critérios para o job design</vt:lpstr>
      <vt:lpstr>  Há uma nova tecnologia disponível no mercado que pode provocar grandes impactos na produtividade, pois automatiza muitos processos e reduz o esforço físico dos trabalhadores.    Uma  empresa que produz “saltenhas” (100 funcionários) resolveu adquirir o equipamento (trabalho desta disciplina no ano passado).   Aponte quais problemas a empresa pode encontrar (ou deve ficar atenta) no que se refere à organização do trabalho ao introduzir a nova tecnologia?  </vt:lpstr>
      <vt:lpstr>PowerPoint Presentation</vt:lpstr>
      <vt:lpstr>A gênese da proposta de  Grupos Semi-Autônomos</vt:lpstr>
      <vt:lpstr>O método tradicional de extração de carvão </vt:lpstr>
      <vt:lpstr>A mecanização das minas de carvão – a proposta</vt:lpstr>
      <vt:lpstr>A mecanização das minas de carvão – o resultado</vt:lpstr>
      <vt:lpstr>A mecanização das minas de carvão –  a proposta sócio-técnica (Tavistock Institute)</vt:lpstr>
      <vt:lpstr>A mecanização das minas de carvão – a proposta sócio-técnica</vt:lpstr>
      <vt:lpstr>A experiência das minas de carvão em Durham</vt:lpstr>
      <vt:lpstr>A experiência da Volvo</vt:lpstr>
      <vt:lpstr>PowerPoint Presentation</vt:lpstr>
      <vt:lpstr>Exercício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Grupos semi-autônomos</dc:title>
  <dc:creator>Ana Paula Paes Leme</dc:creator>
  <cp:lastModifiedBy>Ana Paula Paes Leme</cp:lastModifiedBy>
  <cp:revision>14</cp:revision>
  <dcterms:created xsi:type="dcterms:W3CDTF">2023-04-22T10:31:30Z</dcterms:created>
  <dcterms:modified xsi:type="dcterms:W3CDTF">2023-04-25T11:11:51Z</dcterms:modified>
</cp:coreProperties>
</file>