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E4E79"/>
    <a:srgbClr val="1D4F79"/>
    <a:srgbClr val="012655"/>
    <a:srgbClr val="843C0B"/>
    <a:srgbClr val="97979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79"/>
    <p:restoredTop sz="94591"/>
  </p:normalViewPr>
  <p:slideViewPr>
    <p:cSldViewPr snapToGrid="0" snapToObjects="1">
      <p:cViewPr>
        <p:scale>
          <a:sx n="80" d="100"/>
          <a:sy n="80" d="100"/>
        </p:scale>
        <p:origin x="-222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601A9-F48A-B74C-85DA-34360EE20842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9C5A0-C4AA-A24A-9641-A8AE40B7DD7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470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9C5A0-C4AA-A24A-9641-A8AE40B7DD7A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2258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8A8D27-155D-FF43-846E-43D15D85F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218AE6D-BD4D-2D43-BA94-93CD07340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9D38E66-A41A-E249-A67D-7965510D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6B9EB9F-113E-D045-B645-FEB7F6857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78D4A5A-BC4E-C244-A7EE-2949F98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4270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0330F5-D307-F44D-A7B6-5C956D392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75A54AA6-F19B-5842-91AB-8F78CE18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F366C6F-E5FD-4B4C-AADE-A23EF500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ED1A9D0-D933-6B4A-B96A-68E4BA294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FDEA0AA-0182-7B4F-BDD2-88B44DE3D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4743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1C794ABA-E634-1246-9770-A3CDD7E57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20230E3D-A4E7-4F4C-9CB8-45D7B845F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237CACC-F097-1749-A7C4-7A6ECF653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FB748F7-3F06-2643-855D-EE99C028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B8FF05E-8D5D-D749-9A30-9397F809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8918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AF7269-2FB9-6146-B148-5BDB230B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691C9B2-4669-3748-877E-3A1E3D64B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F1D0261-63E1-284C-BC68-48D3E6238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897DBD8-11D9-A147-94D7-E29DDCB1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EB78BE9-DA68-E34B-BA6D-9201320E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98336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CDBC34-DA87-A84F-A90F-279D9A65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3D09547-4F11-0947-A9DC-EB2CDAAF9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D38ED13-1E32-9049-B95D-9BCC92E2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90918BE-5903-F646-A8AB-FB9BF720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C671E28-4D59-0C4A-AA6A-D09B26A5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6496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BC5CA2-05A4-344B-BB54-679481B0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92D584A-0657-9A4D-BDE9-7209B7306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95063033-8456-F44F-9CD0-7EB08ED11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631D14A-911E-4B4D-8A5C-B85B9E20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98B2903-CC5E-5C40-9E90-C5458A78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57AEED0-AF7D-854C-ADA2-7CAAF873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4788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1290F9-9C83-464D-9653-A24C7199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BA04D66-B914-CC49-BA40-D4B1B95B6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3E26CC4-7060-F144-9CFA-621CE6453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F2641384-CE72-B048-9676-9E5DBAA44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C221B7EE-663E-2648-B974-F7A0D7668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B6715251-D04B-214D-A592-D331F89B0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2E799019-5BC3-8F41-B23B-22FC172C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4994B2CB-6CBA-774C-AA22-4B313105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485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822168-4B2C-9845-AC0F-E16C78246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0C19E853-A26C-4C45-BA43-49FEA312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62F6B428-DD3C-954A-9A80-ED6F44EA6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52DABAB1-387A-BE47-95E9-7B0DDCCF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1500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66EF2933-36D0-DA4F-A147-9A2447CB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07CD215E-0146-2747-B687-703D503AB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8A7F03CD-06B7-4445-9612-ADF073BD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3219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8C87C3-E5D4-0F47-A6F6-B0706D0A2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41ECB40-EA4B-074E-A956-F4A3048F0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34791DB-EBE9-7D45-8A8F-44DE8EBCF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AF986F1-7A29-0E45-8BB0-8DD6F478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2114767-6759-B046-92FC-7154A5E0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24CAA9E-56CF-1449-AF15-B92F8F2C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423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3FA8E3-3ED7-E24C-901D-427E27C1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1DDB85B1-3131-4B41-ADFF-F979BE82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0FFCE4D6-0212-6245-B541-6BE44612B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03AE9E5-9A93-654D-8553-CA25F614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DBF438D-8994-6E4A-930F-9333AD83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E2D22B8-CD58-B846-BAF0-0730DFD0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3579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2A8AC3B9-F96F-3942-A961-3170EF6A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C167CE64-3C91-3F49-BDD3-054C29BFA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5BC69D7-6965-DD44-AB65-CBD522646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10028-45EF-0F41-B9F9-0FF3CFE1CB7F}" type="datetimeFigureOut">
              <a:rPr lang="pt-BR" smtClean="0"/>
              <a:pPr/>
              <a:t>05/06/2020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2C38D96-FFAD-6B47-B057-4C6CCE3DE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DA0E013-1364-044A-8769-366E2D150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83FC8-E1A0-8A49-BEA0-B303D7425F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3903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81629DC1-49AA-4B4C-9158-47951C34E091}"/>
              </a:ext>
            </a:extLst>
          </p:cNvPr>
          <p:cNvSpPr txBox="1"/>
          <p:nvPr/>
        </p:nvSpPr>
        <p:spPr>
          <a:xfrm>
            <a:off x="6527514" y="2813367"/>
            <a:ext cx="2352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Henrique Barbosa </a:t>
            </a:r>
            <a:r>
              <a:rPr lang="pt-BR" sz="1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Bighetti</a:t>
            </a:r>
            <a:endParaRPr lang="pt-BR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341E7AB-FF70-554C-A740-C6682D83D302}"/>
              </a:ext>
            </a:extLst>
          </p:cNvPr>
          <p:cNvSpPr txBox="1"/>
          <p:nvPr/>
        </p:nvSpPr>
        <p:spPr>
          <a:xfrm>
            <a:off x="6527514" y="199496"/>
            <a:ext cx="5037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Revisão </a:t>
            </a:r>
          </a:p>
          <a:p>
            <a:pPr algn="ctr"/>
            <a:r>
              <a:rPr lang="pt-BR" sz="6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Sistemática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8412C7AA-E0F7-2F43-B303-F33FC2E3F328}"/>
              </a:ext>
            </a:extLst>
          </p:cNvPr>
          <p:cNvSpPr txBox="1"/>
          <p:nvPr/>
        </p:nvSpPr>
        <p:spPr>
          <a:xfrm>
            <a:off x="6527514" y="2152762"/>
            <a:ext cx="583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Comportamento do Consumidor e sua Potencialidade para Criação de Valor no Agronegócio</a:t>
            </a:r>
            <a:endParaRPr lang="pt-BR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24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>
            <a:extLst>
              <a:ext uri="{FF2B5EF4-FFF2-40B4-BE49-F238E27FC236}">
                <a16:creationId xmlns:a16="http://schemas.microsoft.com/office/drawing/2014/main" xmlns="" id="{553519E6-FB42-3D4D-84D2-F6CBCC47FAE4}"/>
              </a:ext>
            </a:extLst>
          </p:cNvPr>
          <p:cNvGrpSpPr>
            <a:grpSpLocks/>
          </p:cNvGrpSpPr>
          <p:nvPr/>
        </p:nvGrpSpPr>
        <p:grpSpPr bwMode="auto">
          <a:xfrm>
            <a:off x="2019228" y="1465004"/>
            <a:ext cx="7789806" cy="5129290"/>
            <a:chOff x="1128" y="1380"/>
            <a:chExt cx="3976" cy="2568"/>
          </a:xfrm>
        </p:grpSpPr>
        <p:sp>
          <p:nvSpPr>
            <p:cNvPr id="4" name="Freeform 37">
              <a:extLst>
                <a:ext uri="{FF2B5EF4-FFF2-40B4-BE49-F238E27FC236}">
                  <a16:creationId xmlns:a16="http://schemas.microsoft.com/office/drawing/2014/main" xmlns="" id="{64974F52-73F7-C94E-AB61-B2E2D3AE4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1" y="1380"/>
              <a:ext cx="1311" cy="749"/>
            </a:xfrm>
            <a:custGeom>
              <a:avLst/>
              <a:gdLst>
                <a:gd name="T0" fmla="*/ 0 w 1311"/>
                <a:gd name="T1" fmla="*/ 0 h 756"/>
                <a:gd name="T2" fmla="*/ 600 w 1311"/>
                <a:gd name="T3" fmla="*/ 756 h 756"/>
                <a:gd name="T4" fmla="*/ 1311 w 1311"/>
                <a:gd name="T5" fmla="*/ 756 h 756"/>
                <a:gd name="T6" fmla="*/ 0 60000 65536"/>
                <a:gd name="T7" fmla="*/ 0 60000 65536"/>
                <a:gd name="T8" fmla="*/ 0 60000 65536"/>
                <a:gd name="T9" fmla="*/ 0 w 1311"/>
                <a:gd name="T10" fmla="*/ 0 h 756"/>
                <a:gd name="T11" fmla="*/ 1311 w 1311"/>
                <a:gd name="T12" fmla="*/ 756 h 7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11" h="756">
                  <a:moveTo>
                    <a:pt x="0" y="0"/>
                  </a:moveTo>
                  <a:lnTo>
                    <a:pt x="600" y="756"/>
                  </a:lnTo>
                  <a:lnTo>
                    <a:pt x="1311" y="756"/>
                  </a:lnTo>
                </a:path>
              </a:pathLst>
            </a:custGeom>
            <a:noFill/>
            <a:ln w="2222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" name="Freeform 38">
              <a:extLst>
                <a:ext uri="{FF2B5EF4-FFF2-40B4-BE49-F238E27FC236}">
                  <a16:creationId xmlns:a16="http://schemas.microsoft.com/office/drawing/2014/main" xmlns="" id="{59EA95FA-56CF-DD49-9F5B-93AD62A75B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763" y="3199"/>
              <a:ext cx="1311" cy="749"/>
            </a:xfrm>
            <a:custGeom>
              <a:avLst/>
              <a:gdLst>
                <a:gd name="T0" fmla="*/ 0 w 1311"/>
                <a:gd name="T1" fmla="*/ 0 h 756"/>
                <a:gd name="T2" fmla="*/ 600 w 1311"/>
                <a:gd name="T3" fmla="*/ 756 h 756"/>
                <a:gd name="T4" fmla="*/ 1311 w 1311"/>
                <a:gd name="T5" fmla="*/ 756 h 756"/>
                <a:gd name="T6" fmla="*/ 0 60000 65536"/>
                <a:gd name="T7" fmla="*/ 0 60000 65536"/>
                <a:gd name="T8" fmla="*/ 0 60000 65536"/>
                <a:gd name="T9" fmla="*/ 0 w 1311"/>
                <a:gd name="T10" fmla="*/ 0 h 756"/>
                <a:gd name="T11" fmla="*/ 1311 w 1311"/>
                <a:gd name="T12" fmla="*/ 756 h 7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11" h="756">
                  <a:moveTo>
                    <a:pt x="0" y="0"/>
                  </a:moveTo>
                  <a:lnTo>
                    <a:pt x="600" y="756"/>
                  </a:lnTo>
                  <a:lnTo>
                    <a:pt x="1311" y="756"/>
                  </a:lnTo>
                </a:path>
              </a:pathLst>
            </a:custGeom>
            <a:noFill/>
            <a:ln w="2222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" name="Freeform 39">
              <a:extLst>
                <a:ext uri="{FF2B5EF4-FFF2-40B4-BE49-F238E27FC236}">
                  <a16:creationId xmlns:a16="http://schemas.microsoft.com/office/drawing/2014/main" xmlns="" id="{AECCF559-CD8D-D94A-BE55-C6461589E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" y="2186"/>
              <a:ext cx="1548" cy="452"/>
            </a:xfrm>
            <a:custGeom>
              <a:avLst/>
              <a:gdLst>
                <a:gd name="T0" fmla="*/ 0 w 1548"/>
                <a:gd name="T1" fmla="*/ 452 h 452"/>
                <a:gd name="T2" fmla="*/ 1222 w 1548"/>
                <a:gd name="T3" fmla="*/ 452 h 452"/>
                <a:gd name="T4" fmla="*/ 1548 w 1548"/>
                <a:gd name="T5" fmla="*/ 0 h 452"/>
                <a:gd name="T6" fmla="*/ 0 60000 65536"/>
                <a:gd name="T7" fmla="*/ 0 60000 65536"/>
                <a:gd name="T8" fmla="*/ 0 60000 65536"/>
                <a:gd name="T9" fmla="*/ 0 w 1548"/>
                <a:gd name="T10" fmla="*/ 0 h 452"/>
                <a:gd name="T11" fmla="*/ 1548 w 1548"/>
                <a:gd name="T12" fmla="*/ 452 h 4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8" h="452">
                  <a:moveTo>
                    <a:pt x="0" y="452"/>
                  </a:moveTo>
                  <a:lnTo>
                    <a:pt x="1222" y="452"/>
                  </a:lnTo>
                  <a:lnTo>
                    <a:pt x="1548" y="0"/>
                  </a:lnTo>
                </a:path>
              </a:pathLst>
            </a:custGeom>
            <a:noFill/>
            <a:ln w="2222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" name="Freeform 40">
              <a:extLst>
                <a:ext uri="{FF2B5EF4-FFF2-40B4-BE49-F238E27FC236}">
                  <a16:creationId xmlns:a16="http://schemas.microsoft.com/office/drawing/2014/main" xmlns="" id="{C7EB63F6-E923-424C-90E8-7BCCE4B5317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556" y="2725"/>
              <a:ext cx="1548" cy="452"/>
            </a:xfrm>
            <a:custGeom>
              <a:avLst/>
              <a:gdLst>
                <a:gd name="T0" fmla="*/ 0 w 1548"/>
                <a:gd name="T1" fmla="*/ 452 h 452"/>
                <a:gd name="T2" fmla="*/ 1222 w 1548"/>
                <a:gd name="T3" fmla="*/ 452 h 452"/>
                <a:gd name="T4" fmla="*/ 1548 w 1548"/>
                <a:gd name="T5" fmla="*/ 0 h 452"/>
                <a:gd name="T6" fmla="*/ 0 60000 65536"/>
                <a:gd name="T7" fmla="*/ 0 60000 65536"/>
                <a:gd name="T8" fmla="*/ 0 60000 65536"/>
                <a:gd name="T9" fmla="*/ 0 w 1548"/>
                <a:gd name="T10" fmla="*/ 0 h 452"/>
                <a:gd name="T11" fmla="*/ 1548 w 1548"/>
                <a:gd name="T12" fmla="*/ 452 h 4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8" h="452">
                  <a:moveTo>
                    <a:pt x="0" y="452"/>
                  </a:moveTo>
                  <a:lnTo>
                    <a:pt x="1222" y="452"/>
                  </a:lnTo>
                  <a:lnTo>
                    <a:pt x="1548" y="0"/>
                  </a:lnTo>
                </a:path>
              </a:pathLst>
            </a:custGeom>
            <a:noFill/>
            <a:ln w="2222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" name="Freeform 41">
              <a:extLst>
                <a:ext uri="{FF2B5EF4-FFF2-40B4-BE49-F238E27FC236}">
                  <a16:creationId xmlns:a16="http://schemas.microsoft.com/office/drawing/2014/main" xmlns="" id="{C8C645CD-10D2-7B4E-92F9-2820DBF44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" y="1387"/>
              <a:ext cx="615" cy="1223"/>
            </a:xfrm>
            <a:custGeom>
              <a:avLst/>
              <a:gdLst>
                <a:gd name="T0" fmla="*/ 615 w 615"/>
                <a:gd name="T1" fmla="*/ 0 h 1223"/>
                <a:gd name="T2" fmla="*/ 0 w 615"/>
                <a:gd name="T3" fmla="*/ 763 h 1223"/>
                <a:gd name="T4" fmla="*/ 326 w 615"/>
                <a:gd name="T5" fmla="*/ 1223 h 1223"/>
                <a:gd name="T6" fmla="*/ 0 60000 65536"/>
                <a:gd name="T7" fmla="*/ 0 60000 65536"/>
                <a:gd name="T8" fmla="*/ 0 60000 65536"/>
                <a:gd name="T9" fmla="*/ 0 w 615"/>
                <a:gd name="T10" fmla="*/ 0 h 1223"/>
                <a:gd name="T11" fmla="*/ 615 w 615"/>
                <a:gd name="T12" fmla="*/ 1223 h 12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5" h="1223">
                  <a:moveTo>
                    <a:pt x="615" y="0"/>
                  </a:moveTo>
                  <a:lnTo>
                    <a:pt x="0" y="763"/>
                  </a:lnTo>
                  <a:lnTo>
                    <a:pt x="326" y="1223"/>
                  </a:lnTo>
                </a:path>
              </a:pathLst>
            </a:custGeom>
            <a:noFill/>
            <a:ln w="2222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xmlns="" id="{6B82661A-BF4E-994A-BBD9-65C9ED4CA8A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67" y="2717"/>
              <a:ext cx="615" cy="1223"/>
            </a:xfrm>
            <a:custGeom>
              <a:avLst/>
              <a:gdLst>
                <a:gd name="T0" fmla="*/ 615 w 615"/>
                <a:gd name="T1" fmla="*/ 0 h 1223"/>
                <a:gd name="T2" fmla="*/ 0 w 615"/>
                <a:gd name="T3" fmla="*/ 763 h 1223"/>
                <a:gd name="T4" fmla="*/ 326 w 615"/>
                <a:gd name="T5" fmla="*/ 1223 h 1223"/>
                <a:gd name="T6" fmla="*/ 0 60000 65536"/>
                <a:gd name="T7" fmla="*/ 0 60000 65536"/>
                <a:gd name="T8" fmla="*/ 0 60000 65536"/>
                <a:gd name="T9" fmla="*/ 0 w 615"/>
                <a:gd name="T10" fmla="*/ 0 h 1223"/>
                <a:gd name="T11" fmla="*/ 615 w 615"/>
                <a:gd name="T12" fmla="*/ 1223 h 12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5" h="1223">
                  <a:moveTo>
                    <a:pt x="615" y="0"/>
                  </a:moveTo>
                  <a:lnTo>
                    <a:pt x="0" y="763"/>
                  </a:lnTo>
                  <a:lnTo>
                    <a:pt x="326" y="1223"/>
                  </a:lnTo>
                </a:path>
              </a:pathLst>
            </a:custGeom>
            <a:noFill/>
            <a:ln w="2222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08B1D265-528F-0543-A6A0-F2B0D334C32A}"/>
              </a:ext>
            </a:extLst>
          </p:cNvPr>
          <p:cNvSpPr txBox="1"/>
          <p:nvPr/>
        </p:nvSpPr>
        <p:spPr>
          <a:xfrm>
            <a:off x="240554" y="51932"/>
            <a:ext cx="723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Conceitos &amp; Características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E57B7A7C-E7F1-2A48-9FF9-B02A8191D500}"/>
              </a:ext>
            </a:extLst>
          </p:cNvPr>
          <p:cNvGrpSpPr/>
          <p:nvPr/>
        </p:nvGrpSpPr>
        <p:grpSpPr>
          <a:xfrm>
            <a:off x="4823111" y="3185227"/>
            <a:ext cx="2203106" cy="1540459"/>
            <a:chOff x="4815524" y="2842190"/>
            <a:chExt cx="2203106" cy="154045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C5DF6EE1-FEC0-5042-9E7E-428F25915869}"/>
                </a:ext>
              </a:extLst>
            </p:cNvPr>
            <p:cNvSpPr/>
            <p:nvPr/>
          </p:nvSpPr>
          <p:spPr>
            <a:xfrm>
              <a:off x="4815524" y="2842190"/>
              <a:ext cx="2203106" cy="1540459"/>
            </a:xfrm>
            <a:prstGeom prst="ellipse">
              <a:avLst/>
            </a:prstGeom>
            <a:solidFill>
              <a:srgbClr val="1E4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3B3F5502-1820-BA43-8C28-F8ED15AF3C2C}"/>
                </a:ext>
              </a:extLst>
            </p:cNvPr>
            <p:cNvSpPr txBox="1"/>
            <p:nvPr/>
          </p:nvSpPr>
          <p:spPr>
            <a:xfrm>
              <a:off x="5033435" y="3254500"/>
              <a:ext cx="1788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Revisão </a:t>
              </a:r>
            </a:p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Sistemática</a:t>
              </a:r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F2C67773-6FC3-8849-BDC8-EB0A2DBFD50F}"/>
              </a:ext>
            </a:extLst>
          </p:cNvPr>
          <p:cNvSpPr txBox="1"/>
          <p:nvPr/>
        </p:nvSpPr>
        <p:spPr>
          <a:xfrm>
            <a:off x="4931875" y="751413"/>
            <a:ext cx="2393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É o processo de coletar, conhecer, compreender, analisar, sintetizar e avaliar um conjunto de artigos científicos com o propósito de criar um embasamento teórico-científico (estado da arte) sobre um determinado tópico.</a:t>
            </a:r>
            <a:endParaRPr lang="pt-BR" sz="14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C5B2DE1C-C47B-B64C-8461-B0C77FD7F16F}"/>
              </a:ext>
            </a:extLst>
          </p:cNvPr>
          <p:cNvSpPr txBox="1"/>
          <p:nvPr/>
        </p:nvSpPr>
        <p:spPr>
          <a:xfrm>
            <a:off x="7583450" y="4725686"/>
            <a:ext cx="2106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i="1" dirty="0">
                <a:latin typeface="Arial" panose="020B0604020202020204" pitchFamily="34" charset="0"/>
                <a:cs typeface="Arial" panose="020B0604020202020204" pitchFamily="34" charset="0"/>
              </a:rPr>
              <a:t>Seleção justificada dos estudos por critérios de inclusão e exclusão</a:t>
            </a:r>
            <a:endParaRPr lang="pt-BR" sz="15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CABD6ADB-C3FC-A647-965C-2E75295334AB}"/>
              </a:ext>
            </a:extLst>
          </p:cNvPr>
          <p:cNvSpPr txBox="1"/>
          <p:nvPr/>
        </p:nvSpPr>
        <p:spPr>
          <a:xfrm>
            <a:off x="7477289" y="2743630"/>
            <a:ext cx="2363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i="1" dirty="0">
                <a:latin typeface="Arial" panose="020B0604020202020204" pitchFamily="34" charset="0"/>
                <a:cs typeface="Arial" panose="020B0604020202020204" pitchFamily="34" charset="0"/>
              </a:rPr>
              <a:t>Tem como princípios gerais a exaustão na busca dos estudos analisados</a:t>
            </a:r>
            <a:endParaRPr lang="pt-BR" sz="15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xmlns="" id="{A99329FD-3717-B54F-843E-7B7802E5A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467" y="1060556"/>
            <a:ext cx="248957" cy="298566"/>
          </a:xfrm>
          <a:prstGeom prst="rect">
            <a:avLst/>
          </a:prstGeom>
          <a:solidFill>
            <a:srgbClr val="1D4F79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xmlns="" id="{0CCB61F8-41DD-3D4D-899F-EFD5B7E59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372" y="2811764"/>
            <a:ext cx="248957" cy="298566"/>
          </a:xfrm>
          <a:prstGeom prst="rect">
            <a:avLst/>
          </a:prstGeom>
          <a:solidFill>
            <a:srgbClr val="1D4F79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xmlns="" id="{C540B18E-385E-FA43-AD72-C7419B1A2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882" y="4829383"/>
            <a:ext cx="248957" cy="298566"/>
          </a:xfrm>
          <a:prstGeom prst="rect">
            <a:avLst/>
          </a:prstGeom>
          <a:solidFill>
            <a:srgbClr val="1D4F79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xmlns="" id="{D54AABFE-C936-D14A-9FD8-993E22C4C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179" y="5797125"/>
            <a:ext cx="248957" cy="298566"/>
          </a:xfrm>
          <a:prstGeom prst="rect">
            <a:avLst/>
          </a:prstGeom>
          <a:solidFill>
            <a:srgbClr val="1D4F79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42590E59-C044-D44E-9F75-EC64DBA69CCF}"/>
              </a:ext>
            </a:extLst>
          </p:cNvPr>
          <p:cNvSpPr txBox="1"/>
          <p:nvPr/>
        </p:nvSpPr>
        <p:spPr>
          <a:xfrm>
            <a:off x="4737136" y="5492330"/>
            <a:ext cx="256474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i="1" dirty="0">
                <a:latin typeface="Arial" panose="020B0604020202020204" pitchFamily="34" charset="0"/>
                <a:cs typeface="Arial" panose="020B0604020202020204" pitchFamily="34" charset="0"/>
              </a:rPr>
              <a:t>Avaliação da qualidade metodológica, bem como a quantificação dos tratamentos por meio de técnicas estatísticas</a:t>
            </a:r>
            <a:endParaRPr lang="pt-BR" sz="15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xmlns="" id="{04CD4C09-8F2E-433D-8F12-6A8EA808F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618" y="4374603"/>
            <a:ext cx="248957" cy="298566"/>
          </a:xfrm>
          <a:prstGeom prst="rect">
            <a:avLst/>
          </a:prstGeom>
          <a:solidFill>
            <a:srgbClr val="1D4F79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8660B463-CA78-4094-83D0-CC4BA3E6EE3E}"/>
              </a:ext>
            </a:extLst>
          </p:cNvPr>
          <p:cNvSpPr txBox="1"/>
          <p:nvPr/>
        </p:nvSpPr>
        <p:spPr>
          <a:xfrm>
            <a:off x="2321438" y="4325901"/>
            <a:ext cx="2110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i="1" dirty="0">
                <a:latin typeface="Arial" panose="020B0604020202020204" pitchFamily="34" charset="0"/>
                <a:cs typeface="Arial" panose="020B0604020202020204" pitchFamily="34" charset="0"/>
              </a:rPr>
              <a:t>Busca responder a questão da pesquisa.</a:t>
            </a:r>
            <a:endParaRPr lang="pt-BR" sz="15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xmlns="" id="{3C36E27B-6BB2-44E0-8F0F-6F32667D7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481" y="2886661"/>
            <a:ext cx="248957" cy="298566"/>
          </a:xfrm>
          <a:prstGeom prst="rect">
            <a:avLst/>
          </a:prstGeom>
          <a:solidFill>
            <a:srgbClr val="1D4F79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0C7C9171-5DC9-436E-9338-33B94F012AC3}"/>
              </a:ext>
            </a:extLst>
          </p:cNvPr>
          <p:cNvSpPr txBox="1"/>
          <p:nvPr/>
        </p:nvSpPr>
        <p:spPr>
          <a:xfrm>
            <a:off x="2594123" y="2824501"/>
            <a:ext cx="21100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i="1" dirty="0">
                <a:latin typeface="Arial" panose="020B0604020202020204" pitchFamily="34" charset="0"/>
                <a:cs typeface="Arial" panose="020B0604020202020204" pitchFamily="34" charset="0"/>
              </a:rPr>
              <a:t>Pode ter caráter</a:t>
            </a:r>
          </a:p>
          <a:p>
            <a:r>
              <a:rPr lang="pt-BR" sz="1500" i="1" dirty="0">
                <a:latin typeface="Arial" panose="020B0604020202020204" pitchFamily="34" charset="0"/>
                <a:cs typeface="Arial" panose="020B0604020202020204" pitchFamily="34" charset="0"/>
              </a:rPr>
              <a:t>quantitativo ou qualitativo</a:t>
            </a:r>
            <a:endParaRPr lang="pt-BR" sz="15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73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12">
            <a:extLst>
              <a:ext uri="{FF2B5EF4-FFF2-40B4-BE49-F238E27FC236}">
                <a16:creationId xmlns:a16="http://schemas.microsoft.com/office/drawing/2014/main" xmlns="" id="{F80A2DBC-8E55-C54A-B59F-58873C7BD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643" y="2146472"/>
            <a:ext cx="454404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8275" indent="-166688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HK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Poder de Síntese: </a:t>
            </a:r>
            <a:r>
              <a:rPr lang="pt-BR" sz="1600" i="1" dirty="0"/>
              <a:t>permite consolidar um grande volume de informações;</a:t>
            </a:r>
            <a:endParaRPr kumimoji="0" lang="en-US" altLang="zh-HK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68275" marR="0" lvl="1" indent="-166688" defTabSz="33020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zh-HK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lvl="1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1600" b="1" kern="0" dirty="0">
                <a:solidFill>
                  <a:srgbClr val="000000"/>
                </a:solidFill>
              </a:rPr>
              <a:t>Objetividade: </a:t>
            </a:r>
            <a:r>
              <a:rPr lang="pt-BR" sz="1600" i="1" dirty="0"/>
              <a:t>reduz o risco de viés, subjetividade e erro;</a:t>
            </a:r>
          </a:p>
          <a:p>
            <a:pPr lvl="1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zh-HK" sz="1600" i="1" dirty="0"/>
          </a:p>
          <a:p>
            <a:pPr lvl="1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1600" b="1" kern="0" dirty="0">
                <a:solidFill>
                  <a:srgbClr val="000000"/>
                </a:solidFill>
              </a:rPr>
              <a:t>Balanceado: </a:t>
            </a:r>
            <a:r>
              <a:rPr lang="pt-BR" sz="1600" i="1" dirty="0"/>
              <a:t>os</a:t>
            </a:r>
            <a:r>
              <a:rPr lang="pt-BR" sz="1600" b="1" kern="0" dirty="0">
                <a:solidFill>
                  <a:srgbClr val="000000"/>
                </a:solidFill>
              </a:rPr>
              <a:t> </a:t>
            </a:r>
            <a:r>
              <a:rPr lang="pt-BR" sz="1600" i="1" dirty="0"/>
              <a:t>conjunto de estudos incluídos é selecionado de forma sistemática e imparcial;</a:t>
            </a:r>
          </a:p>
          <a:p>
            <a:pPr lvl="1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zh-HK" sz="1600" i="1" dirty="0"/>
          </a:p>
          <a:p>
            <a:pPr lvl="1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1600" b="1" kern="0" dirty="0">
                <a:solidFill>
                  <a:srgbClr val="000000"/>
                </a:solidFill>
              </a:rPr>
              <a:t>Replicável: </a:t>
            </a:r>
            <a:r>
              <a:rPr lang="pt-BR" sz="1600" i="1" dirty="0"/>
              <a:t>incorporar um estrutura transparente de pesquisa que permite refazer todas as etapas da pesquisa;</a:t>
            </a:r>
          </a:p>
          <a:p>
            <a:pPr marL="1587" lvl="1" indent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altLang="zh-HK" sz="1600" i="1" dirty="0"/>
          </a:p>
          <a:p>
            <a:pPr lvl="1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1600" b="1" kern="0" dirty="0">
                <a:solidFill>
                  <a:srgbClr val="000000"/>
                </a:solidFill>
              </a:rPr>
              <a:t>Flexível: </a:t>
            </a:r>
            <a:r>
              <a:rPr lang="pt-BR" sz="1600" i="1" dirty="0"/>
              <a:t>pode ser adaptado a diferentes contextos.</a:t>
            </a:r>
            <a:endParaRPr lang="en-US" altLang="zh-HK" sz="1600" i="1" dirty="0"/>
          </a:p>
        </p:txBody>
      </p:sp>
      <p:sp>
        <p:nvSpPr>
          <p:cNvPr id="4" name="Text12">
            <a:extLst>
              <a:ext uri="{FF2B5EF4-FFF2-40B4-BE49-F238E27FC236}">
                <a16:creationId xmlns:a16="http://schemas.microsoft.com/office/drawing/2014/main" xmlns="" id="{5F902B29-3AFD-954C-AC0B-B7867E42F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777" y="3039482"/>
            <a:ext cx="4375652" cy="140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8275" indent="-166688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HK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Risco de </a:t>
            </a:r>
            <a:r>
              <a:rPr lang="en-US" altLang="zh-HK" sz="1600" b="1" kern="0" dirty="0">
                <a:solidFill>
                  <a:srgbClr val="000000"/>
                </a:solidFill>
              </a:rPr>
              <a:t>Imparcialidade: </a:t>
            </a:r>
            <a:r>
              <a:rPr lang="pt-BR" sz="1600" i="1" dirty="0"/>
              <a:t>Conduzir avaliações de qualidade é uma atividade difícil que pode ser fonte de viés;</a:t>
            </a:r>
            <a:endParaRPr lang="en-US" altLang="zh-HK" sz="1600" i="1" dirty="0"/>
          </a:p>
          <a:p>
            <a:pPr marL="168275" marR="0" lvl="1" indent="-166688" defTabSz="33020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zh-HK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lvl="1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1600" b="1" dirty="0"/>
              <a:t>Tempo: </a:t>
            </a:r>
            <a:r>
              <a:rPr lang="pt-BR" sz="1600" i="1" dirty="0"/>
              <a:t>Demanda maiores esforços de pesquisa.</a:t>
            </a:r>
            <a:endParaRPr lang="en-US" altLang="zh-HK" sz="1600" i="1" dirty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xmlns="" id="{2F1AE3ED-70FA-5340-9F46-DF6E2ADB41DA}"/>
              </a:ext>
            </a:extLst>
          </p:cNvPr>
          <p:cNvGrpSpPr>
            <a:grpSpLocks/>
          </p:cNvGrpSpPr>
          <p:nvPr/>
        </p:nvGrpSpPr>
        <p:grpSpPr bwMode="auto">
          <a:xfrm>
            <a:off x="5748996" y="1950417"/>
            <a:ext cx="384175" cy="392112"/>
            <a:chOff x="466" y="1539"/>
            <a:chExt cx="332" cy="332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xmlns="" id="{8EE63A25-0BA1-0746-850F-6C6AB4E5C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" y="1539"/>
              <a:ext cx="332" cy="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" name="AutoShape 9">
              <a:extLst>
                <a:ext uri="{FF2B5EF4-FFF2-40B4-BE49-F238E27FC236}">
                  <a16:creationId xmlns:a16="http://schemas.microsoft.com/office/drawing/2014/main" xmlns="" id="{A2BE9AC8-D896-294C-9430-695898428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" y="1595"/>
              <a:ext cx="220" cy="220"/>
            </a:xfrm>
            <a:prstGeom prst="plus">
              <a:avLst>
                <a:gd name="adj" fmla="val 37625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0F985B6B-7E39-2E4D-8E21-A4DDDCEB258F}"/>
              </a:ext>
            </a:extLst>
          </p:cNvPr>
          <p:cNvSpPr>
            <a:spLocks/>
          </p:cNvSpPr>
          <p:nvPr/>
        </p:nvSpPr>
        <p:spPr bwMode="auto">
          <a:xfrm>
            <a:off x="1203365" y="1950417"/>
            <a:ext cx="4929806" cy="3070225"/>
          </a:xfrm>
          <a:custGeom>
            <a:avLst/>
            <a:gdLst>
              <a:gd name="T0" fmla="*/ 0 w 2411"/>
              <a:gd name="T1" fmla="*/ 0 h 2282"/>
              <a:gd name="T2" fmla="*/ 2411 w 2411"/>
              <a:gd name="T3" fmla="*/ 5 h 2282"/>
              <a:gd name="T4" fmla="*/ 2411 w 2411"/>
              <a:gd name="T5" fmla="*/ 2282 h 2282"/>
              <a:gd name="T6" fmla="*/ 0 60000 65536"/>
              <a:gd name="T7" fmla="*/ 0 60000 65536"/>
              <a:gd name="T8" fmla="*/ 0 60000 65536"/>
              <a:gd name="T9" fmla="*/ 0 w 2411"/>
              <a:gd name="T10" fmla="*/ 0 h 2282"/>
              <a:gd name="T11" fmla="*/ 2411 w 2411"/>
              <a:gd name="T12" fmla="*/ 2282 h 22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11" h="2282">
                <a:moveTo>
                  <a:pt x="0" y="0"/>
                </a:moveTo>
                <a:lnTo>
                  <a:pt x="2411" y="5"/>
                </a:lnTo>
                <a:lnTo>
                  <a:pt x="2411" y="2282"/>
                </a:lnTo>
              </a:path>
            </a:pathLst>
          </a:custGeom>
          <a:noFill/>
          <a:ln w="222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xmlns="" id="{479A2C79-4AF0-974D-B3AB-17E4BAB976D1}"/>
              </a:ext>
            </a:extLst>
          </p:cNvPr>
          <p:cNvSpPr>
            <a:spLocks/>
          </p:cNvSpPr>
          <p:nvPr/>
        </p:nvSpPr>
        <p:spPr bwMode="auto">
          <a:xfrm flipH="1" flipV="1">
            <a:off x="6480601" y="1982167"/>
            <a:ext cx="5105515" cy="3070225"/>
          </a:xfrm>
          <a:custGeom>
            <a:avLst/>
            <a:gdLst>
              <a:gd name="T0" fmla="*/ 0 w 2411"/>
              <a:gd name="T1" fmla="*/ 0 h 2282"/>
              <a:gd name="T2" fmla="*/ 2411 w 2411"/>
              <a:gd name="T3" fmla="*/ 5 h 2282"/>
              <a:gd name="T4" fmla="*/ 2411 w 2411"/>
              <a:gd name="T5" fmla="*/ 2282 h 2282"/>
              <a:gd name="T6" fmla="*/ 0 60000 65536"/>
              <a:gd name="T7" fmla="*/ 0 60000 65536"/>
              <a:gd name="T8" fmla="*/ 0 60000 65536"/>
              <a:gd name="T9" fmla="*/ 0 w 2411"/>
              <a:gd name="T10" fmla="*/ 0 h 2282"/>
              <a:gd name="T11" fmla="*/ 2411 w 2411"/>
              <a:gd name="T12" fmla="*/ 2282 h 22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11" h="2282">
                <a:moveTo>
                  <a:pt x="0" y="0"/>
                </a:moveTo>
                <a:lnTo>
                  <a:pt x="2411" y="5"/>
                </a:lnTo>
                <a:lnTo>
                  <a:pt x="2411" y="2282"/>
                </a:lnTo>
              </a:path>
            </a:pathLst>
          </a:custGeom>
          <a:noFill/>
          <a:ln w="22225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xmlns="" id="{DE055794-FCE7-CA48-B283-EE73B2315797}"/>
              </a:ext>
            </a:extLst>
          </p:cNvPr>
          <p:cNvGrpSpPr>
            <a:grpSpLocks/>
          </p:cNvGrpSpPr>
          <p:nvPr/>
        </p:nvGrpSpPr>
        <p:grpSpPr bwMode="auto">
          <a:xfrm>
            <a:off x="6480602" y="4665043"/>
            <a:ext cx="384175" cy="387350"/>
            <a:chOff x="5394" y="1539"/>
            <a:chExt cx="332" cy="332"/>
          </a:xfrm>
        </p:grpSpPr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xmlns="" id="{D99BD3DD-B74D-ED47-AA82-8FBABC721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4" y="1539"/>
              <a:ext cx="332" cy="33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xmlns="" id="{6DE5EDF5-6D51-7246-9291-61AB56B73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" y="1677"/>
              <a:ext cx="219" cy="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6D0F52-AB22-F14E-8CC3-40E5AFF41DBE}"/>
              </a:ext>
            </a:extLst>
          </p:cNvPr>
          <p:cNvSpPr txBox="1"/>
          <p:nvPr/>
        </p:nvSpPr>
        <p:spPr>
          <a:xfrm>
            <a:off x="285159" y="121291"/>
            <a:ext cx="991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Principais vantagens e desvantagens do método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29DB0FC1-9662-9440-93A3-8C4E20EF43D8}"/>
              </a:ext>
            </a:extLst>
          </p:cNvPr>
          <p:cNvSpPr txBox="1"/>
          <p:nvPr/>
        </p:nvSpPr>
        <p:spPr>
          <a:xfrm>
            <a:off x="2840787" y="1510800"/>
            <a:ext cx="1654962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Vantagens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A6A133AE-ACC5-E44C-90C4-E486DAC4D86F}"/>
              </a:ext>
            </a:extLst>
          </p:cNvPr>
          <p:cNvSpPr txBox="1"/>
          <p:nvPr/>
        </p:nvSpPr>
        <p:spPr>
          <a:xfrm>
            <a:off x="8100446" y="5130157"/>
            <a:ext cx="1991408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Desvantagens</a:t>
            </a:r>
          </a:p>
        </p:txBody>
      </p:sp>
    </p:spTree>
    <p:extLst>
      <p:ext uri="{BB962C8B-B14F-4D97-AF65-F5344CB8AC3E}">
        <p14:creationId xmlns:p14="http://schemas.microsoft.com/office/powerpoint/2010/main" xmlns="" val="128276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FC4B8E7-E3EA-3B49-98A8-0C211495B68F}"/>
              </a:ext>
            </a:extLst>
          </p:cNvPr>
          <p:cNvSpPr txBox="1"/>
          <p:nvPr/>
        </p:nvSpPr>
        <p:spPr>
          <a:xfrm>
            <a:off x="217018" y="154800"/>
            <a:ext cx="991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Implementação da Revisão Sistemática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6D5C273B-54FE-9C41-A265-87013486854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525490" y="3032141"/>
            <a:ext cx="581025" cy="447675"/>
          </a:xfrm>
          <a:custGeom>
            <a:avLst/>
            <a:gdLst>
              <a:gd name="T0" fmla="*/ 0 w 384"/>
              <a:gd name="T1" fmla="*/ 447675 h 295"/>
              <a:gd name="T2" fmla="*/ 0 w 384"/>
              <a:gd name="T3" fmla="*/ 156307 h 295"/>
              <a:gd name="T4" fmla="*/ 581025 w 384"/>
              <a:gd name="T5" fmla="*/ 0 h 295"/>
              <a:gd name="T6" fmla="*/ 581025 w 384"/>
              <a:gd name="T7" fmla="*/ 447675 h 295"/>
              <a:gd name="T8" fmla="*/ 0 w 384"/>
              <a:gd name="T9" fmla="*/ 447675 h 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295"/>
              <a:gd name="T17" fmla="*/ 384 w 384"/>
              <a:gd name="T18" fmla="*/ 295 h 2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295">
                <a:moveTo>
                  <a:pt x="0" y="295"/>
                </a:moveTo>
                <a:lnTo>
                  <a:pt x="0" y="103"/>
                </a:lnTo>
                <a:lnTo>
                  <a:pt x="384" y="0"/>
                </a:lnTo>
                <a:lnTo>
                  <a:pt x="384" y="295"/>
                </a:lnTo>
                <a:lnTo>
                  <a:pt x="0" y="29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28BA0E36-6FDD-0E44-91BC-BA7F630CB4D8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880720" y="2633640"/>
            <a:ext cx="584200" cy="387350"/>
          </a:xfrm>
          <a:custGeom>
            <a:avLst/>
            <a:gdLst>
              <a:gd name="T0" fmla="*/ 0 w 384"/>
              <a:gd name="T1" fmla="*/ 387350 h 295"/>
              <a:gd name="T2" fmla="*/ 0 w 384"/>
              <a:gd name="T3" fmla="*/ 135244 h 295"/>
              <a:gd name="T4" fmla="*/ 584200 w 384"/>
              <a:gd name="T5" fmla="*/ 0 h 295"/>
              <a:gd name="T6" fmla="*/ 584200 w 384"/>
              <a:gd name="T7" fmla="*/ 387350 h 295"/>
              <a:gd name="T8" fmla="*/ 0 w 384"/>
              <a:gd name="T9" fmla="*/ 387350 h 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295"/>
              <a:gd name="T17" fmla="*/ 384 w 384"/>
              <a:gd name="T18" fmla="*/ 295 h 2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295">
                <a:moveTo>
                  <a:pt x="0" y="295"/>
                </a:moveTo>
                <a:lnTo>
                  <a:pt x="0" y="103"/>
                </a:lnTo>
                <a:lnTo>
                  <a:pt x="384" y="0"/>
                </a:lnTo>
                <a:lnTo>
                  <a:pt x="384" y="295"/>
                </a:lnTo>
                <a:lnTo>
                  <a:pt x="0" y="29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264DE42B-D008-554A-B118-0B4F955F7DC1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8254033" y="2180772"/>
            <a:ext cx="579437" cy="458788"/>
          </a:xfrm>
          <a:custGeom>
            <a:avLst/>
            <a:gdLst>
              <a:gd name="T0" fmla="*/ 0 w 384"/>
              <a:gd name="T1" fmla="*/ 458788 h 295"/>
              <a:gd name="T2" fmla="*/ 0 w 384"/>
              <a:gd name="T3" fmla="*/ 160187 h 295"/>
              <a:gd name="T4" fmla="*/ 579437 w 384"/>
              <a:gd name="T5" fmla="*/ 0 h 295"/>
              <a:gd name="T6" fmla="*/ 579437 w 384"/>
              <a:gd name="T7" fmla="*/ 458788 h 295"/>
              <a:gd name="T8" fmla="*/ 0 w 384"/>
              <a:gd name="T9" fmla="*/ 458788 h 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295"/>
              <a:gd name="T17" fmla="*/ 384 w 384"/>
              <a:gd name="T18" fmla="*/ 295 h 2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295">
                <a:moveTo>
                  <a:pt x="0" y="295"/>
                </a:moveTo>
                <a:lnTo>
                  <a:pt x="0" y="103"/>
                </a:lnTo>
                <a:lnTo>
                  <a:pt x="384" y="0"/>
                </a:lnTo>
                <a:lnTo>
                  <a:pt x="384" y="295"/>
                </a:lnTo>
                <a:lnTo>
                  <a:pt x="0" y="29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F42C2C99-6911-B649-BF6C-A205B7C49175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728982" y="2180772"/>
            <a:ext cx="9288424" cy="1295400"/>
          </a:xfrm>
          <a:custGeom>
            <a:avLst/>
            <a:gdLst>
              <a:gd name="T0" fmla="*/ 0 w 4704"/>
              <a:gd name="T1" fmla="*/ 1295400 h 960"/>
              <a:gd name="T2" fmla="*/ 2022443 w 4704"/>
              <a:gd name="T3" fmla="*/ 1295400 h 960"/>
              <a:gd name="T4" fmla="*/ 2022443 w 4704"/>
              <a:gd name="T5" fmla="*/ 842010 h 960"/>
              <a:gd name="T6" fmla="*/ 4044885 w 4704"/>
              <a:gd name="T7" fmla="*/ 842010 h 960"/>
              <a:gd name="T8" fmla="*/ 4044885 w 4704"/>
              <a:gd name="T9" fmla="*/ 453390 h 960"/>
              <a:gd name="T10" fmla="*/ 6067327 w 4704"/>
              <a:gd name="T11" fmla="*/ 453390 h 960"/>
              <a:gd name="T12" fmla="*/ 6067327 w 4704"/>
              <a:gd name="T13" fmla="*/ 0 h 960"/>
              <a:gd name="T14" fmla="*/ 7927975 w 4704"/>
              <a:gd name="T15" fmla="*/ 0 h 9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704"/>
              <a:gd name="T25" fmla="*/ 0 h 960"/>
              <a:gd name="T26" fmla="*/ 4704 w 4704"/>
              <a:gd name="T27" fmla="*/ 960 h 9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704" h="960">
                <a:moveTo>
                  <a:pt x="0" y="960"/>
                </a:moveTo>
                <a:lnTo>
                  <a:pt x="1200" y="960"/>
                </a:lnTo>
                <a:lnTo>
                  <a:pt x="1200" y="624"/>
                </a:lnTo>
                <a:lnTo>
                  <a:pt x="2400" y="624"/>
                </a:lnTo>
                <a:lnTo>
                  <a:pt x="2400" y="336"/>
                </a:lnTo>
                <a:lnTo>
                  <a:pt x="3600" y="336"/>
                </a:lnTo>
                <a:lnTo>
                  <a:pt x="3600" y="0"/>
                </a:lnTo>
                <a:lnTo>
                  <a:pt x="470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rPr>
              <a:t> 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xmlns="" id="{1D2559F1-E103-8448-B84F-787AE2D14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20" y="3141148"/>
            <a:ext cx="17225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" tIns="0" rIns="3810" bIns="0" anchor="b">
            <a:spAutoFit/>
          </a:bodyPr>
          <a:lstStyle>
            <a:lvl1pPr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altLang="ko-KR" sz="1800" b="1" dirty="0">
                <a:solidFill>
                  <a:srgbClr val="000000"/>
                </a:solidFill>
                <a:ea typeface="Gulim" panose="020B0600000101010101" pitchFamily="34" charset="-127"/>
              </a:rPr>
              <a:t>Planejamento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A567786C-1E30-2B4A-95A4-0E21D5435A79}"/>
              </a:ext>
            </a:extLst>
          </p:cNvPr>
          <p:cNvCxnSpPr/>
          <p:nvPr/>
        </p:nvCxnSpPr>
        <p:spPr>
          <a:xfrm>
            <a:off x="4106515" y="3476172"/>
            <a:ext cx="0" cy="305543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F208AAB2-773A-1E48-AB02-E2E0E90FC8B8}"/>
              </a:ext>
            </a:extLst>
          </p:cNvPr>
          <p:cNvCxnSpPr>
            <a:cxnSpLocks/>
          </p:cNvCxnSpPr>
          <p:nvPr/>
        </p:nvCxnSpPr>
        <p:spPr>
          <a:xfrm>
            <a:off x="6464920" y="2971347"/>
            <a:ext cx="0" cy="35602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xmlns="" id="{B36639EA-7C7A-2449-9CC6-5042B8119DFC}"/>
              </a:ext>
            </a:extLst>
          </p:cNvPr>
          <p:cNvCxnSpPr>
            <a:cxnSpLocks/>
          </p:cNvCxnSpPr>
          <p:nvPr/>
        </p:nvCxnSpPr>
        <p:spPr>
          <a:xfrm>
            <a:off x="8833470" y="2633640"/>
            <a:ext cx="0" cy="38979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>
            <a:extLst>
              <a:ext uri="{FF2B5EF4-FFF2-40B4-BE49-F238E27FC236}">
                <a16:creationId xmlns:a16="http://schemas.microsoft.com/office/drawing/2014/main" xmlns="" id="{B92CAA43-3028-BF45-B42E-A15C669C5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1180" y="2214136"/>
            <a:ext cx="332997" cy="309536"/>
          </a:xfrm>
          <a:prstGeom prst="rect">
            <a:avLst/>
          </a:prstGeom>
          <a:solidFill>
            <a:srgbClr val="1D4F79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84848613-B77A-7A47-9BD3-70D6101FCB1E}"/>
              </a:ext>
            </a:extLst>
          </p:cNvPr>
          <p:cNvSpPr/>
          <p:nvPr/>
        </p:nvSpPr>
        <p:spPr>
          <a:xfrm>
            <a:off x="9121543" y="1182704"/>
            <a:ext cx="1561326" cy="948856"/>
          </a:xfrm>
          <a:prstGeom prst="ellipse">
            <a:avLst/>
          </a:prstGeom>
          <a:solidFill>
            <a:srgbClr val="1E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93FC9CF0-92CA-664C-A864-8FAC2A75FCC1}"/>
              </a:ext>
            </a:extLst>
          </p:cNvPr>
          <p:cNvSpPr txBox="1"/>
          <p:nvPr/>
        </p:nvSpPr>
        <p:spPr>
          <a:xfrm>
            <a:off x="9007903" y="1333966"/>
            <a:ext cx="1788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Revisão 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Sistemática</a:t>
            </a: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xmlns="" id="{7302F90D-0F51-A84F-8616-B740ACD52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523" y="2713986"/>
            <a:ext cx="14931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" tIns="0" rIns="3810" bIns="0" anchor="b">
            <a:spAutoFit/>
          </a:bodyPr>
          <a:lstStyle>
            <a:lvl1pPr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altLang="ko-KR" sz="1800" b="1" dirty="0">
                <a:solidFill>
                  <a:srgbClr val="000000"/>
                </a:solidFill>
                <a:ea typeface="Gulim" panose="020B0600000101010101" pitchFamily="34" charset="-127"/>
              </a:rPr>
              <a:t>Condução</a:t>
            </a: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xmlns="" id="{B72614E5-28AA-3C47-816C-5BE2942C3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6817" y="2337542"/>
            <a:ext cx="14931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" tIns="0" rIns="3810" bIns="0" anchor="b">
            <a:spAutoFit/>
          </a:bodyPr>
          <a:lstStyle>
            <a:lvl1pPr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altLang="ko-KR" sz="1800" b="1" dirty="0">
                <a:solidFill>
                  <a:srgbClr val="000000"/>
                </a:solidFill>
                <a:ea typeface="Gulim" panose="020B0600000101010101" pitchFamily="34" charset="-127"/>
              </a:rPr>
              <a:t>Resultados</a:t>
            </a: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xmlns="" id="{438C33C5-975D-2642-B721-0771C7A77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321" y="2633640"/>
            <a:ext cx="332997" cy="309536"/>
          </a:xfrm>
          <a:prstGeom prst="rect">
            <a:avLst/>
          </a:prstGeom>
          <a:solidFill>
            <a:srgbClr val="1D4F79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xmlns="" id="{04DA2374-7D89-3A4D-93DD-37A9041C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917" y="1879600"/>
            <a:ext cx="332997" cy="309536"/>
          </a:xfrm>
          <a:prstGeom prst="rect">
            <a:avLst/>
          </a:prstGeom>
          <a:solidFill>
            <a:srgbClr val="1D4F79"/>
          </a:solidFill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A07C7F95-AB75-3146-B343-1CEA8A3FC4AB}"/>
              </a:ext>
            </a:extLst>
          </p:cNvPr>
          <p:cNvSpPr txBox="1"/>
          <p:nvPr/>
        </p:nvSpPr>
        <p:spPr>
          <a:xfrm>
            <a:off x="1556203" y="3678025"/>
            <a:ext cx="23072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Definicação do problema;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Delimitação do objetivo;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Constructos e keywords;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Definir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strings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de busca;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Definir critérios (inclusão e exclusão).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193C4677-0B6C-1149-97FF-580C3FF59F76}"/>
              </a:ext>
            </a:extLst>
          </p:cNvPr>
          <p:cNvSpPr txBox="1"/>
          <p:nvPr/>
        </p:nvSpPr>
        <p:spPr>
          <a:xfrm>
            <a:off x="4208198" y="3768980"/>
            <a:ext cx="21979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Definicação base de dados;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Realizar busca;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Refinar busca;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Aplicar filtros e critérios;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Fazer categorização.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004A9EB9-9682-0743-AA4E-06EDFCE7EFED}"/>
              </a:ext>
            </a:extLst>
          </p:cNvPr>
          <p:cNvSpPr txBox="1"/>
          <p:nvPr/>
        </p:nvSpPr>
        <p:spPr>
          <a:xfrm>
            <a:off x="6507845" y="3753904"/>
            <a:ext cx="24857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Formulário de extração de dados;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Relato e recomendações;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Evidências da pesquisa;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Relatórios / recomendações.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xmlns="" id="{B4B4A68A-B794-564A-BB4F-F434D25871D1}"/>
              </a:ext>
            </a:extLst>
          </p:cNvPr>
          <p:cNvCxnSpPr>
            <a:cxnSpLocks/>
          </p:cNvCxnSpPr>
          <p:nvPr/>
        </p:nvCxnSpPr>
        <p:spPr>
          <a:xfrm flipV="1">
            <a:off x="2090587" y="1160982"/>
            <a:ext cx="7380000" cy="1152000"/>
          </a:xfrm>
          <a:prstGeom prst="straightConnector1">
            <a:avLst/>
          </a:prstGeom>
          <a:ln w="698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xmlns="" id="{9BE7F7CD-91E8-694A-802A-ECA22A552B02}"/>
              </a:ext>
            </a:extLst>
          </p:cNvPr>
          <p:cNvSpPr txBox="1"/>
          <p:nvPr/>
        </p:nvSpPr>
        <p:spPr>
          <a:xfrm rot="21036614">
            <a:off x="1918699" y="1251094"/>
            <a:ext cx="7592448" cy="369332"/>
          </a:xfrm>
          <a:prstGeom prst="rect">
            <a:avLst/>
          </a:prstGeom>
          <a:solidFill>
            <a:srgbClr val="1E4E79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Estágios para condução de uma Revisão Bibliográfica Sistemática </a:t>
            </a:r>
          </a:p>
        </p:txBody>
      </p:sp>
    </p:spTree>
    <p:extLst>
      <p:ext uri="{BB962C8B-B14F-4D97-AF65-F5344CB8AC3E}">
        <p14:creationId xmlns:p14="http://schemas.microsoft.com/office/powerpoint/2010/main" xmlns="" val="19438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CB66820-3BAF-4F42-B813-24D222880C30}"/>
              </a:ext>
            </a:extLst>
          </p:cNvPr>
          <p:cNvSpPr txBox="1"/>
          <p:nvPr/>
        </p:nvSpPr>
        <p:spPr>
          <a:xfrm>
            <a:off x="474185" y="148399"/>
            <a:ext cx="991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Estratégias de Busca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149681D-D485-41AD-9CA3-EC40E348DA3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547380" y="1007027"/>
            <a:ext cx="4911725" cy="800173"/>
          </a:xfrm>
          <a:prstGeom prst="cube">
            <a:avLst>
              <a:gd name="adj" fmla="val 25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" name="Text12">
            <a:extLst>
              <a:ext uri="{FF2B5EF4-FFF2-40B4-BE49-F238E27FC236}">
                <a16:creationId xmlns:a16="http://schemas.microsoft.com/office/drawing/2014/main" xmlns="" id="{D2FE068C-5838-4A35-9068-A660FE863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7426" y="1309171"/>
            <a:ext cx="2397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Base de Dados</a:t>
            </a:r>
          </a:p>
        </p:txBody>
      </p:sp>
      <p:sp>
        <p:nvSpPr>
          <p:cNvPr id="68" name="AutoShape 4">
            <a:extLst>
              <a:ext uri="{FF2B5EF4-FFF2-40B4-BE49-F238E27FC236}">
                <a16:creationId xmlns:a16="http://schemas.microsoft.com/office/drawing/2014/main" xmlns="" id="{33055407-2522-4E3E-BD7F-EB7C6C857915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474185" y="2297227"/>
            <a:ext cx="4911725" cy="800173"/>
          </a:xfrm>
          <a:prstGeom prst="cube">
            <a:avLst>
              <a:gd name="adj" fmla="val 25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9" name="Text12">
            <a:extLst>
              <a:ext uri="{FF2B5EF4-FFF2-40B4-BE49-F238E27FC236}">
                <a16:creationId xmlns:a16="http://schemas.microsoft.com/office/drawing/2014/main" xmlns="" id="{BE8B7CFF-71DD-4372-AF50-9DBF11B9E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179" y="2604180"/>
            <a:ext cx="2397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Busca Manual</a:t>
            </a:r>
          </a:p>
        </p:txBody>
      </p:sp>
      <p:sp>
        <p:nvSpPr>
          <p:cNvPr id="70" name="AutoShape 4">
            <a:extLst>
              <a:ext uri="{FF2B5EF4-FFF2-40B4-BE49-F238E27FC236}">
                <a16:creationId xmlns:a16="http://schemas.microsoft.com/office/drawing/2014/main" xmlns="" id="{EA2B264F-E50C-4458-97E7-3DF35DFF03F2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391165" y="3543266"/>
            <a:ext cx="4911725" cy="800173"/>
          </a:xfrm>
          <a:prstGeom prst="cube">
            <a:avLst>
              <a:gd name="adj" fmla="val 25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" name="Text12">
            <a:extLst>
              <a:ext uri="{FF2B5EF4-FFF2-40B4-BE49-F238E27FC236}">
                <a16:creationId xmlns:a16="http://schemas.microsoft.com/office/drawing/2014/main" xmlns="" id="{9D918B2E-5683-4EAC-BB9D-39822AAF0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979" y="3813436"/>
            <a:ext cx="2397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Outras Fontes</a:t>
            </a:r>
          </a:p>
        </p:txBody>
      </p:sp>
      <p:grpSp>
        <p:nvGrpSpPr>
          <p:cNvPr id="72" name="Group 5">
            <a:extLst>
              <a:ext uri="{FF2B5EF4-FFF2-40B4-BE49-F238E27FC236}">
                <a16:creationId xmlns:a16="http://schemas.microsoft.com/office/drawing/2014/main" xmlns="" id="{5FCA2C34-EBD1-4AA1-B07A-927C4B16F337}"/>
              </a:ext>
            </a:extLst>
          </p:cNvPr>
          <p:cNvGrpSpPr>
            <a:grpSpLocks/>
          </p:cNvGrpSpPr>
          <p:nvPr/>
        </p:nvGrpSpPr>
        <p:grpSpPr bwMode="auto">
          <a:xfrm>
            <a:off x="1021052" y="1862070"/>
            <a:ext cx="4002088" cy="315912"/>
            <a:chOff x="1981" y="2407"/>
            <a:chExt cx="1667" cy="132"/>
          </a:xfrm>
        </p:grpSpPr>
        <p:sp>
          <p:nvSpPr>
            <p:cNvPr id="73" name="Line 6">
              <a:extLst>
                <a:ext uri="{FF2B5EF4-FFF2-40B4-BE49-F238E27FC236}">
                  <a16:creationId xmlns:a16="http://schemas.microsoft.com/office/drawing/2014/main" xmlns="" id="{0EDC7DCA-DA9A-49B4-AD3B-7E151C46D9F3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1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74" name="Line 7">
              <a:extLst>
                <a:ext uri="{FF2B5EF4-FFF2-40B4-BE49-F238E27FC236}">
                  <a16:creationId xmlns:a16="http://schemas.microsoft.com/office/drawing/2014/main" xmlns="" id="{A408DC4A-BC7A-4A39-9F71-B017A2381353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75" name="Line 8">
              <a:extLst>
                <a:ext uri="{FF2B5EF4-FFF2-40B4-BE49-F238E27FC236}">
                  <a16:creationId xmlns:a16="http://schemas.microsoft.com/office/drawing/2014/main" xmlns="" id="{F21CE5CA-504B-453B-992C-323600EE2B35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647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76" name="Line 9">
              <a:extLst>
                <a:ext uri="{FF2B5EF4-FFF2-40B4-BE49-F238E27FC236}">
                  <a16:creationId xmlns:a16="http://schemas.microsoft.com/office/drawing/2014/main" xmlns="" id="{32268C58-A558-412C-8E57-BEFD9573D1AE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77" name="Line 10">
              <a:extLst>
                <a:ext uri="{FF2B5EF4-FFF2-40B4-BE49-F238E27FC236}">
                  <a16:creationId xmlns:a16="http://schemas.microsoft.com/office/drawing/2014/main" xmlns="" id="{97919EB8-BA61-434C-BE92-442383D4A908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78" name="Line 11">
              <a:extLst>
                <a:ext uri="{FF2B5EF4-FFF2-40B4-BE49-F238E27FC236}">
                  <a16:creationId xmlns:a16="http://schemas.microsoft.com/office/drawing/2014/main" xmlns="" id="{4EEC2CBC-4A2A-4019-BA9E-F34DABEE8E12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648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</p:grpSp>
      <p:grpSp>
        <p:nvGrpSpPr>
          <p:cNvPr id="79" name="Group 5">
            <a:extLst>
              <a:ext uri="{FF2B5EF4-FFF2-40B4-BE49-F238E27FC236}">
                <a16:creationId xmlns:a16="http://schemas.microsoft.com/office/drawing/2014/main" xmlns="" id="{29E71BA9-C165-4C5B-8521-E25853466151}"/>
              </a:ext>
            </a:extLst>
          </p:cNvPr>
          <p:cNvGrpSpPr>
            <a:grpSpLocks/>
          </p:cNvGrpSpPr>
          <p:nvPr/>
        </p:nvGrpSpPr>
        <p:grpSpPr bwMode="auto">
          <a:xfrm>
            <a:off x="852803" y="3162377"/>
            <a:ext cx="4002088" cy="315912"/>
            <a:chOff x="1981" y="2407"/>
            <a:chExt cx="1667" cy="132"/>
          </a:xfrm>
        </p:grpSpPr>
        <p:sp>
          <p:nvSpPr>
            <p:cNvPr id="80" name="Line 6">
              <a:extLst>
                <a:ext uri="{FF2B5EF4-FFF2-40B4-BE49-F238E27FC236}">
                  <a16:creationId xmlns:a16="http://schemas.microsoft.com/office/drawing/2014/main" xmlns="" id="{14EE9E90-CBF2-4B81-8620-A8E2331B8120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1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81" name="Line 7">
              <a:extLst>
                <a:ext uri="{FF2B5EF4-FFF2-40B4-BE49-F238E27FC236}">
                  <a16:creationId xmlns:a16="http://schemas.microsoft.com/office/drawing/2014/main" xmlns="" id="{0097D86E-9309-4A6E-8A2E-2E77786F6441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82" name="Line 8">
              <a:extLst>
                <a:ext uri="{FF2B5EF4-FFF2-40B4-BE49-F238E27FC236}">
                  <a16:creationId xmlns:a16="http://schemas.microsoft.com/office/drawing/2014/main" xmlns="" id="{1FF31819-E9BD-4464-8033-BAECF1B585C6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647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83" name="Line 9">
              <a:extLst>
                <a:ext uri="{FF2B5EF4-FFF2-40B4-BE49-F238E27FC236}">
                  <a16:creationId xmlns:a16="http://schemas.microsoft.com/office/drawing/2014/main" xmlns="" id="{0D0D4E99-FCC3-474B-9976-CB116BAD0FC0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84" name="Line 10">
              <a:extLst>
                <a:ext uri="{FF2B5EF4-FFF2-40B4-BE49-F238E27FC236}">
                  <a16:creationId xmlns:a16="http://schemas.microsoft.com/office/drawing/2014/main" xmlns="" id="{CE24C7AE-003D-4CA2-A768-46E5CBE882F9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85" name="Line 11">
              <a:extLst>
                <a:ext uri="{FF2B5EF4-FFF2-40B4-BE49-F238E27FC236}">
                  <a16:creationId xmlns:a16="http://schemas.microsoft.com/office/drawing/2014/main" xmlns="" id="{3EEFB26C-B318-47A7-8BCB-26005DDCA39E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648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</p:grpSp>
      <p:grpSp>
        <p:nvGrpSpPr>
          <p:cNvPr id="86" name="Group 5">
            <a:extLst>
              <a:ext uri="{FF2B5EF4-FFF2-40B4-BE49-F238E27FC236}">
                <a16:creationId xmlns:a16="http://schemas.microsoft.com/office/drawing/2014/main" xmlns="" id="{22A999D0-185A-4437-A427-857CEDCEFAC9}"/>
              </a:ext>
            </a:extLst>
          </p:cNvPr>
          <p:cNvGrpSpPr>
            <a:grpSpLocks/>
          </p:cNvGrpSpPr>
          <p:nvPr/>
        </p:nvGrpSpPr>
        <p:grpSpPr bwMode="auto">
          <a:xfrm>
            <a:off x="815495" y="4445827"/>
            <a:ext cx="4002088" cy="315912"/>
            <a:chOff x="1981" y="2407"/>
            <a:chExt cx="1667" cy="132"/>
          </a:xfrm>
        </p:grpSpPr>
        <p:sp>
          <p:nvSpPr>
            <p:cNvPr id="87" name="Line 6">
              <a:extLst>
                <a:ext uri="{FF2B5EF4-FFF2-40B4-BE49-F238E27FC236}">
                  <a16:creationId xmlns:a16="http://schemas.microsoft.com/office/drawing/2014/main" xmlns="" id="{8864658C-BB8E-48A5-A430-65EC4DF3CB8E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1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88" name="Line 7">
              <a:extLst>
                <a:ext uri="{FF2B5EF4-FFF2-40B4-BE49-F238E27FC236}">
                  <a16:creationId xmlns:a16="http://schemas.microsoft.com/office/drawing/2014/main" xmlns="" id="{7999A13B-D9DB-4EDA-B773-88AEC507E3FF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89" name="Line 8">
              <a:extLst>
                <a:ext uri="{FF2B5EF4-FFF2-40B4-BE49-F238E27FC236}">
                  <a16:creationId xmlns:a16="http://schemas.microsoft.com/office/drawing/2014/main" xmlns="" id="{18799E64-8A13-4848-B56A-D35A01D9F066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647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90" name="Line 9">
              <a:extLst>
                <a:ext uri="{FF2B5EF4-FFF2-40B4-BE49-F238E27FC236}">
                  <a16:creationId xmlns:a16="http://schemas.microsoft.com/office/drawing/2014/main" xmlns="" id="{D97E25C1-3DC9-4B78-9438-63CB81EBC60B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91" name="Line 10">
              <a:extLst>
                <a:ext uri="{FF2B5EF4-FFF2-40B4-BE49-F238E27FC236}">
                  <a16:creationId xmlns:a16="http://schemas.microsoft.com/office/drawing/2014/main" xmlns="" id="{F5040809-D590-4D5B-A63B-5FFF0DD5A4CC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92" name="Line 11">
              <a:extLst>
                <a:ext uri="{FF2B5EF4-FFF2-40B4-BE49-F238E27FC236}">
                  <a16:creationId xmlns:a16="http://schemas.microsoft.com/office/drawing/2014/main" xmlns="" id="{9C5FF91D-398B-44E0-9900-691C51C8359A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648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</p:grpSp>
      <p:sp>
        <p:nvSpPr>
          <p:cNvPr id="93" name="CaixaDeTexto 92">
            <a:extLst>
              <a:ext uri="{FF2B5EF4-FFF2-40B4-BE49-F238E27FC236}">
                <a16:creationId xmlns:a16="http://schemas.microsoft.com/office/drawing/2014/main" xmlns="" id="{486C5504-FA4B-42E2-A142-C0E1F34DCAE0}"/>
              </a:ext>
            </a:extLst>
          </p:cNvPr>
          <p:cNvSpPr txBox="1"/>
          <p:nvPr/>
        </p:nvSpPr>
        <p:spPr>
          <a:xfrm>
            <a:off x="1342616" y="4939451"/>
            <a:ext cx="28786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Base de Dados Selecionadas</a:t>
            </a:r>
          </a:p>
        </p:txBody>
      </p:sp>
      <p:sp>
        <p:nvSpPr>
          <p:cNvPr id="94" name="Seta: para a Direita 93">
            <a:extLst>
              <a:ext uri="{FF2B5EF4-FFF2-40B4-BE49-F238E27FC236}">
                <a16:creationId xmlns:a16="http://schemas.microsoft.com/office/drawing/2014/main" xmlns="" id="{90C934C0-8B7A-4F3E-A0E0-5B0829B4F02C}"/>
              </a:ext>
            </a:extLst>
          </p:cNvPr>
          <p:cNvSpPr/>
          <p:nvPr/>
        </p:nvSpPr>
        <p:spPr>
          <a:xfrm>
            <a:off x="5598977" y="2590116"/>
            <a:ext cx="1207115" cy="888173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AutoShape 4">
            <a:extLst>
              <a:ext uri="{FF2B5EF4-FFF2-40B4-BE49-F238E27FC236}">
                <a16:creationId xmlns:a16="http://schemas.microsoft.com/office/drawing/2014/main" xmlns="" id="{509EDBAB-4B47-4644-9349-0E7A73F5E735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7112299" y="1007027"/>
            <a:ext cx="4911725" cy="800173"/>
          </a:xfrm>
          <a:prstGeom prst="cube">
            <a:avLst>
              <a:gd name="adj" fmla="val 25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6" name="Text12">
            <a:extLst>
              <a:ext uri="{FF2B5EF4-FFF2-40B4-BE49-F238E27FC236}">
                <a16:creationId xmlns:a16="http://schemas.microsoft.com/office/drawing/2014/main" xmlns="" id="{E948C8D3-AE85-4399-95C6-7BCCB8D41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053" y="1309171"/>
            <a:ext cx="2397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Palavras-chave</a:t>
            </a:r>
          </a:p>
        </p:txBody>
      </p:sp>
      <p:sp>
        <p:nvSpPr>
          <p:cNvPr id="97" name="AutoShape 4">
            <a:extLst>
              <a:ext uri="{FF2B5EF4-FFF2-40B4-BE49-F238E27FC236}">
                <a16:creationId xmlns:a16="http://schemas.microsoft.com/office/drawing/2014/main" xmlns="" id="{3A7B1AB9-FB63-4E5F-909F-5F811619BC7F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7076812" y="2297227"/>
            <a:ext cx="4911725" cy="800173"/>
          </a:xfrm>
          <a:prstGeom prst="cube">
            <a:avLst>
              <a:gd name="adj" fmla="val 25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8" name="Text12">
            <a:extLst>
              <a:ext uri="{FF2B5EF4-FFF2-40B4-BE49-F238E27FC236}">
                <a16:creationId xmlns:a16="http://schemas.microsoft.com/office/drawing/2014/main" xmlns="" id="{ED40530F-7A01-4D1B-829E-099B49C33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151" y="2546992"/>
            <a:ext cx="37603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Operadores de truncamento</a:t>
            </a:r>
          </a:p>
        </p:txBody>
      </p:sp>
      <p:sp>
        <p:nvSpPr>
          <p:cNvPr id="99" name="AutoShape 4">
            <a:extLst>
              <a:ext uri="{FF2B5EF4-FFF2-40B4-BE49-F238E27FC236}">
                <a16:creationId xmlns:a16="http://schemas.microsoft.com/office/drawing/2014/main" xmlns="" id="{F6003D10-6971-45C9-BEF1-24CBB81FC271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993792" y="3543266"/>
            <a:ext cx="4911725" cy="800173"/>
          </a:xfrm>
          <a:prstGeom prst="cube">
            <a:avLst>
              <a:gd name="adj" fmla="val 25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0" name="Text12">
            <a:extLst>
              <a:ext uri="{FF2B5EF4-FFF2-40B4-BE49-F238E27FC236}">
                <a16:creationId xmlns:a16="http://schemas.microsoft.com/office/drawing/2014/main" xmlns="" id="{C6108E06-8330-40D1-9B0F-6C822A85D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679" y="3813436"/>
            <a:ext cx="34081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Operadores Booleanos</a:t>
            </a:r>
          </a:p>
        </p:txBody>
      </p:sp>
      <p:grpSp>
        <p:nvGrpSpPr>
          <p:cNvPr id="101" name="Group 5">
            <a:extLst>
              <a:ext uri="{FF2B5EF4-FFF2-40B4-BE49-F238E27FC236}">
                <a16:creationId xmlns:a16="http://schemas.microsoft.com/office/drawing/2014/main" xmlns="" id="{BE006D63-2546-432C-A479-F735C7EF4100}"/>
              </a:ext>
            </a:extLst>
          </p:cNvPr>
          <p:cNvGrpSpPr>
            <a:grpSpLocks/>
          </p:cNvGrpSpPr>
          <p:nvPr/>
        </p:nvGrpSpPr>
        <p:grpSpPr bwMode="auto">
          <a:xfrm>
            <a:off x="7623679" y="1862070"/>
            <a:ext cx="4002088" cy="315912"/>
            <a:chOff x="1981" y="2407"/>
            <a:chExt cx="1667" cy="132"/>
          </a:xfrm>
        </p:grpSpPr>
        <p:sp>
          <p:nvSpPr>
            <p:cNvPr id="102" name="Line 6">
              <a:extLst>
                <a:ext uri="{FF2B5EF4-FFF2-40B4-BE49-F238E27FC236}">
                  <a16:creationId xmlns:a16="http://schemas.microsoft.com/office/drawing/2014/main" xmlns="" id="{30BC72F4-D64F-4C49-A91C-4E975FBF4D5D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1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03" name="Line 7">
              <a:extLst>
                <a:ext uri="{FF2B5EF4-FFF2-40B4-BE49-F238E27FC236}">
                  <a16:creationId xmlns:a16="http://schemas.microsoft.com/office/drawing/2014/main" xmlns="" id="{3BCAE472-D317-4A5C-9B6C-FB4879F72398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04" name="Line 8">
              <a:extLst>
                <a:ext uri="{FF2B5EF4-FFF2-40B4-BE49-F238E27FC236}">
                  <a16:creationId xmlns:a16="http://schemas.microsoft.com/office/drawing/2014/main" xmlns="" id="{B9C3934C-553D-41A0-8C88-29259031472E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647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05" name="Line 9">
              <a:extLst>
                <a:ext uri="{FF2B5EF4-FFF2-40B4-BE49-F238E27FC236}">
                  <a16:creationId xmlns:a16="http://schemas.microsoft.com/office/drawing/2014/main" xmlns="" id="{9AD3711D-B528-4EDB-AAE3-F1E5A2CBC70B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06" name="Line 10">
              <a:extLst>
                <a:ext uri="{FF2B5EF4-FFF2-40B4-BE49-F238E27FC236}">
                  <a16:creationId xmlns:a16="http://schemas.microsoft.com/office/drawing/2014/main" xmlns="" id="{D5AF609F-3A45-404B-BD1C-A826C9EB12B7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07" name="Line 11">
              <a:extLst>
                <a:ext uri="{FF2B5EF4-FFF2-40B4-BE49-F238E27FC236}">
                  <a16:creationId xmlns:a16="http://schemas.microsoft.com/office/drawing/2014/main" xmlns="" id="{7F5A1BA2-7A84-4978-AF80-9A543F7BC43E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648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</p:grpSp>
      <p:grpSp>
        <p:nvGrpSpPr>
          <p:cNvPr id="108" name="Group 5">
            <a:extLst>
              <a:ext uri="{FF2B5EF4-FFF2-40B4-BE49-F238E27FC236}">
                <a16:creationId xmlns:a16="http://schemas.microsoft.com/office/drawing/2014/main" xmlns="" id="{FF66409B-D6EC-4AB8-BED2-D0986DAA3961}"/>
              </a:ext>
            </a:extLst>
          </p:cNvPr>
          <p:cNvGrpSpPr>
            <a:grpSpLocks/>
          </p:cNvGrpSpPr>
          <p:nvPr/>
        </p:nvGrpSpPr>
        <p:grpSpPr bwMode="auto">
          <a:xfrm>
            <a:off x="7455430" y="3162377"/>
            <a:ext cx="4002088" cy="315912"/>
            <a:chOff x="1981" y="2407"/>
            <a:chExt cx="1667" cy="132"/>
          </a:xfrm>
        </p:grpSpPr>
        <p:sp>
          <p:nvSpPr>
            <p:cNvPr id="109" name="Line 6">
              <a:extLst>
                <a:ext uri="{FF2B5EF4-FFF2-40B4-BE49-F238E27FC236}">
                  <a16:creationId xmlns:a16="http://schemas.microsoft.com/office/drawing/2014/main" xmlns="" id="{B8668754-DB4E-42DB-A7D0-B6251993EC48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1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10" name="Line 7">
              <a:extLst>
                <a:ext uri="{FF2B5EF4-FFF2-40B4-BE49-F238E27FC236}">
                  <a16:creationId xmlns:a16="http://schemas.microsoft.com/office/drawing/2014/main" xmlns="" id="{5E32A301-8374-4EFC-9E5F-47C29B6150C8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11" name="Line 8">
              <a:extLst>
                <a:ext uri="{FF2B5EF4-FFF2-40B4-BE49-F238E27FC236}">
                  <a16:creationId xmlns:a16="http://schemas.microsoft.com/office/drawing/2014/main" xmlns="" id="{BC3CCF07-E622-41F4-8CD2-9B29CC42C4A6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647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12" name="Line 9">
              <a:extLst>
                <a:ext uri="{FF2B5EF4-FFF2-40B4-BE49-F238E27FC236}">
                  <a16:creationId xmlns:a16="http://schemas.microsoft.com/office/drawing/2014/main" xmlns="" id="{C32959D2-A4D0-4CB2-A111-0F7C081BA9AA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13" name="Line 10">
              <a:extLst>
                <a:ext uri="{FF2B5EF4-FFF2-40B4-BE49-F238E27FC236}">
                  <a16:creationId xmlns:a16="http://schemas.microsoft.com/office/drawing/2014/main" xmlns="" id="{5E230345-3096-4956-9079-B7E3D7AE636D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14" name="Line 11">
              <a:extLst>
                <a:ext uri="{FF2B5EF4-FFF2-40B4-BE49-F238E27FC236}">
                  <a16:creationId xmlns:a16="http://schemas.microsoft.com/office/drawing/2014/main" xmlns="" id="{7C54951A-0435-4569-824A-6B8473E62B74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648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</p:grpSp>
      <p:grpSp>
        <p:nvGrpSpPr>
          <p:cNvPr id="115" name="Group 5">
            <a:extLst>
              <a:ext uri="{FF2B5EF4-FFF2-40B4-BE49-F238E27FC236}">
                <a16:creationId xmlns:a16="http://schemas.microsoft.com/office/drawing/2014/main" xmlns="" id="{3CD5995A-4593-44C9-AB55-B1B9855A1369}"/>
              </a:ext>
            </a:extLst>
          </p:cNvPr>
          <p:cNvGrpSpPr>
            <a:grpSpLocks/>
          </p:cNvGrpSpPr>
          <p:nvPr/>
        </p:nvGrpSpPr>
        <p:grpSpPr bwMode="auto">
          <a:xfrm>
            <a:off x="7418122" y="4445827"/>
            <a:ext cx="4002088" cy="315912"/>
            <a:chOff x="1981" y="2407"/>
            <a:chExt cx="1667" cy="132"/>
          </a:xfrm>
        </p:grpSpPr>
        <p:sp>
          <p:nvSpPr>
            <p:cNvPr id="116" name="Line 6">
              <a:extLst>
                <a:ext uri="{FF2B5EF4-FFF2-40B4-BE49-F238E27FC236}">
                  <a16:creationId xmlns:a16="http://schemas.microsoft.com/office/drawing/2014/main" xmlns="" id="{956C985A-5B5B-43AC-B4E5-06208D48068A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1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17" name="Line 7">
              <a:extLst>
                <a:ext uri="{FF2B5EF4-FFF2-40B4-BE49-F238E27FC236}">
                  <a16:creationId xmlns:a16="http://schemas.microsoft.com/office/drawing/2014/main" xmlns="" id="{E3F3263D-D5D4-4E7D-8503-AB6B03DF2F19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18" name="Line 8">
              <a:extLst>
                <a:ext uri="{FF2B5EF4-FFF2-40B4-BE49-F238E27FC236}">
                  <a16:creationId xmlns:a16="http://schemas.microsoft.com/office/drawing/2014/main" xmlns="" id="{E48B05DB-8B8F-4B7A-9329-329905657FAD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647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19" name="Line 9">
              <a:extLst>
                <a:ext uri="{FF2B5EF4-FFF2-40B4-BE49-F238E27FC236}">
                  <a16:creationId xmlns:a16="http://schemas.microsoft.com/office/drawing/2014/main" xmlns="" id="{4DECD712-199A-44A4-AF48-43C091AA0444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2981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20" name="Line 10">
              <a:extLst>
                <a:ext uri="{FF2B5EF4-FFF2-40B4-BE49-F238E27FC236}">
                  <a16:creationId xmlns:a16="http://schemas.microsoft.com/office/drawing/2014/main" xmlns="" id="{97ED4A4F-FA2A-4648-8216-BD9DFFB22D46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314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  <p:sp>
          <p:nvSpPr>
            <p:cNvPr id="121" name="Line 11">
              <a:extLst>
                <a:ext uri="{FF2B5EF4-FFF2-40B4-BE49-F238E27FC236}">
                  <a16:creationId xmlns:a16="http://schemas.microsoft.com/office/drawing/2014/main" xmlns="" id="{DC3EFA5E-52F5-48C2-AAC0-9872EB989C01}"/>
                </a:ext>
              </a:extLst>
            </p:cNvPr>
            <p:cNvSpPr>
              <a:spLocks noChangeShapeType="1"/>
            </p:cNvSpPr>
            <p:nvPr/>
          </p:nvSpPr>
          <p:spPr bwMode="blackWhite">
            <a:xfrm>
              <a:off x="3648" y="2407"/>
              <a:ext cx="0" cy="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30" pitchFamily="18" charset="-127"/>
              </a:endParaRPr>
            </a:p>
          </p:txBody>
        </p:sp>
      </p:grpSp>
      <p:sp>
        <p:nvSpPr>
          <p:cNvPr id="122" name="CaixaDeTexto 121">
            <a:extLst>
              <a:ext uri="{FF2B5EF4-FFF2-40B4-BE49-F238E27FC236}">
                <a16:creationId xmlns:a16="http://schemas.microsoft.com/office/drawing/2014/main" xmlns="" id="{CE8A4E86-BC7C-424B-9694-48C5E0F8E004}"/>
              </a:ext>
            </a:extLst>
          </p:cNvPr>
          <p:cNvSpPr txBox="1"/>
          <p:nvPr/>
        </p:nvSpPr>
        <p:spPr>
          <a:xfrm>
            <a:off x="7945243" y="4939451"/>
            <a:ext cx="28786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Strings </a:t>
            </a:r>
          </a:p>
          <a:p>
            <a:pPr algn="ctr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de Busca</a:t>
            </a:r>
          </a:p>
        </p:txBody>
      </p:sp>
    </p:spTree>
    <p:extLst>
      <p:ext uri="{BB962C8B-B14F-4D97-AF65-F5344CB8AC3E}">
        <p14:creationId xmlns:p14="http://schemas.microsoft.com/office/powerpoint/2010/main" xmlns="" val="289851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6229268-088D-8A4C-A005-932901DC2D70}"/>
              </a:ext>
            </a:extLst>
          </p:cNvPr>
          <p:cNvSpPr txBox="1"/>
          <p:nvPr/>
        </p:nvSpPr>
        <p:spPr>
          <a:xfrm>
            <a:off x="285159" y="121291"/>
            <a:ext cx="991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Identificação das fontes de pesquisa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71366D4-6409-B14F-86E5-00C47785F94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blackWhite">
          <a:xfrm>
            <a:off x="1758838" y="2533466"/>
            <a:ext cx="1184275" cy="1143000"/>
          </a:xfrm>
          <a:prstGeom prst="rect">
            <a:avLst/>
          </a:prstGeom>
          <a:solidFill>
            <a:srgbClr val="1E4E7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B614FED-9453-9D45-A533-7A5BF9AF777D}"/>
              </a:ext>
            </a:extLst>
          </p:cNvPr>
          <p:cNvSpPr txBox="1"/>
          <p:nvPr/>
        </p:nvSpPr>
        <p:spPr>
          <a:xfrm>
            <a:off x="1816719" y="2643301"/>
            <a:ext cx="106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os 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estudos</a:t>
            </a:r>
          </a:p>
        </p:txBody>
      </p:sp>
      <p:cxnSp>
        <p:nvCxnSpPr>
          <p:cNvPr id="10" name="AutoShape 38">
            <a:extLst>
              <a:ext uri="{FF2B5EF4-FFF2-40B4-BE49-F238E27FC236}">
                <a16:creationId xmlns:a16="http://schemas.microsoft.com/office/drawing/2014/main" xmlns="" id="{66B46720-3358-2C42-BC60-7BE03C0668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000994" y="1732093"/>
            <a:ext cx="637717" cy="142922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" name="AutoShape 39">
            <a:extLst>
              <a:ext uri="{FF2B5EF4-FFF2-40B4-BE49-F238E27FC236}">
                <a16:creationId xmlns:a16="http://schemas.microsoft.com/office/drawing/2014/main" xmlns="" id="{78A4F830-800A-A146-9781-55DDB168B5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00993" y="3161317"/>
            <a:ext cx="648000" cy="12600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11C313BB-A787-7E47-917E-32A78725A2E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White">
          <a:xfrm>
            <a:off x="3648993" y="1361584"/>
            <a:ext cx="1581771" cy="741017"/>
          </a:xfrm>
          <a:prstGeom prst="rect">
            <a:avLst/>
          </a:prstGeom>
          <a:solidFill>
            <a:srgbClr val="1E4E7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4AF7B1C2-5461-ED43-8B61-9D13633260E9}"/>
              </a:ext>
            </a:extLst>
          </p:cNvPr>
          <p:cNvSpPr txBox="1"/>
          <p:nvPr/>
        </p:nvSpPr>
        <p:spPr>
          <a:xfrm>
            <a:off x="3676865" y="1382864"/>
            <a:ext cx="1581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andamento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5B16B84B-8FB6-844E-9E72-A5F7B768E38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blackWhite">
          <a:xfrm>
            <a:off x="3638711" y="4064092"/>
            <a:ext cx="1581771" cy="741017"/>
          </a:xfrm>
          <a:prstGeom prst="rect">
            <a:avLst/>
          </a:prstGeom>
          <a:solidFill>
            <a:srgbClr val="1E4E7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0A3265C9-5CF1-9E4B-B768-8729DBE4B179}"/>
              </a:ext>
            </a:extLst>
          </p:cNvPr>
          <p:cNvSpPr txBox="1"/>
          <p:nvPr/>
        </p:nvSpPr>
        <p:spPr>
          <a:xfrm>
            <a:off x="3655860" y="4236650"/>
            <a:ext cx="154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finalizados</a:t>
            </a:r>
          </a:p>
        </p:txBody>
      </p:sp>
      <p:cxnSp>
        <p:nvCxnSpPr>
          <p:cNvPr id="18" name="AutoShape 38">
            <a:extLst>
              <a:ext uri="{FF2B5EF4-FFF2-40B4-BE49-F238E27FC236}">
                <a16:creationId xmlns:a16="http://schemas.microsoft.com/office/drawing/2014/main" xmlns="" id="{269E41A4-5EB9-BC4B-A9CE-25830E130B0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41037" y="2981817"/>
            <a:ext cx="612000" cy="14400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AutoShape 39">
            <a:extLst>
              <a:ext uri="{FF2B5EF4-FFF2-40B4-BE49-F238E27FC236}">
                <a16:creationId xmlns:a16="http://schemas.microsoft.com/office/drawing/2014/main" xmlns="" id="{EDE1AF94-17DA-7C44-8C85-7F16D69835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30763" y="4421316"/>
            <a:ext cx="648000" cy="12600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" name="Rectangle 6">
            <a:extLst>
              <a:ext uri="{FF2B5EF4-FFF2-40B4-BE49-F238E27FC236}">
                <a16:creationId xmlns:a16="http://schemas.microsoft.com/office/drawing/2014/main" xmlns="" id="{EEEC567C-9AAD-7543-832D-101D120E630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blackWhite">
          <a:xfrm>
            <a:off x="5853037" y="2611308"/>
            <a:ext cx="1581771" cy="741017"/>
          </a:xfrm>
          <a:prstGeom prst="rect">
            <a:avLst/>
          </a:prstGeom>
          <a:solidFill>
            <a:srgbClr val="1E4E7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998AD47E-D902-7944-9988-52869BD781A1}"/>
              </a:ext>
            </a:extLst>
          </p:cNvPr>
          <p:cNvSpPr txBox="1"/>
          <p:nvPr/>
        </p:nvSpPr>
        <p:spPr>
          <a:xfrm>
            <a:off x="5938632" y="2625497"/>
            <a:ext cx="143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publicados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5CDC82EB-719A-4143-A101-A17B5971465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White">
          <a:xfrm>
            <a:off x="5866284" y="5293440"/>
            <a:ext cx="1581771" cy="741017"/>
          </a:xfrm>
          <a:prstGeom prst="rect">
            <a:avLst/>
          </a:prstGeom>
          <a:solidFill>
            <a:srgbClr val="1E4E7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B346B943-75BE-E448-9A29-B99164011DB3}"/>
              </a:ext>
            </a:extLst>
          </p:cNvPr>
          <p:cNvSpPr txBox="1"/>
          <p:nvPr/>
        </p:nvSpPr>
        <p:spPr>
          <a:xfrm>
            <a:off x="5912551" y="5496650"/>
            <a:ext cx="158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publicados</a:t>
            </a:r>
          </a:p>
        </p:txBody>
      </p:sp>
      <p:cxnSp>
        <p:nvCxnSpPr>
          <p:cNvPr id="31" name="AutoShape 38">
            <a:extLst>
              <a:ext uri="{FF2B5EF4-FFF2-40B4-BE49-F238E27FC236}">
                <a16:creationId xmlns:a16="http://schemas.microsoft.com/office/drawing/2014/main" xmlns="" id="{9AAC0B1E-5A7E-0044-8472-D8CEFC8D6C4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94322" y="2585315"/>
            <a:ext cx="612000" cy="30960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B103085A-40C6-584E-AE9E-6754836BA2B9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blackWhite">
          <a:xfrm>
            <a:off x="8094038" y="2214806"/>
            <a:ext cx="1581771" cy="741017"/>
          </a:xfrm>
          <a:prstGeom prst="rect">
            <a:avLst/>
          </a:prstGeom>
          <a:solidFill>
            <a:srgbClr val="1E4E7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50176D58-805A-F545-89EE-9BE9C67B7C2F}"/>
              </a:ext>
            </a:extLst>
          </p:cNvPr>
          <p:cNvSpPr txBox="1"/>
          <p:nvPr/>
        </p:nvSpPr>
        <p:spPr>
          <a:xfrm>
            <a:off x="8207619" y="2389259"/>
            <a:ext cx="14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periódicos</a:t>
            </a: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xmlns="" id="{4560290E-1915-704B-8FE8-BA8B6A3488DB}"/>
              </a:ext>
            </a:extLst>
          </p:cNvPr>
          <p:cNvCxnSpPr>
            <a:cxnSpLocks/>
          </p:cNvCxnSpPr>
          <p:nvPr/>
        </p:nvCxnSpPr>
        <p:spPr>
          <a:xfrm>
            <a:off x="7793135" y="3690729"/>
            <a:ext cx="29062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6">
            <a:extLst>
              <a:ext uri="{FF2B5EF4-FFF2-40B4-BE49-F238E27FC236}">
                <a16:creationId xmlns:a16="http://schemas.microsoft.com/office/drawing/2014/main" xmlns="" id="{DEF0B914-7E80-6D47-AC9B-D004BE8AA9B4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blackWhite">
          <a:xfrm>
            <a:off x="8094038" y="3305957"/>
            <a:ext cx="1581771" cy="741017"/>
          </a:xfrm>
          <a:prstGeom prst="rect">
            <a:avLst/>
          </a:prstGeom>
          <a:solidFill>
            <a:srgbClr val="1E4E7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58E398B6-9037-9F42-8252-133CD45F6A17}"/>
              </a:ext>
            </a:extLst>
          </p:cNvPr>
          <p:cNvSpPr txBox="1"/>
          <p:nvPr/>
        </p:nvSpPr>
        <p:spPr>
          <a:xfrm>
            <a:off x="8267133" y="3514883"/>
            <a:ext cx="121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teses</a:t>
            </a: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xmlns="" id="{C8070391-4C07-EE4A-9E0C-E308080CF183}"/>
              </a:ext>
            </a:extLst>
          </p:cNvPr>
          <p:cNvCxnSpPr>
            <a:cxnSpLocks/>
          </p:cNvCxnSpPr>
          <p:nvPr/>
        </p:nvCxnSpPr>
        <p:spPr>
          <a:xfrm>
            <a:off x="7785666" y="4781880"/>
            <a:ext cx="29062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xmlns="" id="{065B4A36-E775-3143-B1D7-6FD72543FF71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blackWhite">
          <a:xfrm>
            <a:off x="8086569" y="4397108"/>
            <a:ext cx="1581771" cy="741017"/>
          </a:xfrm>
          <a:prstGeom prst="rect">
            <a:avLst/>
          </a:prstGeom>
          <a:solidFill>
            <a:srgbClr val="1E4E7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30" pitchFamily="18" charset="-127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50438B75-C293-B34F-8A40-AB7BA706F105}"/>
              </a:ext>
            </a:extLst>
          </p:cNvPr>
          <p:cNvSpPr txBox="1"/>
          <p:nvPr/>
        </p:nvSpPr>
        <p:spPr>
          <a:xfrm>
            <a:off x="8259664" y="4606034"/>
            <a:ext cx="121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resumos</a:t>
            </a:r>
          </a:p>
        </p:txBody>
      </p:sp>
    </p:spTree>
    <p:extLst>
      <p:ext uri="{BB962C8B-B14F-4D97-AF65-F5344CB8AC3E}">
        <p14:creationId xmlns:p14="http://schemas.microsoft.com/office/powerpoint/2010/main" xmlns="" val="198464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2D02F6C-259A-4AE1-AFE6-EF742B142CCE}"/>
              </a:ext>
            </a:extLst>
          </p:cNvPr>
          <p:cNvSpPr txBox="1"/>
          <p:nvPr/>
        </p:nvSpPr>
        <p:spPr>
          <a:xfrm>
            <a:off x="455731" y="42779"/>
            <a:ext cx="991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Critérios de Inclusão e Exclusão</a:t>
            </a:r>
          </a:p>
        </p:txBody>
      </p:sp>
      <p:grpSp>
        <p:nvGrpSpPr>
          <p:cNvPr id="4" name="Group 87">
            <a:extLst>
              <a:ext uri="{FF2B5EF4-FFF2-40B4-BE49-F238E27FC236}">
                <a16:creationId xmlns:a16="http://schemas.microsoft.com/office/drawing/2014/main" xmlns="" id="{32561F2A-DF0D-4CA7-BCCD-B956F2847EEE}"/>
              </a:ext>
            </a:extLst>
          </p:cNvPr>
          <p:cNvGrpSpPr>
            <a:grpSpLocks/>
          </p:cNvGrpSpPr>
          <p:nvPr/>
        </p:nvGrpSpPr>
        <p:grpSpPr bwMode="auto">
          <a:xfrm>
            <a:off x="4152731" y="1309727"/>
            <a:ext cx="3643313" cy="3428544"/>
            <a:chOff x="1752" y="1326"/>
            <a:chExt cx="2814" cy="2648"/>
          </a:xfrm>
        </p:grpSpPr>
        <p:sp>
          <p:nvSpPr>
            <p:cNvPr id="5" name="Freeform 88">
              <a:extLst>
                <a:ext uri="{FF2B5EF4-FFF2-40B4-BE49-F238E27FC236}">
                  <a16:creationId xmlns:a16="http://schemas.microsoft.com/office/drawing/2014/main" xmlns="" id="{C8D754BB-0E31-408D-95D1-CBFBF03D2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679"/>
              <a:ext cx="492" cy="1006"/>
            </a:xfrm>
            <a:custGeom>
              <a:avLst/>
              <a:gdLst>
                <a:gd name="T0" fmla="*/ 252 w 502"/>
                <a:gd name="T1" fmla="*/ 0 h 1025"/>
                <a:gd name="T2" fmla="*/ 252 w 502"/>
                <a:gd name="T3" fmla="*/ 1025 h 1025"/>
                <a:gd name="T4" fmla="*/ 252 w 502"/>
                <a:gd name="T5" fmla="*/ 0 h 1025"/>
                <a:gd name="T6" fmla="*/ 0 60000 65536"/>
                <a:gd name="T7" fmla="*/ 0 60000 65536"/>
                <a:gd name="T8" fmla="*/ 0 60000 65536"/>
                <a:gd name="T9" fmla="*/ 0 w 502"/>
                <a:gd name="T10" fmla="*/ 0 h 1025"/>
                <a:gd name="T11" fmla="*/ 502 w 502"/>
                <a:gd name="T12" fmla="*/ 1025 h 10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2" h="1025">
                  <a:moveTo>
                    <a:pt x="252" y="0"/>
                  </a:moveTo>
                  <a:cubicBezTo>
                    <a:pt x="15" y="281"/>
                    <a:pt x="0" y="719"/>
                    <a:pt x="252" y="1025"/>
                  </a:cubicBezTo>
                  <a:cubicBezTo>
                    <a:pt x="502" y="726"/>
                    <a:pt x="492" y="288"/>
                    <a:pt x="252" y="0"/>
                  </a:cubicBez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" name="Freeform 89">
              <a:extLst>
                <a:ext uri="{FF2B5EF4-FFF2-40B4-BE49-F238E27FC236}">
                  <a16:creationId xmlns:a16="http://schemas.microsoft.com/office/drawing/2014/main" xmlns="" id="{8DE065EA-1D2A-42A4-894B-E9FC3145E415}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3218" y="2148"/>
              <a:ext cx="492" cy="1006"/>
            </a:xfrm>
            <a:custGeom>
              <a:avLst/>
              <a:gdLst>
                <a:gd name="T0" fmla="*/ 252 w 502"/>
                <a:gd name="T1" fmla="*/ 0 h 1025"/>
                <a:gd name="T2" fmla="*/ 252 w 502"/>
                <a:gd name="T3" fmla="*/ 1025 h 1025"/>
                <a:gd name="T4" fmla="*/ 252 w 502"/>
                <a:gd name="T5" fmla="*/ 0 h 1025"/>
                <a:gd name="T6" fmla="*/ 0 60000 65536"/>
                <a:gd name="T7" fmla="*/ 0 60000 65536"/>
                <a:gd name="T8" fmla="*/ 0 60000 65536"/>
                <a:gd name="T9" fmla="*/ 0 w 502"/>
                <a:gd name="T10" fmla="*/ 0 h 1025"/>
                <a:gd name="T11" fmla="*/ 502 w 502"/>
                <a:gd name="T12" fmla="*/ 1025 h 10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2" h="1025">
                  <a:moveTo>
                    <a:pt x="252" y="0"/>
                  </a:moveTo>
                  <a:cubicBezTo>
                    <a:pt x="15" y="281"/>
                    <a:pt x="0" y="719"/>
                    <a:pt x="252" y="1025"/>
                  </a:cubicBezTo>
                  <a:cubicBezTo>
                    <a:pt x="502" y="726"/>
                    <a:pt x="492" y="288"/>
                    <a:pt x="252" y="0"/>
                  </a:cubicBez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" name="Freeform 90">
              <a:extLst>
                <a:ext uri="{FF2B5EF4-FFF2-40B4-BE49-F238E27FC236}">
                  <a16:creationId xmlns:a16="http://schemas.microsoft.com/office/drawing/2014/main" xmlns="" id="{01111FFC-F389-40C0-A888-AB2C2A69C24D}"/>
                </a:ext>
              </a:extLst>
            </p:cNvPr>
            <p:cNvSpPr>
              <a:spLocks/>
            </p:cNvSpPr>
            <p:nvPr/>
          </p:nvSpPr>
          <p:spPr bwMode="auto">
            <a:xfrm rot="18000000" flipH="1">
              <a:off x="2607" y="2148"/>
              <a:ext cx="492" cy="1005"/>
            </a:xfrm>
            <a:custGeom>
              <a:avLst/>
              <a:gdLst>
                <a:gd name="T0" fmla="*/ 252 w 502"/>
                <a:gd name="T1" fmla="*/ 0 h 1025"/>
                <a:gd name="T2" fmla="*/ 252 w 502"/>
                <a:gd name="T3" fmla="*/ 1025 h 1025"/>
                <a:gd name="T4" fmla="*/ 252 w 502"/>
                <a:gd name="T5" fmla="*/ 0 h 1025"/>
                <a:gd name="T6" fmla="*/ 0 60000 65536"/>
                <a:gd name="T7" fmla="*/ 0 60000 65536"/>
                <a:gd name="T8" fmla="*/ 0 60000 65536"/>
                <a:gd name="T9" fmla="*/ 0 w 502"/>
                <a:gd name="T10" fmla="*/ 0 h 1025"/>
                <a:gd name="T11" fmla="*/ 502 w 502"/>
                <a:gd name="T12" fmla="*/ 1025 h 10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2" h="1025">
                  <a:moveTo>
                    <a:pt x="252" y="0"/>
                  </a:moveTo>
                  <a:cubicBezTo>
                    <a:pt x="15" y="281"/>
                    <a:pt x="0" y="719"/>
                    <a:pt x="252" y="1025"/>
                  </a:cubicBezTo>
                  <a:cubicBezTo>
                    <a:pt x="502" y="726"/>
                    <a:pt x="492" y="288"/>
                    <a:pt x="252" y="0"/>
                  </a:cubicBez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" name="Freeform 91">
              <a:extLst>
                <a:ext uri="{FF2B5EF4-FFF2-40B4-BE49-F238E27FC236}">
                  <a16:creationId xmlns:a16="http://schemas.microsoft.com/office/drawing/2014/main" xmlns="" id="{B30959CB-2F00-4060-82B0-63BA9DCFF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677"/>
              <a:ext cx="260" cy="248"/>
            </a:xfrm>
            <a:custGeom>
              <a:avLst/>
              <a:gdLst>
                <a:gd name="T0" fmla="*/ 82 w 166"/>
                <a:gd name="T1" fmla="*/ 0 h 158"/>
                <a:gd name="T2" fmla="*/ 0 w 166"/>
                <a:gd name="T3" fmla="*/ 145 h 158"/>
                <a:gd name="T4" fmla="*/ 166 w 166"/>
                <a:gd name="T5" fmla="*/ 145 h 158"/>
                <a:gd name="T6" fmla="*/ 82 w 166"/>
                <a:gd name="T7" fmla="*/ 0 h 1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6"/>
                <a:gd name="T13" fmla="*/ 0 h 158"/>
                <a:gd name="T14" fmla="*/ 166 w 166"/>
                <a:gd name="T15" fmla="*/ 158 h 1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6" h="158">
                  <a:moveTo>
                    <a:pt x="82" y="0"/>
                  </a:moveTo>
                  <a:cubicBezTo>
                    <a:pt x="56" y="32"/>
                    <a:pt x="15" y="88"/>
                    <a:pt x="0" y="145"/>
                  </a:cubicBezTo>
                  <a:cubicBezTo>
                    <a:pt x="53" y="158"/>
                    <a:pt x="115" y="153"/>
                    <a:pt x="166" y="145"/>
                  </a:cubicBezTo>
                  <a:cubicBezTo>
                    <a:pt x="151" y="93"/>
                    <a:pt x="108" y="30"/>
                    <a:pt x="82" y="0"/>
                  </a:cubicBezTo>
                  <a:close/>
                </a:path>
              </a:pathLst>
            </a:custGeom>
            <a:solidFill>
              <a:srgbClr val="2568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" name="Freeform 92">
              <a:extLst>
                <a:ext uri="{FF2B5EF4-FFF2-40B4-BE49-F238E27FC236}">
                  <a16:creationId xmlns:a16="http://schemas.microsoft.com/office/drawing/2014/main" xmlns="" id="{3D0C9F9B-DA8A-4821-93F5-F1C38B602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326"/>
              <a:ext cx="1588" cy="1585"/>
            </a:xfrm>
            <a:custGeom>
              <a:avLst/>
              <a:gdLst>
                <a:gd name="T0" fmla="*/ 2745 w 2752"/>
                <a:gd name="T1" fmla="*/ 1518 h 2754"/>
                <a:gd name="T2" fmla="*/ 2709 w 2752"/>
                <a:gd name="T3" fmla="*/ 1722 h 2754"/>
                <a:gd name="T4" fmla="*/ 2644 w 2752"/>
                <a:gd name="T5" fmla="*/ 1913 h 2754"/>
                <a:gd name="T6" fmla="*/ 2552 w 2752"/>
                <a:gd name="T7" fmla="*/ 2091 h 2754"/>
                <a:gd name="T8" fmla="*/ 2438 w 2752"/>
                <a:gd name="T9" fmla="*/ 2253 h 2754"/>
                <a:gd name="T10" fmla="*/ 2301 w 2752"/>
                <a:gd name="T11" fmla="*/ 2396 h 2754"/>
                <a:gd name="T12" fmla="*/ 2145 w 2752"/>
                <a:gd name="T13" fmla="*/ 2519 h 2754"/>
                <a:gd name="T14" fmla="*/ 1972 w 2752"/>
                <a:gd name="T15" fmla="*/ 2619 h 2754"/>
                <a:gd name="T16" fmla="*/ 1786 w 2752"/>
                <a:gd name="T17" fmla="*/ 2692 h 2754"/>
                <a:gd name="T18" fmla="*/ 1586 w 2752"/>
                <a:gd name="T19" fmla="*/ 2739 h 2754"/>
                <a:gd name="T20" fmla="*/ 1375 w 2752"/>
                <a:gd name="T21" fmla="*/ 2754 h 2754"/>
                <a:gd name="T22" fmla="*/ 1166 w 2752"/>
                <a:gd name="T23" fmla="*/ 2739 h 2754"/>
                <a:gd name="T24" fmla="*/ 966 w 2752"/>
                <a:gd name="T25" fmla="*/ 2692 h 2754"/>
                <a:gd name="T26" fmla="*/ 778 w 2752"/>
                <a:gd name="T27" fmla="*/ 2619 h 2754"/>
                <a:gd name="T28" fmla="*/ 607 w 2752"/>
                <a:gd name="T29" fmla="*/ 2519 h 2754"/>
                <a:gd name="T30" fmla="*/ 451 w 2752"/>
                <a:gd name="T31" fmla="*/ 2396 h 2754"/>
                <a:gd name="T32" fmla="*/ 314 w 2752"/>
                <a:gd name="T33" fmla="*/ 2253 h 2754"/>
                <a:gd name="T34" fmla="*/ 198 w 2752"/>
                <a:gd name="T35" fmla="*/ 2091 h 2754"/>
                <a:gd name="T36" fmla="*/ 108 w 2752"/>
                <a:gd name="T37" fmla="*/ 1913 h 2754"/>
                <a:gd name="T38" fmla="*/ 43 w 2752"/>
                <a:gd name="T39" fmla="*/ 1722 h 2754"/>
                <a:gd name="T40" fmla="*/ 7 w 2752"/>
                <a:gd name="T41" fmla="*/ 1518 h 2754"/>
                <a:gd name="T42" fmla="*/ 1 w 2752"/>
                <a:gd name="T43" fmla="*/ 1307 h 2754"/>
                <a:gd name="T44" fmla="*/ 28 w 2752"/>
                <a:gd name="T45" fmla="*/ 1100 h 2754"/>
                <a:gd name="T46" fmla="*/ 82 w 2752"/>
                <a:gd name="T47" fmla="*/ 904 h 2754"/>
                <a:gd name="T48" fmla="*/ 165 w 2752"/>
                <a:gd name="T49" fmla="*/ 721 h 2754"/>
                <a:gd name="T50" fmla="*/ 273 w 2752"/>
                <a:gd name="T51" fmla="*/ 554 h 2754"/>
                <a:gd name="T52" fmla="*/ 403 w 2752"/>
                <a:gd name="T53" fmla="*/ 404 h 2754"/>
                <a:gd name="T54" fmla="*/ 553 w 2752"/>
                <a:gd name="T55" fmla="*/ 274 h 2754"/>
                <a:gd name="T56" fmla="*/ 720 w 2752"/>
                <a:gd name="T57" fmla="*/ 167 h 2754"/>
                <a:gd name="T58" fmla="*/ 903 w 2752"/>
                <a:gd name="T59" fmla="*/ 85 h 2754"/>
                <a:gd name="T60" fmla="*/ 1099 w 2752"/>
                <a:gd name="T61" fmla="*/ 29 h 2754"/>
                <a:gd name="T62" fmla="*/ 1305 w 2752"/>
                <a:gd name="T63" fmla="*/ 3 h 2754"/>
                <a:gd name="T64" fmla="*/ 1517 w 2752"/>
                <a:gd name="T65" fmla="*/ 8 h 2754"/>
                <a:gd name="T66" fmla="*/ 1719 w 2752"/>
                <a:gd name="T67" fmla="*/ 44 h 2754"/>
                <a:gd name="T68" fmla="*/ 1912 w 2752"/>
                <a:gd name="T69" fmla="*/ 109 h 2754"/>
                <a:gd name="T70" fmla="*/ 2089 w 2752"/>
                <a:gd name="T71" fmla="*/ 200 h 2754"/>
                <a:gd name="T72" fmla="*/ 2252 w 2752"/>
                <a:gd name="T73" fmla="*/ 315 h 2754"/>
                <a:gd name="T74" fmla="*/ 2394 w 2752"/>
                <a:gd name="T75" fmla="*/ 452 h 2754"/>
                <a:gd name="T76" fmla="*/ 2516 w 2752"/>
                <a:gd name="T77" fmla="*/ 608 h 2754"/>
                <a:gd name="T78" fmla="*/ 2615 w 2752"/>
                <a:gd name="T79" fmla="*/ 781 h 2754"/>
                <a:gd name="T80" fmla="*/ 2691 w 2752"/>
                <a:gd name="T81" fmla="*/ 969 h 2754"/>
                <a:gd name="T82" fmla="*/ 2736 w 2752"/>
                <a:gd name="T83" fmla="*/ 1167 h 2754"/>
                <a:gd name="T84" fmla="*/ 2752 w 2752"/>
                <a:gd name="T85" fmla="*/ 1378 h 27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52"/>
                <a:gd name="T130" fmla="*/ 0 h 2754"/>
                <a:gd name="T131" fmla="*/ 2752 w 2752"/>
                <a:gd name="T132" fmla="*/ 2754 h 27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52" h="2754">
                  <a:moveTo>
                    <a:pt x="2752" y="1378"/>
                  </a:moveTo>
                  <a:lnTo>
                    <a:pt x="2751" y="1449"/>
                  </a:lnTo>
                  <a:lnTo>
                    <a:pt x="2745" y="1518"/>
                  </a:lnTo>
                  <a:lnTo>
                    <a:pt x="2736" y="1587"/>
                  </a:lnTo>
                  <a:lnTo>
                    <a:pt x="2724" y="1655"/>
                  </a:lnTo>
                  <a:lnTo>
                    <a:pt x="2709" y="1722"/>
                  </a:lnTo>
                  <a:lnTo>
                    <a:pt x="2691" y="1787"/>
                  </a:lnTo>
                  <a:lnTo>
                    <a:pt x="2668" y="1850"/>
                  </a:lnTo>
                  <a:lnTo>
                    <a:pt x="2644" y="1913"/>
                  </a:lnTo>
                  <a:lnTo>
                    <a:pt x="2615" y="1975"/>
                  </a:lnTo>
                  <a:lnTo>
                    <a:pt x="2585" y="2034"/>
                  </a:lnTo>
                  <a:lnTo>
                    <a:pt x="2552" y="2091"/>
                  </a:lnTo>
                  <a:lnTo>
                    <a:pt x="2516" y="2148"/>
                  </a:lnTo>
                  <a:lnTo>
                    <a:pt x="2479" y="2201"/>
                  </a:lnTo>
                  <a:lnTo>
                    <a:pt x="2438" y="2253"/>
                  </a:lnTo>
                  <a:lnTo>
                    <a:pt x="2394" y="2303"/>
                  </a:lnTo>
                  <a:lnTo>
                    <a:pt x="2349" y="2351"/>
                  </a:lnTo>
                  <a:lnTo>
                    <a:pt x="2301" y="2396"/>
                  </a:lnTo>
                  <a:lnTo>
                    <a:pt x="2252" y="2440"/>
                  </a:lnTo>
                  <a:lnTo>
                    <a:pt x="2199" y="2480"/>
                  </a:lnTo>
                  <a:lnTo>
                    <a:pt x="2145" y="2519"/>
                  </a:lnTo>
                  <a:lnTo>
                    <a:pt x="2089" y="2556"/>
                  </a:lnTo>
                  <a:lnTo>
                    <a:pt x="2032" y="2589"/>
                  </a:lnTo>
                  <a:lnTo>
                    <a:pt x="1972" y="2619"/>
                  </a:lnTo>
                  <a:lnTo>
                    <a:pt x="1912" y="2646"/>
                  </a:lnTo>
                  <a:lnTo>
                    <a:pt x="1849" y="2671"/>
                  </a:lnTo>
                  <a:lnTo>
                    <a:pt x="1786" y="2692"/>
                  </a:lnTo>
                  <a:lnTo>
                    <a:pt x="1719" y="2710"/>
                  </a:lnTo>
                  <a:lnTo>
                    <a:pt x="1653" y="2727"/>
                  </a:lnTo>
                  <a:lnTo>
                    <a:pt x="1586" y="2739"/>
                  </a:lnTo>
                  <a:lnTo>
                    <a:pt x="1517" y="2747"/>
                  </a:lnTo>
                  <a:lnTo>
                    <a:pt x="1446" y="2753"/>
                  </a:lnTo>
                  <a:lnTo>
                    <a:pt x="1375" y="2754"/>
                  </a:lnTo>
                  <a:lnTo>
                    <a:pt x="1305" y="2753"/>
                  </a:lnTo>
                  <a:lnTo>
                    <a:pt x="1235" y="2747"/>
                  </a:lnTo>
                  <a:lnTo>
                    <a:pt x="1166" y="2739"/>
                  </a:lnTo>
                  <a:lnTo>
                    <a:pt x="1099" y="2727"/>
                  </a:lnTo>
                  <a:lnTo>
                    <a:pt x="1032" y="2710"/>
                  </a:lnTo>
                  <a:lnTo>
                    <a:pt x="966" y="2692"/>
                  </a:lnTo>
                  <a:lnTo>
                    <a:pt x="903" y="2671"/>
                  </a:lnTo>
                  <a:lnTo>
                    <a:pt x="840" y="2646"/>
                  </a:lnTo>
                  <a:lnTo>
                    <a:pt x="778" y="2619"/>
                  </a:lnTo>
                  <a:lnTo>
                    <a:pt x="720" y="2589"/>
                  </a:lnTo>
                  <a:lnTo>
                    <a:pt x="663" y="2556"/>
                  </a:lnTo>
                  <a:lnTo>
                    <a:pt x="607" y="2519"/>
                  </a:lnTo>
                  <a:lnTo>
                    <a:pt x="553" y="2480"/>
                  </a:lnTo>
                  <a:lnTo>
                    <a:pt x="500" y="2440"/>
                  </a:lnTo>
                  <a:lnTo>
                    <a:pt x="451" y="2396"/>
                  </a:lnTo>
                  <a:lnTo>
                    <a:pt x="403" y="2351"/>
                  </a:lnTo>
                  <a:lnTo>
                    <a:pt x="358" y="2303"/>
                  </a:lnTo>
                  <a:lnTo>
                    <a:pt x="314" y="2253"/>
                  </a:lnTo>
                  <a:lnTo>
                    <a:pt x="273" y="2201"/>
                  </a:lnTo>
                  <a:lnTo>
                    <a:pt x="234" y="2148"/>
                  </a:lnTo>
                  <a:lnTo>
                    <a:pt x="198" y="2091"/>
                  </a:lnTo>
                  <a:lnTo>
                    <a:pt x="165" y="2034"/>
                  </a:lnTo>
                  <a:lnTo>
                    <a:pt x="135" y="1975"/>
                  </a:lnTo>
                  <a:lnTo>
                    <a:pt x="108" y="1913"/>
                  </a:lnTo>
                  <a:lnTo>
                    <a:pt x="82" y="1850"/>
                  </a:lnTo>
                  <a:lnTo>
                    <a:pt x="61" y="1787"/>
                  </a:lnTo>
                  <a:lnTo>
                    <a:pt x="43" y="1722"/>
                  </a:lnTo>
                  <a:lnTo>
                    <a:pt x="28" y="1655"/>
                  </a:lnTo>
                  <a:lnTo>
                    <a:pt x="15" y="1587"/>
                  </a:lnTo>
                  <a:lnTo>
                    <a:pt x="7" y="1518"/>
                  </a:lnTo>
                  <a:lnTo>
                    <a:pt x="1" y="1449"/>
                  </a:lnTo>
                  <a:lnTo>
                    <a:pt x="0" y="1378"/>
                  </a:lnTo>
                  <a:lnTo>
                    <a:pt x="1" y="1307"/>
                  </a:lnTo>
                  <a:lnTo>
                    <a:pt x="7" y="1237"/>
                  </a:lnTo>
                  <a:lnTo>
                    <a:pt x="15" y="1167"/>
                  </a:lnTo>
                  <a:lnTo>
                    <a:pt x="28" y="1100"/>
                  </a:lnTo>
                  <a:lnTo>
                    <a:pt x="43" y="1034"/>
                  </a:lnTo>
                  <a:lnTo>
                    <a:pt x="61" y="969"/>
                  </a:lnTo>
                  <a:lnTo>
                    <a:pt x="82" y="904"/>
                  </a:lnTo>
                  <a:lnTo>
                    <a:pt x="108" y="841"/>
                  </a:lnTo>
                  <a:lnTo>
                    <a:pt x="135" y="781"/>
                  </a:lnTo>
                  <a:lnTo>
                    <a:pt x="165" y="721"/>
                  </a:lnTo>
                  <a:lnTo>
                    <a:pt x="198" y="664"/>
                  </a:lnTo>
                  <a:lnTo>
                    <a:pt x="234" y="608"/>
                  </a:lnTo>
                  <a:lnTo>
                    <a:pt x="273" y="554"/>
                  </a:lnTo>
                  <a:lnTo>
                    <a:pt x="314" y="501"/>
                  </a:lnTo>
                  <a:lnTo>
                    <a:pt x="358" y="452"/>
                  </a:lnTo>
                  <a:lnTo>
                    <a:pt x="403" y="404"/>
                  </a:lnTo>
                  <a:lnTo>
                    <a:pt x="451" y="358"/>
                  </a:lnTo>
                  <a:lnTo>
                    <a:pt x="500" y="315"/>
                  </a:lnTo>
                  <a:lnTo>
                    <a:pt x="553" y="274"/>
                  </a:lnTo>
                  <a:lnTo>
                    <a:pt x="607" y="237"/>
                  </a:lnTo>
                  <a:lnTo>
                    <a:pt x="663" y="200"/>
                  </a:lnTo>
                  <a:lnTo>
                    <a:pt x="720" y="167"/>
                  </a:lnTo>
                  <a:lnTo>
                    <a:pt x="778" y="137"/>
                  </a:lnTo>
                  <a:lnTo>
                    <a:pt x="840" y="109"/>
                  </a:lnTo>
                  <a:lnTo>
                    <a:pt x="903" y="85"/>
                  </a:lnTo>
                  <a:lnTo>
                    <a:pt x="966" y="62"/>
                  </a:lnTo>
                  <a:lnTo>
                    <a:pt x="1032" y="44"/>
                  </a:lnTo>
                  <a:lnTo>
                    <a:pt x="1099" y="29"/>
                  </a:lnTo>
                  <a:lnTo>
                    <a:pt x="1166" y="17"/>
                  </a:lnTo>
                  <a:lnTo>
                    <a:pt x="1235" y="8"/>
                  </a:lnTo>
                  <a:lnTo>
                    <a:pt x="1305" y="3"/>
                  </a:lnTo>
                  <a:lnTo>
                    <a:pt x="1375" y="0"/>
                  </a:lnTo>
                  <a:lnTo>
                    <a:pt x="1446" y="3"/>
                  </a:lnTo>
                  <a:lnTo>
                    <a:pt x="1517" y="8"/>
                  </a:lnTo>
                  <a:lnTo>
                    <a:pt x="1586" y="17"/>
                  </a:lnTo>
                  <a:lnTo>
                    <a:pt x="1653" y="29"/>
                  </a:lnTo>
                  <a:lnTo>
                    <a:pt x="1719" y="44"/>
                  </a:lnTo>
                  <a:lnTo>
                    <a:pt x="1786" y="62"/>
                  </a:lnTo>
                  <a:lnTo>
                    <a:pt x="1849" y="85"/>
                  </a:lnTo>
                  <a:lnTo>
                    <a:pt x="1912" y="109"/>
                  </a:lnTo>
                  <a:lnTo>
                    <a:pt x="1972" y="137"/>
                  </a:lnTo>
                  <a:lnTo>
                    <a:pt x="2032" y="167"/>
                  </a:lnTo>
                  <a:lnTo>
                    <a:pt x="2089" y="200"/>
                  </a:lnTo>
                  <a:lnTo>
                    <a:pt x="2145" y="237"/>
                  </a:lnTo>
                  <a:lnTo>
                    <a:pt x="2199" y="274"/>
                  </a:lnTo>
                  <a:lnTo>
                    <a:pt x="2252" y="315"/>
                  </a:lnTo>
                  <a:lnTo>
                    <a:pt x="2301" y="358"/>
                  </a:lnTo>
                  <a:lnTo>
                    <a:pt x="2349" y="404"/>
                  </a:lnTo>
                  <a:lnTo>
                    <a:pt x="2394" y="452"/>
                  </a:lnTo>
                  <a:lnTo>
                    <a:pt x="2438" y="501"/>
                  </a:lnTo>
                  <a:lnTo>
                    <a:pt x="2479" y="554"/>
                  </a:lnTo>
                  <a:lnTo>
                    <a:pt x="2516" y="608"/>
                  </a:lnTo>
                  <a:lnTo>
                    <a:pt x="2552" y="664"/>
                  </a:lnTo>
                  <a:lnTo>
                    <a:pt x="2585" y="721"/>
                  </a:lnTo>
                  <a:lnTo>
                    <a:pt x="2615" y="781"/>
                  </a:lnTo>
                  <a:lnTo>
                    <a:pt x="2644" y="841"/>
                  </a:lnTo>
                  <a:lnTo>
                    <a:pt x="2668" y="904"/>
                  </a:lnTo>
                  <a:lnTo>
                    <a:pt x="2691" y="969"/>
                  </a:lnTo>
                  <a:lnTo>
                    <a:pt x="2709" y="1034"/>
                  </a:lnTo>
                  <a:lnTo>
                    <a:pt x="2724" y="1100"/>
                  </a:lnTo>
                  <a:lnTo>
                    <a:pt x="2736" y="1167"/>
                  </a:lnTo>
                  <a:lnTo>
                    <a:pt x="2745" y="1237"/>
                  </a:lnTo>
                  <a:lnTo>
                    <a:pt x="2751" y="1307"/>
                  </a:lnTo>
                  <a:lnTo>
                    <a:pt x="2752" y="1378"/>
                  </a:lnTo>
                </a:path>
              </a:pathLst>
            </a:custGeom>
            <a:noFill/>
            <a:ln w="9525">
              <a:solidFill>
                <a:srgbClr val="2568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Freeform 93">
              <a:extLst>
                <a:ext uri="{FF2B5EF4-FFF2-40B4-BE49-F238E27FC236}">
                  <a16:creationId xmlns:a16="http://schemas.microsoft.com/office/drawing/2014/main" xmlns="" id="{B27EBC9E-55F5-4E9F-A320-5C7051979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2389"/>
              <a:ext cx="1587" cy="1585"/>
            </a:xfrm>
            <a:custGeom>
              <a:avLst/>
              <a:gdLst>
                <a:gd name="T0" fmla="*/ 8 w 2752"/>
                <a:gd name="T1" fmla="*/ 1236 h 2754"/>
                <a:gd name="T2" fmla="*/ 44 w 2752"/>
                <a:gd name="T3" fmla="*/ 1033 h 2754"/>
                <a:gd name="T4" fmla="*/ 108 w 2752"/>
                <a:gd name="T5" fmla="*/ 841 h 2754"/>
                <a:gd name="T6" fmla="*/ 200 w 2752"/>
                <a:gd name="T7" fmla="*/ 663 h 2754"/>
                <a:gd name="T8" fmla="*/ 314 w 2752"/>
                <a:gd name="T9" fmla="*/ 501 h 2754"/>
                <a:gd name="T10" fmla="*/ 451 w 2752"/>
                <a:gd name="T11" fmla="*/ 358 h 2754"/>
                <a:gd name="T12" fmla="*/ 607 w 2752"/>
                <a:gd name="T13" fmla="*/ 235 h 2754"/>
                <a:gd name="T14" fmla="*/ 780 w 2752"/>
                <a:gd name="T15" fmla="*/ 136 h 2754"/>
                <a:gd name="T16" fmla="*/ 968 w 2752"/>
                <a:gd name="T17" fmla="*/ 62 h 2754"/>
                <a:gd name="T18" fmla="*/ 1167 w 2752"/>
                <a:gd name="T19" fmla="*/ 15 h 2754"/>
                <a:gd name="T20" fmla="*/ 1377 w 2752"/>
                <a:gd name="T21" fmla="*/ 0 h 2754"/>
                <a:gd name="T22" fmla="*/ 1586 w 2752"/>
                <a:gd name="T23" fmla="*/ 15 h 2754"/>
                <a:gd name="T24" fmla="*/ 1786 w 2752"/>
                <a:gd name="T25" fmla="*/ 62 h 2754"/>
                <a:gd name="T26" fmla="*/ 1974 w 2752"/>
                <a:gd name="T27" fmla="*/ 136 h 2754"/>
                <a:gd name="T28" fmla="*/ 2147 w 2752"/>
                <a:gd name="T29" fmla="*/ 235 h 2754"/>
                <a:gd name="T30" fmla="*/ 2301 w 2752"/>
                <a:gd name="T31" fmla="*/ 358 h 2754"/>
                <a:gd name="T32" fmla="*/ 2438 w 2752"/>
                <a:gd name="T33" fmla="*/ 501 h 2754"/>
                <a:gd name="T34" fmla="*/ 2554 w 2752"/>
                <a:gd name="T35" fmla="*/ 663 h 2754"/>
                <a:gd name="T36" fmla="*/ 2644 w 2752"/>
                <a:gd name="T37" fmla="*/ 841 h 2754"/>
                <a:gd name="T38" fmla="*/ 2709 w 2752"/>
                <a:gd name="T39" fmla="*/ 1033 h 2754"/>
                <a:gd name="T40" fmla="*/ 2745 w 2752"/>
                <a:gd name="T41" fmla="*/ 1236 h 2754"/>
                <a:gd name="T42" fmla="*/ 2751 w 2752"/>
                <a:gd name="T43" fmla="*/ 1447 h 2754"/>
                <a:gd name="T44" fmla="*/ 2725 w 2752"/>
                <a:gd name="T45" fmla="*/ 1654 h 2754"/>
                <a:gd name="T46" fmla="*/ 2670 w 2752"/>
                <a:gd name="T47" fmla="*/ 1850 h 2754"/>
                <a:gd name="T48" fmla="*/ 2587 w 2752"/>
                <a:gd name="T49" fmla="*/ 2033 h 2754"/>
                <a:gd name="T50" fmla="*/ 2479 w 2752"/>
                <a:gd name="T51" fmla="*/ 2200 h 2754"/>
                <a:gd name="T52" fmla="*/ 2350 w 2752"/>
                <a:gd name="T53" fmla="*/ 2351 h 2754"/>
                <a:gd name="T54" fmla="*/ 2201 w 2752"/>
                <a:gd name="T55" fmla="*/ 2480 h 2754"/>
                <a:gd name="T56" fmla="*/ 2032 w 2752"/>
                <a:gd name="T57" fmla="*/ 2587 h 2754"/>
                <a:gd name="T58" fmla="*/ 1850 w 2752"/>
                <a:gd name="T59" fmla="*/ 2670 h 2754"/>
                <a:gd name="T60" fmla="*/ 1654 w 2752"/>
                <a:gd name="T61" fmla="*/ 2725 h 2754"/>
                <a:gd name="T62" fmla="*/ 1448 w 2752"/>
                <a:gd name="T63" fmla="*/ 2752 h 2754"/>
                <a:gd name="T64" fmla="*/ 1236 w 2752"/>
                <a:gd name="T65" fmla="*/ 2746 h 2754"/>
                <a:gd name="T66" fmla="*/ 1033 w 2752"/>
                <a:gd name="T67" fmla="*/ 2710 h 2754"/>
                <a:gd name="T68" fmla="*/ 840 w 2752"/>
                <a:gd name="T69" fmla="*/ 2646 h 2754"/>
                <a:gd name="T70" fmla="*/ 663 w 2752"/>
                <a:gd name="T71" fmla="*/ 2554 h 2754"/>
                <a:gd name="T72" fmla="*/ 502 w 2752"/>
                <a:gd name="T73" fmla="*/ 2440 h 2754"/>
                <a:gd name="T74" fmla="*/ 358 w 2752"/>
                <a:gd name="T75" fmla="*/ 2303 h 2754"/>
                <a:gd name="T76" fmla="*/ 236 w 2752"/>
                <a:gd name="T77" fmla="*/ 2146 h 2754"/>
                <a:gd name="T78" fmla="*/ 137 w 2752"/>
                <a:gd name="T79" fmla="*/ 1973 h 2754"/>
                <a:gd name="T80" fmla="*/ 63 w 2752"/>
                <a:gd name="T81" fmla="*/ 1787 h 2754"/>
                <a:gd name="T82" fmla="*/ 17 w 2752"/>
                <a:gd name="T83" fmla="*/ 1587 h 2754"/>
                <a:gd name="T84" fmla="*/ 0 w 2752"/>
                <a:gd name="T85" fmla="*/ 1376 h 27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52"/>
                <a:gd name="T130" fmla="*/ 0 h 2754"/>
                <a:gd name="T131" fmla="*/ 2752 w 2752"/>
                <a:gd name="T132" fmla="*/ 2754 h 27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52" h="2754">
                  <a:moveTo>
                    <a:pt x="0" y="1376"/>
                  </a:moveTo>
                  <a:lnTo>
                    <a:pt x="3" y="1306"/>
                  </a:lnTo>
                  <a:lnTo>
                    <a:pt x="8" y="1236"/>
                  </a:lnTo>
                  <a:lnTo>
                    <a:pt x="17" y="1167"/>
                  </a:lnTo>
                  <a:lnTo>
                    <a:pt x="29" y="1100"/>
                  </a:lnTo>
                  <a:lnTo>
                    <a:pt x="44" y="1033"/>
                  </a:lnTo>
                  <a:lnTo>
                    <a:pt x="63" y="967"/>
                  </a:lnTo>
                  <a:lnTo>
                    <a:pt x="84" y="904"/>
                  </a:lnTo>
                  <a:lnTo>
                    <a:pt x="108" y="841"/>
                  </a:lnTo>
                  <a:lnTo>
                    <a:pt x="137" y="779"/>
                  </a:lnTo>
                  <a:lnTo>
                    <a:pt x="167" y="721"/>
                  </a:lnTo>
                  <a:lnTo>
                    <a:pt x="200" y="663"/>
                  </a:lnTo>
                  <a:lnTo>
                    <a:pt x="236" y="608"/>
                  </a:lnTo>
                  <a:lnTo>
                    <a:pt x="274" y="554"/>
                  </a:lnTo>
                  <a:lnTo>
                    <a:pt x="314" y="501"/>
                  </a:lnTo>
                  <a:lnTo>
                    <a:pt x="358" y="451"/>
                  </a:lnTo>
                  <a:lnTo>
                    <a:pt x="404" y="403"/>
                  </a:lnTo>
                  <a:lnTo>
                    <a:pt x="451" y="358"/>
                  </a:lnTo>
                  <a:lnTo>
                    <a:pt x="502" y="315"/>
                  </a:lnTo>
                  <a:lnTo>
                    <a:pt x="553" y="274"/>
                  </a:lnTo>
                  <a:lnTo>
                    <a:pt x="607" y="235"/>
                  </a:lnTo>
                  <a:lnTo>
                    <a:pt x="663" y="199"/>
                  </a:lnTo>
                  <a:lnTo>
                    <a:pt x="720" y="166"/>
                  </a:lnTo>
                  <a:lnTo>
                    <a:pt x="780" y="136"/>
                  </a:lnTo>
                  <a:lnTo>
                    <a:pt x="840" y="108"/>
                  </a:lnTo>
                  <a:lnTo>
                    <a:pt x="903" y="83"/>
                  </a:lnTo>
                  <a:lnTo>
                    <a:pt x="968" y="62"/>
                  </a:lnTo>
                  <a:lnTo>
                    <a:pt x="1033" y="44"/>
                  </a:lnTo>
                  <a:lnTo>
                    <a:pt x="1099" y="29"/>
                  </a:lnTo>
                  <a:lnTo>
                    <a:pt x="1167" y="15"/>
                  </a:lnTo>
                  <a:lnTo>
                    <a:pt x="1236" y="8"/>
                  </a:lnTo>
                  <a:lnTo>
                    <a:pt x="1306" y="2"/>
                  </a:lnTo>
                  <a:lnTo>
                    <a:pt x="1377" y="0"/>
                  </a:lnTo>
                  <a:lnTo>
                    <a:pt x="1448" y="2"/>
                  </a:lnTo>
                  <a:lnTo>
                    <a:pt x="1517" y="8"/>
                  </a:lnTo>
                  <a:lnTo>
                    <a:pt x="1586" y="15"/>
                  </a:lnTo>
                  <a:lnTo>
                    <a:pt x="1654" y="29"/>
                  </a:lnTo>
                  <a:lnTo>
                    <a:pt x="1721" y="44"/>
                  </a:lnTo>
                  <a:lnTo>
                    <a:pt x="1786" y="62"/>
                  </a:lnTo>
                  <a:lnTo>
                    <a:pt x="1850" y="83"/>
                  </a:lnTo>
                  <a:lnTo>
                    <a:pt x="1912" y="108"/>
                  </a:lnTo>
                  <a:lnTo>
                    <a:pt x="1974" y="136"/>
                  </a:lnTo>
                  <a:lnTo>
                    <a:pt x="2032" y="166"/>
                  </a:lnTo>
                  <a:lnTo>
                    <a:pt x="2089" y="199"/>
                  </a:lnTo>
                  <a:lnTo>
                    <a:pt x="2147" y="235"/>
                  </a:lnTo>
                  <a:lnTo>
                    <a:pt x="2201" y="274"/>
                  </a:lnTo>
                  <a:lnTo>
                    <a:pt x="2252" y="315"/>
                  </a:lnTo>
                  <a:lnTo>
                    <a:pt x="2301" y="358"/>
                  </a:lnTo>
                  <a:lnTo>
                    <a:pt x="2350" y="403"/>
                  </a:lnTo>
                  <a:lnTo>
                    <a:pt x="2395" y="451"/>
                  </a:lnTo>
                  <a:lnTo>
                    <a:pt x="2438" y="501"/>
                  </a:lnTo>
                  <a:lnTo>
                    <a:pt x="2479" y="554"/>
                  </a:lnTo>
                  <a:lnTo>
                    <a:pt x="2518" y="608"/>
                  </a:lnTo>
                  <a:lnTo>
                    <a:pt x="2554" y="663"/>
                  </a:lnTo>
                  <a:lnTo>
                    <a:pt x="2587" y="721"/>
                  </a:lnTo>
                  <a:lnTo>
                    <a:pt x="2617" y="779"/>
                  </a:lnTo>
                  <a:lnTo>
                    <a:pt x="2644" y="841"/>
                  </a:lnTo>
                  <a:lnTo>
                    <a:pt x="2670" y="904"/>
                  </a:lnTo>
                  <a:lnTo>
                    <a:pt x="2691" y="967"/>
                  </a:lnTo>
                  <a:lnTo>
                    <a:pt x="2709" y="1033"/>
                  </a:lnTo>
                  <a:lnTo>
                    <a:pt x="2725" y="1100"/>
                  </a:lnTo>
                  <a:lnTo>
                    <a:pt x="2737" y="1167"/>
                  </a:lnTo>
                  <a:lnTo>
                    <a:pt x="2745" y="1236"/>
                  </a:lnTo>
                  <a:lnTo>
                    <a:pt x="2751" y="1306"/>
                  </a:lnTo>
                  <a:lnTo>
                    <a:pt x="2752" y="1376"/>
                  </a:lnTo>
                  <a:lnTo>
                    <a:pt x="2751" y="1447"/>
                  </a:lnTo>
                  <a:lnTo>
                    <a:pt x="2745" y="1518"/>
                  </a:lnTo>
                  <a:lnTo>
                    <a:pt x="2737" y="1587"/>
                  </a:lnTo>
                  <a:lnTo>
                    <a:pt x="2725" y="1654"/>
                  </a:lnTo>
                  <a:lnTo>
                    <a:pt x="2709" y="1721"/>
                  </a:lnTo>
                  <a:lnTo>
                    <a:pt x="2691" y="1787"/>
                  </a:lnTo>
                  <a:lnTo>
                    <a:pt x="2670" y="1850"/>
                  </a:lnTo>
                  <a:lnTo>
                    <a:pt x="2644" y="1913"/>
                  </a:lnTo>
                  <a:lnTo>
                    <a:pt x="2617" y="1973"/>
                  </a:lnTo>
                  <a:lnTo>
                    <a:pt x="2587" y="2033"/>
                  </a:lnTo>
                  <a:lnTo>
                    <a:pt x="2554" y="2091"/>
                  </a:lnTo>
                  <a:lnTo>
                    <a:pt x="2518" y="2146"/>
                  </a:lnTo>
                  <a:lnTo>
                    <a:pt x="2479" y="2200"/>
                  </a:lnTo>
                  <a:lnTo>
                    <a:pt x="2438" y="2253"/>
                  </a:lnTo>
                  <a:lnTo>
                    <a:pt x="2395" y="2303"/>
                  </a:lnTo>
                  <a:lnTo>
                    <a:pt x="2350" y="2351"/>
                  </a:lnTo>
                  <a:lnTo>
                    <a:pt x="2301" y="2396"/>
                  </a:lnTo>
                  <a:lnTo>
                    <a:pt x="2252" y="2440"/>
                  </a:lnTo>
                  <a:lnTo>
                    <a:pt x="2201" y="2480"/>
                  </a:lnTo>
                  <a:lnTo>
                    <a:pt x="2147" y="2518"/>
                  </a:lnTo>
                  <a:lnTo>
                    <a:pt x="2089" y="2554"/>
                  </a:lnTo>
                  <a:lnTo>
                    <a:pt x="2032" y="2587"/>
                  </a:lnTo>
                  <a:lnTo>
                    <a:pt x="1974" y="2617"/>
                  </a:lnTo>
                  <a:lnTo>
                    <a:pt x="1912" y="2646"/>
                  </a:lnTo>
                  <a:lnTo>
                    <a:pt x="1850" y="2670"/>
                  </a:lnTo>
                  <a:lnTo>
                    <a:pt x="1786" y="2692"/>
                  </a:lnTo>
                  <a:lnTo>
                    <a:pt x="1721" y="2710"/>
                  </a:lnTo>
                  <a:lnTo>
                    <a:pt x="1654" y="2725"/>
                  </a:lnTo>
                  <a:lnTo>
                    <a:pt x="1586" y="2737"/>
                  </a:lnTo>
                  <a:lnTo>
                    <a:pt x="1517" y="2746"/>
                  </a:lnTo>
                  <a:lnTo>
                    <a:pt x="1448" y="2752"/>
                  </a:lnTo>
                  <a:lnTo>
                    <a:pt x="1377" y="2754"/>
                  </a:lnTo>
                  <a:lnTo>
                    <a:pt x="1306" y="2752"/>
                  </a:lnTo>
                  <a:lnTo>
                    <a:pt x="1236" y="2746"/>
                  </a:lnTo>
                  <a:lnTo>
                    <a:pt x="1167" y="2737"/>
                  </a:lnTo>
                  <a:lnTo>
                    <a:pt x="1099" y="2725"/>
                  </a:lnTo>
                  <a:lnTo>
                    <a:pt x="1033" y="2710"/>
                  </a:lnTo>
                  <a:lnTo>
                    <a:pt x="968" y="2692"/>
                  </a:lnTo>
                  <a:lnTo>
                    <a:pt x="903" y="2670"/>
                  </a:lnTo>
                  <a:lnTo>
                    <a:pt x="840" y="2646"/>
                  </a:lnTo>
                  <a:lnTo>
                    <a:pt x="780" y="2617"/>
                  </a:lnTo>
                  <a:lnTo>
                    <a:pt x="720" y="2587"/>
                  </a:lnTo>
                  <a:lnTo>
                    <a:pt x="663" y="2554"/>
                  </a:lnTo>
                  <a:lnTo>
                    <a:pt x="607" y="2518"/>
                  </a:lnTo>
                  <a:lnTo>
                    <a:pt x="553" y="2480"/>
                  </a:lnTo>
                  <a:lnTo>
                    <a:pt x="502" y="2440"/>
                  </a:lnTo>
                  <a:lnTo>
                    <a:pt x="451" y="2396"/>
                  </a:lnTo>
                  <a:lnTo>
                    <a:pt x="404" y="2351"/>
                  </a:lnTo>
                  <a:lnTo>
                    <a:pt x="358" y="2303"/>
                  </a:lnTo>
                  <a:lnTo>
                    <a:pt x="314" y="2253"/>
                  </a:lnTo>
                  <a:lnTo>
                    <a:pt x="274" y="2200"/>
                  </a:lnTo>
                  <a:lnTo>
                    <a:pt x="236" y="2146"/>
                  </a:lnTo>
                  <a:lnTo>
                    <a:pt x="200" y="2091"/>
                  </a:lnTo>
                  <a:lnTo>
                    <a:pt x="167" y="2033"/>
                  </a:lnTo>
                  <a:lnTo>
                    <a:pt x="137" y="1973"/>
                  </a:lnTo>
                  <a:lnTo>
                    <a:pt x="108" y="1913"/>
                  </a:lnTo>
                  <a:lnTo>
                    <a:pt x="84" y="1850"/>
                  </a:lnTo>
                  <a:lnTo>
                    <a:pt x="63" y="1787"/>
                  </a:lnTo>
                  <a:lnTo>
                    <a:pt x="44" y="1721"/>
                  </a:lnTo>
                  <a:lnTo>
                    <a:pt x="29" y="1654"/>
                  </a:lnTo>
                  <a:lnTo>
                    <a:pt x="17" y="1587"/>
                  </a:lnTo>
                  <a:lnTo>
                    <a:pt x="8" y="1518"/>
                  </a:lnTo>
                  <a:lnTo>
                    <a:pt x="3" y="1447"/>
                  </a:lnTo>
                  <a:lnTo>
                    <a:pt x="0" y="1376"/>
                  </a:lnTo>
                </a:path>
              </a:pathLst>
            </a:custGeom>
            <a:noFill/>
            <a:ln w="9525">
              <a:solidFill>
                <a:srgbClr val="2568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Freeform 94">
              <a:extLst>
                <a:ext uri="{FF2B5EF4-FFF2-40B4-BE49-F238E27FC236}">
                  <a16:creationId xmlns:a16="http://schemas.microsoft.com/office/drawing/2014/main" xmlns="" id="{12432FDF-0539-459E-8D72-9DE8F1355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" y="2389"/>
              <a:ext cx="1587" cy="1585"/>
            </a:xfrm>
            <a:custGeom>
              <a:avLst/>
              <a:gdLst>
                <a:gd name="T0" fmla="*/ 7 w 2752"/>
                <a:gd name="T1" fmla="*/ 1236 h 2754"/>
                <a:gd name="T2" fmla="*/ 43 w 2752"/>
                <a:gd name="T3" fmla="*/ 1033 h 2754"/>
                <a:gd name="T4" fmla="*/ 108 w 2752"/>
                <a:gd name="T5" fmla="*/ 841 h 2754"/>
                <a:gd name="T6" fmla="*/ 199 w 2752"/>
                <a:gd name="T7" fmla="*/ 663 h 2754"/>
                <a:gd name="T8" fmla="*/ 314 w 2752"/>
                <a:gd name="T9" fmla="*/ 501 h 2754"/>
                <a:gd name="T10" fmla="*/ 450 w 2752"/>
                <a:gd name="T11" fmla="*/ 358 h 2754"/>
                <a:gd name="T12" fmla="*/ 607 w 2752"/>
                <a:gd name="T13" fmla="*/ 235 h 2754"/>
                <a:gd name="T14" fmla="*/ 780 w 2752"/>
                <a:gd name="T15" fmla="*/ 136 h 2754"/>
                <a:gd name="T16" fmla="*/ 966 w 2752"/>
                <a:gd name="T17" fmla="*/ 62 h 2754"/>
                <a:gd name="T18" fmla="*/ 1166 w 2752"/>
                <a:gd name="T19" fmla="*/ 15 h 2754"/>
                <a:gd name="T20" fmla="*/ 1375 w 2752"/>
                <a:gd name="T21" fmla="*/ 0 h 2754"/>
                <a:gd name="T22" fmla="*/ 1585 w 2752"/>
                <a:gd name="T23" fmla="*/ 15 h 2754"/>
                <a:gd name="T24" fmla="*/ 1785 w 2752"/>
                <a:gd name="T25" fmla="*/ 62 h 2754"/>
                <a:gd name="T26" fmla="*/ 1972 w 2752"/>
                <a:gd name="T27" fmla="*/ 136 h 2754"/>
                <a:gd name="T28" fmla="*/ 2145 w 2752"/>
                <a:gd name="T29" fmla="*/ 235 h 2754"/>
                <a:gd name="T30" fmla="*/ 2301 w 2752"/>
                <a:gd name="T31" fmla="*/ 358 h 2754"/>
                <a:gd name="T32" fmla="*/ 2438 w 2752"/>
                <a:gd name="T33" fmla="*/ 501 h 2754"/>
                <a:gd name="T34" fmla="*/ 2552 w 2752"/>
                <a:gd name="T35" fmla="*/ 663 h 2754"/>
                <a:gd name="T36" fmla="*/ 2644 w 2752"/>
                <a:gd name="T37" fmla="*/ 841 h 2754"/>
                <a:gd name="T38" fmla="*/ 2708 w 2752"/>
                <a:gd name="T39" fmla="*/ 1033 h 2754"/>
                <a:gd name="T40" fmla="*/ 2744 w 2752"/>
                <a:gd name="T41" fmla="*/ 1236 h 2754"/>
                <a:gd name="T42" fmla="*/ 2750 w 2752"/>
                <a:gd name="T43" fmla="*/ 1447 h 2754"/>
                <a:gd name="T44" fmla="*/ 2723 w 2752"/>
                <a:gd name="T45" fmla="*/ 1654 h 2754"/>
                <a:gd name="T46" fmla="*/ 2668 w 2752"/>
                <a:gd name="T47" fmla="*/ 1850 h 2754"/>
                <a:gd name="T48" fmla="*/ 2585 w 2752"/>
                <a:gd name="T49" fmla="*/ 2033 h 2754"/>
                <a:gd name="T50" fmla="*/ 2478 w 2752"/>
                <a:gd name="T51" fmla="*/ 2200 h 2754"/>
                <a:gd name="T52" fmla="*/ 2349 w 2752"/>
                <a:gd name="T53" fmla="*/ 2351 h 2754"/>
                <a:gd name="T54" fmla="*/ 2199 w 2752"/>
                <a:gd name="T55" fmla="*/ 2480 h 2754"/>
                <a:gd name="T56" fmla="*/ 2032 w 2752"/>
                <a:gd name="T57" fmla="*/ 2587 h 2754"/>
                <a:gd name="T58" fmla="*/ 1848 w 2752"/>
                <a:gd name="T59" fmla="*/ 2670 h 2754"/>
                <a:gd name="T60" fmla="*/ 1653 w 2752"/>
                <a:gd name="T61" fmla="*/ 2725 h 2754"/>
                <a:gd name="T62" fmla="*/ 1447 w 2752"/>
                <a:gd name="T63" fmla="*/ 2752 h 2754"/>
                <a:gd name="T64" fmla="*/ 1235 w 2752"/>
                <a:gd name="T65" fmla="*/ 2746 h 2754"/>
                <a:gd name="T66" fmla="*/ 1032 w 2752"/>
                <a:gd name="T67" fmla="*/ 2710 h 2754"/>
                <a:gd name="T68" fmla="*/ 840 w 2752"/>
                <a:gd name="T69" fmla="*/ 2646 h 2754"/>
                <a:gd name="T70" fmla="*/ 662 w 2752"/>
                <a:gd name="T71" fmla="*/ 2554 h 2754"/>
                <a:gd name="T72" fmla="*/ 500 w 2752"/>
                <a:gd name="T73" fmla="*/ 2440 h 2754"/>
                <a:gd name="T74" fmla="*/ 357 w 2752"/>
                <a:gd name="T75" fmla="*/ 2303 h 2754"/>
                <a:gd name="T76" fmla="*/ 234 w 2752"/>
                <a:gd name="T77" fmla="*/ 2146 h 2754"/>
                <a:gd name="T78" fmla="*/ 135 w 2752"/>
                <a:gd name="T79" fmla="*/ 1973 h 2754"/>
                <a:gd name="T80" fmla="*/ 61 w 2752"/>
                <a:gd name="T81" fmla="*/ 1787 h 2754"/>
                <a:gd name="T82" fmla="*/ 16 w 2752"/>
                <a:gd name="T83" fmla="*/ 1587 h 2754"/>
                <a:gd name="T84" fmla="*/ 0 w 2752"/>
                <a:gd name="T85" fmla="*/ 1376 h 27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52"/>
                <a:gd name="T130" fmla="*/ 0 h 2754"/>
                <a:gd name="T131" fmla="*/ 2752 w 2752"/>
                <a:gd name="T132" fmla="*/ 2754 h 27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52" h="2754">
                  <a:moveTo>
                    <a:pt x="0" y="1376"/>
                  </a:moveTo>
                  <a:lnTo>
                    <a:pt x="1" y="1306"/>
                  </a:lnTo>
                  <a:lnTo>
                    <a:pt x="7" y="1236"/>
                  </a:lnTo>
                  <a:lnTo>
                    <a:pt x="16" y="1167"/>
                  </a:lnTo>
                  <a:lnTo>
                    <a:pt x="28" y="1100"/>
                  </a:lnTo>
                  <a:lnTo>
                    <a:pt x="43" y="1033"/>
                  </a:lnTo>
                  <a:lnTo>
                    <a:pt x="61" y="967"/>
                  </a:lnTo>
                  <a:lnTo>
                    <a:pt x="84" y="904"/>
                  </a:lnTo>
                  <a:lnTo>
                    <a:pt x="108" y="841"/>
                  </a:lnTo>
                  <a:lnTo>
                    <a:pt x="135" y="779"/>
                  </a:lnTo>
                  <a:lnTo>
                    <a:pt x="165" y="721"/>
                  </a:lnTo>
                  <a:lnTo>
                    <a:pt x="199" y="663"/>
                  </a:lnTo>
                  <a:lnTo>
                    <a:pt x="234" y="608"/>
                  </a:lnTo>
                  <a:lnTo>
                    <a:pt x="273" y="554"/>
                  </a:lnTo>
                  <a:lnTo>
                    <a:pt x="314" y="501"/>
                  </a:lnTo>
                  <a:lnTo>
                    <a:pt x="357" y="451"/>
                  </a:lnTo>
                  <a:lnTo>
                    <a:pt x="402" y="403"/>
                  </a:lnTo>
                  <a:lnTo>
                    <a:pt x="450" y="358"/>
                  </a:lnTo>
                  <a:lnTo>
                    <a:pt x="500" y="315"/>
                  </a:lnTo>
                  <a:lnTo>
                    <a:pt x="553" y="274"/>
                  </a:lnTo>
                  <a:lnTo>
                    <a:pt x="607" y="235"/>
                  </a:lnTo>
                  <a:lnTo>
                    <a:pt x="662" y="199"/>
                  </a:lnTo>
                  <a:lnTo>
                    <a:pt x="720" y="166"/>
                  </a:lnTo>
                  <a:lnTo>
                    <a:pt x="780" y="136"/>
                  </a:lnTo>
                  <a:lnTo>
                    <a:pt x="840" y="108"/>
                  </a:lnTo>
                  <a:lnTo>
                    <a:pt x="903" y="83"/>
                  </a:lnTo>
                  <a:lnTo>
                    <a:pt x="966" y="62"/>
                  </a:lnTo>
                  <a:lnTo>
                    <a:pt x="1032" y="44"/>
                  </a:lnTo>
                  <a:lnTo>
                    <a:pt x="1098" y="29"/>
                  </a:lnTo>
                  <a:lnTo>
                    <a:pt x="1166" y="15"/>
                  </a:lnTo>
                  <a:lnTo>
                    <a:pt x="1235" y="8"/>
                  </a:lnTo>
                  <a:lnTo>
                    <a:pt x="1304" y="2"/>
                  </a:lnTo>
                  <a:lnTo>
                    <a:pt x="1375" y="0"/>
                  </a:lnTo>
                  <a:lnTo>
                    <a:pt x="1447" y="2"/>
                  </a:lnTo>
                  <a:lnTo>
                    <a:pt x="1516" y="8"/>
                  </a:lnTo>
                  <a:lnTo>
                    <a:pt x="1585" y="15"/>
                  </a:lnTo>
                  <a:lnTo>
                    <a:pt x="1653" y="29"/>
                  </a:lnTo>
                  <a:lnTo>
                    <a:pt x="1719" y="44"/>
                  </a:lnTo>
                  <a:lnTo>
                    <a:pt x="1785" y="62"/>
                  </a:lnTo>
                  <a:lnTo>
                    <a:pt x="1848" y="83"/>
                  </a:lnTo>
                  <a:lnTo>
                    <a:pt x="1912" y="108"/>
                  </a:lnTo>
                  <a:lnTo>
                    <a:pt x="1972" y="136"/>
                  </a:lnTo>
                  <a:lnTo>
                    <a:pt x="2032" y="166"/>
                  </a:lnTo>
                  <a:lnTo>
                    <a:pt x="2089" y="199"/>
                  </a:lnTo>
                  <a:lnTo>
                    <a:pt x="2145" y="235"/>
                  </a:lnTo>
                  <a:lnTo>
                    <a:pt x="2199" y="274"/>
                  </a:lnTo>
                  <a:lnTo>
                    <a:pt x="2251" y="315"/>
                  </a:lnTo>
                  <a:lnTo>
                    <a:pt x="2301" y="358"/>
                  </a:lnTo>
                  <a:lnTo>
                    <a:pt x="2349" y="403"/>
                  </a:lnTo>
                  <a:lnTo>
                    <a:pt x="2394" y="451"/>
                  </a:lnTo>
                  <a:lnTo>
                    <a:pt x="2438" y="501"/>
                  </a:lnTo>
                  <a:lnTo>
                    <a:pt x="2478" y="554"/>
                  </a:lnTo>
                  <a:lnTo>
                    <a:pt x="2516" y="608"/>
                  </a:lnTo>
                  <a:lnTo>
                    <a:pt x="2552" y="663"/>
                  </a:lnTo>
                  <a:lnTo>
                    <a:pt x="2585" y="721"/>
                  </a:lnTo>
                  <a:lnTo>
                    <a:pt x="2617" y="779"/>
                  </a:lnTo>
                  <a:lnTo>
                    <a:pt x="2644" y="841"/>
                  </a:lnTo>
                  <a:lnTo>
                    <a:pt x="2668" y="904"/>
                  </a:lnTo>
                  <a:lnTo>
                    <a:pt x="2690" y="967"/>
                  </a:lnTo>
                  <a:lnTo>
                    <a:pt x="2708" y="1033"/>
                  </a:lnTo>
                  <a:lnTo>
                    <a:pt x="2723" y="1100"/>
                  </a:lnTo>
                  <a:lnTo>
                    <a:pt x="2735" y="1167"/>
                  </a:lnTo>
                  <a:lnTo>
                    <a:pt x="2744" y="1236"/>
                  </a:lnTo>
                  <a:lnTo>
                    <a:pt x="2750" y="1306"/>
                  </a:lnTo>
                  <a:lnTo>
                    <a:pt x="2752" y="1376"/>
                  </a:lnTo>
                  <a:lnTo>
                    <a:pt x="2750" y="1447"/>
                  </a:lnTo>
                  <a:lnTo>
                    <a:pt x="2744" y="1518"/>
                  </a:lnTo>
                  <a:lnTo>
                    <a:pt x="2735" y="1587"/>
                  </a:lnTo>
                  <a:lnTo>
                    <a:pt x="2723" y="1654"/>
                  </a:lnTo>
                  <a:lnTo>
                    <a:pt x="2708" y="1721"/>
                  </a:lnTo>
                  <a:lnTo>
                    <a:pt x="2690" y="1787"/>
                  </a:lnTo>
                  <a:lnTo>
                    <a:pt x="2668" y="1850"/>
                  </a:lnTo>
                  <a:lnTo>
                    <a:pt x="2644" y="1913"/>
                  </a:lnTo>
                  <a:lnTo>
                    <a:pt x="2617" y="1973"/>
                  </a:lnTo>
                  <a:lnTo>
                    <a:pt x="2585" y="2033"/>
                  </a:lnTo>
                  <a:lnTo>
                    <a:pt x="2552" y="2091"/>
                  </a:lnTo>
                  <a:lnTo>
                    <a:pt x="2516" y="2146"/>
                  </a:lnTo>
                  <a:lnTo>
                    <a:pt x="2478" y="2200"/>
                  </a:lnTo>
                  <a:lnTo>
                    <a:pt x="2438" y="2253"/>
                  </a:lnTo>
                  <a:lnTo>
                    <a:pt x="2394" y="2303"/>
                  </a:lnTo>
                  <a:lnTo>
                    <a:pt x="2349" y="2351"/>
                  </a:lnTo>
                  <a:lnTo>
                    <a:pt x="2301" y="2396"/>
                  </a:lnTo>
                  <a:lnTo>
                    <a:pt x="2251" y="2440"/>
                  </a:lnTo>
                  <a:lnTo>
                    <a:pt x="2199" y="2480"/>
                  </a:lnTo>
                  <a:lnTo>
                    <a:pt x="2145" y="2518"/>
                  </a:lnTo>
                  <a:lnTo>
                    <a:pt x="2089" y="2554"/>
                  </a:lnTo>
                  <a:lnTo>
                    <a:pt x="2032" y="2587"/>
                  </a:lnTo>
                  <a:lnTo>
                    <a:pt x="1972" y="2617"/>
                  </a:lnTo>
                  <a:lnTo>
                    <a:pt x="1912" y="2646"/>
                  </a:lnTo>
                  <a:lnTo>
                    <a:pt x="1848" y="2670"/>
                  </a:lnTo>
                  <a:lnTo>
                    <a:pt x="1785" y="2692"/>
                  </a:lnTo>
                  <a:lnTo>
                    <a:pt x="1719" y="2710"/>
                  </a:lnTo>
                  <a:lnTo>
                    <a:pt x="1653" y="2725"/>
                  </a:lnTo>
                  <a:lnTo>
                    <a:pt x="1585" y="2737"/>
                  </a:lnTo>
                  <a:lnTo>
                    <a:pt x="1516" y="2746"/>
                  </a:lnTo>
                  <a:lnTo>
                    <a:pt x="1447" y="2752"/>
                  </a:lnTo>
                  <a:lnTo>
                    <a:pt x="1375" y="2754"/>
                  </a:lnTo>
                  <a:lnTo>
                    <a:pt x="1304" y="2752"/>
                  </a:lnTo>
                  <a:lnTo>
                    <a:pt x="1235" y="2746"/>
                  </a:lnTo>
                  <a:lnTo>
                    <a:pt x="1166" y="2737"/>
                  </a:lnTo>
                  <a:lnTo>
                    <a:pt x="1098" y="2725"/>
                  </a:lnTo>
                  <a:lnTo>
                    <a:pt x="1032" y="2710"/>
                  </a:lnTo>
                  <a:lnTo>
                    <a:pt x="966" y="2692"/>
                  </a:lnTo>
                  <a:lnTo>
                    <a:pt x="903" y="2670"/>
                  </a:lnTo>
                  <a:lnTo>
                    <a:pt x="840" y="2646"/>
                  </a:lnTo>
                  <a:lnTo>
                    <a:pt x="780" y="2617"/>
                  </a:lnTo>
                  <a:lnTo>
                    <a:pt x="720" y="2587"/>
                  </a:lnTo>
                  <a:lnTo>
                    <a:pt x="662" y="2554"/>
                  </a:lnTo>
                  <a:lnTo>
                    <a:pt x="607" y="2518"/>
                  </a:lnTo>
                  <a:lnTo>
                    <a:pt x="553" y="2480"/>
                  </a:lnTo>
                  <a:lnTo>
                    <a:pt x="500" y="2440"/>
                  </a:lnTo>
                  <a:lnTo>
                    <a:pt x="450" y="2396"/>
                  </a:lnTo>
                  <a:lnTo>
                    <a:pt x="402" y="2351"/>
                  </a:lnTo>
                  <a:lnTo>
                    <a:pt x="357" y="2303"/>
                  </a:lnTo>
                  <a:lnTo>
                    <a:pt x="314" y="2253"/>
                  </a:lnTo>
                  <a:lnTo>
                    <a:pt x="273" y="2200"/>
                  </a:lnTo>
                  <a:lnTo>
                    <a:pt x="234" y="2146"/>
                  </a:lnTo>
                  <a:lnTo>
                    <a:pt x="199" y="2091"/>
                  </a:lnTo>
                  <a:lnTo>
                    <a:pt x="165" y="2033"/>
                  </a:lnTo>
                  <a:lnTo>
                    <a:pt x="135" y="1973"/>
                  </a:lnTo>
                  <a:lnTo>
                    <a:pt x="108" y="1913"/>
                  </a:lnTo>
                  <a:lnTo>
                    <a:pt x="84" y="1850"/>
                  </a:lnTo>
                  <a:lnTo>
                    <a:pt x="61" y="1787"/>
                  </a:lnTo>
                  <a:lnTo>
                    <a:pt x="43" y="1721"/>
                  </a:lnTo>
                  <a:lnTo>
                    <a:pt x="28" y="1654"/>
                  </a:lnTo>
                  <a:lnTo>
                    <a:pt x="16" y="1587"/>
                  </a:lnTo>
                  <a:lnTo>
                    <a:pt x="7" y="1518"/>
                  </a:lnTo>
                  <a:lnTo>
                    <a:pt x="1" y="1447"/>
                  </a:lnTo>
                  <a:lnTo>
                    <a:pt x="0" y="1376"/>
                  </a:lnTo>
                </a:path>
              </a:pathLst>
            </a:custGeom>
            <a:noFill/>
            <a:ln w="9525">
              <a:solidFill>
                <a:srgbClr val="2568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771869D0-95AA-4019-874D-6CE646456D03}"/>
              </a:ext>
            </a:extLst>
          </p:cNvPr>
          <p:cNvSpPr txBox="1"/>
          <p:nvPr/>
        </p:nvSpPr>
        <p:spPr>
          <a:xfrm>
            <a:off x="4989136" y="1825388"/>
            <a:ext cx="190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Abordagem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5910E452-98BA-4799-B1EF-92DC42865B04}"/>
              </a:ext>
            </a:extLst>
          </p:cNvPr>
          <p:cNvSpPr txBox="1"/>
          <p:nvPr/>
        </p:nvSpPr>
        <p:spPr>
          <a:xfrm>
            <a:off x="4222921" y="356323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Idioma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18F0E82F-09A4-462C-AD19-1704C109EB30}"/>
              </a:ext>
            </a:extLst>
          </p:cNvPr>
          <p:cNvSpPr txBox="1"/>
          <p:nvPr/>
        </p:nvSpPr>
        <p:spPr>
          <a:xfrm>
            <a:off x="6171493" y="348524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Método</a:t>
            </a:r>
          </a:p>
        </p:txBody>
      </p:sp>
      <p:sp>
        <p:nvSpPr>
          <p:cNvPr id="15" name="Freeform 93">
            <a:extLst>
              <a:ext uri="{FF2B5EF4-FFF2-40B4-BE49-F238E27FC236}">
                <a16:creationId xmlns:a16="http://schemas.microsoft.com/office/drawing/2014/main" xmlns="" id="{05762E02-F537-4064-90FC-3A7DFFABFC70}"/>
              </a:ext>
            </a:extLst>
          </p:cNvPr>
          <p:cNvSpPr>
            <a:spLocks/>
          </p:cNvSpPr>
          <p:nvPr/>
        </p:nvSpPr>
        <p:spPr bwMode="auto">
          <a:xfrm>
            <a:off x="4947683" y="3998676"/>
            <a:ext cx="2054704" cy="2052206"/>
          </a:xfrm>
          <a:custGeom>
            <a:avLst/>
            <a:gdLst>
              <a:gd name="T0" fmla="*/ 8 w 2752"/>
              <a:gd name="T1" fmla="*/ 1236 h 2754"/>
              <a:gd name="T2" fmla="*/ 44 w 2752"/>
              <a:gd name="T3" fmla="*/ 1033 h 2754"/>
              <a:gd name="T4" fmla="*/ 108 w 2752"/>
              <a:gd name="T5" fmla="*/ 841 h 2754"/>
              <a:gd name="T6" fmla="*/ 200 w 2752"/>
              <a:gd name="T7" fmla="*/ 663 h 2754"/>
              <a:gd name="T8" fmla="*/ 314 w 2752"/>
              <a:gd name="T9" fmla="*/ 501 h 2754"/>
              <a:gd name="T10" fmla="*/ 451 w 2752"/>
              <a:gd name="T11" fmla="*/ 358 h 2754"/>
              <a:gd name="T12" fmla="*/ 607 w 2752"/>
              <a:gd name="T13" fmla="*/ 235 h 2754"/>
              <a:gd name="T14" fmla="*/ 780 w 2752"/>
              <a:gd name="T15" fmla="*/ 136 h 2754"/>
              <a:gd name="T16" fmla="*/ 968 w 2752"/>
              <a:gd name="T17" fmla="*/ 62 h 2754"/>
              <a:gd name="T18" fmla="*/ 1167 w 2752"/>
              <a:gd name="T19" fmla="*/ 15 h 2754"/>
              <a:gd name="T20" fmla="*/ 1377 w 2752"/>
              <a:gd name="T21" fmla="*/ 0 h 2754"/>
              <a:gd name="T22" fmla="*/ 1586 w 2752"/>
              <a:gd name="T23" fmla="*/ 15 h 2754"/>
              <a:gd name="T24" fmla="*/ 1786 w 2752"/>
              <a:gd name="T25" fmla="*/ 62 h 2754"/>
              <a:gd name="T26" fmla="*/ 1974 w 2752"/>
              <a:gd name="T27" fmla="*/ 136 h 2754"/>
              <a:gd name="T28" fmla="*/ 2147 w 2752"/>
              <a:gd name="T29" fmla="*/ 235 h 2754"/>
              <a:gd name="T30" fmla="*/ 2301 w 2752"/>
              <a:gd name="T31" fmla="*/ 358 h 2754"/>
              <a:gd name="T32" fmla="*/ 2438 w 2752"/>
              <a:gd name="T33" fmla="*/ 501 h 2754"/>
              <a:gd name="T34" fmla="*/ 2554 w 2752"/>
              <a:gd name="T35" fmla="*/ 663 h 2754"/>
              <a:gd name="T36" fmla="*/ 2644 w 2752"/>
              <a:gd name="T37" fmla="*/ 841 h 2754"/>
              <a:gd name="T38" fmla="*/ 2709 w 2752"/>
              <a:gd name="T39" fmla="*/ 1033 h 2754"/>
              <a:gd name="T40" fmla="*/ 2745 w 2752"/>
              <a:gd name="T41" fmla="*/ 1236 h 2754"/>
              <a:gd name="T42" fmla="*/ 2751 w 2752"/>
              <a:gd name="T43" fmla="*/ 1447 h 2754"/>
              <a:gd name="T44" fmla="*/ 2725 w 2752"/>
              <a:gd name="T45" fmla="*/ 1654 h 2754"/>
              <a:gd name="T46" fmla="*/ 2670 w 2752"/>
              <a:gd name="T47" fmla="*/ 1850 h 2754"/>
              <a:gd name="T48" fmla="*/ 2587 w 2752"/>
              <a:gd name="T49" fmla="*/ 2033 h 2754"/>
              <a:gd name="T50" fmla="*/ 2479 w 2752"/>
              <a:gd name="T51" fmla="*/ 2200 h 2754"/>
              <a:gd name="T52" fmla="*/ 2350 w 2752"/>
              <a:gd name="T53" fmla="*/ 2351 h 2754"/>
              <a:gd name="T54" fmla="*/ 2201 w 2752"/>
              <a:gd name="T55" fmla="*/ 2480 h 2754"/>
              <a:gd name="T56" fmla="*/ 2032 w 2752"/>
              <a:gd name="T57" fmla="*/ 2587 h 2754"/>
              <a:gd name="T58" fmla="*/ 1850 w 2752"/>
              <a:gd name="T59" fmla="*/ 2670 h 2754"/>
              <a:gd name="T60" fmla="*/ 1654 w 2752"/>
              <a:gd name="T61" fmla="*/ 2725 h 2754"/>
              <a:gd name="T62" fmla="*/ 1448 w 2752"/>
              <a:gd name="T63" fmla="*/ 2752 h 2754"/>
              <a:gd name="T64" fmla="*/ 1236 w 2752"/>
              <a:gd name="T65" fmla="*/ 2746 h 2754"/>
              <a:gd name="T66" fmla="*/ 1033 w 2752"/>
              <a:gd name="T67" fmla="*/ 2710 h 2754"/>
              <a:gd name="T68" fmla="*/ 840 w 2752"/>
              <a:gd name="T69" fmla="*/ 2646 h 2754"/>
              <a:gd name="T70" fmla="*/ 663 w 2752"/>
              <a:gd name="T71" fmla="*/ 2554 h 2754"/>
              <a:gd name="T72" fmla="*/ 502 w 2752"/>
              <a:gd name="T73" fmla="*/ 2440 h 2754"/>
              <a:gd name="T74" fmla="*/ 358 w 2752"/>
              <a:gd name="T75" fmla="*/ 2303 h 2754"/>
              <a:gd name="T76" fmla="*/ 236 w 2752"/>
              <a:gd name="T77" fmla="*/ 2146 h 2754"/>
              <a:gd name="T78" fmla="*/ 137 w 2752"/>
              <a:gd name="T79" fmla="*/ 1973 h 2754"/>
              <a:gd name="T80" fmla="*/ 63 w 2752"/>
              <a:gd name="T81" fmla="*/ 1787 h 2754"/>
              <a:gd name="T82" fmla="*/ 17 w 2752"/>
              <a:gd name="T83" fmla="*/ 1587 h 2754"/>
              <a:gd name="T84" fmla="*/ 0 w 2752"/>
              <a:gd name="T85" fmla="*/ 1376 h 27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752"/>
              <a:gd name="T130" fmla="*/ 0 h 2754"/>
              <a:gd name="T131" fmla="*/ 2752 w 2752"/>
              <a:gd name="T132" fmla="*/ 2754 h 275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752" h="2754">
                <a:moveTo>
                  <a:pt x="0" y="1376"/>
                </a:moveTo>
                <a:lnTo>
                  <a:pt x="3" y="1306"/>
                </a:lnTo>
                <a:lnTo>
                  <a:pt x="8" y="1236"/>
                </a:lnTo>
                <a:lnTo>
                  <a:pt x="17" y="1167"/>
                </a:lnTo>
                <a:lnTo>
                  <a:pt x="29" y="1100"/>
                </a:lnTo>
                <a:lnTo>
                  <a:pt x="44" y="1033"/>
                </a:lnTo>
                <a:lnTo>
                  <a:pt x="63" y="967"/>
                </a:lnTo>
                <a:lnTo>
                  <a:pt x="84" y="904"/>
                </a:lnTo>
                <a:lnTo>
                  <a:pt x="108" y="841"/>
                </a:lnTo>
                <a:lnTo>
                  <a:pt x="137" y="779"/>
                </a:lnTo>
                <a:lnTo>
                  <a:pt x="167" y="721"/>
                </a:lnTo>
                <a:lnTo>
                  <a:pt x="200" y="663"/>
                </a:lnTo>
                <a:lnTo>
                  <a:pt x="236" y="608"/>
                </a:lnTo>
                <a:lnTo>
                  <a:pt x="274" y="554"/>
                </a:lnTo>
                <a:lnTo>
                  <a:pt x="314" y="501"/>
                </a:lnTo>
                <a:lnTo>
                  <a:pt x="358" y="451"/>
                </a:lnTo>
                <a:lnTo>
                  <a:pt x="404" y="403"/>
                </a:lnTo>
                <a:lnTo>
                  <a:pt x="451" y="358"/>
                </a:lnTo>
                <a:lnTo>
                  <a:pt x="502" y="315"/>
                </a:lnTo>
                <a:lnTo>
                  <a:pt x="553" y="274"/>
                </a:lnTo>
                <a:lnTo>
                  <a:pt x="607" y="235"/>
                </a:lnTo>
                <a:lnTo>
                  <a:pt x="663" y="199"/>
                </a:lnTo>
                <a:lnTo>
                  <a:pt x="720" y="166"/>
                </a:lnTo>
                <a:lnTo>
                  <a:pt x="780" y="136"/>
                </a:lnTo>
                <a:lnTo>
                  <a:pt x="840" y="108"/>
                </a:lnTo>
                <a:lnTo>
                  <a:pt x="903" y="83"/>
                </a:lnTo>
                <a:lnTo>
                  <a:pt x="968" y="62"/>
                </a:lnTo>
                <a:lnTo>
                  <a:pt x="1033" y="44"/>
                </a:lnTo>
                <a:lnTo>
                  <a:pt x="1099" y="29"/>
                </a:lnTo>
                <a:lnTo>
                  <a:pt x="1167" y="15"/>
                </a:lnTo>
                <a:lnTo>
                  <a:pt x="1236" y="8"/>
                </a:lnTo>
                <a:lnTo>
                  <a:pt x="1306" y="2"/>
                </a:lnTo>
                <a:lnTo>
                  <a:pt x="1377" y="0"/>
                </a:lnTo>
                <a:lnTo>
                  <a:pt x="1448" y="2"/>
                </a:lnTo>
                <a:lnTo>
                  <a:pt x="1517" y="8"/>
                </a:lnTo>
                <a:lnTo>
                  <a:pt x="1586" y="15"/>
                </a:lnTo>
                <a:lnTo>
                  <a:pt x="1654" y="29"/>
                </a:lnTo>
                <a:lnTo>
                  <a:pt x="1721" y="44"/>
                </a:lnTo>
                <a:lnTo>
                  <a:pt x="1786" y="62"/>
                </a:lnTo>
                <a:lnTo>
                  <a:pt x="1850" y="83"/>
                </a:lnTo>
                <a:lnTo>
                  <a:pt x="1912" y="108"/>
                </a:lnTo>
                <a:lnTo>
                  <a:pt x="1974" y="136"/>
                </a:lnTo>
                <a:lnTo>
                  <a:pt x="2032" y="166"/>
                </a:lnTo>
                <a:lnTo>
                  <a:pt x="2089" y="199"/>
                </a:lnTo>
                <a:lnTo>
                  <a:pt x="2147" y="235"/>
                </a:lnTo>
                <a:lnTo>
                  <a:pt x="2201" y="274"/>
                </a:lnTo>
                <a:lnTo>
                  <a:pt x="2252" y="315"/>
                </a:lnTo>
                <a:lnTo>
                  <a:pt x="2301" y="358"/>
                </a:lnTo>
                <a:lnTo>
                  <a:pt x="2350" y="403"/>
                </a:lnTo>
                <a:lnTo>
                  <a:pt x="2395" y="451"/>
                </a:lnTo>
                <a:lnTo>
                  <a:pt x="2438" y="501"/>
                </a:lnTo>
                <a:lnTo>
                  <a:pt x="2479" y="554"/>
                </a:lnTo>
                <a:lnTo>
                  <a:pt x="2518" y="608"/>
                </a:lnTo>
                <a:lnTo>
                  <a:pt x="2554" y="663"/>
                </a:lnTo>
                <a:lnTo>
                  <a:pt x="2587" y="721"/>
                </a:lnTo>
                <a:lnTo>
                  <a:pt x="2617" y="779"/>
                </a:lnTo>
                <a:lnTo>
                  <a:pt x="2644" y="841"/>
                </a:lnTo>
                <a:lnTo>
                  <a:pt x="2670" y="904"/>
                </a:lnTo>
                <a:lnTo>
                  <a:pt x="2691" y="967"/>
                </a:lnTo>
                <a:lnTo>
                  <a:pt x="2709" y="1033"/>
                </a:lnTo>
                <a:lnTo>
                  <a:pt x="2725" y="1100"/>
                </a:lnTo>
                <a:lnTo>
                  <a:pt x="2737" y="1167"/>
                </a:lnTo>
                <a:lnTo>
                  <a:pt x="2745" y="1236"/>
                </a:lnTo>
                <a:lnTo>
                  <a:pt x="2751" y="1306"/>
                </a:lnTo>
                <a:lnTo>
                  <a:pt x="2752" y="1376"/>
                </a:lnTo>
                <a:lnTo>
                  <a:pt x="2751" y="1447"/>
                </a:lnTo>
                <a:lnTo>
                  <a:pt x="2745" y="1518"/>
                </a:lnTo>
                <a:lnTo>
                  <a:pt x="2737" y="1587"/>
                </a:lnTo>
                <a:lnTo>
                  <a:pt x="2725" y="1654"/>
                </a:lnTo>
                <a:lnTo>
                  <a:pt x="2709" y="1721"/>
                </a:lnTo>
                <a:lnTo>
                  <a:pt x="2691" y="1787"/>
                </a:lnTo>
                <a:lnTo>
                  <a:pt x="2670" y="1850"/>
                </a:lnTo>
                <a:lnTo>
                  <a:pt x="2644" y="1913"/>
                </a:lnTo>
                <a:lnTo>
                  <a:pt x="2617" y="1973"/>
                </a:lnTo>
                <a:lnTo>
                  <a:pt x="2587" y="2033"/>
                </a:lnTo>
                <a:lnTo>
                  <a:pt x="2554" y="2091"/>
                </a:lnTo>
                <a:lnTo>
                  <a:pt x="2518" y="2146"/>
                </a:lnTo>
                <a:lnTo>
                  <a:pt x="2479" y="2200"/>
                </a:lnTo>
                <a:lnTo>
                  <a:pt x="2438" y="2253"/>
                </a:lnTo>
                <a:lnTo>
                  <a:pt x="2395" y="2303"/>
                </a:lnTo>
                <a:lnTo>
                  <a:pt x="2350" y="2351"/>
                </a:lnTo>
                <a:lnTo>
                  <a:pt x="2301" y="2396"/>
                </a:lnTo>
                <a:lnTo>
                  <a:pt x="2252" y="2440"/>
                </a:lnTo>
                <a:lnTo>
                  <a:pt x="2201" y="2480"/>
                </a:lnTo>
                <a:lnTo>
                  <a:pt x="2147" y="2518"/>
                </a:lnTo>
                <a:lnTo>
                  <a:pt x="2089" y="2554"/>
                </a:lnTo>
                <a:lnTo>
                  <a:pt x="2032" y="2587"/>
                </a:lnTo>
                <a:lnTo>
                  <a:pt x="1974" y="2617"/>
                </a:lnTo>
                <a:lnTo>
                  <a:pt x="1912" y="2646"/>
                </a:lnTo>
                <a:lnTo>
                  <a:pt x="1850" y="2670"/>
                </a:lnTo>
                <a:lnTo>
                  <a:pt x="1786" y="2692"/>
                </a:lnTo>
                <a:lnTo>
                  <a:pt x="1721" y="2710"/>
                </a:lnTo>
                <a:lnTo>
                  <a:pt x="1654" y="2725"/>
                </a:lnTo>
                <a:lnTo>
                  <a:pt x="1586" y="2737"/>
                </a:lnTo>
                <a:lnTo>
                  <a:pt x="1517" y="2746"/>
                </a:lnTo>
                <a:lnTo>
                  <a:pt x="1448" y="2752"/>
                </a:lnTo>
                <a:lnTo>
                  <a:pt x="1377" y="2754"/>
                </a:lnTo>
                <a:lnTo>
                  <a:pt x="1306" y="2752"/>
                </a:lnTo>
                <a:lnTo>
                  <a:pt x="1236" y="2746"/>
                </a:lnTo>
                <a:lnTo>
                  <a:pt x="1167" y="2737"/>
                </a:lnTo>
                <a:lnTo>
                  <a:pt x="1099" y="2725"/>
                </a:lnTo>
                <a:lnTo>
                  <a:pt x="1033" y="2710"/>
                </a:lnTo>
                <a:lnTo>
                  <a:pt x="968" y="2692"/>
                </a:lnTo>
                <a:lnTo>
                  <a:pt x="903" y="2670"/>
                </a:lnTo>
                <a:lnTo>
                  <a:pt x="840" y="2646"/>
                </a:lnTo>
                <a:lnTo>
                  <a:pt x="780" y="2617"/>
                </a:lnTo>
                <a:lnTo>
                  <a:pt x="720" y="2587"/>
                </a:lnTo>
                <a:lnTo>
                  <a:pt x="663" y="2554"/>
                </a:lnTo>
                <a:lnTo>
                  <a:pt x="607" y="2518"/>
                </a:lnTo>
                <a:lnTo>
                  <a:pt x="553" y="2480"/>
                </a:lnTo>
                <a:lnTo>
                  <a:pt x="502" y="2440"/>
                </a:lnTo>
                <a:lnTo>
                  <a:pt x="451" y="2396"/>
                </a:lnTo>
                <a:lnTo>
                  <a:pt x="404" y="2351"/>
                </a:lnTo>
                <a:lnTo>
                  <a:pt x="358" y="2303"/>
                </a:lnTo>
                <a:lnTo>
                  <a:pt x="314" y="2253"/>
                </a:lnTo>
                <a:lnTo>
                  <a:pt x="274" y="2200"/>
                </a:lnTo>
                <a:lnTo>
                  <a:pt x="236" y="2146"/>
                </a:lnTo>
                <a:lnTo>
                  <a:pt x="200" y="2091"/>
                </a:lnTo>
                <a:lnTo>
                  <a:pt x="167" y="2033"/>
                </a:lnTo>
                <a:lnTo>
                  <a:pt x="137" y="1973"/>
                </a:lnTo>
                <a:lnTo>
                  <a:pt x="108" y="1913"/>
                </a:lnTo>
                <a:lnTo>
                  <a:pt x="84" y="1850"/>
                </a:lnTo>
                <a:lnTo>
                  <a:pt x="63" y="1787"/>
                </a:lnTo>
                <a:lnTo>
                  <a:pt x="44" y="1721"/>
                </a:lnTo>
                <a:lnTo>
                  <a:pt x="29" y="1654"/>
                </a:lnTo>
                <a:lnTo>
                  <a:pt x="17" y="1587"/>
                </a:lnTo>
                <a:lnTo>
                  <a:pt x="8" y="1518"/>
                </a:lnTo>
                <a:lnTo>
                  <a:pt x="3" y="1447"/>
                </a:lnTo>
                <a:lnTo>
                  <a:pt x="0" y="1376"/>
                </a:lnTo>
              </a:path>
            </a:pathLst>
          </a:custGeom>
          <a:noFill/>
          <a:ln w="9525">
            <a:solidFill>
              <a:srgbClr val="25688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87DAAC7B-2684-4116-A3F3-98717902C741}"/>
              </a:ext>
            </a:extLst>
          </p:cNvPr>
          <p:cNvSpPr txBox="1"/>
          <p:nvPr/>
        </p:nvSpPr>
        <p:spPr>
          <a:xfrm>
            <a:off x="5178146" y="4778955"/>
            <a:ext cx="1713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Análise dos</a:t>
            </a:r>
          </a:p>
          <a:p>
            <a:pPr algn="ctr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xmlns="" val="1570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F02FB5B-26C8-4FAE-9A7D-09AA9060840E}"/>
              </a:ext>
            </a:extLst>
          </p:cNvPr>
          <p:cNvSpPr txBox="1"/>
          <p:nvPr/>
        </p:nvSpPr>
        <p:spPr>
          <a:xfrm>
            <a:off x="391165" y="267125"/>
            <a:ext cx="991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Recomendações para conclusão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22A34EC-8E71-4BCC-A7B4-1373DDFFD0FC}"/>
              </a:ext>
            </a:extLst>
          </p:cNvPr>
          <p:cNvSpPr txBox="1"/>
          <p:nvPr/>
        </p:nvSpPr>
        <p:spPr>
          <a:xfrm>
            <a:off x="990600" y="1409700"/>
            <a:ext cx="1022032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</a:rPr>
              <a:t>O  relatório de conclusão deve responder a pergunta inicial do estudo, com embasamento teórico-científico;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</a:rPr>
              <a:t>Identificar as lacunas e contribuir para o enriquecimento do tema / problema;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</a:rPr>
              <a:t>Apontar as principais linhas de pensamento e evolução das pesquisas ao longo de um determinado período;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</a:rPr>
              <a:t>Propor um novo “olhar” sobre o assunto, com sugestões para futuras pesquisas;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7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F5CC2D0-D911-40D9-97E8-0C6747C84B6B}"/>
              </a:ext>
            </a:extLst>
          </p:cNvPr>
          <p:cNvSpPr txBox="1"/>
          <p:nvPr/>
        </p:nvSpPr>
        <p:spPr>
          <a:xfrm>
            <a:off x="3940531" y="6042072"/>
            <a:ext cx="377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Henrique Barbosa </a:t>
            </a:r>
            <a:r>
              <a:rPr lang="pt-BR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Bighetti</a:t>
            </a:r>
            <a:endParaRPr lang="pt-BR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580F7CD-3976-4299-ACFE-99BF238C8E79}"/>
              </a:ext>
            </a:extLst>
          </p:cNvPr>
          <p:cNvSpPr txBox="1"/>
          <p:nvPr/>
        </p:nvSpPr>
        <p:spPr>
          <a:xfrm>
            <a:off x="3719994" y="3240941"/>
            <a:ext cx="50377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Revisão </a:t>
            </a:r>
          </a:p>
          <a:p>
            <a:pPr algn="ctr"/>
            <a:r>
              <a:rPr lang="pt-BR" sz="7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Sistemática</a:t>
            </a:r>
          </a:p>
        </p:txBody>
      </p:sp>
    </p:spTree>
    <p:extLst>
      <p:ext uri="{BB962C8B-B14F-4D97-AF65-F5344CB8AC3E}">
        <p14:creationId xmlns:p14="http://schemas.microsoft.com/office/powerpoint/2010/main" xmlns="" val="7930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84.875"/>
  <p:tag name="LTOP" val=" 317.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351.375"/>
  <p:tag name="LTOP" val=" 28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517.875"/>
  <p:tag name="LTOP" val=" 2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66"/>
  <p:tag name="LTOP" val=" 238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420</Words>
  <Application>Microsoft Office PowerPoint</Application>
  <PresentationFormat>Personalizar</PresentationFormat>
  <Paragraphs>109</Paragraphs>
  <Slides>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0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EasyPC</cp:lastModifiedBy>
  <cp:revision>54</cp:revision>
  <dcterms:created xsi:type="dcterms:W3CDTF">2020-03-14T14:31:57Z</dcterms:created>
  <dcterms:modified xsi:type="dcterms:W3CDTF">2020-06-05T19:16:14Z</dcterms:modified>
</cp:coreProperties>
</file>