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74" r:id="rId7"/>
    <p:sldId id="259" r:id="rId8"/>
    <p:sldId id="261" r:id="rId9"/>
    <p:sldId id="262" r:id="rId10"/>
    <p:sldId id="273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57"/>
            <p14:sldId id="274"/>
            <p14:sldId id="259"/>
            <p14:sldId id="261"/>
            <p14:sldId id="262"/>
            <p14:sldId id="273"/>
            <p14:sldId id="263"/>
            <p14:sldId id="264"/>
            <p14:sldId id="265"/>
          </p14:sldIdLst>
        </p14:section>
        <p14:section name="Seção sem Título" id="{00270B24-9F51-4A72-BAE9-9823862DE3C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E18736-5F86-4EE8-93A9-56C34DC908C3}" v="1" dt="2023-04-11T20:16:10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 showGuides="1">
      <p:cViewPr>
        <p:scale>
          <a:sx n="112" d="100"/>
          <a:sy n="112" d="100"/>
        </p:scale>
        <p:origin x="-47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20/04/2023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20/04/2023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REGIME DE PA</a:t>
            </a:r>
            <a:r>
              <a:rPr lang="en-US" dirty="0">
                <a:solidFill>
                  <a:srgbClr val="514843"/>
                </a:solidFill>
                <a:latin typeface="Plantagenet Cherokee"/>
              </a:rPr>
              <a:t>RTICIPAÇÃO FINAL NOS AQUESTOS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REGIME DA SEPARAÇÃO CONVENCIONAL DE BENS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há comunicação dos bens. Administração exclusiva.</a:t>
            </a:r>
          </a:p>
          <a:p>
            <a:r>
              <a:rPr lang="pt-BR" dirty="0"/>
              <a:t>Desnecessária outorga conjugal</a:t>
            </a:r>
          </a:p>
          <a:p>
            <a:r>
              <a:rPr lang="pt-BR" dirty="0"/>
              <a:t>Regime perigoso em determinadas hipóteses. </a:t>
            </a:r>
          </a:p>
          <a:p>
            <a:r>
              <a:rPr lang="pt-BR"/>
              <a:t>Questões tributárias.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69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82" y="1600200"/>
            <a:ext cx="9983718" cy="5257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/>
              <a:t>Regime </a:t>
            </a:r>
            <a:r>
              <a:rPr lang="en-US" sz="2200" dirty="0" err="1"/>
              <a:t>introduzido</a:t>
            </a:r>
            <a:r>
              <a:rPr lang="en-US" sz="2200" dirty="0"/>
              <a:t> </a:t>
            </a:r>
            <a:r>
              <a:rPr lang="en-US" sz="2200" dirty="0" err="1"/>
              <a:t>pelo</a:t>
            </a:r>
            <a:r>
              <a:rPr lang="en-US" sz="2200" dirty="0"/>
              <a:t> </a:t>
            </a:r>
            <a:r>
              <a:rPr lang="pt-BR" sz="2200" dirty="0"/>
              <a:t>Código Civil de 2002 (art. 1.672 a 1.686, CC). Influência do ordenamento jurídico da Hungria e de Quebec, no Canadá. Pouca adesão.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/>
              <a:t>Durante o casamento é parecido com o regime de separação total de bens. No fim do casamento é parecido com um regime de comunhão parcial de bens. Não é igual, é parecido.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/>
              <a:t>Exemplo de diferença entre o </a:t>
            </a:r>
            <a:r>
              <a:rPr lang="pt-BR" sz="2200" b="1" u="sng" dirty="0"/>
              <a:t>regime de participação final nos aquestos </a:t>
            </a:r>
            <a:r>
              <a:rPr lang="pt-BR" sz="2200" dirty="0"/>
              <a:t>e o </a:t>
            </a:r>
            <a:r>
              <a:rPr lang="pt-BR" sz="2200" b="1" u="sng" dirty="0"/>
              <a:t>regime de separação de bens</a:t>
            </a:r>
            <a:r>
              <a:rPr lang="pt-BR" sz="2200" dirty="0"/>
              <a:t>: em ambos os casos, há livre administração do patrimônio durante o casamento. Porém, no regime de participação final nos aquestos, é exigida </a:t>
            </a:r>
            <a:r>
              <a:rPr lang="pt-BR" sz="2200" b="1" u="sng" dirty="0"/>
              <a:t>outorga conjugal </a:t>
            </a:r>
            <a:r>
              <a:rPr lang="pt-BR" sz="2200" dirty="0"/>
              <a:t>para dispor de bens imóveis ou para gravá-los com ônus reais. </a:t>
            </a:r>
            <a:r>
              <a:rPr lang="pt-BR" sz="2200" b="1" u="sng" dirty="0"/>
              <a:t>Exceção</a:t>
            </a:r>
            <a:r>
              <a:rPr lang="pt-BR" sz="2200" dirty="0"/>
              <a:t> prevista no art. 1.656, CC: por pacto antenupcial, os cônjuges podem autorizar a disposição de bens próprios sem autorização do cônjuge. Não é automático com a adoção do regime, precisa haver menção expressa em pacto antenupcial.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/>
              <a:t>Exemplo de diferença entre o </a:t>
            </a:r>
            <a:r>
              <a:rPr lang="pt-BR" sz="2200" b="1" u="sng" dirty="0"/>
              <a:t>regime de participação final dos aquestos</a:t>
            </a:r>
            <a:r>
              <a:rPr lang="pt-BR" sz="2200" dirty="0"/>
              <a:t> e </a:t>
            </a:r>
            <a:r>
              <a:rPr lang="pt-BR" sz="2200" b="1" u="sng" dirty="0"/>
              <a:t>regime de comunhão parcial de bens</a:t>
            </a:r>
            <a:r>
              <a:rPr lang="pt-BR" sz="2200" dirty="0"/>
              <a:t>: </a:t>
            </a:r>
            <a:r>
              <a:rPr lang="pt-BR" sz="2200" b="1" u="sng" dirty="0"/>
              <a:t>presunção absoluta de esforço comum </a:t>
            </a:r>
            <a:r>
              <a:rPr lang="pt-BR" sz="2200" dirty="0"/>
              <a:t>em igualdade de condições na aquisição de bens onerosamente na constância do casamento, que inexiste no regime de participação final nos aquestos, em que a </a:t>
            </a:r>
            <a:r>
              <a:rPr lang="pt-BR" sz="2200" b="1" u="sng" dirty="0"/>
              <a:t>presunção é apenas relativa</a:t>
            </a:r>
            <a:r>
              <a:rPr lang="pt-BR" sz="2200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82" y="1600200"/>
            <a:ext cx="9983718" cy="52578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b="1" dirty="0"/>
              <a:t>Bens próprios</a:t>
            </a:r>
            <a:r>
              <a:rPr lang="pt-BR" sz="2400" dirty="0"/>
              <a:t>: bens particulares (adquiridos antes do casamento ou bens adquiridos antes ou após o casamento por doação ou herança) + bens adquiridos exclusivamente por um dos cônjuges durante o casamento. Bens sujeitos à livre administração.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Com a </a:t>
            </a:r>
            <a:r>
              <a:rPr lang="pt-BR" sz="2400" b="1" u="sng" dirty="0"/>
              <a:t>dissolução</a:t>
            </a:r>
            <a:r>
              <a:rPr lang="pt-BR" sz="2400" dirty="0"/>
              <a:t>, </a:t>
            </a:r>
            <a:r>
              <a:rPr lang="pt-BR" sz="2400" b="1" dirty="0"/>
              <a:t>cada cônjuge tem direito de participar dos bens para os quais colaborou para aquisição</a:t>
            </a:r>
            <a:r>
              <a:rPr lang="pt-BR" sz="2400" dirty="0"/>
              <a:t>. </a:t>
            </a:r>
            <a:r>
              <a:rPr lang="pt-BR" sz="2400" b="1" dirty="0"/>
              <a:t>Exigida prova do esforço</a:t>
            </a:r>
            <a:r>
              <a:rPr lang="pt-BR" sz="2400" dirty="0"/>
              <a:t>. Não há comunicação dos bens, mas </a:t>
            </a:r>
            <a:r>
              <a:rPr lang="pt-BR" sz="2200" dirty="0"/>
              <a:t>dos ganhos. Não há comunhão de bens, mas dos aquestos. </a:t>
            </a:r>
            <a:endParaRPr lang="pt-BR" sz="2400" b="1" dirty="0"/>
          </a:p>
          <a:p>
            <a:r>
              <a:rPr lang="pt-BR" sz="2400" b="1" dirty="0"/>
              <a:t>Partilha</a:t>
            </a:r>
            <a:r>
              <a:rPr lang="pt-BR" sz="2400" dirty="0"/>
              <a:t> dos </a:t>
            </a:r>
            <a:r>
              <a:rPr lang="pt-BR" sz="2400" b="1" dirty="0"/>
              <a:t>aquestos</a:t>
            </a:r>
            <a:r>
              <a:rPr lang="pt-BR" sz="2400" dirty="0"/>
              <a:t> com a </a:t>
            </a:r>
            <a:r>
              <a:rPr lang="pt-BR" sz="2400" b="1" dirty="0"/>
              <a:t>dissolução do casamento (art. 1.674), CC. </a:t>
            </a:r>
            <a:r>
              <a:rPr lang="pt-BR" sz="2400" dirty="0"/>
              <a:t>Para calcular os aquestos, soma-se todos os bens próprios e subtrai-se: I. bens anteriores ao casamento e os que forem sub-rogados em seu lugar, II. os que sobrevierem a cada cônjuge por sucessão ou liberalidade e III. as dívidas relativas a esses bens. 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6751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68" y="1600200"/>
            <a:ext cx="10146196" cy="5257800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Bens móveis: presunção relativa de haverem sido adquiridos durante o casamento (art. 1.674, parágrafo único). </a:t>
            </a:r>
          </a:p>
          <a:p>
            <a:r>
              <a:rPr lang="pt-BR" sz="2800" dirty="0"/>
              <a:t>Devem ser computados </a:t>
            </a:r>
            <a:r>
              <a:rPr lang="pt-BR" sz="2800" b="1" dirty="0"/>
              <a:t>bens doados sem autorização</a:t>
            </a:r>
            <a:r>
              <a:rPr lang="pt-BR" sz="2800" dirty="0"/>
              <a:t>. Bem pode ser reivindicado pelo ex-cônjuge ou herdeiros, ou declarado no monte partilhável por valor equivalente à época da doação. </a:t>
            </a:r>
          </a:p>
          <a:p>
            <a:r>
              <a:rPr lang="pt-BR" sz="2800" dirty="0"/>
              <a:t>Valores de </a:t>
            </a:r>
            <a:r>
              <a:rPr lang="pt-BR" sz="2800" b="1" dirty="0"/>
              <a:t>bens alienados em detrimento da participação </a:t>
            </a:r>
            <a:r>
              <a:rPr lang="pt-BR" sz="2800" dirty="0"/>
              <a:t>também devem integrar o monte partível (art. 1.676, CC). </a:t>
            </a:r>
          </a:p>
          <a:p>
            <a:r>
              <a:rPr lang="pt-BR" sz="2800" b="1" dirty="0"/>
              <a:t>Dívidas em nome de um dos cônjuges </a:t>
            </a:r>
            <a:r>
              <a:rPr lang="pt-BR" sz="2800" dirty="0"/>
              <a:t>apenas serão computadas no cálculo dos aquestos se contraídas por um dos cônjuges em benefício do outro ou do casal (art. 1.677, CC). </a:t>
            </a:r>
          </a:p>
          <a:p>
            <a:r>
              <a:rPr lang="pt-BR" sz="2800" b="1" dirty="0"/>
              <a:t>Dívidas pagas por um cônjuge em benefício do outro </a:t>
            </a:r>
            <a:r>
              <a:rPr lang="pt-BR" sz="2800" dirty="0"/>
              <a:t>(art. 1.678 CC). Valor deve ser atualizado e imputado à participação do que efetuou o pagamento. Necessidade de prova. 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239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b="1" dirty="0"/>
              <a:t>Coisas móveis em face de terceiros</a:t>
            </a:r>
            <a:r>
              <a:rPr lang="pt-BR" sz="2600" dirty="0"/>
              <a:t>: presunção de domínio do cônjuge devedor, salvo se de uso pessoal do outro (art. 1.680, CC).</a:t>
            </a:r>
          </a:p>
          <a:p>
            <a:r>
              <a:rPr lang="pt-BR" sz="2600" b="1" dirty="0"/>
              <a:t>Bens imóveis</a:t>
            </a:r>
            <a:r>
              <a:rPr lang="pt-BR" sz="2600" dirty="0"/>
              <a:t>: presunção de que são de titularidade do cônjuge que constar no registro (art. 1.681, CC). Se impugnada, o cônjuge titular deverá comprovar a regular aquisição. </a:t>
            </a:r>
          </a:p>
          <a:p>
            <a:r>
              <a:rPr lang="pt-BR" sz="2600" dirty="0"/>
              <a:t>Participação impassível de renúncia, cessão ou penhora (art. 1.682, CC) </a:t>
            </a:r>
          </a:p>
          <a:p>
            <a:r>
              <a:rPr lang="pt-BR" sz="2600" dirty="0"/>
              <a:t>Valor dos aquestos apurado na data da separação de fato no caso de divórcio ou separação (art. 1.683, CC). </a:t>
            </a:r>
          </a:p>
        </p:txBody>
      </p:sp>
    </p:spTree>
    <p:extLst>
      <p:ext uri="{BB962C8B-B14F-4D97-AF65-F5344CB8AC3E}">
        <p14:creationId xmlns:p14="http://schemas.microsoft.com/office/powerpoint/2010/main" val="904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Divisão impossível ou não conveniente a divisão dos bens em natureza – compensação em dinheiro. Caso não seja possível a reposição em dinheiro, autorização judicial para alienação e repartição (art. 1.684, CC).</a:t>
            </a:r>
          </a:p>
          <a:p>
            <a:r>
              <a:rPr lang="pt-BR" sz="2800" dirty="0"/>
              <a:t>Art. 1.685. Matéria sucessória.</a:t>
            </a:r>
          </a:p>
          <a:p>
            <a:r>
              <a:rPr lang="pt-BR" sz="2800" dirty="0"/>
              <a:t>Art. 1.686. Se dívidas de um cônjuge forem superiores à participação, não obrigam o outro consorte. </a:t>
            </a:r>
          </a:p>
          <a:p>
            <a:r>
              <a:rPr lang="pt-BR" sz="2800" dirty="0"/>
              <a:t>Sofre muitas críticas: complexidade, dificuldade de implementação, necessidade de minucioso controle contábil, regime financeiramente dispendioso.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4364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REGIME DE </a:t>
            </a:r>
            <a:r>
              <a:rPr lang="en-US" dirty="0">
                <a:solidFill>
                  <a:srgbClr val="514843"/>
                </a:solidFill>
                <a:latin typeface="Plantagenet Cherokee"/>
              </a:rPr>
              <a:t>SEPARAÇÃO DE BENS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117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REGIME DE SEPARAÇÃO OBRIGATÓRIA DE BENS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404730"/>
            <a:ext cx="11449879" cy="545327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pt-BR" dirty="0"/>
              <a:t>Objetivo de </a:t>
            </a:r>
            <a:r>
              <a:rPr lang="pt-BR" b="1" dirty="0"/>
              <a:t>proteção ao patrimônio </a:t>
            </a:r>
            <a:r>
              <a:rPr lang="pt-BR" dirty="0"/>
              <a:t>de determinadas pessoas. Hipóteses do art. 1.641, CC.: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dirty="0"/>
              <a:t>	I – núpcias contraídas sem observância das causas suspensivas da celebração do casamento – objetivo de evitar confusão patrimonial. Art. 1.523, CC: I - o viúvo ou a viúva que tiver filho do cônjuge falecido, enquanto não fizer inventário dos bens do casal e der partilha aos herdeiros; II - a viúva, ou a mulher cujo casamento se desfez por ser nulo ou ter sido anulado, até dez meses depois do começo da viuvez, ou da dissolução da sociedade conjugal; III - o divorciado, enquanto não houver sido homologada ou decidida a partilha dos bens do casal; IV - o tutor ou o curador e os seus descendentes, ascendentes, irmãos, cunhados ou sobrinhos, com a pessoa tutelada ou curatelada, enquanto não cessar a tutela ou curatela, e não estiverem saldadas as respectivas contas.</a:t>
            </a:r>
          </a:p>
          <a:p>
            <a:pPr marL="685800" indent="0">
              <a:spcAft>
                <a:spcPts val="600"/>
              </a:spcAft>
              <a:buNone/>
            </a:pPr>
            <a:r>
              <a:rPr lang="pt-BR" dirty="0"/>
              <a:t>II – pessoa que tenha mais de 70 anos de idade;</a:t>
            </a:r>
          </a:p>
          <a:p>
            <a:pPr marL="10287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Críticas: norma preconceituosa ao presumir a incapacidade da pessoa para prática de atos em razão da idade. Inconstitucionalidade. Capacidade mental deve ser aferida em cada caso concreto. </a:t>
            </a:r>
          </a:p>
          <a:p>
            <a:pPr marL="10287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Lei 12. 344/10 – aumento da idade de 60 para 70 anos. Possibilidade de mutação de regime. </a:t>
            </a:r>
          </a:p>
          <a:p>
            <a:pPr marL="10287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Casamento precedido de união estável – não exigida separação de bens. (enunciado 261 da III Jornada de Direito Civil).</a:t>
            </a:r>
          </a:p>
          <a:p>
            <a:pPr marL="685800" indent="0">
              <a:spcAft>
                <a:spcPts val="600"/>
              </a:spcAft>
              <a:buNone/>
            </a:pPr>
            <a:r>
              <a:rPr lang="pt-BR" dirty="0"/>
              <a:t>III – aqueles que dependem de suprimento judicial para casar (menores de idade maiores de 16 anos). Atingida a maioridade, possível a mutação. </a:t>
            </a:r>
          </a:p>
          <a:p>
            <a:pPr marL="6858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37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REGIME DE SEPARAÇÃO OBRIGATÓRIA DE BENS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/>
              <a:t>Súma</a:t>
            </a:r>
            <a:r>
              <a:rPr lang="pt-BR" dirty="0"/>
              <a:t> 377 STF:, de 03 de abril de 1.964 No regime de separação legal comunicam-se os bens adquiridos na constância do casamento.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r>
              <a:rPr lang="pt-BR" dirty="0"/>
              <a:t>Discussão sobre sua permanência no sistema diante da revogação do art. 259 do Código de 1.916, que dava seu fundamento “Embora o regime não seja o da comunhão de bens, prevalecerão, no silêncio do contrato, os princípios dela, quanto à comunicação dos adquiridos na constância do casamento”.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r>
              <a:rPr lang="pt-BR" dirty="0"/>
              <a:t>Discussão sobre a necessidade de comprovação de esforço comum. Entendimento predominante na doutrina e na jurisprudência de que, em sendo aplicada a súmula, é preciso comprovar esforço comum em relação aos bens partilháveis. Discussão sobre o que constitui esforço comum.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r>
              <a:rPr lang="pt-BR" dirty="0"/>
              <a:t>Possibilidade de afastamento da Súmula por pacto antenupcial no caso do inciso II do artigo 1.641. Enunciado 634 da VIII Jornada de Direito Civil e decisão da Corregedoria-Geral do Tribunal de Justiça de São Paulo.</a:t>
            </a:r>
          </a:p>
          <a:p>
            <a:pPr marL="0" indent="-342900">
              <a:buFont typeface="Arial" panose="020B0604020202020204" pitchFamily="34" charset="0"/>
              <a:buChar char="•"/>
            </a:pPr>
            <a:r>
              <a:rPr lang="pt-BR" dirty="0"/>
              <a:t>Livre administração do patrimônio. Desnecessidade de outorga conjugal.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6858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01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6" ma:contentTypeDescription="Crie um novo documento." ma:contentTypeScope="" ma:versionID="76a80a323233b0554219faf53cccfed7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38da7c0cbb73b6ae1858319539832809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6f190a66-806e-43c5-8d31-5cae5a2f1c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f205d-57c9-4ba6-b12d-edf2c9a99180}" ma:internalName="TaxCatchAll" ma:showField="CatchAllData" ma:web="41cec44a-e27f-4fc7-b8be-1a30e4ecf8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f66cb3-5864-45ef-b59b-4b4ba760376d">
      <Terms xmlns="http://schemas.microsoft.com/office/infopath/2007/PartnerControls"/>
    </lcf76f155ced4ddcb4097134ff3c332f>
    <TaxCatchAll xmlns="41cec44a-e27f-4fc7-b8be-1a30e4ecf8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B961DA-18C4-4577-94DE-33817F2BE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5E5707-220D-4353-A01A-5AB0FB7EF1EA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41cec44a-e27f-4fc7-b8be-1a30e4ecf8e1"/>
    <ds:schemaRef ds:uri="c5f66cb3-5864-45ef-b59b-4b4ba76037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86E7B76-8CB9-4D3A-8FBA-4501631BF1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958</Words>
  <Application>Microsoft Office PowerPoint</Application>
  <PresentationFormat>Personalizar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AcademicLiterature_16x9_TP103431361</vt:lpstr>
      <vt:lpstr>REGIME DE PARTICIPAÇÃO FINAL NOS AQUESTOS</vt:lpstr>
      <vt:lpstr>PARTICIPAÇÃO FINAL NOS AQUESTOS</vt:lpstr>
      <vt:lpstr>PARTICIPAÇÃO FINAL NOS AQUESTOS</vt:lpstr>
      <vt:lpstr>PARTICIPAÇÃO FINAL NOS AQUESTOS</vt:lpstr>
      <vt:lpstr>PARTICIPAÇÃO FINAL NOS AQUESTOS</vt:lpstr>
      <vt:lpstr>PARTICIPAÇÃO FINAL NOS AQUESTOS</vt:lpstr>
      <vt:lpstr>REGIME DE SEPARAÇÃO DE BENS</vt:lpstr>
      <vt:lpstr>REGIME DE SEPARAÇÃO OBRIGATÓRIA DE BENS</vt:lpstr>
      <vt:lpstr>REGIME DE SEPARAÇÃO OBRIGATÓRIA DE BENS</vt:lpstr>
      <vt:lpstr>REGIME DA SEPARAÇÃO CONVENCIONAL DE BENS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2014-11-28T01:23:20Z</dcterms:created>
  <dcterms:modified xsi:type="dcterms:W3CDTF">2023-04-20T14:50:09Z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</Properties>
</file>