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5035e9d51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5035e9d51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14eca277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14eca27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14eca27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14eca27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14eca27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14eca27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16052edc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16052edc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14eca277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14eca277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14eca277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14eca277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14eca277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14eca277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atura.com.br/" TargetMode="External"/><Relationship Id="rId4" Type="http://schemas.openxmlformats.org/officeDocument/2006/relationships/hyperlink" Target="https://comoinvestir.thecap.com.br/o-que-faz-natura-ntco3-e-os-diferenciais-da-empresa" TargetMode="External"/><Relationship Id="rId5" Type="http://schemas.openxmlformats.org/officeDocument/2006/relationships/hyperlink" Target="https://www.infomoney.com.br/mercados/natura-ntco3-e-destaque-de-queda-do-ibovespa-em-abril-apos-venda-da-aesop-analistas-se-dividem-sobre-acao/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586400" y="1085850"/>
            <a:ext cx="1466100" cy="27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479250" y="859500"/>
            <a:ext cx="8185500" cy="34245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marR="9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pt-BR" sz="3200">
                <a:latin typeface="Lato"/>
                <a:ea typeface="Lato"/>
                <a:cs typeface="Lato"/>
                <a:sym typeface="Lato"/>
              </a:rPr>
              <a:t>RABALHO</a:t>
            </a:r>
            <a:r>
              <a:rPr lang="pt-BR" sz="3200">
                <a:latin typeface="Lato"/>
                <a:ea typeface="Lato"/>
                <a:cs typeface="Lato"/>
                <a:sym typeface="Lato"/>
              </a:rPr>
              <a:t> “Caso IKEA” - Natura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0" lvl="0" marL="0" marR="9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500">
                <a:latin typeface="Lato"/>
                <a:ea typeface="Lato"/>
                <a:cs typeface="Lato"/>
                <a:sym typeface="Lato"/>
              </a:rPr>
              <a:t>PRO3534 - Gestão de Operações em Serviços</a:t>
            </a:r>
            <a:endParaRPr b="0" sz="2500">
              <a:latin typeface="Lato"/>
              <a:ea typeface="Lato"/>
              <a:cs typeface="Lato"/>
              <a:sym typeface="Lato"/>
            </a:endParaRPr>
          </a:p>
          <a:p>
            <a:pPr indent="0" lvl="0" marL="0" marR="9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400">
                <a:latin typeface="Lato"/>
                <a:ea typeface="Lato"/>
                <a:cs typeface="Lato"/>
                <a:sym typeface="Lato"/>
              </a:rPr>
              <a:t>Professor Doutor </a:t>
            </a:r>
            <a:r>
              <a:rPr b="0" lang="pt-BR" sz="1400">
                <a:latin typeface="Lato"/>
                <a:ea typeface="Lato"/>
                <a:cs typeface="Lato"/>
                <a:sym typeface="Lato"/>
              </a:rPr>
              <a:t>Clóvis</a:t>
            </a:r>
            <a:r>
              <a:rPr b="0" lang="pt-BR" sz="1400">
                <a:latin typeface="Lato"/>
                <a:ea typeface="Lato"/>
                <a:cs typeface="Lato"/>
                <a:sym typeface="Lato"/>
              </a:rPr>
              <a:t> Alvarenga Netto</a:t>
            </a:r>
            <a:endParaRPr b="0" sz="1400">
              <a:latin typeface="Lato"/>
              <a:ea typeface="Lato"/>
              <a:cs typeface="Lato"/>
              <a:sym typeface="Lato"/>
            </a:endParaRPr>
          </a:p>
          <a:p>
            <a:pPr indent="0" lvl="0" marL="0" marR="95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latin typeface="Lato"/>
              <a:ea typeface="Lato"/>
              <a:cs typeface="Lato"/>
              <a:sym typeface="Lato"/>
            </a:endParaRPr>
          </a:p>
          <a:p>
            <a:pPr indent="0" lvl="0" marL="0" marR="95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pt-BR" sz="1400">
                <a:latin typeface="Lato"/>
                <a:ea typeface="Lato"/>
                <a:cs typeface="Lato"/>
                <a:sym typeface="Lato"/>
              </a:rPr>
              <a:t>Grupo:</a:t>
            </a:r>
            <a:endParaRPr b="0" sz="1400">
              <a:latin typeface="Lato"/>
              <a:ea typeface="Lato"/>
              <a:cs typeface="Lato"/>
              <a:sym typeface="Lato"/>
            </a:endParaRPr>
          </a:p>
          <a:p>
            <a:pPr indent="0" lvl="0" marL="0" marR="9525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pt-BR" sz="1200">
                <a:latin typeface="Lato"/>
                <a:ea typeface="Lato"/>
                <a:cs typeface="Lato"/>
                <a:sym typeface="Lato"/>
              </a:rPr>
              <a:t>Beatriz Mota Meneses - 10769556			Hyrasson Gervásio do Nascimento Filho - 11258721	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marR="9525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pt-BR" sz="1200">
                <a:latin typeface="Lato"/>
                <a:ea typeface="Lato"/>
                <a:cs typeface="Lato"/>
                <a:sym typeface="Lato"/>
              </a:rPr>
              <a:t>João Pedro Lopes Wunderlich - 10282536		Vitor Perroni Romano - 11259100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marR="9525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pt-BR" sz="1200">
                <a:latin typeface="Lato"/>
                <a:ea typeface="Lato"/>
                <a:cs typeface="Lato"/>
                <a:sym typeface="Lato"/>
              </a:rPr>
              <a:t>André Osorio Magaldi Netto - 11737893 </a:t>
            </a:r>
            <a:endParaRPr b="0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729450" y="569950"/>
            <a:ext cx="702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Visão Panorâmica da Natura (</a:t>
            </a: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1 / 2</a:t>
            </a: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)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9334500" y="1124050"/>
            <a:ext cx="28614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pt-BR" sz="11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Nome da empresa</a:t>
            </a:r>
            <a:endParaRPr sz="11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pt-BR" sz="11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História: Ano de fundação, origem, data de início, fundador, localização geográfica da primeira unidade e das demais </a:t>
            </a:r>
            <a:endParaRPr sz="11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pt-BR" sz="11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Público alvo </a:t>
            </a:r>
            <a:endParaRPr sz="11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pt-BR" sz="11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Conceito do serviço </a:t>
            </a:r>
            <a:endParaRPr sz="11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pt-BR" sz="11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Quais os principais serviços oferecidos? </a:t>
            </a:r>
            <a:endParaRPr sz="11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pt-BR" sz="11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Classifique os serviços em: serviço como atividade principal da empresa; serviços como diferencial competitivo; serviços como centros de lucro ou serviços como atividades internas de apoio. </a:t>
            </a:r>
            <a:endParaRPr sz="11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19100" y="5143500"/>
            <a:ext cx="9457500" cy="6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Nossa companhia tem suas raízes no ano de 1969, quando Antonio Luiz da Cunha Seabra uniu forças com Jean Pierre Berjeaut e fundou a Indústria e Comércio de Cosméticos JeBerjeaut Ltda., cujo nome foi alterado para Natura Indústria em janeiro de 1970. . Desde o início acreditamos que cosméticos não são simplesmente bens de consumo, mas algo que pode também influenciar de forma positiva o bemestar de uma pessoa. Em 1974 o Sr. Seabra determinou que o modelo de distribuição de vendas diretas otimizaria nosso alcance.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Natura: Também operamos por meio de comércio eletrônico, e com uma rede expandida de lojas físicas, com 72 lojas no Brasil e 19 no exterior (na França, Malásia, Argentina, Chile e México) e mais de 570 lojas franqueadas em 31 de dezembro de 2021.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Em 2021, estávamos presentes em mais de 100 países,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Natura: Fundada em 1969 em São Paulo (Brasil),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Natura: focada no segmento de mercado intermediário, ao qual nos referimos como masstige.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Um dos nossos pontos fortes são nossos diferentes canais de distribuição, que vendem produtos da marca Natura no Brasil e na América Latina. Nosso relacionamento com essas consultoras é baseado em mais do que simples transações, pois buscamos garantir que nossos objetivos comerciais também promovam o desenvolvimento humano e social de nossa rede, por meio da educação, acesso à saúde e inclusão digital, criando uma forte proposta de valor.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Em outubro de 2020, lançamos a Natura &amp;Co Pay. A Natura &amp;Co Pay é uma plataforma completa e global de serviços financeiros para nossas consultoras e representantes na América Latina, que resolverá muitas das preocupações levantadas por nossas consultoras e representantes em relação a segurança, relacionamentos e gestão financeira. A Natura &amp;Co Pay permite que as nossas consultoras e representantes façam ou recebam pagamentos e transferências e se beneficiem de muitos outros serviços, incluindo empréstimos, microcrédito e programas de fidelidade. A Natura &amp;Co Pay procura digitalizar os negócios das consultoras e representantes e proporcionar uma maior inclusão e educação financeira.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875" y="501875"/>
            <a:ext cx="971126" cy="9711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58450" y="1447300"/>
            <a:ext cx="8671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A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Natura </a:t>
            </a:r>
            <a:r>
              <a:rPr lang="pt-BR" sz="1200">
                <a:latin typeface="Lato"/>
                <a:ea typeface="Lato"/>
                <a:cs typeface="Lato"/>
                <a:sym typeface="Lato"/>
              </a:rPr>
              <a:t>é uma empresa multinacional brasileira de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produtos dermocosméticos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Foi fundada em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1969</a:t>
            </a:r>
            <a:r>
              <a:rPr lang="pt-BR" sz="1200">
                <a:latin typeface="Lato"/>
                <a:ea typeface="Lato"/>
                <a:cs typeface="Lato"/>
                <a:sym typeface="Lato"/>
              </a:rPr>
              <a:t>, em São Paulo, por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Antônio Luiz Seabra </a:t>
            </a:r>
            <a:r>
              <a:rPr lang="pt-BR" sz="1200">
                <a:latin typeface="Lato"/>
                <a:ea typeface="Lato"/>
                <a:cs typeface="Lato"/>
                <a:sym typeface="Lato"/>
              </a:rPr>
              <a:t>e Jean Pierre Berjeaut, porém o nome “Natura” só veio em 1970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A Natura classifica seu posicionamento de preço como “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masstige</a:t>
            </a:r>
            <a:r>
              <a:rPr lang="pt-BR" sz="1200">
                <a:latin typeface="Lato"/>
                <a:ea typeface="Lato"/>
                <a:cs typeface="Lato"/>
                <a:sym typeface="Lato"/>
              </a:rPr>
              <a:t>”, isto é, entre os produtos de massa e os de prestígio. Dessa forma, atende principalmente os públicos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femininos das classes B/C/D</a:t>
            </a:r>
            <a:r>
              <a:rPr lang="pt-BR" sz="1200"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Hoje, a Natura faz parte do grupo “Natura &amp; CO”, que engloba as marcas: Natura, The Body Shop e Avon. O grupo  é listado na bolsa de valores (NTCO3)  e atua em mais de 100 países, estando a marca Natura presente em, pelo menos, 6 deles.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A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Natura presta serviços principalmente  para as consultoras </a:t>
            </a:r>
            <a:r>
              <a:rPr lang="pt-BR" sz="1200">
                <a:latin typeface="Lato"/>
                <a:ea typeface="Lato"/>
                <a:cs typeface="Lato"/>
                <a:sym typeface="Lato"/>
              </a:rPr>
              <a:t>para tornar a operação delas viável e lucrativa. Nesse sentido, pode-se considerar que esses serviços são uma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atividade interna de apoio da companhia</a:t>
            </a:r>
            <a:r>
              <a:rPr lang="pt-BR" sz="1200"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Os principais serviços oferecidos são: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Relacionamento com as consultoras: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treinamentos, acesso à saúde e inclusão digital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Plataforma de </a:t>
            </a:r>
            <a:r>
              <a:rPr b="1" lang="pt-BR" sz="1200">
                <a:latin typeface="Lato"/>
                <a:ea typeface="Lato"/>
                <a:cs typeface="Lato"/>
                <a:sym typeface="Lato"/>
              </a:rPr>
              <a:t>serviços financeiros </a:t>
            </a:r>
            <a:r>
              <a:rPr lang="pt-BR" sz="1200">
                <a:latin typeface="Lato"/>
                <a:ea typeface="Lato"/>
                <a:cs typeface="Lato"/>
                <a:sym typeface="Lato"/>
              </a:rPr>
              <a:t>para consultoras e representantes (Natura &amp; CO Pay)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224728" y="1124050"/>
            <a:ext cx="3947251" cy="33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100" y="1213550"/>
            <a:ext cx="9144000" cy="1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A Natura utiliza vários canais de comunicação para atender seus clientes em diversas etapas do processo de compra, desde a venda direta com consultoras, lojas físicas e e-commerce, até redes sociais e um programa de patrocínio cultural, garantindo maior alcance e suporte.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pt-BR" sz="1200">
                <a:latin typeface="Lato"/>
                <a:ea typeface="Lato"/>
                <a:cs typeface="Lato"/>
                <a:sym typeface="Lato"/>
              </a:rPr>
              <a:t>A Natura adapta seu portfólio de produtos, estratégia de marketing e canais de distribuição em diferentes países, mas mantém seu compromisso com a sustentabilidade em todas as suas unidades.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29450" y="569950"/>
            <a:ext cx="52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Visão Panorâmica da Natura (2/2)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175" y="2787825"/>
            <a:ext cx="4153799" cy="20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875" y="501875"/>
            <a:ext cx="971126" cy="9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729450" y="569950"/>
            <a:ext cx="52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Competição (</a:t>
            </a: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1/2</a:t>
            </a: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)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14500" y="1228275"/>
            <a:ext cx="35235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Competidor(es) principal(ais)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Brasil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O Boticário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Jequiti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Internacional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Coty (Estados Unidos) - </a:t>
            </a:r>
            <a:r>
              <a:rPr b="1" lang="pt-BR" sz="1300">
                <a:latin typeface="Lato"/>
                <a:ea typeface="Lato"/>
                <a:cs typeface="Lato"/>
                <a:sym typeface="Lato"/>
              </a:rPr>
              <a:t>10.4bi USD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Shiseido (Japão) - </a:t>
            </a:r>
            <a:r>
              <a:rPr b="1" lang="pt-BR" sz="1300">
                <a:latin typeface="Lato"/>
                <a:ea typeface="Lato"/>
                <a:cs typeface="Lato"/>
                <a:sym typeface="Lato"/>
              </a:rPr>
              <a:t>20bi USD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L’Oréal (França) - </a:t>
            </a:r>
            <a:r>
              <a:rPr b="1" lang="pt-BR" sz="1300">
                <a:latin typeface="Lato"/>
                <a:ea typeface="Lato"/>
                <a:cs typeface="Lato"/>
                <a:sym typeface="Lato"/>
              </a:rPr>
              <a:t>227bi USD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Procter &amp; Gamble (Estados Unidos) - </a:t>
            </a:r>
            <a:r>
              <a:rPr b="1" lang="pt-BR" sz="1300">
                <a:latin typeface="Lato"/>
                <a:ea typeface="Lato"/>
                <a:cs typeface="Lato"/>
                <a:sym typeface="Lato"/>
              </a:rPr>
              <a:t>356bi USD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Unilever (Londres) - </a:t>
            </a:r>
            <a:r>
              <a:rPr b="1" lang="pt-BR" sz="1300">
                <a:latin typeface="Lato"/>
                <a:ea typeface="Lato"/>
                <a:cs typeface="Lato"/>
                <a:sym typeface="Lato"/>
              </a:rPr>
              <a:t>137bi USD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 u="sng">
                <a:latin typeface="Lato"/>
                <a:ea typeface="Lato"/>
                <a:cs typeface="Lato"/>
                <a:sym typeface="Lato"/>
              </a:rPr>
              <a:t>Natura - 3.1bi USD</a:t>
            </a:r>
            <a:endParaRPr sz="1300" u="sng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164" y="1124062"/>
            <a:ext cx="1512722" cy="5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4513" y="1697967"/>
            <a:ext cx="1314647" cy="7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10" y="2823762"/>
            <a:ext cx="789912" cy="89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b="7339" l="0" r="0" t="56344"/>
          <a:stretch/>
        </p:blipFill>
        <p:spPr>
          <a:xfrm>
            <a:off x="4070401" y="1804050"/>
            <a:ext cx="1651725" cy="5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2412" y="3571781"/>
            <a:ext cx="1692227" cy="97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 b="16791" l="24324" r="25137" t="0"/>
          <a:stretch/>
        </p:blipFill>
        <p:spPr>
          <a:xfrm>
            <a:off x="7836709" y="2823758"/>
            <a:ext cx="1068467" cy="101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2644" y="2000418"/>
            <a:ext cx="1871759" cy="145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729450" y="569950"/>
            <a:ext cx="524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Competição </a:t>
            </a: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(2/2)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322525" y="1290325"/>
            <a:ext cx="3822900" cy="3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Diferencial perante a concorrência (O que diferencia a empresa (em estudo) das tradicionais do mercado?)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Envolvimento ambiental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Comunicação muito mais efetiva com o mercado brasileiro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Fragrâncias</a:t>
            </a:r>
            <a:r>
              <a:rPr lang="pt-BR" sz="1300">
                <a:latin typeface="Lato"/>
                <a:ea typeface="Lato"/>
                <a:cs typeface="Lato"/>
                <a:sym typeface="Lato"/>
              </a:rPr>
              <a:t> clássicas: Kaiak, Sr. N, entre outras;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Utilização de ingredientes que evocam a natureza brasileira.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Linhas de mercado abrangentes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Avon &amp; Natura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The Body Shop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Aesop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725" y="683925"/>
            <a:ext cx="3551400" cy="19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2301" y="3801800"/>
            <a:ext cx="1341699" cy="134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7950" y="2852888"/>
            <a:ext cx="3551401" cy="199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0000" y="2503298"/>
            <a:ext cx="1551324" cy="155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729450" y="569950"/>
            <a:ext cx="52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Análise competitiva 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0" y="1436475"/>
            <a:ext cx="45696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Liderança em Cosméticos Naturais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Estratégia de Vendas Diretas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Inovação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Sustentabilidade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Marca Forte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5" name="Google Shape;135;p18"/>
          <p:cNvCxnSpPr/>
          <p:nvPr/>
        </p:nvCxnSpPr>
        <p:spPr>
          <a:xfrm>
            <a:off x="4341150" y="1347450"/>
            <a:ext cx="4500" cy="360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8"/>
          <p:cNvSpPr txBox="1"/>
          <p:nvPr/>
        </p:nvSpPr>
        <p:spPr>
          <a:xfrm>
            <a:off x="0" y="3137275"/>
            <a:ext cx="456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Dependência do Mercado Brasileiro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Concorrência Intensa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Limitações de Distribuição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Preços Mais Altos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Dependência de Matérias-Primas Naturais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345800" y="1387925"/>
            <a:ext cx="4569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Crescimento do mercado de cosméticos naturais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Expansão internacional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Mudanças de hábitos de consumo em relação à sustentabilidade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Aumento da demanda por produtos premium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Possibilidade de diversificação do portfólio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345800" y="3063900"/>
            <a:ext cx="4569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Concorrência forte de outras marcas de cosméticos naturais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Instabilidade econômica e política no mercado brasileiro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Aumento dos custos de produção devido à dependência de matérias-primas naturais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Pressão regulatória em relação ao uso de ingredientes naturais</a:t>
            </a:r>
            <a:endParaRPr b="1" sz="1000">
              <a:latin typeface="Lato"/>
              <a:ea typeface="Lato"/>
              <a:cs typeface="Lato"/>
              <a:sym typeface="Lato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○"/>
            </a:pPr>
            <a:r>
              <a:rPr b="1" lang="pt-BR" sz="1000">
                <a:latin typeface="Lato"/>
                <a:ea typeface="Lato"/>
                <a:cs typeface="Lato"/>
                <a:sym typeface="Lato"/>
              </a:rPr>
              <a:t>Mudanças nas preferências dos consumidores em relação a cosméticos naturais.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-125" y="1299800"/>
            <a:ext cx="456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Lato"/>
                <a:ea typeface="Lato"/>
                <a:cs typeface="Lato"/>
                <a:sym typeface="Lato"/>
              </a:rPr>
              <a:t>Forças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-125" y="2747600"/>
            <a:ext cx="456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Lato"/>
                <a:ea typeface="Lato"/>
                <a:cs typeface="Lato"/>
                <a:sym typeface="Lato"/>
              </a:rPr>
              <a:t>Fraquezas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345800" y="1277075"/>
            <a:ext cx="47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Lato"/>
                <a:ea typeface="Lato"/>
                <a:cs typeface="Lato"/>
                <a:sym typeface="Lato"/>
              </a:rPr>
              <a:t>Oportunidades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345800" y="2747600"/>
            <a:ext cx="47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Lato"/>
                <a:ea typeface="Lato"/>
                <a:cs typeface="Lato"/>
                <a:sym typeface="Lato"/>
              </a:rPr>
              <a:t>Ameaças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875" y="501875"/>
            <a:ext cx="971126" cy="9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729450" y="569950"/>
            <a:ext cx="52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Conclusão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00" y="1752450"/>
            <a:ext cx="86910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Lato"/>
                <a:ea typeface="Lato"/>
                <a:cs typeface="Lato"/>
                <a:sym typeface="Lato"/>
              </a:rPr>
              <a:t>Uma das principais inovações da Natura é a sua abordagem em relação aos </a:t>
            </a:r>
            <a:r>
              <a:rPr b="1" i="1" lang="pt-BR" sz="1100">
                <a:latin typeface="Lato"/>
                <a:ea typeface="Lato"/>
                <a:cs typeface="Lato"/>
                <a:sym typeface="Lato"/>
              </a:rPr>
              <a:t>ingredientes utilizados em seus produto</a:t>
            </a:r>
            <a:r>
              <a:rPr lang="pt-BR" sz="1100">
                <a:latin typeface="Lato"/>
                <a:ea typeface="Lato"/>
                <a:cs typeface="Lato"/>
                <a:sym typeface="Lato"/>
              </a:rPr>
              <a:t>s. A empresa utiliza uma grande variedade de ingredientes naturais em suas fórmulas, como frutas, plantas e ervas, o que a diferencia de outras empresas que utilizam ingredientes sintéticos e químicos em seus produtos.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Lato"/>
                <a:ea typeface="Lato"/>
                <a:cs typeface="Lato"/>
                <a:sym typeface="Lato"/>
              </a:rPr>
              <a:t>Além disso, a Natura é conhecida pela abordagem </a:t>
            </a:r>
            <a:r>
              <a:rPr b="1" i="1" lang="pt-BR" sz="1100">
                <a:latin typeface="Lato"/>
                <a:ea typeface="Lato"/>
                <a:cs typeface="Lato"/>
                <a:sym typeface="Lato"/>
              </a:rPr>
              <a:t>sustentável</a:t>
            </a:r>
            <a:r>
              <a:rPr lang="pt-BR" sz="1100">
                <a:latin typeface="Lato"/>
                <a:ea typeface="Lato"/>
                <a:cs typeface="Lato"/>
                <a:sym typeface="Lato"/>
              </a:rPr>
              <a:t> na </a:t>
            </a:r>
            <a:r>
              <a:rPr b="1" i="1" lang="pt-BR" sz="1100">
                <a:latin typeface="Lato"/>
                <a:ea typeface="Lato"/>
                <a:cs typeface="Lato"/>
                <a:sym typeface="Lato"/>
              </a:rPr>
              <a:t>produção</a:t>
            </a:r>
            <a:r>
              <a:rPr lang="pt-BR" sz="1100">
                <a:latin typeface="Lato"/>
                <a:ea typeface="Lato"/>
                <a:cs typeface="Lato"/>
                <a:sym typeface="Lato"/>
              </a:rPr>
              <a:t> de seus produtos. A companhia utiliza processos de produção que são ecologicamente corretos, como a utilização de energia renovável e a redução de resíduos e emissões de carbono. A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Lato"/>
                <a:ea typeface="Lato"/>
                <a:cs typeface="Lato"/>
                <a:sym typeface="Lato"/>
              </a:rPr>
              <a:t>utilização de materiais recicláveis e biodegradáveis em suas embalagens, também ajuda a reduzir o impacto ambiental de seus produtos.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Lato"/>
                <a:ea typeface="Lato"/>
                <a:cs typeface="Lato"/>
                <a:sym typeface="Lato"/>
              </a:rPr>
              <a:t>A principal fonte de inovação do caso, reside na abordagem </a:t>
            </a:r>
            <a:r>
              <a:rPr b="1" i="1" lang="pt-BR" sz="1100">
                <a:latin typeface="Lato"/>
                <a:ea typeface="Lato"/>
                <a:cs typeface="Lato"/>
                <a:sym typeface="Lato"/>
              </a:rPr>
              <a:t>sustentável </a:t>
            </a:r>
            <a:r>
              <a:rPr lang="pt-BR" sz="1100">
                <a:latin typeface="Lato"/>
                <a:ea typeface="Lato"/>
                <a:cs typeface="Lato"/>
                <a:sym typeface="Lato"/>
              </a:rPr>
              <a:t>de seus</a:t>
            </a:r>
            <a:r>
              <a:rPr b="1" lang="pt-BR" sz="11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pt-BR" sz="1100">
                <a:latin typeface="Lato"/>
                <a:ea typeface="Lato"/>
                <a:cs typeface="Lato"/>
                <a:sym typeface="Lato"/>
              </a:rPr>
              <a:t>processos e produtos</a:t>
            </a:r>
            <a:r>
              <a:rPr i="1" lang="pt-BR" sz="11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1100">
                <a:latin typeface="Lato"/>
                <a:ea typeface="Lato"/>
                <a:cs typeface="Lato"/>
                <a:sym typeface="Lato"/>
              </a:rPr>
              <a:t>que é resultado da cultura e </a:t>
            </a:r>
            <a:r>
              <a:rPr b="1" i="1" lang="pt-BR" sz="1100">
                <a:latin typeface="Lato"/>
                <a:ea typeface="Lato"/>
                <a:cs typeface="Lato"/>
                <a:sym typeface="Lato"/>
              </a:rPr>
              <a:t>tecnologia</a:t>
            </a:r>
            <a:r>
              <a:rPr lang="pt-BR" sz="1100">
                <a:latin typeface="Lato"/>
                <a:ea typeface="Lato"/>
                <a:cs typeface="Lato"/>
                <a:sym typeface="Lato"/>
              </a:rPr>
              <a:t> da empresa líder em seu segmento.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875" y="501875"/>
            <a:ext cx="971126" cy="9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729450" y="569950"/>
            <a:ext cx="52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latin typeface="Raleway"/>
                <a:ea typeface="Raleway"/>
                <a:cs typeface="Raleway"/>
                <a:sym typeface="Raleway"/>
              </a:rPr>
              <a:t>Bibliografia/Referências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00" y="1213550"/>
            <a:ext cx="91440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pt-BR" sz="1100">
                <a:latin typeface="Lato"/>
                <a:ea typeface="Lato"/>
                <a:cs typeface="Lato"/>
                <a:sym typeface="Lato"/>
              </a:rPr>
              <a:t>Bibliografia ou fontes de informação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pt-BR" sz="11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https://www.natura.com.br/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pt-BR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https://comoinvestir.thecap.com.br/o-que-faz-natura-ntco3-e-os-diferenciais-da-empresa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pt-BR" sz="1100" u="sng">
                <a:solidFill>
                  <a:schemeClr val="hlink"/>
                </a:solidFill>
                <a:hlinkClick r:id="rId5"/>
              </a:rPr>
              <a:t>Natura (NTCO3) é destaque de queda do Ibovespa em abril após venda da Aesop; analistas se "dividem" sobre ação - InfoMoney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2875" y="501875"/>
            <a:ext cx="971126" cy="9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