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23"/>
  </p:handoutMasterIdLst>
  <p:sldIdLst>
    <p:sldId id="256" r:id="rId13"/>
    <p:sldId id="257" r:id="rId14"/>
    <p:sldId id="258" r:id="rId15"/>
    <p:sldId id="272" r:id="rId16"/>
    <p:sldId id="262" r:id="rId17"/>
    <p:sldId id="261" r:id="rId18"/>
    <p:sldId id="268" r:id="rId19"/>
    <p:sldId id="264" r:id="rId20"/>
    <p:sldId id="561" r:id="rId21"/>
    <p:sldId id="267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000000"/>
    <a:srgbClr val="0F6688"/>
    <a:srgbClr val="226A8A"/>
    <a:srgbClr val="4D4D4F"/>
    <a:srgbClr val="505150"/>
    <a:srgbClr val="90272A"/>
    <a:srgbClr val="7B2629"/>
    <a:srgbClr val="205C77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144" d="100"/>
          <a:sy n="144" d="100"/>
        </p:scale>
        <p:origin x="66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tm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tmp"/><Relationship Id="rId9" Type="http://schemas.openxmlformats.org/officeDocument/2006/relationships/image" Target="../media/image31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13" Type="http://schemas.openxmlformats.org/officeDocument/2006/relationships/image" Target="../media/image39.png"/><Relationship Id="rId3" Type="http://schemas.openxmlformats.org/officeDocument/2006/relationships/image" Target="../media/image31.tmp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tmp"/><Relationship Id="rId11" Type="http://schemas.openxmlformats.org/officeDocument/2006/relationships/image" Target="../media/image37.tmp"/><Relationship Id="rId5" Type="http://schemas.openxmlformats.org/officeDocument/2006/relationships/image" Target="../media/image31.png"/><Relationship Id="rId10" Type="http://schemas.openxmlformats.org/officeDocument/2006/relationships/image" Target="../media/image36.tmp"/><Relationship Id="rId4" Type="http://schemas.openxmlformats.org/officeDocument/2006/relationships/image" Target="../media/image32.tmp"/><Relationship Id="rId9" Type="http://schemas.openxmlformats.org/officeDocument/2006/relationships/image" Target="../media/image3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7F36684-72E7-6D66-8254-93197A3B5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740" y="4273892"/>
            <a:ext cx="8469086" cy="669169"/>
          </a:xfrm>
        </p:spPr>
        <p:txBody>
          <a:bodyPr>
            <a:noAutofit/>
          </a:bodyPr>
          <a:lstStyle/>
          <a:p>
            <a:r>
              <a:rPr lang="pt-BR" sz="1600" dirty="0"/>
              <a:t>Aula 7 – 14/4: O método da máxima verossimilhança. </a:t>
            </a:r>
            <a:endParaRPr lang="pt-BR" sz="1600" dirty="0" smtClean="0"/>
          </a:p>
          <a:p>
            <a:r>
              <a:rPr lang="pt-BR" sz="1600" dirty="0" smtClean="0"/>
              <a:t>As </a:t>
            </a:r>
            <a:r>
              <a:rPr lang="pt-BR" sz="1600" dirty="0"/>
              <a:t>estimativas da média e do desvio-padrão.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781"/>
            <a:ext cx="8229600" cy="857250"/>
          </a:xfrm>
        </p:spPr>
        <p:txBody>
          <a:bodyPr/>
          <a:lstStyle/>
          <a:p>
            <a:r>
              <a:rPr lang="pt-BR" dirty="0"/>
              <a:t>Avisos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C9C9AD-49FF-7496-E79B-28964DE55956}"/>
              </a:ext>
            </a:extLst>
          </p:cNvPr>
          <p:cNvSpPr txBox="1"/>
          <p:nvPr/>
        </p:nvSpPr>
        <p:spPr>
          <a:xfrm>
            <a:off x="265270" y="980185"/>
            <a:ext cx="857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Urgente: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definir o tema do trabalho final e a data do seu 1º seminário!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Grupos de duas pessoas são ideais!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0210" y="2202570"/>
            <a:ext cx="8796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Estou interessado em comentários sobre o texto do livro.</a:t>
            </a:r>
          </a:p>
          <a:p>
            <a:r>
              <a:rPr lang="pt-BR" dirty="0" smtClean="0"/>
              <a:t>O que *não* interessa: ortografia, concordância, acentos, erros tipográficos.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Preciso comentários localizados (e gerais) sobre: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Clareza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Equilíbrio entre conciso e minucioso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Conteúdo (muito) superficial ou (muito) profundo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Sequência e continuidade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do conteúdo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Adequação das questões e exercícios ao conteúdo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Diagramação (Questões, comentários, exemplos, exercícios, divisão em seções )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6652" y="450574"/>
            <a:ext cx="7947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De volta à inferência estatística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O método da máxima verossimilhança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Estimativas da média e do desvio-padrão em medida de dados com </a:t>
            </a:r>
            <a:r>
              <a:rPr lang="pt-BR" sz="1600" dirty="0" err="1"/>
              <a:t>f.d.p</a:t>
            </a:r>
            <a:r>
              <a:rPr lang="pt-BR" sz="1600" dirty="0"/>
              <a:t>. </a:t>
            </a:r>
            <a:r>
              <a:rPr lang="pt-BR" sz="1600" dirty="0" smtClean="0"/>
              <a:t>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 tendenciosidade do estimador de máxima verossimilhança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Um exemplo com </a:t>
            </a:r>
            <a:r>
              <a:rPr lang="pt-BR" sz="1600" dirty="0" err="1"/>
              <a:t>f.p</a:t>
            </a:r>
            <a:r>
              <a:rPr lang="pt-BR" sz="1600" dirty="0"/>
              <a:t>. de Poisson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1425" y="1736321"/>
            <a:ext cx="8757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Atividade</a:t>
            </a:r>
            <a:r>
              <a:rPr lang="pt-BR" sz="1600" dirty="0" smtClean="0"/>
              <a:t>:</a:t>
            </a:r>
          </a:p>
          <a:p>
            <a:r>
              <a:rPr lang="pt-BR" sz="1600" dirty="0" smtClean="0"/>
              <a:t>Determinar os parâmetros da função densidade de probabilidade do diâmetro aerodinâmico</a:t>
            </a:r>
          </a:p>
          <a:p>
            <a:r>
              <a:rPr lang="pt-BR" sz="1600" dirty="0"/>
              <a:t>d</a:t>
            </a:r>
            <a:r>
              <a:rPr lang="pt-BR" sz="1600" dirty="0" smtClean="0"/>
              <a:t>o aerossol a partir de uma medida.</a:t>
            </a:r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C9C9AD-49FF-7496-E79B-28964DE55956}"/>
              </a:ext>
            </a:extLst>
          </p:cNvPr>
          <p:cNvSpPr txBox="1"/>
          <p:nvPr/>
        </p:nvSpPr>
        <p:spPr>
          <a:xfrm>
            <a:off x="390816" y="4221820"/>
            <a:ext cx="857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Urgente: definir o tema do trabalho final e a data do seu 1º seminário!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Grupos de duas pessoas são ideais!</a:t>
            </a: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86" y="2424085"/>
            <a:ext cx="4248384" cy="173538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631871" y="3990197"/>
            <a:ext cx="1683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Diâmetro (</a:t>
            </a:r>
            <a:r>
              <a:rPr lang="pt-BR" sz="1600" dirty="0" err="1" smtClean="0"/>
              <a:t>nm</a:t>
            </a:r>
            <a:r>
              <a:rPr lang="pt-BR" sz="1600" dirty="0" smtClean="0"/>
              <a:t>)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15492" y="3030958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Número de partículas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827904" y="3852093"/>
            <a:ext cx="8589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1000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40814" y="2339556"/>
            <a:ext cx="5333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250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040635" y="3892735"/>
            <a:ext cx="2861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0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93155"/>
            <a:ext cx="7474226" cy="264654"/>
          </a:xfrm>
        </p:spPr>
        <p:txBody>
          <a:bodyPr>
            <a:noAutofit/>
          </a:bodyPr>
          <a:lstStyle/>
          <a:p>
            <a:r>
              <a:rPr lang="pt-BR" sz="2400" dirty="0"/>
              <a:t>O problema da inferência estatística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114800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D5CD379-CF96-9BCB-87BD-8B347587FB23}"/>
              </a:ext>
            </a:extLst>
          </p:cNvPr>
          <p:cNvSpPr/>
          <p:nvPr/>
        </p:nvSpPr>
        <p:spPr>
          <a:xfrm>
            <a:off x="321469" y="1021555"/>
            <a:ext cx="3171825" cy="3193257"/>
          </a:xfrm>
          <a:prstGeom prst="ellipse">
            <a:avLst/>
          </a:prstGeom>
          <a:gradFill>
            <a:gsLst>
              <a:gs pos="11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Natureza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4818AA3-9B8E-DF23-8776-D47DD9788F2A}"/>
              </a:ext>
            </a:extLst>
          </p:cNvPr>
          <p:cNvSpPr/>
          <p:nvPr/>
        </p:nvSpPr>
        <p:spPr>
          <a:xfrm>
            <a:off x="6146734" y="1425747"/>
            <a:ext cx="1599161" cy="16971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Medida</a:t>
            </a:r>
          </a:p>
        </p:txBody>
      </p:sp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id="{B56438D1-768D-6A72-1D75-8F2B47666297}"/>
              </a:ext>
            </a:extLst>
          </p:cNvPr>
          <p:cNvSpPr/>
          <p:nvPr/>
        </p:nvSpPr>
        <p:spPr>
          <a:xfrm>
            <a:off x="2423886" y="1659962"/>
            <a:ext cx="3722914" cy="1354754"/>
          </a:xfrm>
          <a:prstGeom prst="lef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Métodos de inferência</a:t>
            </a:r>
          </a:p>
        </p:txBody>
      </p:sp>
      <p:sp>
        <p:nvSpPr>
          <p:cNvPr id="19" name="Seta: Curva para Baixo 18">
            <a:extLst>
              <a:ext uri="{FF2B5EF4-FFF2-40B4-BE49-F238E27FC236}">
                <a16:creationId xmlns:a16="http://schemas.microsoft.com/office/drawing/2014/main" id="{091A50B8-4484-DCDE-3FF2-30418719F580}"/>
              </a:ext>
            </a:extLst>
          </p:cNvPr>
          <p:cNvSpPr/>
          <p:nvPr/>
        </p:nvSpPr>
        <p:spPr>
          <a:xfrm>
            <a:off x="2672994" y="437904"/>
            <a:ext cx="3960036" cy="954651"/>
          </a:xfrm>
          <a:prstGeom prst="curvedDownArrow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4A7ED6E-D548-61EE-5764-F89330A9EA9F}"/>
              </a:ext>
            </a:extLst>
          </p:cNvPr>
          <p:cNvSpPr txBox="1"/>
          <p:nvPr/>
        </p:nvSpPr>
        <p:spPr>
          <a:xfrm>
            <a:off x="3324484" y="656492"/>
            <a:ext cx="29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Observação experimental</a:t>
            </a:r>
          </a:p>
        </p:txBody>
      </p:sp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E5147285-0A16-BBFC-A582-2578C2A8F837}"/>
              </a:ext>
            </a:extLst>
          </p:cNvPr>
          <p:cNvSpPr/>
          <p:nvPr/>
        </p:nvSpPr>
        <p:spPr>
          <a:xfrm>
            <a:off x="2909455" y="3438658"/>
            <a:ext cx="2741253" cy="1500488"/>
          </a:xfrm>
          <a:prstGeom prst="cloudCallout">
            <a:avLst>
              <a:gd name="adj1" fmla="val -13509"/>
              <a:gd name="adj2" fmla="val -10544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Hipóteses e modelos sobre a Natureza e as observações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1025600-6608-BBB2-6946-75ADE631A7C7}"/>
              </a:ext>
            </a:extLst>
          </p:cNvPr>
          <p:cNvSpPr txBox="1"/>
          <p:nvPr/>
        </p:nvSpPr>
        <p:spPr>
          <a:xfrm>
            <a:off x="5728677" y="3122930"/>
            <a:ext cx="3519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tudo que </a:t>
            </a:r>
            <a:r>
              <a:rPr lang="pt-BR" dirty="0">
                <a:solidFill>
                  <a:srgbClr val="FF0000"/>
                </a:solidFill>
              </a:rPr>
              <a:t>sabemos</a:t>
            </a:r>
          </a:p>
          <a:p>
            <a:r>
              <a:rPr lang="pt-BR" dirty="0"/>
              <a:t>sobre a Natureza </a:t>
            </a:r>
          </a:p>
          <a:p>
            <a:r>
              <a:rPr lang="pt-BR" dirty="0"/>
              <a:t>foi captado e deduzido </a:t>
            </a:r>
            <a:endParaRPr lang="pt-BR" dirty="0" smtClean="0"/>
          </a:p>
          <a:p>
            <a:r>
              <a:rPr lang="pt-BR" dirty="0" smtClean="0"/>
              <a:t>pelos </a:t>
            </a:r>
            <a:r>
              <a:rPr lang="pt-BR" dirty="0"/>
              <a:t>sentidos e a razão, </a:t>
            </a:r>
          </a:p>
          <a:p>
            <a:r>
              <a:rPr lang="pt-BR" dirty="0"/>
              <a:t>não dá para verificar </a:t>
            </a:r>
          </a:p>
          <a:p>
            <a:r>
              <a:rPr lang="pt-BR" dirty="0"/>
              <a:t>quão bom é o resultado inferido.</a:t>
            </a:r>
          </a:p>
        </p:txBody>
      </p: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313" y="479030"/>
            <a:ext cx="8229600" cy="522657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O problema não é exclusivo da Estatística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6000" y="10675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CMR12"/>
              </a:rPr>
              <a:t>...quando n</a:t>
            </a:r>
            <a:r>
              <a:rPr lang="pt-BR" dirty="0">
                <a:latin typeface="CMR12"/>
              </a:rPr>
              <a:t>ã</a:t>
            </a:r>
            <a:r>
              <a:rPr lang="pt-BR" sz="1800" b="0" i="0" u="none" strike="noStrike" baseline="0" dirty="0">
                <a:latin typeface="CMR12"/>
              </a:rPr>
              <a:t>o est</a:t>
            </a:r>
            <a:r>
              <a:rPr lang="pt-BR" dirty="0">
                <a:latin typeface="CMR12"/>
              </a:rPr>
              <a:t>á</a:t>
            </a:r>
            <a:r>
              <a:rPr lang="pt-BR" sz="1800" b="0" i="0" u="none" strike="noStrike" baseline="0" dirty="0">
                <a:latin typeface="CMR12"/>
              </a:rPr>
              <a:t> ao nosso alcance discernir as opini</a:t>
            </a:r>
            <a:r>
              <a:rPr lang="pt-BR" dirty="0">
                <a:latin typeface="CMR12"/>
              </a:rPr>
              <a:t>õ</a:t>
            </a:r>
            <a:r>
              <a:rPr lang="pt-BR" sz="1800" b="0" i="0" u="none" strike="noStrike" baseline="0" dirty="0">
                <a:latin typeface="CMR12"/>
              </a:rPr>
              <a:t>es mais verdadeiras, </a:t>
            </a:r>
          </a:p>
          <a:p>
            <a:pPr algn="l"/>
            <a:r>
              <a:rPr lang="pt-BR" sz="1800" b="0" i="0" u="none" strike="noStrike" baseline="0" dirty="0">
                <a:latin typeface="CMR12"/>
              </a:rPr>
              <a:t>nós devemos seguir as mais prov</a:t>
            </a:r>
            <a:r>
              <a:rPr lang="pt-BR" dirty="0">
                <a:latin typeface="CMR12"/>
              </a:rPr>
              <a:t>á</a:t>
            </a:r>
            <a:r>
              <a:rPr lang="pt-BR" sz="1800" b="0" i="0" u="none" strike="noStrike" baseline="0" dirty="0">
                <a:latin typeface="CMR12"/>
              </a:rPr>
              <a:t>veis... </a:t>
            </a:r>
          </a:p>
          <a:p>
            <a:pPr algn="l"/>
            <a:r>
              <a:rPr lang="pt-BR" sz="1800" b="0" i="0" u="none" strike="noStrike" baseline="0" dirty="0">
                <a:latin typeface="CMR12"/>
              </a:rPr>
              <a:t>(R. Descartes, Discurso do Método, 1637)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8DCFF1-393C-CDAF-B7D3-E989507F7CB8}"/>
              </a:ext>
            </a:extLst>
          </p:cNvPr>
          <p:cNvSpPr txBox="1"/>
          <p:nvPr/>
        </p:nvSpPr>
        <p:spPr>
          <a:xfrm>
            <a:off x="835819" y="2499598"/>
            <a:ext cx="7143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Esse trecho faz parte da </a:t>
            </a:r>
          </a:p>
          <a:p>
            <a:r>
              <a:rPr lang="pt-BR" dirty="0">
                <a:solidFill>
                  <a:srgbClr val="FF0000"/>
                </a:solidFill>
              </a:rPr>
              <a:t>2ª máxima: ser firme e resoluto nas ações que venha a fazer</a:t>
            </a:r>
            <a:r>
              <a:rPr lang="pt-BR" dirty="0"/>
              <a:t>. </a:t>
            </a:r>
          </a:p>
          <a:p>
            <a:r>
              <a:rPr lang="pt-BR" dirty="0"/>
              <a:t>1ª:  obedecer às leis e aos costumes de meu país; </a:t>
            </a:r>
          </a:p>
          <a:p>
            <a:r>
              <a:rPr lang="pt-BR" dirty="0"/>
              <a:t>3ª: procurar sempre antes vencer a mim próprio do que à fortuna, </a:t>
            </a:r>
          </a:p>
          <a:p>
            <a:r>
              <a:rPr lang="pt-BR" dirty="0"/>
              <a:t>e de antes modificar os meus desejos do que a ordem do mundo; </a:t>
            </a:r>
          </a:p>
          <a:p>
            <a:r>
              <a:rPr lang="pt-BR" dirty="0"/>
              <a:t>4ª: empregar toda a minha vida em cultivar minha razão, </a:t>
            </a:r>
          </a:p>
          <a:p>
            <a:r>
              <a:rPr lang="pt-BR" dirty="0"/>
              <a:t>e adiantar-me, o mais que pudesse, no conhecimento da verdade</a:t>
            </a:r>
          </a:p>
        </p:txBody>
      </p:sp>
    </p:spTree>
    <p:extLst>
      <p:ext uri="{BB962C8B-B14F-4D97-AF65-F5344CB8AC3E}">
        <p14:creationId xmlns:p14="http://schemas.microsoft.com/office/powerpoint/2010/main" val="538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08" y="66260"/>
            <a:ext cx="7612236" cy="327553"/>
          </a:xfrm>
        </p:spPr>
        <p:txBody>
          <a:bodyPr>
            <a:noAutofit/>
          </a:bodyPr>
          <a:lstStyle/>
          <a:p>
            <a:r>
              <a:rPr lang="pt-BR" sz="2400" dirty="0"/>
              <a:t>O método da máxima verossimilhança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7EA624-ED46-D9DB-86FC-7F769319AC4E}"/>
              </a:ext>
            </a:extLst>
          </p:cNvPr>
          <p:cNvSpPr txBox="1"/>
          <p:nvPr/>
        </p:nvSpPr>
        <p:spPr>
          <a:xfrm>
            <a:off x="-27436" y="393813"/>
            <a:ext cx="890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racionalidade do método pode ser exemplificada pela comparação entre </a:t>
            </a:r>
          </a:p>
          <a:p>
            <a:r>
              <a:rPr lang="pt-BR" dirty="0"/>
              <a:t>dados da medição com a </a:t>
            </a:r>
            <a:r>
              <a:rPr lang="pt-BR" dirty="0" err="1"/>
              <a:t>f.d.p</a:t>
            </a:r>
            <a:r>
              <a:rPr lang="pt-BR" dirty="0"/>
              <a:t>. calculada com os valores estimados (veja notebook).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27436" y="1008374"/>
            <a:ext cx="9337690" cy="1869676"/>
            <a:chOff x="-27436" y="1008374"/>
            <a:chExt cx="9337690" cy="18696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BA1C4821-609B-A81F-514D-E8653F5541E9}"/>
                    </a:ext>
                  </a:extLst>
                </p:cNvPr>
                <p:cNvSpPr txBox="1"/>
                <p:nvPr/>
              </p:nvSpPr>
              <p:spPr>
                <a:xfrm>
                  <a:off x="135833" y="1272708"/>
                  <a:ext cx="917442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Considere a medida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de uma grandeza X cuja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é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dirty="0"/>
                    <a:t> e </a:t>
                  </a:r>
                </a:p>
                <a:p>
                  <a:r>
                    <a:rPr lang="pt-BR" dirty="0"/>
                    <a:t>que esses dados sejam independentes estatisticamente;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representa os parâmetros.</a:t>
                  </a:r>
                </a:p>
                <a:p>
                  <a:r>
                    <a:rPr lang="pt-BR" dirty="0"/>
                    <a:t>A probabilidade de obter esses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pt-BR" dirty="0"/>
                    <a:t> dados, cada um dentro de um intervalo de largura</a:t>
                  </a:r>
                  <a14:m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/>
                    <a:t>, </a:t>
                  </a:r>
                </a:p>
                <a:p>
                  <a:r>
                    <a:rPr lang="pt-BR" dirty="0"/>
                    <a:t>é o produto das probabilidades de obter cada dado entre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/>
                    <a:t>:</a:t>
                  </a:r>
                </a:p>
              </p:txBody>
            </p:sp>
          </mc:Choice>
          <mc:Fallback>
            <p:sp>
              <p:nvSpPr>
                <p:cNvPr id="12" name="CaixaDeTexto 11">
                  <a:extLst>
                    <a:ext uri="{FF2B5EF4-FFF2-40B4-BE49-F238E27FC236}">
                      <a16:creationId xmlns:a16="http://schemas.microsoft.com/office/drawing/2014/main" id="{BA1C4821-609B-A81F-514D-E8653F554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33" y="1272708"/>
                  <a:ext cx="9174421" cy="1200329"/>
                </a:xfrm>
                <a:prstGeom prst="rect">
                  <a:avLst/>
                </a:prstGeom>
                <a:blipFill>
                  <a:blip r:embed="rId2"/>
                  <a:stretch>
                    <a:fillRect l="-532" t="-3046" b="-71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2E0BEAE-6CC2-01D5-B8AB-70A4AB48AA7B}"/>
                </a:ext>
              </a:extLst>
            </p:cNvPr>
            <p:cNvSpPr txBox="1"/>
            <p:nvPr/>
          </p:nvSpPr>
          <p:spPr>
            <a:xfrm>
              <a:off x="-27436" y="1008374"/>
              <a:ext cx="9171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A função verossimilhança (</a:t>
              </a:r>
              <a:r>
                <a:rPr lang="pt-BR" b="1" dirty="0" err="1"/>
                <a:t>likelihood</a:t>
              </a:r>
              <a:r>
                <a:rPr lang="pt-BR" b="1" dirty="0"/>
                <a:t>, </a:t>
              </a:r>
              <a:r>
                <a:rPr lang="pt-BR" b="1" dirty="0" err="1"/>
                <a:t>verosimilitud</a:t>
              </a:r>
              <a:r>
                <a:rPr lang="pt-BR" b="1" dirty="0"/>
                <a:t>, </a:t>
              </a:r>
              <a:r>
                <a:rPr lang="pt-BR" b="1" dirty="0" err="1"/>
                <a:t>vraisemblance</a:t>
              </a:r>
              <a:r>
                <a:rPr lang="pt-BR" b="1" dirty="0"/>
                <a:t>) e o estimador</a:t>
              </a:r>
            </a:p>
          </p:txBody>
        </p:sp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4386924-DEC3-5F7E-3952-47BA87C54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452"/>
            <a:stretch/>
          </p:blipFill>
          <p:spPr>
            <a:xfrm>
              <a:off x="400812" y="2514599"/>
              <a:ext cx="7603401" cy="363451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135834" y="2878051"/>
            <a:ext cx="9008166" cy="2031325"/>
            <a:chOff x="135834" y="2878051"/>
            <a:chExt cx="9008166" cy="203132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F1F12AA2-DEE7-90AB-C53A-C64FF5A35D4B}"/>
                    </a:ext>
                  </a:extLst>
                </p:cNvPr>
                <p:cNvSpPr txBox="1"/>
                <p:nvPr/>
              </p:nvSpPr>
              <p:spPr>
                <a:xfrm>
                  <a:off x="135834" y="2878051"/>
                  <a:ext cx="9008166" cy="2031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>
                      <a:solidFill>
                        <a:srgbClr val="0070C0"/>
                      </a:solidFill>
                    </a:rPr>
                    <a:t>A função verossimilhança </a:t>
                  </a:r>
                  <a14:m>
                    <m:oMath xmlns:m="http://schemas.openxmlformats.org/officeDocument/2006/math">
                      <m:r>
                        <a:rPr lang="pt-B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=1..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 vem dai, com importantes mudanças: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pt-BR" dirty="0">
                      <a:solidFill>
                        <a:srgbClr val="0070C0"/>
                      </a:solidFill>
                    </a:rPr>
                    <a:t>troca-se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 (definido e único) por uma variável</a:t>
                  </a:r>
                  <a:r>
                    <a:rPr lang="pt-BR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;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pt-BR" dirty="0">
                      <a:solidFill>
                        <a:srgbClr val="0070C0"/>
                      </a:solidFill>
                    </a:rPr>
                    <a:t>mantém-se </a:t>
                  </a:r>
                  <a14:m>
                    <m:oMath xmlns:m="http://schemas.openxmlformats.org/officeDocument/2006/math"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 constante, </a:t>
                  </a:r>
                  <a:r>
                    <a:rPr lang="pt-BR" dirty="0" smtClean="0">
                      <a:solidFill>
                        <a:srgbClr val="0070C0"/>
                      </a:solidFill>
                    </a:rPr>
                    <a:t>a fim de</a:t>
                  </a:r>
                  <a:r>
                    <a:rPr lang="pt-BR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pt-BR" dirty="0">
                      <a:solidFill>
                        <a:srgbClr val="0070C0"/>
                      </a:solidFill>
                    </a:rPr>
                    <a:t>comparar os valores de </a:t>
                  </a:r>
                  <a14:m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 (ignora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).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pt-BR" dirty="0">
                    <a:solidFill>
                      <a:srgbClr val="0070C0"/>
                    </a:solidFill>
                  </a:endParaRPr>
                </a:p>
                <a:p>
                  <a:r>
                    <a:rPr lang="pt-BR" dirty="0">
                      <a:solidFill>
                        <a:srgbClr val="0070C0"/>
                      </a:solidFill>
                    </a:rPr>
                    <a:t>Assim                                                    </a:t>
                  </a:r>
                </a:p>
                <a:p>
                  <a:endParaRPr lang="pt-BR" dirty="0">
                    <a:solidFill>
                      <a:srgbClr val="0070C0"/>
                    </a:solidFill>
                  </a:endParaRPr>
                </a:p>
                <a:p>
                  <a:r>
                    <a:rPr lang="pt-BR" dirty="0">
                      <a:solidFill>
                        <a:srgbClr val="0070C0"/>
                      </a:solidFill>
                    </a:rPr>
                    <a:t>e o método consiste em estimar </a:t>
                  </a:r>
                  <a14:m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a14:m>
                  <a:r>
                    <a:rPr lang="pt-BR" dirty="0">
                      <a:solidFill>
                        <a:srgbClr val="0070C0"/>
                      </a:solidFill>
                    </a:rPr>
                    <a:t> pelo valor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pt-BR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pt-BR" dirty="0">
                      <a:solidFill>
                        <a:srgbClr val="0070C0"/>
                      </a:solidFill>
                    </a:rPr>
                    <a:t>que maximiza </a:t>
                  </a:r>
                  <a14:m>
                    <m:oMath xmlns:m="http://schemas.openxmlformats.org/officeDocument/2006/math"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=1..</m:t>
                              </m:r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a14:m>
                  <a:endParaRPr lang="pt-BR" dirty="0"/>
                </a:p>
              </p:txBody>
            </p:sp>
          </mc:Choice>
          <mc:Fallback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F1F12AA2-DEE7-90AB-C53A-C64FF5A3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34" y="2878051"/>
                  <a:ext cx="9008166" cy="2031325"/>
                </a:xfrm>
                <a:prstGeom prst="rect">
                  <a:avLst/>
                </a:prstGeom>
                <a:blipFill>
                  <a:blip r:embed="rId4"/>
                  <a:stretch>
                    <a:fillRect l="-541" t="-1502" b="-39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0147DD37-76FD-F9CF-D6DA-A6A68B3DB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8699" y="3893713"/>
              <a:ext cx="2491956" cy="609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4678"/>
            <a:ext cx="7886700" cy="397175"/>
          </a:xfrm>
        </p:spPr>
        <p:txBody>
          <a:bodyPr>
            <a:noAutofit/>
          </a:bodyPr>
          <a:lstStyle/>
          <a:p>
            <a:r>
              <a:rPr lang="pt-BR" sz="2200" dirty="0"/>
              <a:t>Estimativa da média e do desvio-padrão de dados normais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72279" y="529369"/>
            <a:ext cx="8579643" cy="1245866"/>
            <a:chOff x="172279" y="529369"/>
            <a:chExt cx="8579643" cy="124586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9D524485-9475-9714-5731-5177A76AC2F4}"/>
                    </a:ext>
                  </a:extLst>
                </p:cNvPr>
                <p:cNvSpPr txBox="1"/>
                <p:nvPr/>
              </p:nvSpPr>
              <p:spPr>
                <a:xfrm>
                  <a:off x="172279" y="529369"/>
                  <a:ext cx="85796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Para um conjunto de dados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=1..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 com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. normal</a:t>
                  </a:r>
                </a:p>
              </p:txBody>
            </p:sp>
          </mc:Choice>
          <mc:Fallback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9D524485-9475-9714-5731-5177A76AC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279" y="529369"/>
                  <a:ext cx="857964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568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84F1A02-2EF5-2AB9-DB34-7FDECFA4C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925" y="975591"/>
              <a:ext cx="3731075" cy="795596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C650484-9FF9-A906-815F-F73AA6D71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02"/>
            <a:stretch/>
          </p:blipFill>
          <p:spPr>
            <a:xfrm>
              <a:off x="4652970" y="1016217"/>
              <a:ext cx="3634592" cy="7590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alão de Fala: Retângulo 13">
                <a:extLst>
                  <a:ext uri="{FF2B5EF4-FFF2-40B4-BE49-F238E27FC236}">
                    <a16:creationId xmlns:a16="http://schemas.microsoft.com/office/drawing/2014/main" id="{7A780BBB-8DB3-E15A-1F30-2A6122B31ECE}"/>
                  </a:ext>
                </a:extLst>
              </p:cNvPr>
              <p:cNvSpPr/>
              <p:nvPr/>
            </p:nvSpPr>
            <p:spPr>
              <a:xfrm>
                <a:off x="554892" y="1891323"/>
                <a:ext cx="2258646" cy="562708"/>
              </a:xfrm>
              <a:prstGeom prst="wedgeRectCallout">
                <a:avLst>
                  <a:gd name="adj1" fmla="val -10323"/>
                  <a:gd name="adj2" fmla="val -11157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Não entram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Balão de Fala: Retângulo 13">
                <a:extLst>
                  <a:ext uri="{FF2B5EF4-FFF2-40B4-BE49-F238E27FC236}">
                    <a16:creationId xmlns:a16="http://schemas.microsoft.com/office/drawing/2014/main" id="{7A780BBB-8DB3-E15A-1F30-2A6122B31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2" y="1891323"/>
                <a:ext cx="2258646" cy="562708"/>
              </a:xfrm>
              <a:prstGeom prst="wedgeRectCallout">
                <a:avLst>
                  <a:gd name="adj1" fmla="val -10323"/>
                  <a:gd name="adj2" fmla="val -11157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/>
          <p:cNvGrpSpPr/>
          <p:nvPr/>
        </p:nvGrpSpPr>
        <p:grpSpPr>
          <a:xfrm>
            <a:off x="367323" y="2571750"/>
            <a:ext cx="8409354" cy="2219236"/>
            <a:chOff x="367323" y="2571750"/>
            <a:chExt cx="8409354" cy="22192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DF111270-E149-AEBB-FF0C-929B7AC0973F}"/>
                    </a:ext>
                  </a:extLst>
                </p:cNvPr>
                <p:cNvSpPr txBox="1"/>
                <p:nvPr/>
              </p:nvSpPr>
              <p:spPr>
                <a:xfrm>
                  <a:off x="367323" y="2571750"/>
                  <a:ext cx="840935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Como </a:t>
                  </a:r>
                  <a14:m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pt-BR" dirty="0"/>
                    <a:t>, os máximos de </a:t>
                  </a:r>
                  <a14:m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r>
                    <a:rPr lang="pt-BR" dirty="0"/>
                    <a:t> 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a14:m>
                  <a:r>
                    <a:rPr lang="pt-BR" dirty="0"/>
                    <a:t> </a:t>
                  </a:r>
                </a:p>
                <a:p>
                  <a:r>
                    <a:rPr lang="pt-BR" dirty="0"/>
                    <a:t>ficam no mesmo ponto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a14:m>
                  <a:r>
                    <a:rPr lang="pt-BR" dirty="0"/>
                    <a:t> . Assim, essas estimativas são obtidas das equações  </a:t>
                  </a:r>
                </a:p>
              </p:txBody>
            </p:sp>
          </mc:Choice>
          <mc:Fallback>
            <p:sp>
              <p:nvSpPr>
                <p:cNvPr id="16" name="CaixaDeTexto 15">
                  <a:extLst>
                    <a:ext uri="{FF2B5EF4-FFF2-40B4-BE49-F238E27FC236}">
                      <a16:creationId xmlns:a16="http://schemas.microsoft.com/office/drawing/2014/main" id="{DF111270-E149-AEBB-FF0C-929B7AC097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323" y="2571750"/>
                  <a:ext cx="8409354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580" t="-5660" r="-1522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DB20431-66F5-C1C6-1837-F7E374F2C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323" y="3218081"/>
              <a:ext cx="1838104" cy="1572905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2430586" y="3652730"/>
            <a:ext cx="5706013" cy="747469"/>
            <a:chOff x="2430586" y="3652730"/>
            <a:chExt cx="5706013" cy="747469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1D396EC-C1D3-75F9-40FF-21C8626254D7}"/>
                </a:ext>
              </a:extLst>
            </p:cNvPr>
            <p:cNvSpPr txBox="1"/>
            <p:nvPr/>
          </p:nvSpPr>
          <p:spPr>
            <a:xfrm>
              <a:off x="2430586" y="3845169"/>
              <a:ext cx="1141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que dão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7A1220B6-3028-2BE8-4603-0DFC56C73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71632" y="3659471"/>
              <a:ext cx="1966130" cy="740728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D657D172-EF7B-8B17-0567-1D82FFB71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96717" y="3652730"/>
              <a:ext cx="2139882" cy="740728"/>
            </a:xfrm>
            <a:prstGeom prst="rect">
              <a:avLst/>
            </a:prstGeom>
          </p:spPr>
        </p:pic>
      </p:grpSp>
      <p:sp>
        <p:nvSpPr>
          <p:cNvPr id="27" name="Balão de Fala: Oval 26">
            <a:extLst>
              <a:ext uri="{FF2B5EF4-FFF2-40B4-BE49-F238E27FC236}">
                <a16:creationId xmlns:a16="http://schemas.microsoft.com/office/drawing/2014/main" id="{26B88985-87ED-35AF-6C7D-5019A0ED56AF}"/>
              </a:ext>
            </a:extLst>
          </p:cNvPr>
          <p:cNvSpPr/>
          <p:nvPr/>
        </p:nvSpPr>
        <p:spPr>
          <a:xfrm>
            <a:off x="5775569" y="4542149"/>
            <a:ext cx="922215" cy="497673"/>
          </a:xfrm>
          <a:prstGeom prst="wedgeEllipseCallout">
            <a:avLst>
              <a:gd name="adj1" fmla="val 53232"/>
              <a:gd name="adj2" fmla="val -10756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Tendenciosidade do estimador de máxima verossimilhança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66261" y="1199773"/>
            <a:ext cx="7387058" cy="1156348"/>
            <a:chOff x="90999" y="1199773"/>
            <a:chExt cx="7387058" cy="11563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90999" y="1336697"/>
                  <a:ext cx="6168887" cy="34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 smtClean="0"/>
                    <a:t>A estimativa de máxima verossimilhança da variância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pt-BR" sz="1600" dirty="0" smtClean="0"/>
                    <a:t> é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99" y="1336697"/>
                  <a:ext cx="6168887" cy="343427"/>
                </a:xfrm>
                <a:prstGeom prst="rect">
                  <a:avLst/>
                </a:prstGeom>
                <a:blipFill>
                  <a:blip r:embed="rId2"/>
                  <a:stretch>
                    <a:fillRect l="-593" t="-3509" b="-2105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657D172-EF7B-8B17-0567-1D82FFB71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4822" y="1199773"/>
              <a:ext cx="1783235" cy="617273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90999" y="1896291"/>
              <a:ext cx="36642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O valor médio dessa estimativa é </a:t>
              </a:r>
              <a:endParaRPr lang="pt-BR" sz="1600" dirty="0"/>
            </a:p>
          </p:txBody>
        </p:sp>
        <p:pic>
          <p:nvPicPr>
            <p:cNvPr id="6" name="Imagem 5" descr="Recorte de Te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107" y="1775015"/>
              <a:ext cx="2143424" cy="581106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66261" y="378895"/>
            <a:ext cx="8731375" cy="809386"/>
            <a:chOff x="66261" y="448874"/>
            <a:chExt cx="8731375" cy="809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261" y="448874"/>
                  <a:ext cx="67471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 smtClean="0"/>
                    <a:t>Quando se calcula o valor médio da estimativa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sz="1600" dirty="0" smtClean="0"/>
                    <a:t> obtém-se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61" y="448874"/>
                  <a:ext cx="6747164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542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Imagem 9" descr="Recorte de Tel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45" y="696207"/>
              <a:ext cx="2953162" cy="5620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543793" y="801942"/>
                  <a:ext cx="525384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 smtClean="0"/>
                    <a:t>p/ qualquer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pt-BR" sz="1600" dirty="0" smtClean="0"/>
                    <a:t>, portanto, estimador </a:t>
                  </a:r>
                  <a:r>
                    <a:rPr lang="pt-BR" sz="1600" dirty="0" smtClean="0">
                      <a:solidFill>
                        <a:srgbClr val="FF0000"/>
                      </a:solidFill>
                    </a:rPr>
                    <a:t>não-tendencioso</a:t>
                  </a:r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3793" y="801942"/>
                  <a:ext cx="5253843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580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Agrupar 13"/>
          <p:cNvGrpSpPr/>
          <p:nvPr/>
        </p:nvGrpSpPr>
        <p:grpSpPr>
          <a:xfrm>
            <a:off x="66261" y="2383495"/>
            <a:ext cx="7686025" cy="954122"/>
            <a:chOff x="145775" y="2383495"/>
            <a:chExt cx="7686025" cy="954122"/>
          </a:xfrm>
        </p:grpSpPr>
        <p:sp>
          <p:nvSpPr>
            <p:cNvPr id="7" name="CaixaDeTexto 6"/>
            <p:cNvSpPr txBox="1"/>
            <p:nvPr/>
          </p:nvSpPr>
          <p:spPr>
            <a:xfrm>
              <a:off x="145775" y="2383495"/>
              <a:ext cx="56268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Definindo erro como a diferença entre o valor e a estimativa</a:t>
              </a:r>
            </a:p>
            <a:p>
              <a:endParaRPr lang="pt-BR" sz="1600" dirty="0" smtClean="0"/>
            </a:p>
            <a:p>
              <a:r>
                <a:rPr lang="pt-BR" sz="1600" dirty="0"/>
                <a:t>S</a:t>
              </a:r>
              <a:r>
                <a:rPr lang="pt-BR" sz="1600" dirty="0" smtClean="0"/>
                <a:t>ubstituindo e expandindo o quadrado, chega-se a</a:t>
              </a:r>
              <a:endParaRPr lang="pt-BR" sz="1600" dirty="0"/>
            </a:p>
          </p:txBody>
        </p:sp>
        <p:pic>
          <p:nvPicPr>
            <p:cNvPr id="8" name="Imagem 7" descr="Recorte de Tel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249" y="2436294"/>
              <a:ext cx="1120296" cy="262927"/>
            </a:xfrm>
            <a:prstGeom prst="rect">
              <a:avLst/>
            </a:prstGeom>
          </p:spPr>
        </p:pic>
        <p:pic>
          <p:nvPicPr>
            <p:cNvPr id="13" name="Imagem 12" descr="Recorte de Tel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638" y="2746985"/>
              <a:ext cx="2953162" cy="590632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/>
        </p:nvGrpSpPr>
        <p:grpSpPr>
          <a:xfrm>
            <a:off x="66261" y="3314151"/>
            <a:ext cx="8998223" cy="978286"/>
            <a:chOff x="145775" y="3314151"/>
            <a:chExt cx="8998223" cy="978286"/>
          </a:xfrm>
        </p:grpSpPr>
        <p:pic>
          <p:nvPicPr>
            <p:cNvPr id="18" name="Imagem 17" descr="Recorte de Tela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72" y="3314151"/>
              <a:ext cx="2400635" cy="466790"/>
            </a:xfrm>
            <a:prstGeom prst="rect">
              <a:avLst/>
            </a:prstGeom>
          </p:spPr>
        </p:pic>
        <p:grpSp>
          <p:nvGrpSpPr>
            <p:cNvPr id="22" name="Agrupar 21"/>
            <p:cNvGrpSpPr/>
            <p:nvPr/>
          </p:nvGrpSpPr>
          <p:grpSpPr>
            <a:xfrm>
              <a:off x="145775" y="3404099"/>
              <a:ext cx="8998223" cy="888338"/>
              <a:chOff x="145775" y="3404099"/>
              <a:chExt cx="8998223" cy="888338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145775" y="3404099"/>
                <a:ext cx="7674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Mas                                                que, substituído na expressão acima, dá </a:t>
                </a:r>
                <a:endParaRPr lang="pt-BR" sz="1600" dirty="0"/>
              </a:p>
            </p:txBody>
          </p:sp>
          <p:pic>
            <p:nvPicPr>
              <p:cNvPr id="19" name="Imagem 18" descr="Recorte de Tela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775" y="3854226"/>
                <a:ext cx="2791215" cy="43821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/>
                  <p:cNvSpPr txBox="1"/>
                  <p:nvPr/>
                </p:nvSpPr>
                <p:spPr>
                  <a:xfrm>
                    <a:off x="3103417" y="3905299"/>
                    <a:ext cx="6040581" cy="34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dirty="0"/>
                      <a:t>d</a:t>
                    </a:r>
                    <a:r>
                      <a:rPr lang="pt-BR" sz="1600" dirty="0" smtClean="0"/>
                      <a:t>iferente de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a14:m>
                    <a:r>
                      <a:rPr lang="pt-BR" sz="1600" dirty="0"/>
                      <a:t> </a:t>
                    </a:r>
                    <a:r>
                      <a:rPr lang="pt-BR" sz="1600" dirty="0" smtClean="0"/>
                      <a:t>, portanto o </a:t>
                    </a:r>
                    <a:r>
                      <a:rPr lang="pt-BR" sz="1600" dirty="0"/>
                      <a:t>estimador </a:t>
                    </a:r>
                    <a:r>
                      <a:rPr lang="pt-BR" sz="1600" dirty="0" smtClean="0"/>
                      <a:t>é </a:t>
                    </a:r>
                    <a:r>
                      <a:rPr lang="pt-BR" sz="1600" dirty="0" smtClean="0">
                        <a:solidFill>
                          <a:srgbClr val="FF0000"/>
                        </a:solidFill>
                      </a:rPr>
                      <a:t>tendencioso.</a:t>
                    </a:r>
                    <a:r>
                      <a:rPr lang="pt-BR" sz="1600" dirty="0" smtClean="0"/>
                      <a:t> </a:t>
                    </a:r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20" name="CaixaDeTexto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3417" y="3905299"/>
                    <a:ext cx="6040581" cy="34342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5" t="-3571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66261" y="4276023"/>
                <a:ext cx="8706637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0070C0"/>
                    </a:solidFill>
                  </a:rPr>
                  <a:t>Usamos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 para estimar a variância porque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.</a:t>
                </a:r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" y="4276023"/>
                <a:ext cx="8706637" cy="484172"/>
              </a:xfrm>
              <a:prstGeom prst="rect">
                <a:avLst/>
              </a:prstGeom>
              <a:blipFill>
                <a:blip r:embed="rId13"/>
                <a:stretch>
                  <a:fillRect l="-630" t="-78750" r="-140" b="-12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148DC-7B57-34C3-E6E7-A6F5FD05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3685"/>
            <a:ext cx="7493794" cy="354934"/>
          </a:xfrm>
        </p:spPr>
        <p:txBody>
          <a:bodyPr>
            <a:noAutofit/>
          </a:bodyPr>
          <a:lstStyle/>
          <a:p>
            <a:r>
              <a:rPr lang="pt-BR" sz="2000" dirty="0"/>
              <a:t>Um exemplo com Poisson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4914" y="477148"/>
            <a:ext cx="843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Considere a medida de uma fonte na presença de ruído, com </a:t>
            </a:r>
            <a:r>
              <a:rPr lang="pt-BR" dirty="0" err="1"/>
              <a:t>f.d.p</a:t>
            </a:r>
            <a:r>
              <a:rPr lang="pt-BR" dirty="0"/>
              <a:t>. de Poisson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32157" y="795786"/>
            <a:ext cx="3186724" cy="1299470"/>
            <a:chOff x="332157" y="795786"/>
            <a:chExt cx="3186724" cy="1299470"/>
          </a:xfrm>
        </p:grpSpPr>
        <p:sp>
          <p:nvSpPr>
            <p:cNvPr id="10" name="Estrela: 7 Pontas 9">
              <a:extLst>
                <a:ext uri="{FF2B5EF4-FFF2-40B4-BE49-F238E27FC236}">
                  <a16:creationId xmlns:a16="http://schemas.microsoft.com/office/drawing/2014/main" id="{B329F0D9-77A7-5DCF-2799-9EA44B985E77}"/>
                </a:ext>
              </a:extLst>
            </p:cNvPr>
            <p:cNvSpPr/>
            <p:nvPr/>
          </p:nvSpPr>
          <p:spPr>
            <a:xfrm>
              <a:off x="2221526" y="795786"/>
              <a:ext cx="1297355" cy="961292"/>
            </a:xfrm>
            <a:prstGeom prst="star7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ruído</a:t>
              </a: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868F276E-B68E-3FF5-69AD-3106453048A8}"/>
                </a:ext>
              </a:extLst>
            </p:cNvPr>
            <p:cNvSpPr/>
            <p:nvPr/>
          </p:nvSpPr>
          <p:spPr>
            <a:xfrm>
              <a:off x="332157" y="1180125"/>
              <a:ext cx="1367692" cy="7190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detetor</a:t>
              </a:r>
            </a:p>
          </p:txBody>
        </p:sp>
        <p:sp>
          <p:nvSpPr>
            <p:cNvPr id="4" name="Explosão: 8 Pontos 3">
              <a:extLst>
                <a:ext uri="{FF2B5EF4-FFF2-40B4-BE49-F238E27FC236}">
                  <a16:creationId xmlns:a16="http://schemas.microsoft.com/office/drawing/2014/main" id="{0CF6BFCB-BB73-A1A5-05B3-D5380F350D74}"/>
                </a:ext>
              </a:extLst>
            </p:cNvPr>
            <p:cNvSpPr/>
            <p:nvPr/>
          </p:nvSpPr>
          <p:spPr>
            <a:xfrm>
              <a:off x="2017348" y="1266826"/>
              <a:ext cx="1297355" cy="828430"/>
            </a:xfrm>
            <a:prstGeom prst="irregularSeal1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fonte</a:t>
              </a:r>
            </a:p>
          </p:txBody>
        </p:sp>
      </p:grpSp>
      <p:sp>
        <p:nvSpPr>
          <p:cNvPr id="5" name="Estrela: 7 Pontas 4">
            <a:extLst>
              <a:ext uri="{FF2B5EF4-FFF2-40B4-BE49-F238E27FC236}">
                <a16:creationId xmlns:a16="http://schemas.microsoft.com/office/drawing/2014/main" id="{78EEF428-DB44-C207-F2CB-8C3806D25B60}"/>
              </a:ext>
            </a:extLst>
          </p:cNvPr>
          <p:cNvSpPr/>
          <p:nvPr/>
        </p:nvSpPr>
        <p:spPr>
          <a:xfrm>
            <a:off x="6658706" y="705266"/>
            <a:ext cx="1297355" cy="961292"/>
          </a:xfrm>
          <a:prstGeom prst="star7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ruído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B26C95E-5457-DFBD-A7F6-BC1B4C4686B7}"/>
              </a:ext>
            </a:extLst>
          </p:cNvPr>
          <p:cNvSpPr/>
          <p:nvPr/>
        </p:nvSpPr>
        <p:spPr>
          <a:xfrm>
            <a:off x="4673603" y="1141047"/>
            <a:ext cx="1367692" cy="7190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detetor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6D63A75-6289-2757-54AD-D0246F59DB01}"/>
                  </a:ext>
                </a:extLst>
              </p:cNvPr>
              <p:cNvSpPr txBox="1"/>
              <p:nvPr/>
            </p:nvSpPr>
            <p:spPr>
              <a:xfrm>
                <a:off x="278606" y="2319486"/>
                <a:ext cx="81961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solidFill>
                      <a:srgbClr val="0070C0"/>
                    </a:solidFill>
                  </a:rPr>
                  <a:t>Valor medido 		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BR" dirty="0" smtClean="0">
                    <a:solidFill>
                      <a:srgbClr val="0070C0"/>
                    </a:solidFill>
                  </a:rPr>
                  <a:t>										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Modelo </a:t>
                </a:r>
                <a:r>
                  <a:rPr lang="pt-BR" dirty="0" smtClean="0"/>
                  <a:t>		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pt-BR" dirty="0" smtClean="0"/>
                  <a:t>									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6D63A75-6289-2757-54AD-D0246F59D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6" y="2319486"/>
                <a:ext cx="8196160" cy="923330"/>
              </a:xfrm>
              <a:prstGeom prst="rect">
                <a:avLst/>
              </a:prstGeom>
              <a:blipFill>
                <a:blip r:embed="rId2"/>
                <a:stretch>
                  <a:fillRect l="-670" t="-3289" b="-92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685CB60-1BD1-693E-EAC0-91929D476FFA}"/>
                  </a:ext>
                </a:extLst>
              </p:cNvPr>
              <p:cNvSpPr txBox="1"/>
              <p:nvPr/>
            </p:nvSpPr>
            <p:spPr>
              <a:xfrm>
                <a:off x="0" y="4330908"/>
                <a:ext cx="9143999" cy="38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Resolvendo as equações, encontra o resultado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, o que era esperado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3685CB60-1BD1-693E-EAC0-91929D476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30908"/>
                <a:ext cx="9143999" cy="384914"/>
              </a:xfrm>
              <a:prstGeom prst="rect">
                <a:avLst/>
              </a:prstGeom>
              <a:blipFill>
                <a:blip r:embed="rId3"/>
                <a:stretch>
                  <a:fillRect l="-533" t="-6250" b="-234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/>
          <p:cNvGrpSpPr/>
          <p:nvPr/>
        </p:nvGrpSpPr>
        <p:grpSpPr>
          <a:xfrm>
            <a:off x="215503" y="3548242"/>
            <a:ext cx="7740558" cy="695004"/>
            <a:chOff x="215503" y="3548242"/>
            <a:chExt cx="7740558" cy="695004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47914F91-FA01-15FC-924D-2D2A1DD1B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1167" y="3548242"/>
              <a:ext cx="4224894" cy="695004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A3CCBE7-054F-3F9F-E04E-791637C5ADDA}"/>
                </a:ext>
              </a:extLst>
            </p:cNvPr>
            <p:cNvSpPr txBox="1"/>
            <p:nvPr/>
          </p:nvSpPr>
          <p:spPr>
            <a:xfrm>
              <a:off x="215503" y="3730566"/>
              <a:ext cx="3240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 função verossimilhança fica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9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0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129777-3848-4FEB-AB12-BA5EE1AD70A7}"/>
              </a:ext>
            </a:extLst>
          </p:cNvPr>
          <p:cNvSpPr txBox="1"/>
          <p:nvPr/>
        </p:nvSpPr>
        <p:spPr>
          <a:xfrm>
            <a:off x="59636" y="341735"/>
            <a:ext cx="8757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diâmetros aerodinâmicos de 50 partículas da moda grossa do aerossol medidas no experimento estão no arquivo "medidas.dat", em unidades de </a:t>
            </a:r>
            <a:r>
              <a:rPr lang="pt-BR" dirty="0" err="1"/>
              <a:t>μm</a:t>
            </a:r>
            <a:r>
              <a:rPr lang="pt-BR" dirty="0"/>
              <a:t>, no </a:t>
            </a:r>
            <a:r>
              <a:rPr lang="pt-BR" dirty="0" err="1"/>
              <a:t>moodle</a:t>
            </a:r>
            <a:r>
              <a:rPr lang="pt-BR" dirty="0"/>
              <a:t>.</a:t>
            </a:r>
          </a:p>
          <a:p>
            <a:r>
              <a:rPr lang="pt-BR" dirty="0" smtClean="0"/>
              <a:t>Adote </a:t>
            </a:r>
            <a:r>
              <a:rPr lang="pt-BR" dirty="0"/>
              <a:t>que os diâmetros </a:t>
            </a:r>
            <a:r>
              <a:rPr lang="pt-BR" dirty="0" smtClean="0"/>
              <a:t>das </a:t>
            </a:r>
            <a:r>
              <a:rPr lang="pt-BR" dirty="0"/>
              <a:t>partículas </a:t>
            </a:r>
            <a:r>
              <a:rPr lang="pt-BR" dirty="0" smtClean="0"/>
              <a:t>têm </a:t>
            </a:r>
            <a:r>
              <a:rPr lang="pt-BR" dirty="0"/>
              <a:t>distribuição </a:t>
            </a:r>
            <a:r>
              <a:rPr lang="pt-BR" dirty="0" err="1"/>
              <a:t>LogNormal</a:t>
            </a:r>
            <a:r>
              <a:rPr lang="pt-BR" dirty="0"/>
              <a:t>[</a:t>
            </a:r>
            <a:r>
              <a:rPr lang="pt-BR" dirty="0" err="1"/>
              <a:t>μ,σ</a:t>
            </a:r>
            <a:r>
              <a:rPr lang="pt-BR" dirty="0" smtClean="0"/>
              <a:t>] e </a:t>
            </a:r>
            <a:r>
              <a:rPr lang="pt-BR" dirty="0"/>
              <a:t>determine:</a:t>
            </a:r>
          </a:p>
          <a:p>
            <a:r>
              <a:rPr lang="pt-BR" dirty="0"/>
              <a:t>a) </a:t>
            </a:r>
            <a:r>
              <a:rPr lang="pt-BR" dirty="0"/>
              <a:t>a</a:t>
            </a:r>
            <a:r>
              <a:rPr lang="pt-BR" dirty="0" smtClean="0"/>
              <a:t>s </a:t>
            </a:r>
            <a:r>
              <a:rPr lang="pt-BR" dirty="0" smtClean="0"/>
              <a:t>estimativas d</a:t>
            </a:r>
            <a:r>
              <a:rPr lang="pt-BR" dirty="0" smtClean="0"/>
              <a:t>os </a:t>
            </a:r>
            <a:r>
              <a:rPr lang="pt-BR" dirty="0"/>
              <a:t>parâmetros μ e σ</a:t>
            </a:r>
          </a:p>
          <a:p>
            <a:r>
              <a:rPr lang="pt-BR" dirty="0"/>
              <a:t>b) a mediana do diâmetro aerodinâmico</a:t>
            </a:r>
          </a:p>
          <a:p>
            <a:r>
              <a:rPr lang="pt-BR" dirty="0"/>
              <a:t>c) os desvios-padrão de μ e σ por </a:t>
            </a:r>
            <a:r>
              <a:rPr lang="pt-BR" dirty="0" smtClean="0"/>
              <a:t>simulação: </a:t>
            </a:r>
            <a:endParaRPr lang="pt-BR" dirty="0"/>
          </a:p>
          <a:p>
            <a:r>
              <a:rPr lang="pt-BR" dirty="0"/>
              <a:t>	</a:t>
            </a:r>
            <a:r>
              <a:rPr lang="pt-BR" dirty="0" smtClean="0"/>
              <a:t>i  - adote </a:t>
            </a:r>
            <a:r>
              <a:rPr lang="pt-BR" dirty="0"/>
              <a:t>como verdadeiros os valores ajustados de μ e σ</a:t>
            </a:r>
          </a:p>
          <a:p>
            <a:r>
              <a:rPr lang="pt-BR" dirty="0"/>
              <a:t>	</a:t>
            </a:r>
            <a:r>
              <a:rPr lang="pt-BR" dirty="0" err="1" smtClean="0"/>
              <a:t>ii</a:t>
            </a:r>
            <a:r>
              <a:rPr lang="pt-BR" dirty="0" smtClean="0"/>
              <a:t> - simule </a:t>
            </a:r>
            <a:r>
              <a:rPr lang="pt-BR" dirty="0"/>
              <a:t>muitas medidas com 50 dados</a:t>
            </a:r>
          </a:p>
          <a:p>
            <a:r>
              <a:rPr lang="pt-BR" dirty="0"/>
              <a:t>	</a:t>
            </a:r>
            <a:r>
              <a:rPr lang="pt-BR" dirty="0" err="1" smtClean="0"/>
              <a:t>iii</a:t>
            </a:r>
            <a:r>
              <a:rPr lang="pt-BR" dirty="0" smtClean="0"/>
              <a:t>- calcule </a:t>
            </a:r>
            <a:r>
              <a:rPr lang="pt-BR" dirty="0"/>
              <a:t>μ e σ para cada conjunto</a:t>
            </a:r>
          </a:p>
          <a:p>
            <a:r>
              <a:rPr lang="pt-BR" dirty="0"/>
              <a:t>	</a:t>
            </a:r>
            <a:r>
              <a:rPr lang="pt-BR" dirty="0" err="1" smtClean="0"/>
              <a:t>iv</a:t>
            </a:r>
            <a:r>
              <a:rPr lang="pt-BR" dirty="0" smtClean="0"/>
              <a:t>- determine </a:t>
            </a:r>
            <a:r>
              <a:rPr lang="pt-BR" dirty="0"/>
              <a:t>o desvio-padrão do conjunto das </a:t>
            </a:r>
            <a:r>
              <a:rPr lang="pt-BR" dirty="0" smtClean="0"/>
              <a:t>simulações</a:t>
            </a:r>
            <a:endParaRPr lang="pt-BR" dirty="0"/>
          </a:p>
          <a:p>
            <a:endParaRPr lang="pt-BR" i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59636" y="3326550"/>
            <a:ext cx="8890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Faça um gráfico comparando os dados ao modelo com os parâmetros ajustados.</a:t>
            </a:r>
          </a:p>
          <a:p>
            <a:r>
              <a:rPr lang="pt-BR" dirty="0">
                <a:solidFill>
                  <a:srgbClr val="0070C0"/>
                </a:solidFill>
              </a:rPr>
              <a:t>No </a:t>
            </a:r>
            <a:r>
              <a:rPr lang="pt-BR" dirty="0" err="1">
                <a:solidFill>
                  <a:srgbClr val="0070C0"/>
                </a:solidFill>
              </a:rPr>
              <a:t>Mathematica</a:t>
            </a:r>
            <a:r>
              <a:rPr lang="pt-BR" dirty="0">
                <a:solidFill>
                  <a:srgbClr val="0070C0"/>
                </a:solidFill>
              </a:rPr>
              <a:t>, leia os dados com o comando</a:t>
            </a:r>
            <a:r>
              <a:rPr lang="pt-BR" dirty="0"/>
              <a:t> </a:t>
            </a:r>
          </a:p>
          <a:p>
            <a:r>
              <a:rPr lang="pt-BR" dirty="0"/>
              <a:t>medida=</a:t>
            </a:r>
            <a:r>
              <a:rPr lang="pt-BR" dirty="0" err="1"/>
              <a:t>Flatten</a:t>
            </a:r>
            <a:r>
              <a:rPr lang="pt-BR" dirty="0"/>
              <a:t>[ </a:t>
            </a:r>
            <a:r>
              <a:rPr lang="pt-BR" dirty="0" err="1"/>
              <a:t>Import</a:t>
            </a:r>
            <a:r>
              <a:rPr lang="pt-BR" dirty="0"/>
              <a:t>["diametros.dat"] ]. </a:t>
            </a:r>
            <a:endParaRPr lang="pt-BR" dirty="0" smtClean="0"/>
          </a:p>
          <a:p>
            <a:r>
              <a:rPr lang="pt-BR" dirty="0">
                <a:solidFill>
                  <a:srgbClr val="0070C0"/>
                </a:solidFill>
              </a:rPr>
              <a:t>É</a:t>
            </a:r>
            <a:r>
              <a:rPr lang="pt-BR" dirty="0" smtClean="0">
                <a:solidFill>
                  <a:srgbClr val="0070C0"/>
                </a:solidFill>
              </a:rPr>
              <a:t> preciso </a:t>
            </a:r>
            <a:r>
              <a:rPr lang="pt-BR" dirty="0">
                <a:solidFill>
                  <a:srgbClr val="0070C0"/>
                </a:solidFill>
              </a:rPr>
              <a:t>manter o notebook e os dados na mesma pasta, e defini-la como o diretório de trabalho com </a:t>
            </a:r>
            <a:r>
              <a:rPr lang="pt-BR" dirty="0" err="1"/>
              <a:t>SetDirectory</a:t>
            </a:r>
            <a:r>
              <a:rPr lang="pt-BR" dirty="0"/>
              <a:t>[ </a:t>
            </a:r>
            <a:r>
              <a:rPr lang="pt-BR" dirty="0" err="1"/>
              <a:t>NotebookDirectory</a:t>
            </a:r>
            <a:r>
              <a:rPr lang="pt-BR" dirty="0"/>
              <a:t>[]]</a:t>
            </a:r>
            <a:endParaRPr lang="pt-B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703</Words>
  <Application>Microsoft Office PowerPoint</Application>
  <PresentationFormat>Apresentação na tela (16:9)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10</vt:i4>
      </vt:variant>
    </vt:vector>
  </HeadingPairs>
  <TitlesOfParts>
    <vt:vector size="29" baseType="lpstr">
      <vt:lpstr>Arial</vt:lpstr>
      <vt:lpstr>Calibri</vt:lpstr>
      <vt:lpstr>Cambria Math</vt:lpstr>
      <vt:lpstr>CMR12</vt:lpstr>
      <vt:lpstr>Eau</vt:lpstr>
      <vt:lpstr>Eau Sans Bold</vt:lpstr>
      <vt:lpstr>Eau Sans Bold Lining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O problema da inferência estatística</vt:lpstr>
      <vt:lpstr>O problema não é exclusivo da Estatística</vt:lpstr>
      <vt:lpstr>O método da máxima verossimilhança</vt:lpstr>
      <vt:lpstr>Estimativa da média e do desvio-padrão de dados normais</vt:lpstr>
      <vt:lpstr>Tendenciosidade do estimador de máxima verossimilhança</vt:lpstr>
      <vt:lpstr>Um exemplo com Poisson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196</cp:revision>
  <dcterms:created xsi:type="dcterms:W3CDTF">2016-03-09T00:36:12Z</dcterms:created>
  <dcterms:modified xsi:type="dcterms:W3CDTF">2023-04-13T20:55:40Z</dcterms:modified>
</cp:coreProperties>
</file>