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pen Sans SemiBold"/>
      <p:regular r:id="rId13"/>
      <p:bold r:id="rId14"/>
      <p:italic r:id="rId15"/>
      <p:boldItalic r:id="rId16"/>
    </p:embeddedFont>
    <p:embeddedFont>
      <p:font typeface="Open Sans ExtraBold"/>
      <p:bold r:id="rId17"/>
      <p:boldItalic r:id="rId18"/>
    </p:embeddedFont>
    <p:embeddedFont>
      <p:font typeface="Oswald"/>
      <p:regular r:id="rId19"/>
      <p:bold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iKj4xvRivYWeA8vlBK2/LGuM4b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5FF1AF6-720C-4355-8BBB-282AA7297485}">
  <a:tblStyle styleId="{D5FF1AF6-720C-4355-8BBB-282AA72974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bold.fntdata"/><Relationship Id="rId22" Type="http://schemas.openxmlformats.org/officeDocument/2006/relationships/font" Target="fonts/OpenSans-bold.fntdata"/><Relationship Id="rId21" Type="http://schemas.openxmlformats.org/officeDocument/2006/relationships/font" Target="fonts/OpenSans-regular.fntdata"/><Relationship Id="rId24" Type="http://schemas.openxmlformats.org/officeDocument/2006/relationships/font" Target="fonts/OpenSans-boldItalic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SemiBold-regular.fntdata"/><Relationship Id="rId12" Type="http://schemas.openxmlformats.org/officeDocument/2006/relationships/slide" Target="slides/slide7.xml"/><Relationship Id="rId15" Type="http://schemas.openxmlformats.org/officeDocument/2006/relationships/font" Target="fonts/OpenSansSemiBold-italic.fntdata"/><Relationship Id="rId14" Type="http://schemas.openxmlformats.org/officeDocument/2006/relationships/font" Target="fonts/OpenSansSemiBold-bold.fntdata"/><Relationship Id="rId17" Type="http://schemas.openxmlformats.org/officeDocument/2006/relationships/font" Target="fonts/OpenSansExtraBold-bold.fntdata"/><Relationship Id="rId16" Type="http://schemas.openxmlformats.org/officeDocument/2006/relationships/font" Target="fonts/OpenSansSemiBold-boldItalic.fntdata"/><Relationship Id="rId19" Type="http://schemas.openxmlformats.org/officeDocument/2006/relationships/font" Target="fonts/Oswald-regular.fntdata"/><Relationship Id="rId18" Type="http://schemas.openxmlformats.org/officeDocument/2006/relationships/font" Target="fonts/OpenSansExtra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dd2dd284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1ddd2dd28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e0c6e6236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1e0c6e6236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e0c6e6236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1e0c6e6236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e0c6e6236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1e0c6e6236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9.jp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B42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ddd2dd284f_0_0"/>
          <p:cNvSpPr txBox="1"/>
          <p:nvPr/>
        </p:nvSpPr>
        <p:spPr>
          <a:xfrm>
            <a:off x="2763786" y="2379695"/>
            <a:ext cx="35964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rgbClr val="6AC4C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55" name="Google Shape;55;g1ddd2dd284f_0_0"/>
          <p:cNvCxnSpPr/>
          <p:nvPr/>
        </p:nvCxnSpPr>
        <p:spPr>
          <a:xfrm>
            <a:off x="2151655" y="1937400"/>
            <a:ext cx="19200" cy="16356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g1ddd2dd284f_0_0"/>
          <p:cNvCxnSpPr/>
          <p:nvPr/>
        </p:nvCxnSpPr>
        <p:spPr>
          <a:xfrm rot="10800000">
            <a:off x="2142161" y="1956495"/>
            <a:ext cx="4791900" cy="186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g1ddd2dd284f_0_0"/>
          <p:cNvCxnSpPr/>
          <p:nvPr/>
        </p:nvCxnSpPr>
        <p:spPr>
          <a:xfrm>
            <a:off x="6913996" y="1956530"/>
            <a:ext cx="19200" cy="16356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" name="Google Shape;58;g1ddd2dd284f_0_0"/>
          <p:cNvCxnSpPr/>
          <p:nvPr/>
        </p:nvCxnSpPr>
        <p:spPr>
          <a:xfrm rot="10800000">
            <a:off x="2154261" y="3562497"/>
            <a:ext cx="1489500" cy="42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g1ddd2dd284f_0_0"/>
          <p:cNvCxnSpPr/>
          <p:nvPr/>
        </p:nvCxnSpPr>
        <p:spPr>
          <a:xfrm flipH="1" rot="10800000">
            <a:off x="5441961" y="3581947"/>
            <a:ext cx="1510500" cy="39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" name="Google Shape;60;g1ddd2dd284f_0_0"/>
          <p:cNvSpPr txBox="1"/>
          <p:nvPr/>
        </p:nvSpPr>
        <p:spPr>
          <a:xfrm>
            <a:off x="3543900" y="3385775"/>
            <a:ext cx="198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2023</a:t>
            </a:r>
            <a:endParaRPr b="0" i="0" sz="1800" u="none" cap="none" strike="noStrike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61" name="Google Shape;61;g1ddd2dd284f_0_0"/>
          <p:cNvSpPr txBox="1"/>
          <p:nvPr/>
        </p:nvSpPr>
        <p:spPr>
          <a:xfrm>
            <a:off x="2272050" y="2091550"/>
            <a:ext cx="4569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600">
                <a:solidFill>
                  <a:schemeClr val="lt1"/>
                </a:solidFill>
              </a:rPr>
              <a:t>Francês para Objetivo Universitário – preparação para a mobilidade acadêmica</a:t>
            </a:r>
            <a:r>
              <a:rPr b="1" lang="pt-BR" sz="1600">
                <a:solidFill>
                  <a:srgbClr val="222222"/>
                </a:solidFill>
              </a:rPr>
              <a:t> </a:t>
            </a:r>
            <a:endParaRPr b="1" sz="1600">
              <a:solidFill>
                <a:srgbClr val="22222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BR" sz="1600" u="none" cap="none" strike="noStrike">
                <a:solidFill>
                  <a:schemeClr val="dk1"/>
                </a:solidFill>
              </a:rPr>
              <a:t>Módulo A2 – Preparação do dossiê de candidatura para estudar em um país francófono</a:t>
            </a:r>
            <a:endParaRPr b="1" i="0" sz="1600" u="none" cap="none" strike="noStrike">
              <a:solidFill>
                <a:schemeClr val="dk1"/>
              </a:solidFill>
            </a:endParaRPr>
          </a:p>
        </p:txBody>
      </p:sp>
      <p:pic>
        <p:nvPicPr>
          <p:cNvPr id="62" name="Google Shape;62;g1ddd2dd284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6600" y="4475600"/>
            <a:ext cx="1363826" cy="552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1ddd2dd284f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74850" y="4238738"/>
            <a:ext cx="870300" cy="8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ddd2dd284f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76175" y="4403050"/>
            <a:ext cx="1099402" cy="54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1ddd2dd284f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01448" y="4230208"/>
            <a:ext cx="1099399" cy="839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1ddd2dd284f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16305" y="-99800"/>
            <a:ext cx="2830670" cy="165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1ddd2dd284f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32073" y="-365475"/>
            <a:ext cx="2183050" cy="21830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1ddd2dd284f_0_0"/>
          <p:cNvSpPr txBox="1"/>
          <p:nvPr/>
        </p:nvSpPr>
        <p:spPr>
          <a:xfrm>
            <a:off x="3072000" y="38558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1"/>
                </a:solidFill>
              </a:rPr>
              <a:t>Prof : Hellen Silva</a:t>
            </a:r>
            <a:endParaRPr b="1"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/>
          <p:nvPr/>
        </p:nvSpPr>
        <p:spPr>
          <a:xfrm>
            <a:off x="2687586" y="2303495"/>
            <a:ext cx="35964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rgbClr val="6AC4C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74" name="Google Shape;74;p2"/>
          <p:cNvCxnSpPr/>
          <p:nvPr/>
        </p:nvCxnSpPr>
        <p:spPr>
          <a:xfrm>
            <a:off x="2075455" y="1861200"/>
            <a:ext cx="19200" cy="1635600"/>
          </a:xfrm>
          <a:prstGeom prst="straightConnector1">
            <a:avLst/>
          </a:prstGeom>
          <a:noFill/>
          <a:ln cap="flat" cmpd="sng" w="38100">
            <a:solidFill>
              <a:srgbClr val="9B1B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" name="Google Shape;75;p2"/>
          <p:cNvCxnSpPr/>
          <p:nvPr/>
        </p:nvCxnSpPr>
        <p:spPr>
          <a:xfrm rot="10800000">
            <a:off x="2065961" y="1880295"/>
            <a:ext cx="4791900" cy="18600"/>
          </a:xfrm>
          <a:prstGeom prst="straightConnector1">
            <a:avLst/>
          </a:prstGeom>
          <a:noFill/>
          <a:ln cap="flat" cmpd="sng" w="38100">
            <a:solidFill>
              <a:srgbClr val="9B1B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" name="Google Shape;76;p2"/>
          <p:cNvCxnSpPr/>
          <p:nvPr/>
        </p:nvCxnSpPr>
        <p:spPr>
          <a:xfrm>
            <a:off x="6837796" y="1880330"/>
            <a:ext cx="19200" cy="1635600"/>
          </a:xfrm>
          <a:prstGeom prst="straightConnector1">
            <a:avLst/>
          </a:prstGeom>
          <a:noFill/>
          <a:ln cap="flat" cmpd="sng" w="38100">
            <a:solidFill>
              <a:srgbClr val="9B1B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" name="Google Shape;77;p2"/>
          <p:cNvCxnSpPr/>
          <p:nvPr/>
        </p:nvCxnSpPr>
        <p:spPr>
          <a:xfrm rot="10800000">
            <a:off x="2078061" y="3486297"/>
            <a:ext cx="1489500" cy="4200"/>
          </a:xfrm>
          <a:prstGeom prst="straightConnector1">
            <a:avLst/>
          </a:prstGeom>
          <a:noFill/>
          <a:ln cap="flat" cmpd="sng" w="38100">
            <a:solidFill>
              <a:srgbClr val="9B1B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" name="Google Shape;78;p2"/>
          <p:cNvCxnSpPr/>
          <p:nvPr/>
        </p:nvCxnSpPr>
        <p:spPr>
          <a:xfrm flipH="1" rot="10800000">
            <a:off x="5365761" y="3505747"/>
            <a:ext cx="1510500" cy="3900"/>
          </a:xfrm>
          <a:prstGeom prst="straightConnector1">
            <a:avLst/>
          </a:prstGeom>
          <a:noFill/>
          <a:ln cap="flat" cmpd="sng" w="38100">
            <a:solidFill>
              <a:srgbClr val="9B1B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9" name="Google Shape;79;p2"/>
          <p:cNvSpPr txBox="1"/>
          <p:nvPr/>
        </p:nvSpPr>
        <p:spPr>
          <a:xfrm>
            <a:off x="3567550" y="3309575"/>
            <a:ext cx="198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2023</a:t>
            </a:r>
            <a:endParaRPr b="0" i="0" sz="18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2409600" y="2402150"/>
            <a:ext cx="4098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/>
              <a:t>Comment se présenter dans un contexte universitaire ?</a:t>
            </a:r>
            <a:endParaRPr b="1" sz="2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81" name="Google Shape;8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0400" y="4475600"/>
            <a:ext cx="1363826" cy="552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8650" y="4238738"/>
            <a:ext cx="870300" cy="8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99975" y="4403050"/>
            <a:ext cx="1099402" cy="54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25248" y="4230208"/>
            <a:ext cx="1099399" cy="839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"/>
          <p:cNvPicPr preferRelativeResize="0"/>
          <p:nvPr/>
        </p:nvPicPr>
        <p:blipFill rotWithShape="1">
          <a:blip r:embed="rId7">
            <a:alphaModFix/>
          </a:blip>
          <a:srcRect b="27666" l="0" r="0" t="20736"/>
          <a:stretch/>
        </p:blipFill>
        <p:spPr>
          <a:xfrm>
            <a:off x="951975" y="254800"/>
            <a:ext cx="2154750" cy="6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70425" y="-391225"/>
            <a:ext cx="2154750" cy="215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/>
          <p:nvPr/>
        </p:nvSpPr>
        <p:spPr>
          <a:xfrm>
            <a:off x="1492350" y="224550"/>
            <a:ext cx="61593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6AC4C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Plan de présentation</a:t>
            </a:r>
            <a:endParaRPr b="0" i="0" sz="2400" u="none" cap="none" strike="noStrike">
              <a:solidFill>
                <a:srgbClr val="6AC4C6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92" name="Google Shape;92;p4"/>
          <p:cNvSpPr txBox="1"/>
          <p:nvPr/>
        </p:nvSpPr>
        <p:spPr>
          <a:xfrm>
            <a:off x="1490525" y="1857725"/>
            <a:ext cx="61722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latin typeface="Open Sans"/>
                <a:ea typeface="Open Sans"/>
                <a:cs typeface="Open Sans"/>
                <a:sym typeface="Open Sans"/>
              </a:rPr>
              <a:t>1- Exemples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latin typeface="Open Sans"/>
                <a:ea typeface="Open Sans"/>
                <a:cs typeface="Open Sans"/>
                <a:sym typeface="Open Sans"/>
              </a:rPr>
              <a:t>2- Les Filières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latin typeface="Open Sans"/>
                <a:ea typeface="Open Sans"/>
                <a:cs typeface="Open Sans"/>
                <a:sym typeface="Open Sans"/>
              </a:rPr>
              <a:t>3- Diplômes Filières - Vocabulaire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3" name="Google Shape;93;p4"/>
          <p:cNvCxnSpPr/>
          <p:nvPr/>
        </p:nvCxnSpPr>
        <p:spPr>
          <a:xfrm flipH="1">
            <a:off x="2237825" y="785200"/>
            <a:ext cx="4677600" cy="8100"/>
          </a:xfrm>
          <a:prstGeom prst="straightConnector1">
            <a:avLst/>
          </a:prstGeom>
          <a:noFill/>
          <a:ln cap="flat" cmpd="sng" w="38100">
            <a:solidFill>
              <a:srgbClr val="9B1B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e0c6e62365_0_5"/>
          <p:cNvSpPr txBox="1"/>
          <p:nvPr/>
        </p:nvSpPr>
        <p:spPr>
          <a:xfrm>
            <a:off x="1492350" y="224550"/>
            <a:ext cx="61593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>
                <a:solidFill>
                  <a:srgbClr val="6AC4C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Exemple</a:t>
            </a:r>
            <a:endParaRPr b="0" i="0" sz="2400" u="none" cap="none" strike="noStrike">
              <a:solidFill>
                <a:srgbClr val="6AC4C6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99" name="Google Shape;99;g1e0c6e62365_0_5"/>
          <p:cNvSpPr txBox="1"/>
          <p:nvPr/>
        </p:nvSpPr>
        <p:spPr>
          <a:xfrm>
            <a:off x="969150" y="1089825"/>
            <a:ext cx="72057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❖"/>
            </a:pPr>
            <a:r>
              <a:rPr lang="pt-BR" sz="2400">
                <a:latin typeface="Open Sans"/>
                <a:ea typeface="Open Sans"/>
                <a:cs typeface="Open Sans"/>
                <a:sym typeface="Open Sans"/>
              </a:rPr>
              <a:t>Bonjour, moi c’est Pedro, je suis étudiant :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❖"/>
            </a:pPr>
            <a:r>
              <a:rPr lang="pt-BR" sz="2400">
                <a:latin typeface="Open Sans"/>
                <a:ea typeface="Open Sans"/>
                <a:cs typeface="Open Sans"/>
                <a:sym typeface="Open Sans"/>
              </a:rPr>
              <a:t>Salut, je m’appelle Hellen, je suis étudiante :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>
                <a:latin typeface="Open Sans"/>
                <a:ea typeface="Open Sans"/>
                <a:cs typeface="Open Sans"/>
                <a:sym typeface="Open Sans"/>
              </a:rPr>
              <a:t>en Lettres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>
                <a:latin typeface="Open Sans"/>
                <a:ea typeface="Open Sans"/>
                <a:cs typeface="Open Sans"/>
                <a:sym typeface="Open Sans"/>
              </a:rPr>
              <a:t>en Droit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>
                <a:latin typeface="Open Sans"/>
                <a:ea typeface="Open Sans"/>
                <a:cs typeface="Open Sans"/>
                <a:sym typeface="Open Sans"/>
              </a:rPr>
              <a:t>en Mathématiques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>
                <a:latin typeface="Open Sans"/>
                <a:ea typeface="Open Sans"/>
                <a:cs typeface="Open Sans"/>
                <a:sym typeface="Open Sans"/>
              </a:rPr>
              <a:t>en Ingénierie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>
                <a:latin typeface="Open Sans"/>
                <a:ea typeface="Open Sans"/>
                <a:cs typeface="Open Sans"/>
                <a:sym typeface="Open Sans"/>
              </a:rPr>
              <a:t>en Relations Internationales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200">
                <a:latin typeface="Open Sans"/>
                <a:ea typeface="Open Sans"/>
                <a:cs typeface="Open Sans"/>
                <a:sym typeface="Open Sans"/>
              </a:rPr>
              <a:t>Qu'observez-vous ?</a:t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0" name="Google Shape;100;g1e0c6e62365_0_5"/>
          <p:cNvCxnSpPr/>
          <p:nvPr/>
        </p:nvCxnSpPr>
        <p:spPr>
          <a:xfrm flipH="1">
            <a:off x="2237825" y="785200"/>
            <a:ext cx="4677600" cy="8100"/>
          </a:xfrm>
          <a:prstGeom prst="straightConnector1">
            <a:avLst/>
          </a:prstGeom>
          <a:noFill/>
          <a:ln cap="flat" cmpd="sng" w="38100">
            <a:solidFill>
              <a:srgbClr val="9B1B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e0c6e62365_0_12"/>
          <p:cNvSpPr txBox="1"/>
          <p:nvPr/>
        </p:nvSpPr>
        <p:spPr>
          <a:xfrm>
            <a:off x="1492350" y="224550"/>
            <a:ext cx="61593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>
                <a:solidFill>
                  <a:srgbClr val="6AC4C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Les filières</a:t>
            </a:r>
            <a:endParaRPr b="0" i="0" sz="2400" u="none" cap="none" strike="noStrike">
              <a:solidFill>
                <a:srgbClr val="6AC4C6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06" name="Google Shape;106;g1e0c6e62365_0_12"/>
          <p:cNvSpPr txBox="1"/>
          <p:nvPr/>
        </p:nvSpPr>
        <p:spPr>
          <a:xfrm>
            <a:off x="969150" y="1089825"/>
            <a:ext cx="72057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❖"/>
            </a:pPr>
            <a:r>
              <a:rPr lang="pt-BR" sz="2400">
                <a:latin typeface="Open Sans"/>
                <a:ea typeface="Open Sans"/>
                <a:cs typeface="Open Sans"/>
                <a:sym typeface="Open Sans"/>
              </a:rPr>
              <a:t>Filière = spécialisation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200">
                <a:latin typeface="Open Sans"/>
                <a:ea typeface="Open Sans"/>
                <a:cs typeface="Open Sans"/>
                <a:sym typeface="Open Sans"/>
              </a:rPr>
              <a:t>Donnez-moi des</a:t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200">
                <a:latin typeface="Open Sans"/>
                <a:ea typeface="Open Sans"/>
                <a:cs typeface="Open Sans"/>
                <a:sym typeface="Open Sans"/>
              </a:rPr>
              <a:t>exemples que vous connaissez</a:t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7" name="Google Shape;107;g1e0c6e62365_0_12"/>
          <p:cNvCxnSpPr/>
          <p:nvPr/>
        </p:nvCxnSpPr>
        <p:spPr>
          <a:xfrm flipH="1">
            <a:off x="2237825" y="785200"/>
            <a:ext cx="4677600" cy="8100"/>
          </a:xfrm>
          <a:prstGeom prst="straightConnector1">
            <a:avLst/>
          </a:prstGeom>
          <a:noFill/>
          <a:ln cap="flat" cmpd="sng" w="38100">
            <a:solidFill>
              <a:srgbClr val="9B1B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e0c6e62365_0_20"/>
          <p:cNvSpPr txBox="1"/>
          <p:nvPr/>
        </p:nvSpPr>
        <p:spPr>
          <a:xfrm>
            <a:off x="1492350" y="224550"/>
            <a:ext cx="61593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>
                <a:solidFill>
                  <a:srgbClr val="6AC4C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Diplômes Filières - Vocabulaire</a:t>
            </a:r>
            <a:endParaRPr b="0" i="0" sz="2400" u="none" cap="none" strike="noStrike">
              <a:solidFill>
                <a:srgbClr val="6AC4C6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13" name="Google Shape;113;g1e0c6e62365_0_20"/>
          <p:cNvSpPr txBox="1"/>
          <p:nvPr/>
        </p:nvSpPr>
        <p:spPr>
          <a:xfrm>
            <a:off x="973775" y="943050"/>
            <a:ext cx="72057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❖"/>
            </a:pPr>
            <a:r>
              <a:rPr lang="pt-BR" sz="2000">
                <a:latin typeface="Open Sans"/>
                <a:ea typeface="Open Sans"/>
                <a:cs typeface="Open Sans"/>
                <a:sym typeface="Open Sans"/>
              </a:rPr>
              <a:t>Filière = spécialisation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4" name="Google Shape;114;g1e0c6e62365_0_20"/>
          <p:cNvCxnSpPr/>
          <p:nvPr/>
        </p:nvCxnSpPr>
        <p:spPr>
          <a:xfrm flipH="1">
            <a:off x="2237825" y="785200"/>
            <a:ext cx="4677600" cy="8100"/>
          </a:xfrm>
          <a:prstGeom prst="straightConnector1">
            <a:avLst/>
          </a:prstGeom>
          <a:noFill/>
          <a:ln cap="flat" cmpd="sng" w="38100">
            <a:solidFill>
              <a:srgbClr val="9B1B58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115" name="Google Shape;115;g1e0c6e62365_0_20"/>
          <p:cNvGraphicFramePr/>
          <p:nvPr/>
        </p:nvGraphicFramePr>
        <p:xfrm>
          <a:off x="573175" y="166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{D5FF1AF6-720C-4355-8BBB-282AA7297485}</a:tableStyleId>
              </a:tblPr>
              <a:tblGrid>
                <a:gridCol w="4597475"/>
                <a:gridCol w="3409425"/>
              </a:tblGrid>
              <a:tr h="426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/>
                        <a:t>Diplômes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/>
                        <a:t>Filières</a:t>
                      </a:r>
                      <a:endParaRPr b="1" sz="1800"/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Je suis étudiant(e) en Relations Internationales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dans la filière Economie</a:t>
                      </a:r>
                      <a:endParaRPr sz="1600"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Je suis étudiant(e) en Lettres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dans la filière Portugais-Français</a:t>
                      </a:r>
                      <a:endParaRPr sz="1600"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Je suis étudiant(e) en Ingénierie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Je fais du Génie civil </a:t>
                      </a:r>
                      <a:r>
                        <a:rPr b="1" lang="pt-BR" sz="1600"/>
                        <a:t>(masculin)</a:t>
                      </a:r>
                      <a:endParaRPr b="1" sz="1600"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Je suis étudiant (e) en Éducation physique 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600"/>
                        <a:t>dans la filière de sport</a:t>
                      </a:r>
                      <a:endParaRPr sz="1600"/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Je suis étudiant(e) en Sciences biologiques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600"/>
                        <a:t>Je fais la filière Emphasis en biologie évolutive</a:t>
                      </a:r>
                      <a:endParaRPr sz="1600"/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B42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/>
          <p:nvPr/>
        </p:nvSpPr>
        <p:spPr>
          <a:xfrm>
            <a:off x="2699525" y="2419275"/>
            <a:ext cx="36858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3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Merci !</a:t>
            </a:r>
            <a:endParaRPr b="0" i="0" sz="35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1" name="Google Shape;12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6305" y="-99800"/>
            <a:ext cx="2830670" cy="165169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8"/>
          <p:cNvSpPr txBox="1"/>
          <p:nvPr/>
        </p:nvSpPr>
        <p:spPr>
          <a:xfrm>
            <a:off x="2874311" y="3129445"/>
            <a:ext cx="35964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23" name="Google Shape;123;p8"/>
          <p:cNvCxnSpPr/>
          <p:nvPr/>
        </p:nvCxnSpPr>
        <p:spPr>
          <a:xfrm>
            <a:off x="2151655" y="1937400"/>
            <a:ext cx="19200" cy="16356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4" name="Google Shape;124;p8"/>
          <p:cNvCxnSpPr/>
          <p:nvPr/>
        </p:nvCxnSpPr>
        <p:spPr>
          <a:xfrm rot="10800000">
            <a:off x="2142161" y="1956495"/>
            <a:ext cx="4791900" cy="186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5" name="Google Shape;125;p8"/>
          <p:cNvCxnSpPr/>
          <p:nvPr/>
        </p:nvCxnSpPr>
        <p:spPr>
          <a:xfrm>
            <a:off x="6913996" y="1956530"/>
            <a:ext cx="19200" cy="16356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6" name="Google Shape;126;p8"/>
          <p:cNvCxnSpPr/>
          <p:nvPr/>
        </p:nvCxnSpPr>
        <p:spPr>
          <a:xfrm rot="10800000">
            <a:off x="2154261" y="3562497"/>
            <a:ext cx="1489500" cy="42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8"/>
          <p:cNvCxnSpPr/>
          <p:nvPr/>
        </p:nvCxnSpPr>
        <p:spPr>
          <a:xfrm flipH="1" rot="10800000">
            <a:off x="5441961" y="3581947"/>
            <a:ext cx="1510500" cy="39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8" name="Google Shape;12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6600" y="4475600"/>
            <a:ext cx="1363826" cy="552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74850" y="4238738"/>
            <a:ext cx="870300" cy="8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76175" y="4403050"/>
            <a:ext cx="1099402" cy="54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01448" y="4230208"/>
            <a:ext cx="1099399" cy="839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32073" y="-365475"/>
            <a:ext cx="2183050" cy="218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