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sldIdLst>
    <p:sldId id="256" r:id="rId2"/>
    <p:sldId id="282" r:id="rId3"/>
    <p:sldId id="292" r:id="rId4"/>
    <p:sldId id="305" r:id="rId5"/>
    <p:sldId id="317" r:id="rId6"/>
    <p:sldId id="318" r:id="rId7"/>
    <p:sldId id="324" r:id="rId8"/>
    <p:sldId id="325" r:id="rId9"/>
    <p:sldId id="326" r:id="rId10"/>
    <p:sldId id="262" r:id="rId11"/>
    <p:sldId id="283" r:id="rId12"/>
    <p:sldId id="284" r:id="rId13"/>
    <p:sldId id="320" r:id="rId14"/>
    <p:sldId id="321" r:id="rId15"/>
    <p:sldId id="285" r:id="rId16"/>
    <p:sldId id="286" r:id="rId17"/>
    <p:sldId id="287" r:id="rId18"/>
    <p:sldId id="291" r:id="rId19"/>
    <p:sldId id="288" r:id="rId20"/>
    <p:sldId id="289" r:id="rId21"/>
    <p:sldId id="268" r:id="rId22"/>
    <p:sldId id="322" r:id="rId23"/>
    <p:sldId id="323" r:id="rId24"/>
    <p:sldId id="271" r:id="rId25"/>
    <p:sldId id="272" r:id="rId26"/>
  </p:sldIdLst>
  <p:sldSz cx="9144000" cy="6858000" type="screen4x3"/>
  <p:notesSz cx="7099300" cy="102346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8">
          <p15:clr>
            <a:srgbClr val="A4A3A4"/>
          </p15:clr>
        </p15:guide>
        <p15:guide id="2" pos="228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572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8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18"/>
        <p:guide pos="228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porcentagem</c:v>
                </c:pt>
              </c:strCache>
            </c:strRef>
          </c:tx>
          <c:dPt>
            <c:idx val="2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1-4591-4160-929B-610B8D65F721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Plan1!$A$2:$A$5</c:f>
              <c:strCache>
                <c:ptCount val="4"/>
                <c:pt idx="0">
                  <c:v>Nutrido</c:v>
                </c:pt>
                <c:pt idx="1">
                  <c:v>Desnutrido moderado</c:v>
                </c:pt>
                <c:pt idx="2">
                  <c:v>Desnutrido grave</c:v>
                </c:pt>
                <c:pt idx="3">
                  <c:v>Sem diagnóstico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51.5</c:v>
                </c:pt>
                <c:pt idx="1">
                  <c:v>35.200000000000003</c:v>
                </c:pt>
                <c:pt idx="2">
                  <c:v>12.5</c:v>
                </c:pt>
                <c:pt idx="3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91-4160-929B-610B8D65F7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9021156740160183"/>
          <c:y val="0.21363877952755905"/>
          <c:w val="0.30978843259839811"/>
          <c:h val="0.3969741122860397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6149" tIns="48075" rIns="96149" bIns="48075" anchor="ctr"/>
          <a:lstStyle/>
          <a:p>
            <a:endParaRPr lang="pt-BR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" y="0"/>
            <a:ext cx="3076587" cy="5123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6149" tIns="48075" rIns="96149" bIns="48075" anchor="ctr"/>
          <a:lstStyle/>
          <a:p>
            <a:endParaRPr lang="pt-BR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022714" y="0"/>
            <a:ext cx="3076587" cy="5123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6149" tIns="48075" rIns="96149" bIns="48075" anchor="ctr"/>
          <a:lstStyle/>
          <a:p>
            <a:endParaRPr lang="pt-BR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6763"/>
            <a:ext cx="5116513" cy="383698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127" y="4861109"/>
            <a:ext cx="5205371" cy="4604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635" tIns="49210" rIns="94635" bIns="4921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" y="9720554"/>
            <a:ext cx="3076587" cy="5123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6149" tIns="48075" rIns="96149" bIns="48075" anchor="ctr"/>
          <a:lstStyle/>
          <a:p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22713" y="9720554"/>
            <a:ext cx="3074910" cy="5107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635" tIns="49210" rIns="94635" bIns="4921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61181" algn="l"/>
                <a:tab pos="1522362" algn="l"/>
                <a:tab pos="2283543" algn="l"/>
                <a:tab pos="3044723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8037C9FD-45F6-42C7-9DCA-51D501E9D74C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589AA23-37D3-40F4-9057-F906EBC1C0B7}" type="slidenum">
              <a:rPr lang="pt-BR"/>
              <a:pPr/>
              <a:t>1</a:t>
            </a:fld>
            <a:endParaRPr lang="pt-BR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6126" y="4861108"/>
            <a:ext cx="5207048" cy="46065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473"/>
              </a:spcBef>
              <a:buClrTx/>
              <a:tabLst>
                <a:tab pos="0" algn="l"/>
                <a:tab pos="961492" algn="l"/>
                <a:tab pos="1922983" algn="l"/>
                <a:tab pos="2884475" algn="l"/>
                <a:tab pos="3845966" algn="l"/>
                <a:tab pos="4807458" algn="l"/>
                <a:tab pos="5768950" algn="l"/>
                <a:tab pos="6730441" algn="l"/>
                <a:tab pos="7691933" algn="l"/>
                <a:tab pos="8653424" algn="l"/>
                <a:tab pos="9614916" algn="l"/>
                <a:tab pos="10576408" algn="l"/>
              </a:tabLst>
            </a:pPr>
            <a:endParaRPr lang="pt-BR" dirty="0">
              <a:ea typeface="SimSun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8037C9FD-45F6-42C7-9DCA-51D501E9D74C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pPr eaLnBrk="1" hangingPunct="1"/>
            <a:endParaRPr lang="pt-BR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78EECC8-FB3C-4CB3-B544-E815CB7A2592}" type="slidenum">
              <a:rPr lang="pt-BR"/>
              <a:pPr/>
              <a:t>10</a:t>
            </a:fld>
            <a:endParaRPr lang="pt-BR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6126" y="4861108"/>
            <a:ext cx="5207048" cy="46065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473"/>
              </a:spcBef>
              <a:buClrTx/>
              <a:tabLst>
                <a:tab pos="0" algn="l"/>
                <a:tab pos="961492" algn="l"/>
                <a:tab pos="1922983" algn="l"/>
                <a:tab pos="2884475" algn="l"/>
                <a:tab pos="3845966" algn="l"/>
                <a:tab pos="4807458" algn="l"/>
                <a:tab pos="5768950" algn="l"/>
                <a:tab pos="6730441" algn="l"/>
                <a:tab pos="7691933" algn="l"/>
                <a:tab pos="8653424" algn="l"/>
                <a:tab pos="9614916" algn="l"/>
                <a:tab pos="10576408" algn="l"/>
              </a:tabLst>
            </a:pPr>
            <a:endParaRPr lang="pt-BR" dirty="0">
              <a:ea typeface="SimSun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AB1AB01-059A-470E-AED6-E70110084433}" type="slidenum">
              <a:rPr lang="pt-BR"/>
              <a:pPr/>
              <a:t>21</a:t>
            </a:fld>
            <a:endParaRPr lang="pt-BR"/>
          </a:p>
        </p:txBody>
      </p:sp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6126" y="4861109"/>
            <a:ext cx="5207048" cy="46082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E5E49A-B27C-49B0-B12E-4C418EC1C3A1}" type="slidenum">
              <a:rPr lang="pt-BR"/>
              <a:pPr/>
              <a:t>22</a:t>
            </a:fld>
            <a:endParaRPr lang="pt-BR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6126" y="4861109"/>
            <a:ext cx="5207048" cy="46082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3C6600A-F45E-4CEA-BF1A-25DE2AE6EBFD}" type="slidenum">
              <a:rPr lang="pt-BR"/>
              <a:pPr/>
              <a:t>23</a:t>
            </a:fld>
            <a:endParaRPr lang="pt-BR"/>
          </a:p>
        </p:txBody>
      </p:sp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6126" y="4861109"/>
            <a:ext cx="5207048" cy="46082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EA0349C-613F-4B67-8F3B-8A5424C86027}" type="slidenum">
              <a:rPr lang="pt-BR"/>
              <a:pPr/>
              <a:t>24</a:t>
            </a:fld>
            <a:endParaRPr lang="pt-BR"/>
          </a:p>
        </p:txBody>
      </p:sp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6126" y="4861108"/>
            <a:ext cx="5207048" cy="46065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473"/>
              </a:spcBef>
              <a:buClrTx/>
              <a:tabLst>
                <a:tab pos="0" algn="l"/>
                <a:tab pos="961492" algn="l"/>
                <a:tab pos="1922983" algn="l"/>
                <a:tab pos="2884475" algn="l"/>
                <a:tab pos="3845966" algn="l"/>
                <a:tab pos="4807458" algn="l"/>
                <a:tab pos="5768950" algn="l"/>
                <a:tab pos="6730441" algn="l"/>
                <a:tab pos="7691933" algn="l"/>
                <a:tab pos="8653424" algn="l"/>
                <a:tab pos="9614916" algn="l"/>
                <a:tab pos="10576408" algn="l"/>
              </a:tabLst>
            </a:pPr>
            <a:endParaRPr lang="en-US" dirty="0">
              <a:ea typeface="SimSun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0A04850-3E21-4E70-8260-33F1E0EBFB77}" type="slidenum">
              <a:rPr lang="pt-BR"/>
              <a:pPr/>
              <a:t>25</a:t>
            </a:fld>
            <a:endParaRPr lang="pt-BR"/>
          </a:p>
        </p:txBody>
      </p:sp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6126" y="4861108"/>
            <a:ext cx="5207048" cy="46065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473"/>
              </a:spcBef>
              <a:buClrTx/>
              <a:tabLst>
                <a:tab pos="0" algn="l"/>
                <a:tab pos="961492" algn="l"/>
                <a:tab pos="1922983" algn="l"/>
                <a:tab pos="2884475" algn="l"/>
                <a:tab pos="3845966" algn="l"/>
                <a:tab pos="4807458" algn="l"/>
                <a:tab pos="5768950" algn="l"/>
                <a:tab pos="6730441" algn="l"/>
                <a:tab pos="7691933" algn="l"/>
                <a:tab pos="8653424" algn="l"/>
                <a:tab pos="9614916" algn="l"/>
                <a:tab pos="10576408" algn="l"/>
              </a:tabLst>
            </a:pPr>
            <a:endParaRPr lang="pt-BR" dirty="0">
              <a:ea typeface="SimSun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BA2D0AA-E684-40D1-8F4D-698AEB2C97A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B1E8733-B22B-4B00-AFCB-C05A916981C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5813" cy="6389687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6389687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2A62BE0-B5C1-493A-ADBC-DEC18B6FA9A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389937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68313" y="1628775"/>
            <a:ext cx="4070350" cy="446722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91063" y="1628775"/>
            <a:ext cx="4071937" cy="2157413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91063" y="3938588"/>
            <a:ext cx="4071937" cy="2157412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0"/>
          </p:nvPr>
        </p:nvSpPr>
        <p:spPr>
          <a:xfrm>
            <a:off x="304800" y="6400800"/>
            <a:ext cx="8610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PEDRO A. BARBETTA – </a:t>
            </a:r>
            <a:r>
              <a:rPr lang="pt-BR" u="sng"/>
              <a:t>Estatística Aplicada às Ciências Sociais 6ed</a:t>
            </a:r>
            <a:r>
              <a:rPr lang="pt-BR"/>
              <a:t>.  Editora da UFSC, 2006.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EDBB227-2569-481D-89A0-869F598D20A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88ECF5F-A3B8-499A-8CFB-4EAFED89BEE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506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506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0EDD5E8-C3CA-46D9-9A60-1677CD660DC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C4C0B7B-FEEC-4271-8EB9-1BD18E6D9C5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BC29677-17FD-4D2B-8162-F41897E2101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C190557-2F09-4F1D-9FE9-60DB92BF751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4D28E60-1FE7-4E58-A0F2-33BD92B569E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8801234-88B6-4480-A756-EC6F60D1AD5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8013" cy="1373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 para editar o formato do texto do título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5067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 para editar o formato do texto da estrutura de tópicos</a:t>
            </a:r>
          </a:p>
          <a:p>
            <a:pPr lvl="1"/>
            <a:r>
              <a:rPr lang="en-GB"/>
              <a:t>2º Nível da estrutura de tópicos</a:t>
            </a:r>
          </a:p>
          <a:p>
            <a:pPr lvl="2"/>
            <a:r>
              <a:rPr lang="en-GB"/>
              <a:t>3º Nível da estrutura de tópicos</a:t>
            </a:r>
          </a:p>
          <a:p>
            <a:pPr lvl="3"/>
            <a:r>
              <a:rPr lang="en-GB"/>
              <a:t>4º Nível da estrutura de tópicos</a:t>
            </a:r>
          </a:p>
          <a:p>
            <a:pPr lvl="4"/>
            <a:r>
              <a:rPr lang="en-GB"/>
              <a:t>5º Nível da estrutura de tópicos</a:t>
            </a:r>
          </a:p>
          <a:p>
            <a:pPr lvl="4"/>
            <a:r>
              <a:rPr lang="en-GB"/>
              <a:t>6º Nível da estrutura de tópicos</a:t>
            </a:r>
          </a:p>
          <a:p>
            <a:pPr lvl="4"/>
            <a:r>
              <a:rPr lang="en-GB"/>
              <a:t>7º Nível da estrutura de tópicos</a:t>
            </a:r>
          </a:p>
          <a:p>
            <a:pPr lvl="4"/>
            <a:r>
              <a:rPr lang="en-GB"/>
              <a:t>8º Nível da estrutura de tópicos</a:t>
            </a:r>
          </a:p>
          <a:p>
            <a:pPr lvl="4"/>
            <a:r>
              <a:rPr lang="en-GB"/>
              <a:t>9º Nível da estrutura de tópicos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3638"/>
            <a:ext cx="21320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pt-BR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320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63AFA5CE-5A23-4981-8C7B-BCB23D95978E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w 1000"/>
              <a:gd name="T7" fmla="*/ 0 h 1000"/>
              <a:gd name="T8" fmla="*/ 1000 w 1000"/>
              <a:gd name="T9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6172200"/>
            <a:ext cx="8229600" cy="1588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4" r:id="rId12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 b="1">
          <a:solidFill>
            <a:srgbClr val="006633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 b="1">
          <a:solidFill>
            <a:srgbClr val="006633"/>
          </a:solidFill>
          <a:latin typeface="Arial" charset="0"/>
          <a:ea typeface="SimSun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 b="1">
          <a:solidFill>
            <a:srgbClr val="006633"/>
          </a:solidFill>
          <a:latin typeface="Arial" charset="0"/>
          <a:ea typeface="SimSun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 b="1">
          <a:solidFill>
            <a:srgbClr val="006633"/>
          </a:solidFill>
          <a:latin typeface="Arial" charset="0"/>
          <a:ea typeface="SimSun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 b="1">
          <a:solidFill>
            <a:srgbClr val="006633"/>
          </a:solidFill>
          <a:latin typeface="Arial" charset="0"/>
          <a:ea typeface="SimSun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 b="1">
          <a:solidFill>
            <a:srgbClr val="006633"/>
          </a:solidFill>
          <a:latin typeface="Arial" charset="0"/>
          <a:ea typeface="SimSun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 b="1">
          <a:solidFill>
            <a:srgbClr val="006633"/>
          </a:solidFill>
          <a:latin typeface="Arial" charset="0"/>
          <a:ea typeface="SimSun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 b="1">
          <a:solidFill>
            <a:srgbClr val="006633"/>
          </a:solidFill>
          <a:latin typeface="Arial" charset="0"/>
          <a:ea typeface="SimSun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 b="1">
          <a:solidFill>
            <a:srgbClr val="006633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6633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6633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6633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6633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6633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6633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6633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6633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6633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971600" y="1844824"/>
            <a:ext cx="7200800" cy="1224136"/>
          </a:xfrm>
        </p:spPr>
        <p:txBody>
          <a:bodyPr anchor="ctr">
            <a:noAutofit/>
          </a:bodyPr>
          <a:lstStyle/>
          <a:p>
            <a:pPr algn="ctr">
              <a:spcAft>
                <a:spcPts val="6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br>
              <a:rPr lang="pt-B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pt-B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Método estatístico, tipos de pesquisa,</a:t>
            </a:r>
            <a:br>
              <a:rPr lang="pt-B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tipos de variáveis</a:t>
            </a:r>
            <a:br>
              <a:rPr lang="pt-B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pt-BR" sz="28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pt-BR" sz="28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EEE1179-4B6B-4339-895A-E7578E3E1AF2}"/>
              </a:ext>
            </a:extLst>
          </p:cNvPr>
          <p:cNvSpPr txBox="1"/>
          <p:nvPr/>
        </p:nvSpPr>
        <p:spPr>
          <a:xfrm>
            <a:off x="611560" y="5507940"/>
            <a:ext cx="82444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0" i="0" u="none" strike="noStrike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EAH5002 - </a:t>
            </a:r>
            <a:r>
              <a:rPr lang="pt-BR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Planejamento de experimentos e análise estatística de dados</a:t>
            </a: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1A4E0A-CE3E-416A-A2AE-7F45D1BE274A}"/>
              </a:ext>
            </a:extLst>
          </p:cNvPr>
          <p:cNvSpPr txBox="1"/>
          <p:nvPr/>
        </p:nvSpPr>
        <p:spPr>
          <a:xfrm>
            <a:off x="2286000" y="3211235"/>
            <a:ext cx="457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chemeClr val="tx2"/>
                </a:solidFill>
              </a:rPr>
              <a:t>Professora Ana Amélia Benedito Silva</a:t>
            </a:r>
          </a:p>
          <a:p>
            <a:pPr algn="ctr"/>
            <a:r>
              <a:rPr lang="pt-BR" sz="2000" dirty="0">
                <a:solidFill>
                  <a:schemeClr val="tx2"/>
                </a:solidFill>
              </a:rPr>
              <a:t>aamelia@usp.br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-158750"/>
            <a:ext cx="8229600" cy="2011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br>
              <a:rPr lang="en-GB" sz="4200" b="1" dirty="0">
                <a:solidFill>
                  <a:srgbClr val="00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4200" b="1" dirty="0" err="1">
                <a:solidFill>
                  <a:srgbClr val="00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Estatística</a:t>
            </a:r>
            <a:r>
              <a:rPr lang="en-GB" sz="4200" b="1" dirty="0">
                <a:solidFill>
                  <a:srgbClr val="00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4200" b="1" dirty="0" err="1">
                <a:solidFill>
                  <a:srgbClr val="00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Inferencial</a:t>
            </a:r>
            <a:br>
              <a:rPr lang="en-GB" sz="4200" b="1" dirty="0">
                <a:solidFill>
                  <a:srgbClr val="00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4200" b="1" dirty="0">
              <a:solidFill>
                <a:srgbClr val="0066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643438" y="1557338"/>
            <a:ext cx="4249737" cy="453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1200"/>
              </a:spcBef>
              <a:spcAft>
                <a:spcPts val="600"/>
              </a:spcAft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800" b="1" dirty="0">
                <a:solidFill>
                  <a:srgbClr val="003399"/>
                </a:solidFill>
              </a:rPr>
              <a:t>Pesquisas eleitorais</a:t>
            </a:r>
          </a:p>
          <a:p>
            <a:pPr marL="341313" indent="-341313">
              <a:spcBef>
                <a:spcPts val="1200"/>
              </a:spcBef>
              <a:spcAft>
                <a:spcPts val="600"/>
              </a:spcAft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800" b="1" dirty="0">
                <a:solidFill>
                  <a:srgbClr val="003399"/>
                </a:solidFill>
              </a:rPr>
              <a:t>Pesquisas do IBOPE para programas de TV</a:t>
            </a:r>
          </a:p>
          <a:p>
            <a:pPr marL="341313" indent="-341313">
              <a:spcBef>
                <a:spcPts val="1200"/>
              </a:spcBef>
              <a:spcAft>
                <a:spcPts val="600"/>
              </a:spcAft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800" b="1" dirty="0">
                <a:solidFill>
                  <a:srgbClr val="003399"/>
                </a:solidFill>
              </a:rPr>
              <a:t>Pesquisa para lançar nova cor de carro</a:t>
            </a:r>
          </a:p>
          <a:p>
            <a:pPr marL="341313" indent="-341313">
              <a:spcBef>
                <a:spcPts val="1200"/>
              </a:spcBef>
              <a:spcAft>
                <a:spcPts val="600"/>
              </a:spcAft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800" b="1" dirty="0">
                <a:solidFill>
                  <a:srgbClr val="003399"/>
                </a:solidFill>
              </a:rPr>
              <a:t>Pesquisa para lançar nova cor de banco de carro</a:t>
            </a:r>
          </a:p>
          <a:p>
            <a:pPr marL="341313" indent="-341313">
              <a:spcBef>
                <a:spcPts val="1200"/>
              </a:spcBef>
              <a:spcAft>
                <a:spcPts val="600"/>
              </a:spcAft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800" b="1" dirty="0">
              <a:solidFill>
                <a:srgbClr val="003399"/>
              </a:solidFill>
            </a:endParaRPr>
          </a:p>
          <a:p>
            <a:pPr marL="341313" indent="-341313">
              <a:spcBef>
                <a:spcPts val="7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b="1" dirty="0">
              <a:solidFill>
                <a:srgbClr val="003399"/>
              </a:solidFill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79388" y="1557338"/>
            <a:ext cx="4327525" cy="453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700"/>
              </a:spcBef>
              <a:spcAft>
                <a:spcPts val="600"/>
              </a:spcAft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dirty="0">
                <a:solidFill>
                  <a:srgbClr val="006633"/>
                </a:solidFill>
              </a:rPr>
              <a:t>Envolve </a:t>
            </a:r>
            <a:r>
              <a:rPr lang="en-GB" sz="2800" b="1" dirty="0" err="1">
                <a:solidFill>
                  <a:srgbClr val="006633"/>
                </a:solidFill>
              </a:rPr>
              <a:t>processos</a:t>
            </a:r>
            <a:r>
              <a:rPr lang="en-GB" sz="2800" b="1" dirty="0">
                <a:solidFill>
                  <a:srgbClr val="006633"/>
                </a:solidFill>
              </a:rPr>
              <a:t> de </a:t>
            </a:r>
            <a:r>
              <a:rPr lang="en-GB" sz="2800" b="1" dirty="0" err="1">
                <a:solidFill>
                  <a:srgbClr val="006633"/>
                </a:solidFill>
              </a:rPr>
              <a:t>tomada</a:t>
            </a:r>
            <a:r>
              <a:rPr lang="en-GB" sz="2800" b="1" dirty="0">
                <a:solidFill>
                  <a:srgbClr val="006633"/>
                </a:solidFill>
              </a:rPr>
              <a:t> de </a:t>
            </a:r>
            <a:r>
              <a:rPr lang="en-GB" sz="2800" b="1" dirty="0" err="1">
                <a:solidFill>
                  <a:srgbClr val="006633"/>
                </a:solidFill>
              </a:rPr>
              <a:t>decisão</a:t>
            </a:r>
            <a:endParaRPr lang="en-GB" sz="2800" b="1" dirty="0">
              <a:solidFill>
                <a:srgbClr val="006633"/>
              </a:solidFill>
            </a:endParaRPr>
          </a:p>
          <a:p>
            <a:pPr marL="341313" indent="-341313">
              <a:spcBef>
                <a:spcPts val="700"/>
              </a:spcBef>
              <a:spcAft>
                <a:spcPts val="600"/>
              </a:spcAft>
              <a:buClr>
                <a:srgbClr val="CC9900"/>
              </a:buClr>
              <a:buSzPct val="65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b="1" dirty="0">
              <a:solidFill>
                <a:srgbClr val="006633"/>
              </a:solidFill>
            </a:endParaRPr>
          </a:p>
          <a:p>
            <a:pPr marL="341313" indent="-341313">
              <a:spcBef>
                <a:spcPts val="700"/>
              </a:spcBef>
              <a:spcAft>
                <a:spcPts val="600"/>
              </a:spcAft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dirty="0" err="1">
                <a:solidFill>
                  <a:srgbClr val="006633"/>
                </a:solidFill>
              </a:rPr>
              <a:t>Estima</a:t>
            </a:r>
            <a:r>
              <a:rPr lang="en-GB" sz="2800" b="1" dirty="0">
                <a:solidFill>
                  <a:srgbClr val="006633"/>
                </a:solidFill>
              </a:rPr>
              <a:t> </a:t>
            </a:r>
            <a:r>
              <a:rPr lang="en-GB" sz="2800" b="1" dirty="0" err="1">
                <a:solidFill>
                  <a:srgbClr val="006633"/>
                </a:solidFill>
              </a:rPr>
              <a:t>características</a:t>
            </a:r>
            <a:r>
              <a:rPr lang="en-GB" sz="2800" b="1" dirty="0">
                <a:solidFill>
                  <a:srgbClr val="006633"/>
                </a:solidFill>
              </a:rPr>
              <a:t> de </a:t>
            </a:r>
            <a:r>
              <a:rPr lang="en-GB" sz="2800" b="1" dirty="0" err="1">
                <a:solidFill>
                  <a:srgbClr val="006633"/>
                </a:solidFill>
              </a:rPr>
              <a:t>uma</a:t>
            </a:r>
            <a:r>
              <a:rPr lang="en-GB" sz="2800" b="1" dirty="0">
                <a:solidFill>
                  <a:srgbClr val="006633"/>
                </a:solidFill>
              </a:rPr>
              <a:t> </a:t>
            </a:r>
            <a:r>
              <a:rPr lang="en-GB" sz="2800" b="1" dirty="0" err="1">
                <a:solidFill>
                  <a:srgbClr val="006633"/>
                </a:solidFill>
              </a:rPr>
              <a:t>população</a:t>
            </a:r>
            <a:r>
              <a:rPr lang="en-GB" sz="2800" b="1" dirty="0">
                <a:solidFill>
                  <a:srgbClr val="006633"/>
                </a:solidFill>
              </a:rPr>
              <a:t> a </a:t>
            </a:r>
            <a:r>
              <a:rPr lang="en-GB" sz="2800" b="1" dirty="0" err="1">
                <a:solidFill>
                  <a:srgbClr val="006633"/>
                </a:solidFill>
              </a:rPr>
              <a:t>partir</a:t>
            </a:r>
            <a:r>
              <a:rPr lang="en-GB" sz="2800" b="1" dirty="0">
                <a:solidFill>
                  <a:srgbClr val="006633"/>
                </a:solidFill>
              </a:rPr>
              <a:t> de </a:t>
            </a:r>
            <a:r>
              <a:rPr lang="en-GB" sz="2800" b="1" dirty="0" err="1">
                <a:solidFill>
                  <a:srgbClr val="006633"/>
                </a:solidFill>
              </a:rPr>
              <a:t>uma</a:t>
            </a:r>
            <a:r>
              <a:rPr lang="en-GB" sz="2800" b="1" dirty="0">
                <a:solidFill>
                  <a:srgbClr val="006633"/>
                </a:solidFill>
              </a:rPr>
              <a:t> </a:t>
            </a:r>
            <a:r>
              <a:rPr lang="en-GB" sz="2800" b="1" dirty="0" err="1">
                <a:solidFill>
                  <a:srgbClr val="006633"/>
                </a:solidFill>
              </a:rPr>
              <a:t>amostra</a:t>
            </a:r>
            <a:endParaRPr lang="en-GB" sz="2800" b="1" dirty="0">
              <a:solidFill>
                <a:srgbClr val="0066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20451" y="277814"/>
            <a:ext cx="8228013" cy="990600"/>
          </a:xfrm>
        </p:spPr>
        <p:txBody>
          <a:bodyPr/>
          <a:lstStyle/>
          <a:p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 de Pesquisas quantitativas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11188" y="1557338"/>
            <a:ext cx="7175500" cy="2012950"/>
            <a:chOff x="385" y="981"/>
            <a:chExt cx="4520" cy="1268"/>
          </a:xfrm>
        </p:grpSpPr>
        <p:sp>
          <p:nvSpPr>
            <p:cNvPr id="131077" name="Text Box 5"/>
            <p:cNvSpPr txBox="1">
              <a:spLocks noChangeArrowheads="1"/>
            </p:cNvSpPr>
            <p:nvPr/>
          </p:nvSpPr>
          <p:spPr bwMode="auto">
            <a:xfrm>
              <a:off x="481" y="981"/>
              <a:ext cx="219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buFontTx/>
                <a:buChar char="•"/>
              </a:pPr>
              <a:r>
                <a:rPr lang="pt-BR" sz="2400" dirty="0">
                  <a:solidFill>
                    <a:srgbClr val="800000"/>
                  </a:solidFill>
                  <a:latin typeface="Arial" charset="0"/>
                </a:rPr>
                <a:t>   </a:t>
              </a:r>
              <a:r>
                <a:rPr lang="pt-BR" sz="2800" b="1" dirty="0">
                  <a:solidFill>
                    <a:srgbClr val="800000"/>
                  </a:solidFill>
                  <a:latin typeface="Arial" charset="0"/>
                </a:rPr>
                <a:t>LEVANTAMENTO</a:t>
              </a:r>
            </a:p>
          </p:txBody>
        </p:sp>
        <p:sp>
          <p:nvSpPr>
            <p:cNvPr id="131078" name="Text Box 6"/>
            <p:cNvSpPr txBox="1">
              <a:spLocks noChangeArrowheads="1"/>
            </p:cNvSpPr>
            <p:nvPr/>
          </p:nvSpPr>
          <p:spPr bwMode="auto">
            <a:xfrm>
              <a:off x="385" y="1493"/>
              <a:ext cx="4520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just" eaLnBrk="0" hangingPunct="0"/>
              <a:r>
                <a:rPr lang="pt-BR" sz="2400" dirty="0">
                  <a:solidFill>
                    <a:srgbClr val="800000"/>
                  </a:solidFill>
                  <a:latin typeface="Arial" charset="0"/>
                </a:rPr>
                <a:t>Características de interesse de uma população são levantadas (observadas ou medidas), mas sem manipulação.</a:t>
              </a:r>
              <a:endParaRPr lang="pt-BR" sz="2000" dirty="0">
                <a:solidFill>
                  <a:srgbClr val="800000"/>
                </a:solidFill>
                <a:latin typeface="Arial" charset="0"/>
              </a:endParaRP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39750" y="3933827"/>
            <a:ext cx="7246938" cy="1831976"/>
            <a:chOff x="340" y="2478"/>
            <a:chExt cx="4565" cy="1154"/>
          </a:xfrm>
        </p:grpSpPr>
        <p:sp>
          <p:nvSpPr>
            <p:cNvPr id="131081" name="Text Box 9"/>
            <p:cNvSpPr txBox="1">
              <a:spLocks noChangeArrowheads="1"/>
            </p:cNvSpPr>
            <p:nvPr/>
          </p:nvSpPr>
          <p:spPr bwMode="auto">
            <a:xfrm>
              <a:off x="436" y="2478"/>
              <a:ext cx="208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buFontTx/>
                <a:buChar char="•"/>
              </a:pPr>
              <a:r>
                <a:rPr lang="pt-BR" sz="2400" dirty="0">
                  <a:solidFill>
                    <a:srgbClr val="000066"/>
                  </a:solidFill>
                  <a:latin typeface="Arial" charset="0"/>
                </a:rPr>
                <a:t>  </a:t>
              </a:r>
              <a:r>
                <a:rPr lang="pt-BR" sz="2000" dirty="0">
                  <a:solidFill>
                    <a:srgbClr val="000066"/>
                  </a:solidFill>
                  <a:latin typeface="Arial" charset="0"/>
                </a:rPr>
                <a:t> </a:t>
              </a:r>
              <a:r>
                <a:rPr lang="pt-BR" sz="2800" b="1" dirty="0">
                  <a:solidFill>
                    <a:srgbClr val="000066"/>
                  </a:solidFill>
                  <a:latin typeface="Arial" charset="0"/>
                </a:rPr>
                <a:t>EXPERIMENTAL</a:t>
              </a:r>
              <a:endParaRPr lang="pt-BR" sz="2800" dirty="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131082" name="Text Box 10"/>
            <p:cNvSpPr txBox="1">
              <a:spLocks noChangeArrowheads="1"/>
            </p:cNvSpPr>
            <p:nvPr/>
          </p:nvSpPr>
          <p:spPr bwMode="auto">
            <a:xfrm>
              <a:off x="340" y="2876"/>
              <a:ext cx="4565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just" eaLnBrk="0" hangingPunct="0"/>
              <a:r>
                <a:rPr lang="pt-BR" sz="2400" dirty="0">
                  <a:solidFill>
                    <a:srgbClr val="000066"/>
                  </a:solidFill>
                  <a:latin typeface="Arial" charset="0"/>
                </a:rPr>
                <a:t>Grupos de indivíduos (ou animais, ou objetos) são manipulados para se avaliar o efeito de diferentes tratamentos.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pt-BR" sz="3600" b="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Exemplo de Pesquisa de levantamento</a:t>
            </a:r>
            <a:endParaRPr lang="pt-BR" sz="2800" b="0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EEB9FA-012D-4206-BA90-1CF5C69AD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714" y="1674068"/>
            <a:ext cx="8228013" cy="5067300"/>
          </a:xfrm>
        </p:spPr>
        <p:txBody>
          <a:bodyPr/>
          <a:lstStyle/>
          <a:p>
            <a:pPr indent="0">
              <a:spcBef>
                <a:spcPts val="0"/>
              </a:spcBef>
              <a:spcAft>
                <a:spcPts val="1200"/>
              </a:spcAft>
            </a:pPr>
            <a:r>
              <a:rPr lang="pt-BR" sz="2400" b="1" i="1" u="none" strike="noStrike" baseline="0" dirty="0">
                <a:latin typeface="Times New Roman" panose="02020603050405020304" pitchFamily="18" charset="0"/>
              </a:rPr>
              <a:t>Objetivo geral</a:t>
            </a:r>
          </a:p>
          <a:p>
            <a:pPr indent="0">
              <a:spcBef>
                <a:spcPts val="0"/>
              </a:spcBef>
              <a:spcAft>
                <a:spcPts val="1200"/>
              </a:spcAft>
            </a:pPr>
            <a:r>
              <a:rPr lang="pt-BR" sz="2400" b="0" i="0" u="none" strike="noStrike" baseline="0" dirty="0">
                <a:latin typeface="Times New Roman" panose="02020603050405020304" pitchFamily="18" charset="0"/>
              </a:rPr>
              <a:t>conhecer a porcentagem de funcionários da enfermagem c</a:t>
            </a:r>
            <a:r>
              <a:rPr lang="pt-BR" sz="2400" dirty="0">
                <a:latin typeface="Times New Roman" panose="02020603050405020304" pitchFamily="18" charset="0"/>
              </a:rPr>
              <a:t>om </a:t>
            </a:r>
            <a:r>
              <a:rPr lang="pt-BR" sz="2400" b="0" i="0" u="none" strike="noStrike" baseline="0" dirty="0">
                <a:latin typeface="Times New Roman" panose="02020603050405020304" pitchFamily="18" charset="0"/>
              </a:rPr>
              <a:t>queixas de sono em um hospital</a:t>
            </a:r>
          </a:p>
          <a:p>
            <a:pPr indent="0">
              <a:spcBef>
                <a:spcPts val="0"/>
              </a:spcBef>
              <a:spcAft>
                <a:spcPts val="1200"/>
              </a:spcAft>
            </a:pPr>
            <a:r>
              <a:rPr lang="pt-BR" sz="2400" b="1" i="1" dirty="0">
                <a:latin typeface="Times New Roman" panose="02020603050405020304" pitchFamily="18" charset="0"/>
              </a:rPr>
              <a:t>Delineamento da pesquisa</a:t>
            </a:r>
            <a:endParaRPr lang="pt-BR" sz="2400" dirty="0">
              <a:latin typeface="Times New Roman" panose="02020603050405020304" pitchFamily="18" charset="0"/>
            </a:endParaRPr>
          </a:p>
          <a:p>
            <a:pPr indent="0">
              <a:spcBef>
                <a:spcPts val="0"/>
              </a:spcBef>
              <a:spcAft>
                <a:spcPts val="1200"/>
              </a:spcAft>
            </a:pPr>
            <a:r>
              <a:rPr lang="pt-BR" sz="2400" dirty="0">
                <a:latin typeface="Times New Roman" panose="02020603050405020304" pitchFamily="18" charset="0"/>
              </a:rPr>
              <a:t>fazer um levantamento de dados a partir da aplicação de um questionário sobre queixas de sono em uma amostra de funcionários em dado hospital.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sz="2400" b="1" i="1" u="none" strike="noStrike" baseline="0" dirty="0">
                <a:latin typeface="Times New Roman" panose="02020603050405020304" pitchFamily="18" charset="0"/>
              </a:rPr>
              <a:t>	Dados observados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sz="2400" b="1" i="1" dirty="0">
                <a:latin typeface="Times New Roman" panose="02020603050405020304" pitchFamily="18" charset="0"/>
              </a:rPr>
              <a:t>	</a:t>
            </a:r>
            <a:r>
              <a:rPr lang="pt-BR" sz="2400" b="0" i="0" u="none" strike="noStrike" baseline="0" dirty="0">
                <a:latin typeface="Times New Roman" panose="02020603050405020304" pitchFamily="18" charset="0"/>
              </a:rPr>
              <a:t>resultados da aplicação do questionário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21829"/>
            <a:ext cx="8640960" cy="774923"/>
          </a:xfrm>
        </p:spPr>
        <p:txBody>
          <a:bodyPr/>
          <a:lstStyle/>
          <a:p>
            <a:r>
              <a:rPr lang="pt-BR" sz="3600" b="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Exemplo de Pesquisa de Levantamento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5536" y="1628802"/>
            <a:ext cx="8352927" cy="4176378"/>
            <a:chOff x="2181" y="10597"/>
            <a:chExt cx="7006" cy="2377"/>
          </a:xfrm>
        </p:grpSpPr>
        <p:sp>
          <p:nvSpPr>
            <p:cNvPr id="132101" name="Oval 5"/>
            <p:cNvSpPr>
              <a:spLocks noChangeArrowheads="1"/>
            </p:cNvSpPr>
            <p:nvPr/>
          </p:nvSpPr>
          <p:spPr bwMode="auto">
            <a:xfrm>
              <a:off x="6861" y="10597"/>
              <a:ext cx="1800" cy="72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32102" name="Rectangle 6"/>
            <p:cNvSpPr>
              <a:spLocks noChangeArrowheads="1"/>
            </p:cNvSpPr>
            <p:nvPr/>
          </p:nvSpPr>
          <p:spPr bwMode="auto">
            <a:xfrm>
              <a:off x="2181" y="11075"/>
              <a:ext cx="2469" cy="465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 eaLnBrk="0" hangingPunct="0"/>
              <a:r>
                <a:rPr lang="pt-BR" dirty="0">
                  <a:solidFill>
                    <a:schemeClr val="accent2"/>
                  </a:solidFill>
                  <a:latin typeface="Bookman Old Style" pitchFamily="18" charset="0"/>
                </a:rPr>
                <a:t>POPULAÇÃO: todos os funcionários do hospital</a:t>
              </a:r>
              <a:endParaRPr lang="pt-BR" dirty="0">
                <a:solidFill>
                  <a:schemeClr val="accent2"/>
                </a:solidFill>
              </a:endParaRPr>
            </a:p>
          </p:txBody>
        </p:sp>
        <p:sp>
          <p:nvSpPr>
            <p:cNvPr id="132103" name="Rectangle 7"/>
            <p:cNvSpPr>
              <a:spLocks noChangeArrowheads="1"/>
            </p:cNvSpPr>
            <p:nvPr/>
          </p:nvSpPr>
          <p:spPr bwMode="auto">
            <a:xfrm>
              <a:off x="6621" y="11857"/>
              <a:ext cx="2566" cy="50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 eaLnBrk="0" hangingPunct="0"/>
              <a:r>
                <a:rPr lang="pt-BR" dirty="0">
                  <a:solidFill>
                    <a:schemeClr val="accent2"/>
                  </a:solidFill>
                  <a:latin typeface="Bookman Old Style" pitchFamily="18" charset="0"/>
                </a:rPr>
                <a:t>AMOSTRA: parte dos funcionários do hospital</a:t>
              </a:r>
              <a:endParaRPr lang="pt-BR" dirty="0">
                <a:solidFill>
                  <a:schemeClr val="accent2"/>
                </a:solidFill>
              </a:endParaRP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 rot="695263">
              <a:off x="4629" y="11622"/>
              <a:ext cx="1920" cy="674"/>
              <a:chOff x="4729" y="11399"/>
              <a:chExt cx="1920" cy="674"/>
            </a:xfrm>
          </p:grpSpPr>
          <p:sp>
            <p:nvSpPr>
              <p:cNvPr id="132105" name="Rectangle 9"/>
              <p:cNvSpPr>
                <a:spLocks noChangeArrowheads="1"/>
              </p:cNvSpPr>
              <p:nvPr/>
            </p:nvSpPr>
            <p:spPr bwMode="auto">
              <a:xfrm>
                <a:off x="4901" y="11533"/>
                <a:ext cx="1425" cy="5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36000" tIns="36000" rIns="36000" bIns="36000"/>
              <a:lstStyle/>
              <a:p>
                <a:pPr algn="ctr" eaLnBrk="0" hangingPunct="0"/>
                <a:r>
                  <a:rPr lang="pt-BR" i="1" dirty="0">
                    <a:solidFill>
                      <a:schemeClr val="accent2"/>
                    </a:solidFill>
                    <a:latin typeface="Bookman Old Style" pitchFamily="18" charset="0"/>
                  </a:rPr>
                  <a:t>Plano de </a:t>
                </a:r>
              </a:p>
              <a:p>
                <a:pPr algn="ctr" eaLnBrk="0" hangingPunct="0"/>
                <a:r>
                  <a:rPr lang="pt-BR" i="1" dirty="0">
                    <a:solidFill>
                      <a:schemeClr val="accent2"/>
                    </a:solidFill>
                    <a:latin typeface="Bookman Old Style" pitchFamily="18" charset="0"/>
                  </a:rPr>
                  <a:t>amostragem</a:t>
                </a:r>
                <a:endParaRPr lang="pt-BR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32106" name="AutoShape 10"/>
              <p:cNvSpPr>
                <a:spLocks noChangeArrowheads="1"/>
              </p:cNvSpPr>
              <p:nvPr/>
            </p:nvSpPr>
            <p:spPr bwMode="auto">
              <a:xfrm>
                <a:off x="4729" y="11399"/>
                <a:ext cx="1920" cy="180"/>
              </a:xfrm>
              <a:prstGeom prst="rightArrow">
                <a:avLst>
                  <a:gd name="adj1" fmla="val 50000"/>
                  <a:gd name="adj2" fmla="val 266667"/>
                </a:avLst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32107" name="Rectangle 11"/>
            <p:cNvSpPr>
              <a:spLocks noChangeArrowheads="1"/>
            </p:cNvSpPr>
            <p:nvPr/>
          </p:nvSpPr>
          <p:spPr bwMode="auto">
            <a:xfrm>
              <a:off x="6821" y="10681"/>
              <a:ext cx="1920" cy="5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 eaLnBrk="0" hangingPunct="0"/>
              <a:r>
                <a:rPr lang="pt-BR" dirty="0">
                  <a:solidFill>
                    <a:schemeClr val="accent2"/>
                  </a:solidFill>
                  <a:latin typeface="Bookman Old Style" pitchFamily="18" charset="0"/>
                </a:rPr>
                <a:t>Aplicação de um questionário sobre queixas de sono</a:t>
              </a:r>
              <a:endParaRPr lang="pt-BR" dirty="0">
                <a:solidFill>
                  <a:schemeClr val="accent2"/>
                </a:solidFill>
              </a:endParaRPr>
            </a:p>
          </p:txBody>
        </p:sp>
        <p:sp>
          <p:nvSpPr>
            <p:cNvPr id="132108" name="AutoShape 12"/>
            <p:cNvSpPr>
              <a:spLocks noChangeArrowheads="1"/>
            </p:cNvSpPr>
            <p:nvPr/>
          </p:nvSpPr>
          <p:spPr bwMode="auto">
            <a:xfrm>
              <a:off x="7536" y="11310"/>
              <a:ext cx="353" cy="504"/>
            </a:xfrm>
            <a:prstGeom prst="downArrow">
              <a:avLst>
                <a:gd name="adj1" fmla="val 50000"/>
                <a:gd name="adj2" fmla="val 35694"/>
              </a:avLst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32109" name="AutoShape 13"/>
            <p:cNvSpPr>
              <a:spLocks noChangeArrowheads="1"/>
            </p:cNvSpPr>
            <p:nvPr/>
          </p:nvSpPr>
          <p:spPr bwMode="auto">
            <a:xfrm rot="-805310">
              <a:off x="5310" y="12463"/>
              <a:ext cx="1281" cy="179"/>
            </a:xfrm>
            <a:prstGeom prst="leftArrow">
              <a:avLst>
                <a:gd name="adj1" fmla="val 50000"/>
                <a:gd name="adj2" fmla="val 178911"/>
              </a:avLst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32110" name="Rectangle 14"/>
            <p:cNvSpPr>
              <a:spLocks noChangeArrowheads="1"/>
            </p:cNvSpPr>
            <p:nvPr/>
          </p:nvSpPr>
          <p:spPr bwMode="auto">
            <a:xfrm>
              <a:off x="2301" y="12577"/>
              <a:ext cx="3000" cy="397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 eaLnBrk="0" hangingPunct="0"/>
              <a:r>
                <a:rPr lang="pt-BR" dirty="0">
                  <a:solidFill>
                    <a:schemeClr val="accent2"/>
                  </a:solidFill>
                  <a:latin typeface="Bookman Old Style" pitchFamily="18" charset="0"/>
                </a:rPr>
                <a:t>Conjunto de dados observados</a:t>
              </a:r>
              <a:endParaRPr lang="pt-BR" dirty="0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7129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Exemplo de Pesquisa experimental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EEB9FA-012D-4206-BA90-1CF5C69AD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714" y="1226295"/>
            <a:ext cx="8228013" cy="5067300"/>
          </a:xfrm>
        </p:spPr>
        <p:txBody>
          <a:bodyPr/>
          <a:lstStyle/>
          <a:p>
            <a:pPr indent="0" algn="just">
              <a:spcBef>
                <a:spcPts val="0"/>
              </a:spcBef>
              <a:spcAft>
                <a:spcPts val="1200"/>
              </a:spcAft>
            </a:pPr>
            <a:r>
              <a:rPr lang="pt-BR" sz="2400" b="1" i="1" u="none" strike="noStrike" baseline="0" dirty="0">
                <a:latin typeface="Times New Roman" panose="02020603050405020304" pitchFamily="18" charset="0"/>
              </a:rPr>
              <a:t>Objetivo geral</a:t>
            </a:r>
          </a:p>
          <a:p>
            <a:pPr indent="0" algn="just">
              <a:spcBef>
                <a:spcPts val="0"/>
              </a:spcBef>
              <a:spcAft>
                <a:spcPts val="1200"/>
              </a:spcAft>
            </a:pPr>
            <a:r>
              <a:rPr lang="pt-BR" sz="2400" dirty="0">
                <a:latin typeface="Times New Roman" panose="02020603050405020304" pitchFamily="18" charset="0"/>
              </a:rPr>
              <a:t>C</a:t>
            </a:r>
            <a:r>
              <a:rPr lang="pt-BR" sz="2400" b="0" i="0" u="none" strike="noStrike" baseline="0" dirty="0">
                <a:latin typeface="Times New Roman" panose="02020603050405020304" pitchFamily="18" charset="0"/>
              </a:rPr>
              <a:t>omparar dois métodos de treinamento de funcionários quanto à produtividade dos funcionários de determinada empresa. </a:t>
            </a:r>
          </a:p>
          <a:p>
            <a:pPr indent="0" algn="just">
              <a:spcBef>
                <a:spcPts val="0"/>
              </a:spcBef>
              <a:spcAft>
                <a:spcPts val="1200"/>
              </a:spcAft>
            </a:pPr>
            <a:r>
              <a:rPr lang="pt-BR" sz="2400" b="1" i="1" u="none" strike="noStrike" baseline="0" dirty="0">
                <a:latin typeface="Times New Roman" panose="02020603050405020304" pitchFamily="18" charset="0"/>
              </a:rPr>
              <a:t>Delineamento da pesquisa</a:t>
            </a:r>
          </a:p>
          <a:p>
            <a:pPr indent="0" algn="just">
              <a:spcBef>
                <a:spcPts val="0"/>
              </a:spcBef>
              <a:spcAft>
                <a:spcPts val="1200"/>
              </a:spcAft>
            </a:pPr>
            <a:r>
              <a:rPr lang="pt-BR" sz="2400" b="0" i="0" u="none" strike="noStrike" baseline="0" dirty="0">
                <a:latin typeface="Times New Roman" panose="02020603050405020304" pitchFamily="18" charset="0"/>
              </a:rPr>
              <a:t>Dois grupos de funcionários, sendo cada grupo treinado por um dos métodos. </a:t>
            </a:r>
          </a:p>
          <a:p>
            <a:pPr indent="0" algn="just">
              <a:spcBef>
                <a:spcPts val="0"/>
              </a:spcBef>
              <a:spcAft>
                <a:spcPts val="1200"/>
              </a:spcAft>
            </a:pPr>
            <a:r>
              <a:rPr lang="pt-BR" sz="2400" b="1" i="1" u="none" strike="noStrike" baseline="0" dirty="0">
                <a:latin typeface="Times New Roman" panose="02020603050405020304" pitchFamily="18" charset="0"/>
              </a:rPr>
              <a:t>Dados observados</a:t>
            </a:r>
          </a:p>
          <a:p>
            <a:pPr indent="0" algn="just">
              <a:spcBef>
                <a:spcPts val="0"/>
              </a:spcBef>
              <a:spcAft>
                <a:spcPts val="1200"/>
              </a:spcAft>
            </a:pPr>
            <a:r>
              <a:rPr lang="pt-BR" sz="2400" dirty="0">
                <a:latin typeface="Times New Roman" panose="02020603050405020304" pitchFamily="18" charset="0"/>
              </a:rPr>
              <a:t>dois conjuntos (duas amostras) de valores de produtividade, relativos a cada método de treinamento. </a:t>
            </a:r>
          </a:p>
          <a:p>
            <a:pPr indent="0" algn="just">
              <a:spcBef>
                <a:spcPts val="0"/>
              </a:spcBef>
              <a:spcAft>
                <a:spcPts val="1200"/>
              </a:spcAft>
            </a:pPr>
            <a:endParaRPr lang="pt-BR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5479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0" dirty="0">
                <a:solidFill>
                  <a:srgbClr val="000066"/>
                </a:solidFill>
              </a:rPr>
              <a:t>Exemplo de Pesquisa experimental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507633" y="1688858"/>
            <a:ext cx="8064895" cy="4669100"/>
            <a:chOff x="2301" y="3699"/>
            <a:chExt cx="6162" cy="2817"/>
          </a:xfrm>
        </p:grpSpPr>
        <p:sp>
          <p:nvSpPr>
            <p:cNvPr id="133136" name="Rectangle 16"/>
            <p:cNvSpPr>
              <a:spLocks noChangeArrowheads="1"/>
            </p:cNvSpPr>
            <p:nvPr/>
          </p:nvSpPr>
          <p:spPr bwMode="auto">
            <a:xfrm>
              <a:off x="2301" y="4231"/>
              <a:ext cx="2520" cy="36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 eaLnBrk="0" hangingPunct="0"/>
              <a:r>
                <a:rPr lang="pt-BR" sz="1600" dirty="0">
                  <a:solidFill>
                    <a:schemeClr val="accent2"/>
                  </a:solidFill>
                  <a:latin typeface="Bookman Old Style" pitchFamily="18" charset="0"/>
                </a:rPr>
                <a:t>Grupo 1 de funcionários</a:t>
              </a:r>
              <a:endParaRPr lang="pt-BR" sz="4000" dirty="0">
                <a:solidFill>
                  <a:schemeClr val="accent2"/>
                </a:solidFill>
              </a:endParaRPr>
            </a:p>
          </p:txBody>
        </p:sp>
        <p:sp>
          <p:nvSpPr>
            <p:cNvPr id="133137" name="Rectangle 17"/>
            <p:cNvSpPr>
              <a:spLocks noChangeArrowheads="1"/>
            </p:cNvSpPr>
            <p:nvPr/>
          </p:nvSpPr>
          <p:spPr bwMode="auto">
            <a:xfrm>
              <a:off x="2301" y="4952"/>
              <a:ext cx="2520" cy="36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 eaLnBrk="0" hangingPunct="0"/>
              <a:r>
                <a:rPr lang="pt-BR" sz="1600" dirty="0">
                  <a:solidFill>
                    <a:schemeClr val="accent2"/>
                  </a:solidFill>
                  <a:latin typeface="Bookman Old Style" pitchFamily="18" charset="0"/>
                </a:rPr>
                <a:t>Grupo 2 de funcionários</a:t>
              </a:r>
              <a:endParaRPr lang="pt-BR" sz="4000" dirty="0">
                <a:solidFill>
                  <a:schemeClr val="accent2"/>
                </a:solidFill>
              </a:endParaRPr>
            </a:p>
          </p:txBody>
        </p:sp>
        <p:sp>
          <p:nvSpPr>
            <p:cNvPr id="133138" name="AutoShape 18"/>
            <p:cNvSpPr>
              <a:spLocks noChangeArrowheads="1"/>
            </p:cNvSpPr>
            <p:nvPr/>
          </p:nvSpPr>
          <p:spPr bwMode="auto">
            <a:xfrm>
              <a:off x="4912" y="4318"/>
              <a:ext cx="1376" cy="179"/>
            </a:xfrm>
            <a:prstGeom prst="rightArrow">
              <a:avLst>
                <a:gd name="adj1" fmla="val 50000"/>
                <a:gd name="adj2" fmla="val 192179"/>
              </a:avLst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33139" name="Rectangle 19"/>
            <p:cNvSpPr>
              <a:spLocks noChangeArrowheads="1"/>
            </p:cNvSpPr>
            <p:nvPr/>
          </p:nvSpPr>
          <p:spPr bwMode="auto">
            <a:xfrm>
              <a:off x="6350" y="4159"/>
              <a:ext cx="2082" cy="53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 eaLnBrk="0" hangingPunct="0"/>
              <a:r>
                <a:rPr lang="pt-BR" sz="1600" dirty="0">
                  <a:solidFill>
                    <a:schemeClr val="accent2"/>
                  </a:solidFill>
                  <a:latin typeface="Bookman Old Style" pitchFamily="18" charset="0"/>
                </a:rPr>
                <a:t>Amostra 1 de valores de produtividade</a:t>
              </a:r>
              <a:endParaRPr lang="pt-BR" sz="4000" dirty="0">
                <a:solidFill>
                  <a:schemeClr val="accent2"/>
                </a:solidFill>
              </a:endParaRPr>
            </a:p>
          </p:txBody>
        </p:sp>
        <p:sp>
          <p:nvSpPr>
            <p:cNvPr id="133140" name="Rectangle 20"/>
            <p:cNvSpPr>
              <a:spLocks noChangeArrowheads="1"/>
            </p:cNvSpPr>
            <p:nvPr/>
          </p:nvSpPr>
          <p:spPr bwMode="auto">
            <a:xfrm>
              <a:off x="6381" y="4952"/>
              <a:ext cx="2082" cy="53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 eaLnBrk="0" hangingPunct="0"/>
              <a:r>
                <a:rPr lang="pt-BR" sz="1600" dirty="0">
                  <a:solidFill>
                    <a:schemeClr val="accent2"/>
                  </a:solidFill>
                  <a:latin typeface="Bookman Old Style" pitchFamily="18" charset="0"/>
                </a:rPr>
                <a:t>Amostra 2 de valores de produtividade</a:t>
              </a:r>
              <a:endParaRPr lang="pt-BR" sz="4000" dirty="0">
                <a:solidFill>
                  <a:schemeClr val="accent2"/>
                </a:solidFill>
              </a:endParaRPr>
            </a:p>
          </p:txBody>
        </p:sp>
        <p:sp>
          <p:nvSpPr>
            <p:cNvPr id="133141" name="AutoShape 21"/>
            <p:cNvSpPr>
              <a:spLocks noChangeArrowheads="1"/>
            </p:cNvSpPr>
            <p:nvPr/>
          </p:nvSpPr>
          <p:spPr bwMode="auto">
            <a:xfrm>
              <a:off x="4936" y="5065"/>
              <a:ext cx="1376" cy="179"/>
            </a:xfrm>
            <a:prstGeom prst="rightArrow">
              <a:avLst>
                <a:gd name="adj1" fmla="val 50000"/>
                <a:gd name="adj2" fmla="val 192179"/>
              </a:avLst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4" name="Group 25"/>
            <p:cNvGrpSpPr>
              <a:grpSpLocks/>
            </p:cNvGrpSpPr>
            <p:nvPr/>
          </p:nvGrpSpPr>
          <p:grpSpPr bwMode="auto">
            <a:xfrm>
              <a:off x="4484" y="5560"/>
              <a:ext cx="3398" cy="956"/>
              <a:chOff x="4289" y="3577"/>
              <a:chExt cx="3398" cy="956"/>
            </a:xfrm>
          </p:grpSpPr>
          <p:sp>
            <p:nvSpPr>
              <p:cNvPr id="133146" name="Oval 26"/>
              <p:cNvSpPr>
                <a:spLocks noChangeArrowheads="1"/>
              </p:cNvSpPr>
              <p:nvPr/>
            </p:nvSpPr>
            <p:spPr bwMode="auto">
              <a:xfrm>
                <a:off x="4289" y="3577"/>
                <a:ext cx="1680" cy="698"/>
              </a:xfrm>
              <a:prstGeom prst="ellipse">
                <a:avLst/>
              </a:prstGeom>
              <a:solidFill>
                <a:srgbClr val="EAEAEA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3147" name="Rectangle 27"/>
              <p:cNvSpPr>
                <a:spLocks noChangeArrowheads="1"/>
              </p:cNvSpPr>
              <p:nvPr/>
            </p:nvSpPr>
            <p:spPr bwMode="auto">
              <a:xfrm>
                <a:off x="6007" y="4016"/>
                <a:ext cx="1680" cy="5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36000" tIns="36000" rIns="36000" bIns="36000"/>
              <a:lstStyle/>
              <a:p>
                <a:pPr algn="ctr" eaLnBrk="0" hangingPunct="0"/>
                <a:endParaRPr lang="pt-BR" sz="1600" b="1" i="1" dirty="0">
                  <a:solidFill>
                    <a:schemeClr val="accent2"/>
                  </a:solidFill>
                  <a:latin typeface="Bookman Old Style" pitchFamily="18" charset="0"/>
                </a:endParaRPr>
              </a:p>
            </p:txBody>
          </p:sp>
        </p:grpSp>
        <p:sp>
          <p:nvSpPr>
            <p:cNvPr id="133148" name="AutoShape 28"/>
            <p:cNvSpPr>
              <a:spLocks noChangeArrowheads="1"/>
            </p:cNvSpPr>
            <p:nvPr/>
          </p:nvSpPr>
          <p:spPr bwMode="auto">
            <a:xfrm rot="16200000">
              <a:off x="3743" y="5180"/>
              <a:ext cx="480" cy="775"/>
            </a:xfrm>
            <a:custGeom>
              <a:avLst/>
              <a:gdLst>
                <a:gd name="G0" fmla="+- 12427 0 0"/>
                <a:gd name="G1" fmla="+- 4431 0 0"/>
                <a:gd name="G2" fmla="+- 12158 0 4431"/>
                <a:gd name="G3" fmla="+- G2 0 4431"/>
                <a:gd name="G4" fmla="*/ G3 32768 32059"/>
                <a:gd name="G5" fmla="*/ G4 1 2"/>
                <a:gd name="G6" fmla="+- 21600 0 12427"/>
                <a:gd name="G7" fmla="*/ G6 4431 6079"/>
                <a:gd name="G8" fmla="+- G7 12427 0"/>
                <a:gd name="T0" fmla="*/ 12427 w 21600"/>
                <a:gd name="T1" fmla="*/ 0 h 21600"/>
                <a:gd name="T2" fmla="*/ 12427 w 21600"/>
                <a:gd name="T3" fmla="*/ 12158 h 21600"/>
                <a:gd name="T4" fmla="*/ 1685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2427" y="0"/>
                  </a:lnTo>
                  <a:lnTo>
                    <a:pt x="12427" y="4431"/>
                  </a:lnTo>
                  <a:cubicBezTo>
                    <a:pt x="5564" y="4431"/>
                    <a:pt x="0" y="7890"/>
                    <a:pt x="0" y="12158"/>
                  </a:cubicBezTo>
                  <a:lnTo>
                    <a:pt x="0" y="21600"/>
                  </a:lnTo>
                  <a:lnTo>
                    <a:pt x="3369" y="21600"/>
                  </a:lnTo>
                  <a:lnTo>
                    <a:pt x="3369" y="12158"/>
                  </a:lnTo>
                  <a:cubicBezTo>
                    <a:pt x="3369" y="9711"/>
                    <a:pt x="7424" y="7727"/>
                    <a:pt x="12427" y="7727"/>
                  </a:cubicBezTo>
                  <a:lnTo>
                    <a:pt x="12427" y="1215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33149" name="AutoShape 29"/>
            <p:cNvSpPr>
              <a:spLocks noChangeArrowheads="1"/>
            </p:cNvSpPr>
            <p:nvPr/>
          </p:nvSpPr>
          <p:spPr bwMode="auto">
            <a:xfrm rot="5400000" flipV="1">
              <a:off x="3643" y="3551"/>
              <a:ext cx="480" cy="775"/>
            </a:xfrm>
            <a:custGeom>
              <a:avLst/>
              <a:gdLst>
                <a:gd name="G0" fmla="+- 12427 0 0"/>
                <a:gd name="G1" fmla="+- 4431 0 0"/>
                <a:gd name="G2" fmla="+- 12158 0 4431"/>
                <a:gd name="G3" fmla="+- G2 0 4431"/>
                <a:gd name="G4" fmla="*/ G3 32768 32059"/>
                <a:gd name="G5" fmla="*/ G4 1 2"/>
                <a:gd name="G6" fmla="+- 21600 0 12427"/>
                <a:gd name="G7" fmla="*/ G6 4431 6079"/>
                <a:gd name="G8" fmla="+- G7 12427 0"/>
                <a:gd name="T0" fmla="*/ 12427 w 21600"/>
                <a:gd name="T1" fmla="*/ 0 h 21600"/>
                <a:gd name="T2" fmla="*/ 12427 w 21600"/>
                <a:gd name="T3" fmla="*/ 12158 h 21600"/>
                <a:gd name="T4" fmla="*/ 1685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2427" y="0"/>
                  </a:lnTo>
                  <a:lnTo>
                    <a:pt x="12427" y="4431"/>
                  </a:lnTo>
                  <a:cubicBezTo>
                    <a:pt x="5564" y="4431"/>
                    <a:pt x="0" y="7890"/>
                    <a:pt x="0" y="12158"/>
                  </a:cubicBezTo>
                  <a:lnTo>
                    <a:pt x="0" y="21600"/>
                  </a:lnTo>
                  <a:lnTo>
                    <a:pt x="3369" y="21600"/>
                  </a:lnTo>
                  <a:lnTo>
                    <a:pt x="3369" y="12158"/>
                  </a:lnTo>
                  <a:cubicBezTo>
                    <a:pt x="3369" y="9711"/>
                    <a:pt x="7424" y="7727"/>
                    <a:pt x="12427" y="7727"/>
                  </a:cubicBezTo>
                  <a:lnTo>
                    <a:pt x="12427" y="1215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9" name="Retângulo 18"/>
          <p:cNvSpPr/>
          <p:nvPr/>
        </p:nvSpPr>
        <p:spPr>
          <a:xfrm>
            <a:off x="3357554" y="5072074"/>
            <a:ext cx="2000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pt-BR" i="1" dirty="0">
                <a:solidFill>
                  <a:schemeClr val="accent2"/>
                </a:solidFill>
                <a:latin typeface="Bookman Old Style" pitchFamily="18" charset="0"/>
              </a:rPr>
              <a:t>Método 2</a:t>
            </a:r>
            <a:endParaRPr lang="pt-BR" b="1" i="1" dirty="0">
              <a:solidFill>
                <a:schemeClr val="accent2"/>
              </a:solidFill>
              <a:latin typeface="Bookman Old Style" pitchFamily="18" charset="0"/>
            </a:endParaRPr>
          </a:p>
        </p:txBody>
      </p:sp>
      <p:sp>
        <p:nvSpPr>
          <p:cNvPr id="20" name="Oval 26"/>
          <p:cNvSpPr>
            <a:spLocks noChangeArrowheads="1"/>
          </p:cNvSpPr>
          <p:nvPr/>
        </p:nvSpPr>
        <p:spPr bwMode="auto">
          <a:xfrm>
            <a:off x="3571868" y="1071546"/>
            <a:ext cx="2143140" cy="1428760"/>
          </a:xfrm>
          <a:prstGeom prst="ellipse">
            <a:avLst/>
          </a:prstGeom>
          <a:solidFill>
            <a:srgbClr val="EAEAEA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pt-BR" sz="4400" dirty="0">
              <a:solidFill>
                <a:schemeClr val="accent2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3357554" y="1357298"/>
            <a:ext cx="2571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pt-BR" i="1" dirty="0">
                <a:solidFill>
                  <a:schemeClr val="accent2"/>
                </a:solidFill>
                <a:latin typeface="Bookman Old Style" pitchFamily="18" charset="0"/>
              </a:rPr>
              <a:t>Método 1</a:t>
            </a:r>
            <a:endParaRPr lang="pt-BR" b="1" i="1" dirty="0">
              <a:solidFill>
                <a:schemeClr val="accent2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5400"/>
              <a:t>Pesquisa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294687" cy="44672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3200" dirty="0">
                <a:solidFill>
                  <a:srgbClr val="990033"/>
                </a:solidFill>
              </a:rPr>
              <a:t>Quem? </a:t>
            </a:r>
            <a:r>
              <a:rPr lang="pt-BR" sz="3200" dirty="0">
                <a:solidFill>
                  <a:srgbClr val="008080"/>
                </a:solidFill>
              </a:rPr>
              <a:t>população</a:t>
            </a:r>
          </a:p>
          <a:p>
            <a:pPr>
              <a:lnSpc>
                <a:spcPct val="90000"/>
              </a:lnSpc>
            </a:pPr>
            <a:r>
              <a:rPr lang="pt-BR" dirty="0"/>
              <a:t>elementos a serem pesquisados</a:t>
            </a:r>
            <a:endParaRPr lang="pt-BR" dirty="0">
              <a:solidFill>
                <a:srgbClr val="008080"/>
              </a:solidFill>
            </a:endParaRPr>
          </a:p>
          <a:p>
            <a:pPr>
              <a:lnSpc>
                <a:spcPct val="90000"/>
              </a:lnSpc>
            </a:pPr>
            <a:endParaRPr lang="pt-BR" sz="3200" dirty="0">
              <a:solidFill>
                <a:srgbClr val="990033"/>
              </a:solidFill>
            </a:endParaRPr>
          </a:p>
          <a:p>
            <a:pPr>
              <a:lnSpc>
                <a:spcPct val="90000"/>
              </a:lnSpc>
            </a:pPr>
            <a:r>
              <a:rPr lang="pt-BR" sz="3200" dirty="0">
                <a:solidFill>
                  <a:srgbClr val="990033"/>
                </a:solidFill>
              </a:rPr>
              <a:t>O quê? </a:t>
            </a:r>
            <a:r>
              <a:rPr lang="pt-BR" sz="3200" dirty="0">
                <a:solidFill>
                  <a:srgbClr val="008080"/>
                </a:solidFill>
              </a:rPr>
              <a:t>variáveis</a:t>
            </a:r>
          </a:p>
          <a:p>
            <a:pPr>
              <a:lnSpc>
                <a:spcPct val="90000"/>
              </a:lnSpc>
            </a:pPr>
            <a:r>
              <a:rPr lang="pt-BR" dirty="0"/>
              <a:t>características observadas</a:t>
            </a:r>
          </a:p>
          <a:p>
            <a:pPr marL="342900" lvl="1" indent="-342900">
              <a:lnSpc>
                <a:spcPct val="90000"/>
              </a:lnSpc>
            </a:pPr>
            <a:endParaRPr lang="pt-BR" sz="3200" dirty="0">
              <a:solidFill>
                <a:srgbClr val="990033"/>
              </a:solidFill>
              <a:cs typeface="+mn-cs"/>
            </a:endParaRPr>
          </a:p>
          <a:p>
            <a:pPr marL="342900" lvl="1" indent="-342900">
              <a:lnSpc>
                <a:spcPct val="90000"/>
              </a:lnSpc>
            </a:pPr>
            <a:r>
              <a:rPr lang="pt-BR" sz="3200" dirty="0">
                <a:solidFill>
                  <a:srgbClr val="990033"/>
                </a:solidFill>
                <a:cs typeface="+mn-cs"/>
              </a:rPr>
              <a:t>Como? </a:t>
            </a:r>
            <a:r>
              <a:rPr lang="pt-BR" sz="3200" dirty="0">
                <a:solidFill>
                  <a:srgbClr val="008080"/>
                </a:solidFill>
                <a:cs typeface="+mn-cs"/>
              </a:rPr>
              <a:t>balança, termômetro, questionário</a:t>
            </a:r>
          </a:p>
          <a:p>
            <a:pPr marL="342900" lvl="1" indent="-342900">
              <a:lnSpc>
                <a:spcPct val="90000"/>
              </a:lnSpc>
            </a:pPr>
            <a:r>
              <a:rPr lang="pt-BR" dirty="0"/>
              <a:t>instrumento de coleta de dados </a:t>
            </a:r>
            <a:endParaRPr lang="pt-BR" dirty="0">
              <a:solidFill>
                <a:srgbClr val="00808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CC3300"/>
                </a:solidFill>
              </a:rPr>
              <a:t>POPULAÇÃO</a:t>
            </a:r>
            <a:r>
              <a:rPr lang="pt-BR" dirty="0"/>
              <a:t> </a:t>
            </a:r>
            <a:r>
              <a:rPr lang="pt-BR" u="sng" dirty="0"/>
              <a:t>Quem?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12800"/>
            <a:ext cx="8294687" cy="2304232"/>
          </a:xfrm>
        </p:spPr>
        <p:txBody>
          <a:bodyPr/>
          <a:lstStyle/>
          <a:p>
            <a:r>
              <a:rPr lang="pt-BR" b="1" dirty="0"/>
              <a:t>	População</a:t>
            </a:r>
          </a:p>
          <a:p>
            <a:pPr algn="just"/>
            <a:r>
              <a:rPr lang="pt-BR" b="1" dirty="0"/>
              <a:t>	</a:t>
            </a:r>
            <a:r>
              <a:rPr lang="pt-BR" dirty="0"/>
              <a:t>conjunto de elementos (pessoas, objetos, eventos) que podem ser observados, com respeito às características (</a:t>
            </a:r>
            <a:r>
              <a:rPr lang="pt-BR" u="sng" dirty="0"/>
              <a:t>variáveis</a:t>
            </a:r>
            <a:r>
              <a:rPr lang="pt-BR" dirty="0"/>
              <a:t>) que se se pretende investigar.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682998" y="4509120"/>
            <a:ext cx="7991478" cy="1181099"/>
            <a:chOff x="431" y="2704"/>
            <a:chExt cx="5034" cy="744"/>
          </a:xfrm>
        </p:grpSpPr>
        <p:sp>
          <p:nvSpPr>
            <p:cNvPr id="134148" name="Text Box 4"/>
            <p:cNvSpPr txBox="1">
              <a:spLocks noChangeArrowheads="1"/>
            </p:cNvSpPr>
            <p:nvPr/>
          </p:nvSpPr>
          <p:spPr bwMode="auto">
            <a:xfrm>
              <a:off x="431" y="2885"/>
              <a:ext cx="1225" cy="523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pt-BR" sz="2400" dirty="0">
                  <a:solidFill>
                    <a:srgbClr val="CC3300"/>
                  </a:solidFill>
                </a:rPr>
                <a:t>Abrangência</a:t>
              </a:r>
            </a:p>
            <a:p>
              <a:r>
                <a:rPr lang="pt-BR" sz="2400" dirty="0">
                  <a:solidFill>
                    <a:srgbClr val="CC3300"/>
                  </a:solidFill>
                </a:rPr>
                <a:t>da pesquisa</a:t>
              </a:r>
            </a:p>
          </p:txBody>
        </p:sp>
        <p:sp>
          <p:nvSpPr>
            <p:cNvPr id="134149" name="Text Box 5"/>
            <p:cNvSpPr txBox="1">
              <a:spLocks noChangeArrowheads="1"/>
            </p:cNvSpPr>
            <p:nvPr/>
          </p:nvSpPr>
          <p:spPr bwMode="auto">
            <a:xfrm>
              <a:off x="1973" y="2704"/>
              <a:ext cx="1814" cy="29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pt-BR" sz="2400" dirty="0">
                  <a:solidFill>
                    <a:srgbClr val="CC3300"/>
                  </a:solidFill>
                </a:rPr>
                <a:t>Toda a população</a:t>
              </a:r>
            </a:p>
          </p:txBody>
        </p:sp>
        <p:sp>
          <p:nvSpPr>
            <p:cNvPr id="134150" name="Text Box 6"/>
            <p:cNvSpPr txBox="1">
              <a:spLocks noChangeArrowheads="1"/>
            </p:cNvSpPr>
            <p:nvPr/>
          </p:nvSpPr>
          <p:spPr bwMode="auto">
            <a:xfrm>
              <a:off x="4228" y="2749"/>
              <a:ext cx="693" cy="29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pt-BR" sz="2400">
                  <a:solidFill>
                    <a:srgbClr val="CC3300"/>
                  </a:solidFill>
                </a:rPr>
                <a:t>Censo</a:t>
              </a:r>
            </a:p>
          </p:txBody>
        </p:sp>
        <p:sp>
          <p:nvSpPr>
            <p:cNvPr id="134151" name="Text Box 7"/>
            <p:cNvSpPr txBox="1">
              <a:spLocks noChangeArrowheads="1"/>
            </p:cNvSpPr>
            <p:nvPr/>
          </p:nvSpPr>
          <p:spPr bwMode="auto">
            <a:xfrm>
              <a:off x="1927" y="3157"/>
              <a:ext cx="1860" cy="291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pt-BR" sz="2400">
                  <a:solidFill>
                    <a:srgbClr val="CC3300"/>
                  </a:solidFill>
                </a:rPr>
                <a:t>Parte da população</a:t>
              </a:r>
            </a:p>
          </p:txBody>
        </p:sp>
        <p:sp>
          <p:nvSpPr>
            <p:cNvPr id="134152" name="Text Box 8"/>
            <p:cNvSpPr txBox="1">
              <a:spLocks noChangeArrowheads="1"/>
            </p:cNvSpPr>
            <p:nvPr/>
          </p:nvSpPr>
          <p:spPr bwMode="auto">
            <a:xfrm>
              <a:off x="4171" y="3157"/>
              <a:ext cx="1294" cy="291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pt-BR" sz="2400" dirty="0">
                  <a:solidFill>
                    <a:srgbClr val="CC3300"/>
                  </a:solidFill>
                </a:rPr>
                <a:t>Amostragem</a:t>
              </a:r>
            </a:p>
          </p:txBody>
        </p:sp>
        <p:sp>
          <p:nvSpPr>
            <p:cNvPr id="134153" name="AutoShape 9"/>
            <p:cNvSpPr>
              <a:spLocks noChangeArrowheads="1"/>
            </p:cNvSpPr>
            <p:nvPr/>
          </p:nvSpPr>
          <p:spPr bwMode="auto">
            <a:xfrm>
              <a:off x="3787" y="2795"/>
              <a:ext cx="363" cy="136"/>
            </a:xfrm>
            <a:prstGeom prst="rightArrow">
              <a:avLst>
                <a:gd name="adj1" fmla="val 50000"/>
                <a:gd name="adj2" fmla="val 6672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4154" name="AutoShape 10"/>
            <p:cNvSpPr>
              <a:spLocks noChangeArrowheads="1"/>
            </p:cNvSpPr>
            <p:nvPr/>
          </p:nvSpPr>
          <p:spPr bwMode="auto">
            <a:xfrm>
              <a:off x="3787" y="3248"/>
              <a:ext cx="363" cy="136"/>
            </a:xfrm>
            <a:prstGeom prst="rightArrow">
              <a:avLst>
                <a:gd name="adj1" fmla="val 50000"/>
                <a:gd name="adj2" fmla="val 6672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4155" name="AutoShape 11"/>
            <p:cNvSpPr>
              <a:spLocks noChangeArrowheads="1"/>
            </p:cNvSpPr>
            <p:nvPr/>
          </p:nvSpPr>
          <p:spPr bwMode="auto">
            <a:xfrm rot="1414005">
              <a:off x="1643" y="3203"/>
              <a:ext cx="363" cy="136"/>
            </a:xfrm>
            <a:prstGeom prst="rightArrow">
              <a:avLst>
                <a:gd name="adj1" fmla="val 50000"/>
                <a:gd name="adj2" fmla="val 6672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4156" name="AutoShape 12"/>
            <p:cNvSpPr>
              <a:spLocks noChangeArrowheads="1"/>
            </p:cNvSpPr>
            <p:nvPr/>
          </p:nvSpPr>
          <p:spPr bwMode="auto">
            <a:xfrm rot="20062064">
              <a:off x="1644" y="2976"/>
              <a:ext cx="363" cy="136"/>
            </a:xfrm>
            <a:prstGeom prst="rightArrow">
              <a:avLst>
                <a:gd name="adj1" fmla="val 50000"/>
                <a:gd name="adj2" fmla="val 6672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>
                <a:solidFill>
                  <a:srgbClr val="CC3300"/>
                </a:solidFill>
              </a:rPr>
              <a:t>Instrumentos de coleta </a:t>
            </a:r>
            <a:r>
              <a:rPr lang="pt-BR" sz="4000" u="sng" dirty="0"/>
              <a:t>Como?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67544" y="1790700"/>
            <a:ext cx="8228013" cy="358251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pt-BR" dirty="0"/>
              <a:t>Questionários</a:t>
            </a:r>
          </a:p>
          <a:p>
            <a:pPr>
              <a:buFont typeface="Arial" pitchFamily="34" charset="0"/>
              <a:buChar char="•"/>
            </a:pPr>
            <a:r>
              <a:rPr lang="pt-BR" dirty="0"/>
              <a:t>Entrevistas</a:t>
            </a:r>
          </a:p>
          <a:p>
            <a:pPr>
              <a:buFont typeface="Arial" pitchFamily="34" charset="0"/>
              <a:buChar char="•"/>
            </a:pPr>
            <a:r>
              <a:rPr lang="pt-BR" dirty="0"/>
              <a:t>Termômetros</a:t>
            </a:r>
          </a:p>
          <a:p>
            <a:pPr>
              <a:buFont typeface="Arial" pitchFamily="34" charset="0"/>
              <a:buChar char="•"/>
            </a:pPr>
            <a:r>
              <a:rPr lang="pt-BR" dirty="0"/>
              <a:t>Balanças</a:t>
            </a:r>
          </a:p>
          <a:p>
            <a:pPr>
              <a:buFont typeface="Arial" pitchFamily="34" charset="0"/>
              <a:buChar char="•"/>
            </a:pPr>
            <a:r>
              <a:rPr lang="pt-BR" dirty="0"/>
              <a:t>Medidores de pressão arterial</a:t>
            </a:r>
          </a:p>
          <a:p>
            <a:pPr>
              <a:buFont typeface="Arial" pitchFamily="34" charset="0"/>
              <a:buChar char="•"/>
            </a:pPr>
            <a:endParaRPr lang="pt-BR" dirty="0"/>
          </a:p>
          <a:p>
            <a:pPr>
              <a:buFont typeface="Arial" pitchFamily="34" charset="0"/>
              <a:buChar char="•"/>
            </a:pP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>
                <a:solidFill>
                  <a:srgbClr val="CC3300"/>
                </a:solidFill>
              </a:rPr>
              <a:t>VARIÁVEIS</a:t>
            </a:r>
            <a:r>
              <a:rPr lang="pt-BR"/>
              <a:t> (O quê?)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b="1" dirty="0"/>
              <a:t>	Variáveis</a:t>
            </a:r>
            <a:r>
              <a:rPr lang="pt-BR" dirty="0"/>
              <a:t> 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	são as características que podem ser observadas (ou medidas) em cada elemento da população, sob as mesmas condições.</a:t>
            </a:r>
          </a:p>
          <a:p>
            <a:pPr lvl="1"/>
            <a:endParaRPr lang="pt-BR" dirty="0"/>
          </a:p>
          <a:p>
            <a:pPr marL="342000" lvl="1" indent="-342000"/>
            <a:r>
              <a:rPr lang="pt-BR" dirty="0"/>
              <a:t>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9168" y="188913"/>
            <a:ext cx="7691264" cy="719137"/>
          </a:xfrm>
        </p:spPr>
        <p:txBody>
          <a:bodyPr/>
          <a:lstStyle/>
          <a:p>
            <a:r>
              <a:rPr lang="pt-BR" sz="4000" dirty="0"/>
              <a:t>Pesquisa, dados e estatística</a:t>
            </a:r>
            <a:endParaRPr lang="pt-BR" sz="32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724525" y="1989138"/>
            <a:ext cx="3200400" cy="3276600"/>
            <a:chOff x="3600" y="1440"/>
            <a:chExt cx="2016" cy="2064"/>
          </a:xfrm>
        </p:grpSpPr>
        <p:sp>
          <p:nvSpPr>
            <p:cNvPr id="129028" name="Oval 4"/>
            <p:cNvSpPr>
              <a:spLocks noChangeArrowheads="1"/>
            </p:cNvSpPr>
            <p:nvPr/>
          </p:nvSpPr>
          <p:spPr bwMode="auto">
            <a:xfrm>
              <a:off x="4416" y="1440"/>
              <a:ext cx="1200" cy="1632"/>
            </a:xfrm>
            <a:prstGeom prst="ellipse">
              <a:avLst/>
            </a:prstGeom>
            <a:solidFill>
              <a:srgbClr val="00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pt-BR" b="1" dirty="0" err="1">
                  <a:solidFill>
                    <a:schemeClr val="bg1"/>
                  </a:solidFill>
                  <a:latin typeface="Arial" charset="0"/>
                </a:rPr>
                <a:t>Metodo</a:t>
              </a:r>
              <a:r>
                <a:rPr lang="pt-BR" b="1" dirty="0">
                  <a:solidFill>
                    <a:schemeClr val="bg1"/>
                  </a:solidFill>
                  <a:latin typeface="Arial" charset="0"/>
                </a:rPr>
                <a:t>-</a:t>
              </a:r>
            </a:p>
            <a:p>
              <a:pPr algn="ctr" eaLnBrk="0" hangingPunct="0"/>
              <a:r>
                <a:rPr lang="pt-BR" b="1" dirty="0" err="1">
                  <a:solidFill>
                    <a:schemeClr val="bg1"/>
                  </a:solidFill>
                  <a:latin typeface="Arial" charset="0"/>
                </a:rPr>
                <a:t>logia</a:t>
              </a:r>
              <a:endParaRPr lang="pt-BR" b="1" dirty="0">
                <a:solidFill>
                  <a:schemeClr val="bg1"/>
                </a:solidFill>
                <a:latin typeface="Arial" charset="0"/>
              </a:endParaRPr>
            </a:p>
            <a:p>
              <a:pPr algn="ctr" eaLnBrk="0" hangingPunct="0"/>
              <a:r>
                <a:rPr lang="pt-BR" b="1" dirty="0">
                  <a:solidFill>
                    <a:schemeClr val="bg1"/>
                  </a:solidFill>
                  <a:latin typeface="Arial" charset="0"/>
                </a:rPr>
                <a:t>estatística</a:t>
              </a:r>
              <a:endParaRPr lang="pt-BR" b="1" dirty="0">
                <a:latin typeface="Arial" charset="0"/>
              </a:endParaRPr>
            </a:p>
          </p:txBody>
        </p:sp>
        <p:sp>
          <p:nvSpPr>
            <p:cNvPr id="129029" name="Line 5"/>
            <p:cNvSpPr>
              <a:spLocks noChangeShapeType="1"/>
            </p:cNvSpPr>
            <p:nvPr/>
          </p:nvSpPr>
          <p:spPr bwMode="auto">
            <a:xfrm flipH="1" flipV="1">
              <a:off x="4176" y="1776"/>
              <a:ext cx="288" cy="96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 type="stealth" w="lg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9030" name="Line 6"/>
            <p:cNvSpPr>
              <a:spLocks noChangeShapeType="1"/>
            </p:cNvSpPr>
            <p:nvPr/>
          </p:nvSpPr>
          <p:spPr bwMode="auto">
            <a:xfrm flipH="1">
              <a:off x="4176" y="2160"/>
              <a:ext cx="240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 type="stealth" w="lg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9031" name="Line 7"/>
            <p:cNvSpPr>
              <a:spLocks noChangeShapeType="1"/>
            </p:cNvSpPr>
            <p:nvPr/>
          </p:nvSpPr>
          <p:spPr bwMode="auto">
            <a:xfrm flipH="1">
              <a:off x="4179" y="2640"/>
              <a:ext cx="333" cy="337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 type="stealth" w="lg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9032" name="Line 8"/>
            <p:cNvSpPr>
              <a:spLocks noChangeShapeType="1"/>
            </p:cNvSpPr>
            <p:nvPr/>
          </p:nvSpPr>
          <p:spPr bwMode="auto">
            <a:xfrm flipH="1">
              <a:off x="3600" y="2928"/>
              <a:ext cx="1104" cy="576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 type="stealth" w="lg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29033" name="Rectangle 9"/>
          <p:cNvSpPr>
            <a:spLocks noChangeArrowheads="1"/>
          </p:cNvSpPr>
          <p:nvPr/>
        </p:nvSpPr>
        <p:spPr bwMode="auto">
          <a:xfrm>
            <a:off x="2143125" y="1455738"/>
            <a:ext cx="5257800" cy="457200"/>
          </a:xfrm>
          <a:prstGeom prst="rect">
            <a:avLst/>
          </a:prstGeom>
          <a:solidFill>
            <a:srgbClr val="FFFF99"/>
          </a:solidFill>
          <a:ln w="9525">
            <a:solidFill>
              <a:srgbClr val="FF99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pt-BR" sz="2000" b="1" dirty="0">
                <a:solidFill>
                  <a:schemeClr val="tx1"/>
                </a:solidFill>
                <a:latin typeface="Arial" charset="0"/>
              </a:rPr>
              <a:t>Tema, definição do problema, objetivos, ...</a:t>
            </a:r>
            <a:endParaRPr lang="pt-BR" sz="2000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676525" y="1912938"/>
            <a:ext cx="3886200" cy="762000"/>
            <a:chOff x="1680" y="1392"/>
            <a:chExt cx="2448" cy="480"/>
          </a:xfrm>
        </p:grpSpPr>
        <p:sp>
          <p:nvSpPr>
            <p:cNvPr id="129035" name="Rectangle 11"/>
            <p:cNvSpPr>
              <a:spLocks noChangeArrowheads="1"/>
            </p:cNvSpPr>
            <p:nvPr/>
          </p:nvSpPr>
          <p:spPr bwMode="auto">
            <a:xfrm>
              <a:off x="1680" y="1584"/>
              <a:ext cx="2448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pt-BR" sz="2000" b="1" dirty="0">
                  <a:solidFill>
                    <a:schemeClr val="tx1"/>
                  </a:solidFill>
                  <a:latin typeface="Arial" charset="0"/>
                </a:rPr>
                <a:t>Planejamento da pesquisa</a:t>
              </a:r>
              <a:endParaRPr lang="pt-BR" sz="20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29036" name="AutoShape 12"/>
            <p:cNvSpPr>
              <a:spLocks noChangeArrowheads="1"/>
            </p:cNvSpPr>
            <p:nvPr/>
          </p:nvSpPr>
          <p:spPr bwMode="auto">
            <a:xfrm>
              <a:off x="2784" y="1392"/>
              <a:ext cx="192" cy="19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752725" y="3284538"/>
            <a:ext cx="3886200" cy="762000"/>
            <a:chOff x="1728" y="2256"/>
            <a:chExt cx="2448" cy="480"/>
          </a:xfrm>
        </p:grpSpPr>
        <p:sp>
          <p:nvSpPr>
            <p:cNvPr id="129038" name="Rectangle 14"/>
            <p:cNvSpPr>
              <a:spLocks noChangeArrowheads="1"/>
            </p:cNvSpPr>
            <p:nvPr/>
          </p:nvSpPr>
          <p:spPr bwMode="auto">
            <a:xfrm>
              <a:off x="1728" y="2448"/>
              <a:ext cx="2448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pt-BR" sz="2000" b="1">
                  <a:solidFill>
                    <a:schemeClr val="tx1"/>
                  </a:solidFill>
                  <a:latin typeface="Arial" charset="0"/>
                </a:rPr>
                <a:t>Dados</a:t>
              </a:r>
              <a:endParaRPr lang="pt-BR" sz="20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29039" name="AutoShape 15"/>
            <p:cNvSpPr>
              <a:spLocks noChangeArrowheads="1"/>
            </p:cNvSpPr>
            <p:nvPr/>
          </p:nvSpPr>
          <p:spPr bwMode="auto">
            <a:xfrm>
              <a:off x="2784" y="2256"/>
              <a:ext cx="192" cy="19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6600"/>
            </a:solidFill>
            <a:ln w="9525">
              <a:solidFill>
                <a:srgbClr val="FF99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2752725" y="3970338"/>
            <a:ext cx="3886200" cy="762000"/>
            <a:chOff x="1728" y="2688"/>
            <a:chExt cx="2448" cy="480"/>
          </a:xfrm>
        </p:grpSpPr>
        <p:sp>
          <p:nvSpPr>
            <p:cNvPr id="129041" name="Rectangle 17"/>
            <p:cNvSpPr>
              <a:spLocks noChangeArrowheads="1"/>
            </p:cNvSpPr>
            <p:nvPr/>
          </p:nvSpPr>
          <p:spPr bwMode="auto">
            <a:xfrm>
              <a:off x="1728" y="2880"/>
              <a:ext cx="2448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pt-BR" sz="2000" b="1">
                  <a:solidFill>
                    <a:schemeClr val="tx1"/>
                  </a:solidFill>
                  <a:latin typeface="Arial" charset="0"/>
                </a:rPr>
                <a:t>Análise dos dados</a:t>
              </a:r>
              <a:endParaRPr lang="pt-BR" sz="20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29042" name="AutoShape 18"/>
            <p:cNvSpPr>
              <a:spLocks noChangeArrowheads="1"/>
            </p:cNvSpPr>
            <p:nvPr/>
          </p:nvSpPr>
          <p:spPr bwMode="auto">
            <a:xfrm>
              <a:off x="2784" y="2688"/>
              <a:ext cx="192" cy="19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3362325" y="4732338"/>
            <a:ext cx="2286000" cy="762000"/>
            <a:chOff x="2112" y="3168"/>
            <a:chExt cx="1440" cy="480"/>
          </a:xfrm>
        </p:grpSpPr>
        <p:sp>
          <p:nvSpPr>
            <p:cNvPr id="129044" name="Rectangle 20"/>
            <p:cNvSpPr>
              <a:spLocks noChangeArrowheads="1"/>
            </p:cNvSpPr>
            <p:nvPr/>
          </p:nvSpPr>
          <p:spPr bwMode="auto">
            <a:xfrm>
              <a:off x="2112" y="3360"/>
              <a:ext cx="1440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pt-BR" sz="2000" b="1">
                  <a:solidFill>
                    <a:schemeClr val="tx1"/>
                  </a:solidFill>
                  <a:latin typeface="Arial" charset="0"/>
                </a:rPr>
                <a:t>Resultados</a:t>
              </a:r>
              <a:endParaRPr lang="pt-BR" sz="20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29045" name="AutoShape 21"/>
            <p:cNvSpPr>
              <a:spLocks noChangeArrowheads="1"/>
            </p:cNvSpPr>
            <p:nvPr/>
          </p:nvSpPr>
          <p:spPr bwMode="auto">
            <a:xfrm>
              <a:off x="2784" y="3168"/>
              <a:ext cx="192" cy="19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3438525" y="5494338"/>
            <a:ext cx="2286000" cy="762000"/>
            <a:chOff x="2160" y="3648"/>
            <a:chExt cx="1440" cy="480"/>
          </a:xfrm>
        </p:grpSpPr>
        <p:sp>
          <p:nvSpPr>
            <p:cNvPr id="129047" name="Rectangle 23"/>
            <p:cNvSpPr>
              <a:spLocks noChangeArrowheads="1"/>
            </p:cNvSpPr>
            <p:nvPr/>
          </p:nvSpPr>
          <p:spPr bwMode="auto">
            <a:xfrm>
              <a:off x="2160" y="3840"/>
              <a:ext cx="1440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pt-BR" sz="2000" b="1">
                  <a:solidFill>
                    <a:schemeClr val="tx1"/>
                  </a:solidFill>
                  <a:latin typeface="Arial" charset="0"/>
                </a:rPr>
                <a:t>Conclusões</a:t>
              </a:r>
              <a:endParaRPr lang="pt-BR" sz="20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29048" name="AutoShape 24"/>
            <p:cNvSpPr>
              <a:spLocks noChangeArrowheads="1"/>
            </p:cNvSpPr>
            <p:nvPr/>
          </p:nvSpPr>
          <p:spPr bwMode="auto">
            <a:xfrm>
              <a:off x="2784" y="3648"/>
              <a:ext cx="192" cy="19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2676525" y="2598738"/>
            <a:ext cx="3886200" cy="762000"/>
            <a:chOff x="1680" y="1824"/>
            <a:chExt cx="2448" cy="480"/>
          </a:xfrm>
        </p:grpSpPr>
        <p:sp>
          <p:nvSpPr>
            <p:cNvPr id="129050" name="Rectangle 26"/>
            <p:cNvSpPr>
              <a:spLocks noChangeArrowheads="1"/>
            </p:cNvSpPr>
            <p:nvPr/>
          </p:nvSpPr>
          <p:spPr bwMode="auto">
            <a:xfrm>
              <a:off x="1680" y="2016"/>
              <a:ext cx="2448" cy="288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pt-BR" sz="2000" b="1">
                  <a:latin typeface="Arial" charset="0"/>
                </a:rPr>
                <a:t>Execução da pesquisa</a:t>
              </a:r>
              <a:endParaRPr lang="pt-BR" sz="2000">
                <a:latin typeface="Arial" charset="0"/>
              </a:endParaRPr>
            </a:p>
          </p:txBody>
        </p:sp>
        <p:sp>
          <p:nvSpPr>
            <p:cNvPr id="129051" name="Rectangle 27"/>
            <p:cNvSpPr>
              <a:spLocks noChangeArrowheads="1"/>
            </p:cNvSpPr>
            <p:nvPr/>
          </p:nvSpPr>
          <p:spPr bwMode="auto">
            <a:xfrm>
              <a:off x="1680" y="2016"/>
              <a:ext cx="2448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pt-BR" sz="2000" b="1" dirty="0">
                  <a:solidFill>
                    <a:schemeClr val="tx1"/>
                  </a:solidFill>
                  <a:latin typeface="Arial" charset="0"/>
                </a:rPr>
                <a:t>Execução da pesquisa</a:t>
              </a:r>
              <a:endParaRPr lang="pt-BR" sz="20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29052" name="AutoShape 28"/>
            <p:cNvSpPr>
              <a:spLocks noChangeArrowheads="1"/>
            </p:cNvSpPr>
            <p:nvPr/>
          </p:nvSpPr>
          <p:spPr bwMode="auto">
            <a:xfrm>
              <a:off x="2784" y="1824"/>
              <a:ext cx="192" cy="19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9" name="Group 29"/>
          <p:cNvGrpSpPr>
            <a:grpSpLocks/>
          </p:cNvGrpSpPr>
          <p:nvPr/>
        </p:nvGrpSpPr>
        <p:grpSpPr bwMode="auto">
          <a:xfrm>
            <a:off x="238125" y="1989138"/>
            <a:ext cx="3124200" cy="3962400"/>
            <a:chOff x="144" y="1440"/>
            <a:chExt cx="1968" cy="2496"/>
          </a:xfrm>
        </p:grpSpPr>
        <p:sp>
          <p:nvSpPr>
            <p:cNvPr id="129054" name="Oval 30"/>
            <p:cNvSpPr>
              <a:spLocks noChangeArrowheads="1"/>
            </p:cNvSpPr>
            <p:nvPr/>
          </p:nvSpPr>
          <p:spPr bwMode="auto">
            <a:xfrm>
              <a:off x="144" y="1488"/>
              <a:ext cx="1200" cy="1632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pt-BR" b="1" dirty="0" err="1">
                  <a:solidFill>
                    <a:schemeClr val="bg1"/>
                  </a:solidFill>
                  <a:latin typeface="Arial" charset="0"/>
                </a:rPr>
                <a:t>Metodo</a:t>
              </a:r>
              <a:r>
                <a:rPr lang="pt-BR" b="1" dirty="0">
                  <a:solidFill>
                    <a:schemeClr val="bg1"/>
                  </a:solidFill>
                  <a:latin typeface="Arial" charset="0"/>
                </a:rPr>
                <a:t>-</a:t>
              </a:r>
            </a:p>
            <a:p>
              <a:pPr algn="ctr" eaLnBrk="0" hangingPunct="0"/>
              <a:r>
                <a:rPr lang="pt-BR" b="1" dirty="0" err="1">
                  <a:solidFill>
                    <a:schemeClr val="bg1"/>
                  </a:solidFill>
                  <a:latin typeface="Arial" charset="0"/>
                </a:rPr>
                <a:t>logia</a:t>
              </a:r>
              <a:r>
                <a:rPr lang="pt-BR" b="1" dirty="0">
                  <a:solidFill>
                    <a:schemeClr val="bg1"/>
                  </a:solidFill>
                  <a:latin typeface="Arial" charset="0"/>
                </a:rPr>
                <a:t> da</a:t>
              </a:r>
            </a:p>
            <a:p>
              <a:pPr algn="ctr" eaLnBrk="0" hangingPunct="0"/>
              <a:r>
                <a:rPr lang="pt-BR" b="1" dirty="0">
                  <a:solidFill>
                    <a:schemeClr val="bg1"/>
                  </a:solidFill>
                  <a:latin typeface="Arial" charset="0"/>
                </a:rPr>
                <a:t>área em</a:t>
              </a:r>
            </a:p>
            <a:p>
              <a:pPr algn="ctr" eaLnBrk="0" hangingPunct="0"/>
              <a:r>
                <a:rPr lang="pt-BR" b="1" dirty="0">
                  <a:solidFill>
                    <a:schemeClr val="bg1"/>
                  </a:solidFill>
                  <a:latin typeface="Arial" charset="0"/>
                </a:rPr>
                <a:t>estudo</a:t>
              </a:r>
              <a:endParaRPr lang="pt-BR" b="1" dirty="0">
                <a:latin typeface="Arial" charset="0"/>
              </a:endParaRPr>
            </a:p>
          </p:txBody>
        </p:sp>
        <p:sp>
          <p:nvSpPr>
            <p:cNvPr id="129055" name="Line 31"/>
            <p:cNvSpPr>
              <a:spLocks noChangeShapeType="1"/>
            </p:cNvSpPr>
            <p:nvPr/>
          </p:nvSpPr>
          <p:spPr bwMode="auto">
            <a:xfrm flipV="1">
              <a:off x="1200" y="1440"/>
              <a:ext cx="288" cy="288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 type="stealth" w="lg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9056" name="Line 32"/>
            <p:cNvSpPr>
              <a:spLocks noChangeShapeType="1"/>
            </p:cNvSpPr>
            <p:nvPr/>
          </p:nvSpPr>
          <p:spPr bwMode="auto">
            <a:xfrm flipV="1">
              <a:off x="1296" y="1776"/>
              <a:ext cx="336" cy="144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 type="stealth" w="lg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9057" name="Line 33"/>
            <p:cNvSpPr>
              <a:spLocks noChangeShapeType="1"/>
            </p:cNvSpPr>
            <p:nvPr/>
          </p:nvSpPr>
          <p:spPr bwMode="auto">
            <a:xfrm>
              <a:off x="1344" y="2208"/>
              <a:ext cx="288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 type="stealth" w="lg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9058" name="Line 34"/>
            <p:cNvSpPr>
              <a:spLocks noChangeShapeType="1"/>
            </p:cNvSpPr>
            <p:nvPr/>
          </p:nvSpPr>
          <p:spPr bwMode="auto">
            <a:xfrm>
              <a:off x="1248" y="2784"/>
              <a:ext cx="864" cy="1152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 type="stealth" w="lg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0" name="Group 35"/>
          <p:cNvGrpSpPr>
            <a:grpSpLocks/>
          </p:cNvGrpSpPr>
          <p:nvPr/>
        </p:nvGrpSpPr>
        <p:grpSpPr bwMode="auto">
          <a:xfrm>
            <a:off x="1076325" y="998538"/>
            <a:ext cx="7086600" cy="990600"/>
            <a:chOff x="672" y="816"/>
            <a:chExt cx="4464" cy="624"/>
          </a:xfrm>
        </p:grpSpPr>
        <p:sp>
          <p:nvSpPr>
            <p:cNvPr id="129060" name="AutoShape 36"/>
            <p:cNvSpPr>
              <a:spLocks noChangeArrowheads="1"/>
            </p:cNvSpPr>
            <p:nvPr/>
          </p:nvSpPr>
          <p:spPr bwMode="auto">
            <a:xfrm>
              <a:off x="672" y="912"/>
              <a:ext cx="192" cy="528"/>
            </a:xfrm>
            <a:prstGeom prst="downArrow">
              <a:avLst>
                <a:gd name="adj1" fmla="val 50000"/>
                <a:gd name="adj2" fmla="val 68750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9061" name="AutoShape 37"/>
            <p:cNvSpPr>
              <a:spLocks noChangeArrowheads="1"/>
            </p:cNvSpPr>
            <p:nvPr/>
          </p:nvSpPr>
          <p:spPr bwMode="auto">
            <a:xfrm>
              <a:off x="4944" y="864"/>
              <a:ext cx="192" cy="528"/>
            </a:xfrm>
            <a:prstGeom prst="downArrow">
              <a:avLst>
                <a:gd name="adj1" fmla="val 50000"/>
                <a:gd name="adj2" fmla="val 68750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9062" name="Rectangle 38"/>
            <p:cNvSpPr>
              <a:spLocks noChangeArrowheads="1"/>
            </p:cNvSpPr>
            <p:nvPr/>
          </p:nvSpPr>
          <p:spPr bwMode="auto">
            <a:xfrm>
              <a:off x="720" y="816"/>
              <a:ext cx="436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9" name="Line 7"/>
          <p:cNvSpPr>
            <a:spLocks noChangeShapeType="1"/>
          </p:cNvSpPr>
          <p:nvPr/>
        </p:nvSpPr>
        <p:spPr bwMode="auto">
          <a:xfrm flipH="1">
            <a:off x="6572264" y="3429000"/>
            <a:ext cx="600061" cy="463556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Variáveis e dados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196975"/>
            <a:ext cx="4070350" cy="576263"/>
          </a:xfrm>
        </p:spPr>
        <p:txBody>
          <a:bodyPr/>
          <a:lstStyle/>
          <a:p>
            <a:r>
              <a:rPr lang="pt-BR" dirty="0"/>
              <a:t>Ex: Alunos da turma</a:t>
            </a:r>
          </a:p>
        </p:txBody>
      </p:sp>
      <p:graphicFrame>
        <p:nvGraphicFramePr>
          <p:cNvPr id="136328" name="Group 136"/>
          <p:cNvGraphicFramePr>
            <a:graphicFrameLocks noGrp="1"/>
          </p:cNvGraphicFramePr>
          <p:nvPr>
            <p:ph sz="quarter" idx="2"/>
          </p:nvPr>
        </p:nvGraphicFramePr>
        <p:xfrm>
          <a:off x="2987675" y="2276475"/>
          <a:ext cx="3455988" cy="3627120"/>
        </p:xfrm>
        <a:graphic>
          <a:graphicData uri="http://schemas.openxmlformats.org/drawingml/2006/table">
            <a:tbl>
              <a:tblPr/>
              <a:tblGrid>
                <a:gridCol w="801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6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2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717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Aluno</a:t>
                      </a:r>
                      <a:endParaRPr kumimoji="0" lang="pt-BR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Sexo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Faltas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Nota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03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masc.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9,20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03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masc.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9,00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fem.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8,50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03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masc.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10,00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03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fem.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6,30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03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fem.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4,90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303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fem.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7,00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03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fem.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7,30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masc.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5,40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03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masc.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8,00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303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...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...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...</a:t>
                      </a:r>
                      <a:endParaRPr kumimoji="0" lang="pt-B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...</a:t>
                      </a:r>
                      <a:endParaRPr kumimoji="0" lang="pt-BR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356100" y="1700213"/>
            <a:ext cx="4025900" cy="563562"/>
            <a:chOff x="2743" y="1389"/>
            <a:chExt cx="2536" cy="355"/>
          </a:xfrm>
        </p:grpSpPr>
        <p:sp>
          <p:nvSpPr>
            <p:cNvPr id="136198" name="Freeform 6"/>
            <p:cNvSpPr>
              <a:spLocks/>
            </p:cNvSpPr>
            <p:nvPr/>
          </p:nvSpPr>
          <p:spPr bwMode="auto">
            <a:xfrm>
              <a:off x="2743" y="1442"/>
              <a:ext cx="1452" cy="264"/>
            </a:xfrm>
            <a:custGeom>
              <a:avLst/>
              <a:gdLst/>
              <a:ahLst/>
              <a:cxnLst>
                <a:cxn ang="0">
                  <a:pos x="91" y="264"/>
                </a:cxn>
                <a:cxn ang="0">
                  <a:pos x="227" y="38"/>
                </a:cxn>
                <a:cxn ang="0">
                  <a:pos x="1452" y="38"/>
                </a:cxn>
              </a:cxnLst>
              <a:rect l="0" t="0" r="r" b="b"/>
              <a:pathLst>
                <a:path w="1452" h="264">
                  <a:moveTo>
                    <a:pt x="91" y="264"/>
                  </a:moveTo>
                  <a:cubicBezTo>
                    <a:pt x="45" y="170"/>
                    <a:pt x="0" y="76"/>
                    <a:pt x="227" y="38"/>
                  </a:cubicBezTo>
                  <a:cubicBezTo>
                    <a:pt x="454" y="0"/>
                    <a:pt x="953" y="19"/>
                    <a:pt x="1452" y="38"/>
                  </a:cubicBezTo>
                </a:path>
              </a:pathLst>
            </a:custGeom>
            <a:noFill/>
            <a:ln w="19050" cmpd="sng">
              <a:solidFill>
                <a:srgbClr val="FF33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36199" name="Freeform 7"/>
            <p:cNvSpPr>
              <a:spLocks/>
            </p:cNvSpPr>
            <p:nvPr/>
          </p:nvSpPr>
          <p:spPr bwMode="auto">
            <a:xfrm>
              <a:off x="3106" y="1525"/>
              <a:ext cx="1180" cy="219"/>
            </a:xfrm>
            <a:custGeom>
              <a:avLst/>
              <a:gdLst/>
              <a:ahLst/>
              <a:cxnLst>
                <a:cxn ang="0">
                  <a:pos x="91" y="264"/>
                </a:cxn>
                <a:cxn ang="0">
                  <a:pos x="227" y="38"/>
                </a:cxn>
                <a:cxn ang="0">
                  <a:pos x="1452" y="38"/>
                </a:cxn>
              </a:cxnLst>
              <a:rect l="0" t="0" r="r" b="b"/>
              <a:pathLst>
                <a:path w="1452" h="264">
                  <a:moveTo>
                    <a:pt x="91" y="264"/>
                  </a:moveTo>
                  <a:cubicBezTo>
                    <a:pt x="45" y="170"/>
                    <a:pt x="0" y="76"/>
                    <a:pt x="227" y="38"/>
                  </a:cubicBezTo>
                  <a:cubicBezTo>
                    <a:pt x="454" y="0"/>
                    <a:pt x="953" y="19"/>
                    <a:pt x="1452" y="38"/>
                  </a:cubicBezTo>
                </a:path>
              </a:pathLst>
            </a:custGeom>
            <a:noFill/>
            <a:ln w="19050" cmpd="sng">
              <a:solidFill>
                <a:srgbClr val="FF33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36200" name="Freeform 8"/>
            <p:cNvSpPr>
              <a:spLocks/>
            </p:cNvSpPr>
            <p:nvPr/>
          </p:nvSpPr>
          <p:spPr bwMode="auto">
            <a:xfrm>
              <a:off x="3560" y="1570"/>
              <a:ext cx="816" cy="136"/>
            </a:xfrm>
            <a:custGeom>
              <a:avLst/>
              <a:gdLst/>
              <a:ahLst/>
              <a:cxnLst>
                <a:cxn ang="0">
                  <a:pos x="91" y="264"/>
                </a:cxn>
                <a:cxn ang="0">
                  <a:pos x="227" y="38"/>
                </a:cxn>
                <a:cxn ang="0">
                  <a:pos x="1452" y="38"/>
                </a:cxn>
              </a:cxnLst>
              <a:rect l="0" t="0" r="r" b="b"/>
              <a:pathLst>
                <a:path w="1452" h="264">
                  <a:moveTo>
                    <a:pt x="91" y="264"/>
                  </a:moveTo>
                  <a:cubicBezTo>
                    <a:pt x="45" y="170"/>
                    <a:pt x="0" y="76"/>
                    <a:pt x="227" y="38"/>
                  </a:cubicBezTo>
                  <a:cubicBezTo>
                    <a:pt x="454" y="0"/>
                    <a:pt x="953" y="19"/>
                    <a:pt x="1452" y="38"/>
                  </a:cubicBezTo>
                </a:path>
              </a:pathLst>
            </a:custGeom>
            <a:noFill/>
            <a:ln w="19050" cmpd="sng">
              <a:solidFill>
                <a:srgbClr val="FF33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36201" name="Text Box 9"/>
            <p:cNvSpPr txBox="1">
              <a:spLocks noChangeArrowheads="1"/>
            </p:cNvSpPr>
            <p:nvPr/>
          </p:nvSpPr>
          <p:spPr bwMode="auto">
            <a:xfrm>
              <a:off x="4422" y="1389"/>
              <a:ext cx="857" cy="294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2400">
                  <a:solidFill>
                    <a:srgbClr val="CC3300"/>
                  </a:solidFill>
                </a:rPr>
                <a:t>Variáveis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6515100" y="2636838"/>
            <a:ext cx="1549400" cy="3168650"/>
            <a:chOff x="3877" y="1933"/>
            <a:chExt cx="976" cy="1724"/>
          </a:xfrm>
        </p:grpSpPr>
        <p:sp>
          <p:nvSpPr>
            <p:cNvPr id="136202" name="AutoShape 10"/>
            <p:cNvSpPr>
              <a:spLocks/>
            </p:cNvSpPr>
            <p:nvPr/>
          </p:nvSpPr>
          <p:spPr bwMode="auto">
            <a:xfrm>
              <a:off x="3877" y="1933"/>
              <a:ext cx="227" cy="1724"/>
            </a:xfrm>
            <a:prstGeom prst="rightBrace">
              <a:avLst>
                <a:gd name="adj1" fmla="val 63289"/>
                <a:gd name="adj2" fmla="val 50000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pt-BR">
                <a:solidFill>
                  <a:schemeClr val="accent2"/>
                </a:solidFill>
              </a:endParaRPr>
            </a:p>
          </p:txBody>
        </p:sp>
        <p:sp>
          <p:nvSpPr>
            <p:cNvPr id="136203" name="Text Box 11"/>
            <p:cNvSpPr txBox="1">
              <a:spLocks noChangeArrowheads="1"/>
            </p:cNvSpPr>
            <p:nvPr/>
          </p:nvSpPr>
          <p:spPr bwMode="auto">
            <a:xfrm>
              <a:off x="4240" y="2659"/>
              <a:ext cx="613" cy="254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2400">
                  <a:solidFill>
                    <a:schemeClr val="accent2"/>
                  </a:solidFill>
                </a:rPr>
                <a:t>Dados</a:t>
              </a:r>
            </a:p>
          </p:txBody>
        </p:sp>
      </p:grpSp>
      <p:grpSp>
        <p:nvGrpSpPr>
          <p:cNvPr id="4" name="Group 143"/>
          <p:cNvGrpSpPr>
            <a:grpSpLocks/>
          </p:cNvGrpSpPr>
          <p:nvPr/>
        </p:nvGrpSpPr>
        <p:grpSpPr bwMode="auto">
          <a:xfrm>
            <a:off x="900113" y="2781300"/>
            <a:ext cx="2663825" cy="2298701"/>
            <a:chOff x="340" y="1752"/>
            <a:chExt cx="1678" cy="1448"/>
          </a:xfrm>
        </p:grpSpPr>
        <p:sp>
          <p:nvSpPr>
            <p:cNvPr id="136330" name="Line 138"/>
            <p:cNvSpPr>
              <a:spLocks noChangeShapeType="1"/>
            </p:cNvSpPr>
            <p:nvPr/>
          </p:nvSpPr>
          <p:spPr bwMode="auto">
            <a:xfrm flipH="1">
              <a:off x="1383" y="1752"/>
              <a:ext cx="635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36331" name="Line 139"/>
            <p:cNvSpPr>
              <a:spLocks noChangeShapeType="1"/>
            </p:cNvSpPr>
            <p:nvPr/>
          </p:nvSpPr>
          <p:spPr bwMode="auto">
            <a:xfrm flipH="1">
              <a:off x="1429" y="1933"/>
              <a:ext cx="589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36332" name="Line 140"/>
            <p:cNvSpPr>
              <a:spLocks noChangeShapeType="1"/>
            </p:cNvSpPr>
            <p:nvPr/>
          </p:nvSpPr>
          <p:spPr bwMode="auto">
            <a:xfrm flipH="1">
              <a:off x="1429" y="2069"/>
              <a:ext cx="589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36333" name="Line 141"/>
            <p:cNvSpPr>
              <a:spLocks noChangeShapeType="1"/>
            </p:cNvSpPr>
            <p:nvPr/>
          </p:nvSpPr>
          <p:spPr bwMode="auto">
            <a:xfrm flipH="1" flipV="1">
              <a:off x="1429" y="2205"/>
              <a:ext cx="589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36334" name="Text Box 142"/>
            <p:cNvSpPr txBox="1">
              <a:spLocks noChangeArrowheads="1"/>
            </p:cNvSpPr>
            <p:nvPr/>
          </p:nvSpPr>
          <p:spPr bwMode="auto">
            <a:xfrm>
              <a:off x="340" y="1979"/>
              <a:ext cx="1225" cy="1221"/>
            </a:xfrm>
            <a:prstGeom prst="rect">
              <a:avLst/>
            </a:prstGeom>
            <a:noFill/>
            <a:ln w="9525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pt-BR" sz="2400" dirty="0">
                  <a:solidFill>
                    <a:schemeClr val="tx1"/>
                  </a:solidFill>
                </a:rPr>
                <a:t>Casos</a:t>
              </a:r>
            </a:p>
            <a:p>
              <a:r>
                <a:rPr lang="pt-BR" sz="2400" dirty="0">
                  <a:solidFill>
                    <a:srgbClr val="009900"/>
                  </a:solidFill>
                </a:rPr>
                <a:t>(elementos</a:t>
              </a:r>
            </a:p>
            <a:p>
              <a:r>
                <a:rPr lang="pt-BR" sz="2400" dirty="0">
                  <a:solidFill>
                    <a:srgbClr val="009900"/>
                  </a:solidFill>
                </a:rPr>
                <a:t>observados da</a:t>
              </a:r>
            </a:p>
            <a:p>
              <a:r>
                <a:rPr lang="pt-BR" sz="2400" dirty="0">
                  <a:solidFill>
                    <a:srgbClr val="009900"/>
                  </a:solidFill>
                </a:rPr>
                <a:t>população)</a:t>
              </a: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4200" b="1">
                <a:solidFill>
                  <a:srgbClr val="00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Tipos de variáveis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611313"/>
            <a:ext cx="8715375" cy="3716337"/>
          </a:xfrm>
          <a:prstGeom prst="rect">
            <a:avLst/>
          </a:prstGeom>
          <a:noFill/>
          <a:ln w="19080">
            <a:solidFill>
              <a:srgbClr val="35742A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793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4200" b="1">
                <a:solidFill>
                  <a:srgbClr val="00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Tipos de variáveis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28624" y="1285875"/>
            <a:ext cx="8463855" cy="4786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>
              <a:spcBef>
                <a:spcPts val="600"/>
              </a:spcBef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BR" sz="2000" b="1" dirty="0">
                <a:solidFill>
                  <a:srgbClr val="006633"/>
                </a:solidFill>
              </a:rPr>
              <a:t>	QUALITATIVAS – expressas por palavras ou códigos que designam categorias.</a:t>
            </a:r>
          </a:p>
          <a:p>
            <a:pPr marL="342900" indent="-341313">
              <a:spcBef>
                <a:spcPts val="200"/>
              </a:spcBef>
              <a:buClr>
                <a:srgbClr val="CC9900"/>
              </a:buClr>
              <a:buSzPct val="65000"/>
              <a:buFont typeface="Wingdings" charset="2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t-BR" sz="2000" b="1" dirty="0">
              <a:solidFill>
                <a:srgbClr val="FF0000"/>
              </a:solidFill>
            </a:endParaRPr>
          </a:p>
          <a:p>
            <a:pPr marL="342900" indent="-341313">
              <a:spcBef>
                <a:spcPts val="600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BR" sz="2000" b="1" dirty="0">
                <a:solidFill>
                  <a:srgbClr val="FF0000"/>
                </a:solidFill>
              </a:rPr>
              <a:t>Nominais</a:t>
            </a:r>
            <a:r>
              <a:rPr lang="pt-BR" sz="2000" b="1" dirty="0">
                <a:solidFill>
                  <a:srgbClr val="006633"/>
                </a:solidFill>
              </a:rPr>
              <a:t>: categorias </a:t>
            </a:r>
            <a:r>
              <a:rPr lang="pt-BR" sz="2000" b="1" u="sng" dirty="0">
                <a:solidFill>
                  <a:srgbClr val="006633"/>
                </a:solidFill>
              </a:rPr>
              <a:t>não</a:t>
            </a:r>
            <a:r>
              <a:rPr lang="pt-BR" sz="2000" b="1" dirty="0">
                <a:solidFill>
                  <a:srgbClr val="006633"/>
                </a:solidFill>
              </a:rPr>
              <a:t> seguem uma ordem</a:t>
            </a:r>
          </a:p>
          <a:p>
            <a:pPr marL="342900" indent="-341313">
              <a:spcBef>
                <a:spcPts val="600"/>
              </a:spcBef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BR" sz="2000" b="1" dirty="0">
                <a:solidFill>
                  <a:srgbClr val="003399"/>
                </a:solidFill>
              </a:rPr>
              <a:t>	</a:t>
            </a:r>
            <a:r>
              <a:rPr lang="pt-BR" dirty="0">
                <a:solidFill>
                  <a:srgbClr val="003399"/>
                </a:solidFill>
              </a:rPr>
              <a:t>variável </a:t>
            </a:r>
            <a:r>
              <a:rPr lang="pt-BR" u="sng" dirty="0">
                <a:solidFill>
                  <a:srgbClr val="003399"/>
                </a:solidFill>
              </a:rPr>
              <a:t>cor dos olhos </a:t>
            </a:r>
            <a:r>
              <a:rPr lang="pt-BR" dirty="0">
                <a:solidFill>
                  <a:srgbClr val="003399"/>
                </a:solidFill>
                <a:sym typeface="Wingdings" panose="05000000000000000000" pitchFamily="2" charset="2"/>
              </a:rPr>
              <a:t> </a:t>
            </a:r>
            <a:r>
              <a:rPr lang="pt-BR" dirty="0">
                <a:solidFill>
                  <a:srgbClr val="003399"/>
                </a:solidFill>
              </a:rPr>
              <a:t>categorias: azul, verde, preto</a:t>
            </a:r>
          </a:p>
          <a:p>
            <a:pPr marL="669925" lvl="1" indent="-323850">
              <a:spcBef>
                <a:spcPts val="600"/>
              </a:spcBef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BR" dirty="0">
                <a:solidFill>
                  <a:srgbClr val="003399"/>
                </a:solidFill>
              </a:rPr>
              <a:t>variável </a:t>
            </a:r>
            <a:r>
              <a:rPr lang="pt-BR" u="sng" dirty="0">
                <a:solidFill>
                  <a:srgbClr val="003399"/>
                </a:solidFill>
              </a:rPr>
              <a:t>estado civil</a:t>
            </a:r>
            <a:r>
              <a:rPr lang="pt-BR" dirty="0">
                <a:solidFill>
                  <a:srgbClr val="003399"/>
                </a:solidFill>
              </a:rPr>
              <a:t>    </a:t>
            </a:r>
            <a:r>
              <a:rPr lang="pt-BR" dirty="0">
                <a:solidFill>
                  <a:srgbClr val="003399"/>
                </a:solidFill>
                <a:sym typeface="Wingdings" panose="05000000000000000000" pitchFamily="2" charset="2"/>
              </a:rPr>
              <a:t>  </a:t>
            </a:r>
            <a:r>
              <a:rPr lang="pt-BR" dirty="0">
                <a:solidFill>
                  <a:srgbClr val="003399"/>
                </a:solidFill>
              </a:rPr>
              <a:t>categorias: casado, solteiro, viúvo, separado </a:t>
            </a:r>
          </a:p>
          <a:p>
            <a:pPr marL="342900" indent="-341313">
              <a:spcBef>
                <a:spcPts val="200"/>
              </a:spcBef>
              <a:buClr>
                <a:srgbClr val="CC9900"/>
              </a:buClr>
              <a:buSzPct val="65000"/>
              <a:buFont typeface="Wingdings" charset="2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t-BR" sz="2000" b="1" dirty="0">
              <a:solidFill>
                <a:srgbClr val="FF0000"/>
              </a:solidFill>
            </a:endParaRPr>
          </a:p>
          <a:p>
            <a:pPr marL="342900" indent="-341313">
              <a:spcBef>
                <a:spcPts val="600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BR" sz="2000" b="1" dirty="0">
                <a:solidFill>
                  <a:srgbClr val="FF0000"/>
                </a:solidFill>
              </a:rPr>
              <a:t>Ordinais</a:t>
            </a:r>
            <a:r>
              <a:rPr lang="pt-BR" sz="2000" b="1" dirty="0">
                <a:solidFill>
                  <a:srgbClr val="006633"/>
                </a:solidFill>
              </a:rPr>
              <a:t>: categorias seguem uma ordem</a:t>
            </a:r>
          </a:p>
          <a:p>
            <a:pPr marL="342900" indent="-341313">
              <a:spcBef>
                <a:spcPts val="600"/>
              </a:spcBef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BR" sz="2000" b="1" dirty="0">
                <a:solidFill>
                  <a:srgbClr val="003399"/>
                </a:solidFill>
              </a:rPr>
              <a:t>	</a:t>
            </a:r>
            <a:r>
              <a:rPr lang="pt-BR" dirty="0">
                <a:solidFill>
                  <a:srgbClr val="003399"/>
                </a:solidFill>
              </a:rPr>
              <a:t>variável </a:t>
            </a:r>
            <a:r>
              <a:rPr lang="pt-BR" u="sng" dirty="0">
                <a:solidFill>
                  <a:srgbClr val="003399"/>
                </a:solidFill>
              </a:rPr>
              <a:t>classificação de hotel</a:t>
            </a:r>
            <a:r>
              <a:rPr lang="pt-BR" u="sng" dirty="0">
                <a:solidFill>
                  <a:srgbClr val="003399"/>
                </a:solidFill>
                <a:sym typeface="Wingdings" panose="05000000000000000000" pitchFamily="2" charset="2"/>
              </a:rPr>
              <a:t> </a:t>
            </a:r>
            <a:r>
              <a:rPr lang="pt-BR" dirty="0">
                <a:solidFill>
                  <a:srgbClr val="003399"/>
                </a:solidFill>
                <a:sym typeface="Wingdings" panose="05000000000000000000" pitchFamily="2" charset="2"/>
              </a:rPr>
              <a:t>	    </a:t>
            </a:r>
            <a:r>
              <a:rPr lang="pt-BR" dirty="0">
                <a:solidFill>
                  <a:srgbClr val="003399"/>
                </a:solidFill>
              </a:rPr>
              <a:t>categorias: *, **, ***, ****, *****</a:t>
            </a:r>
          </a:p>
          <a:p>
            <a:pPr marL="342900" indent="-341313">
              <a:spcBef>
                <a:spcPts val="600"/>
              </a:spcBef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BR" dirty="0">
                <a:solidFill>
                  <a:srgbClr val="003399"/>
                </a:solidFill>
              </a:rPr>
              <a:t>	variável </a:t>
            </a:r>
            <a:r>
              <a:rPr lang="pt-BR" u="sng" dirty="0">
                <a:solidFill>
                  <a:srgbClr val="003399"/>
                </a:solidFill>
              </a:rPr>
              <a:t>nível socioeconômico </a:t>
            </a:r>
            <a:r>
              <a:rPr lang="pt-BR" dirty="0">
                <a:solidFill>
                  <a:srgbClr val="003399"/>
                </a:solidFill>
              </a:rPr>
              <a:t>	   </a:t>
            </a:r>
            <a:r>
              <a:rPr lang="pt-BR" dirty="0">
                <a:solidFill>
                  <a:srgbClr val="003399"/>
                </a:solidFill>
                <a:sym typeface="Wingdings" panose="05000000000000000000" pitchFamily="2" charset="2"/>
              </a:rPr>
              <a:t> </a:t>
            </a:r>
            <a:r>
              <a:rPr lang="pt-BR" dirty="0">
                <a:solidFill>
                  <a:srgbClr val="003399"/>
                </a:solidFill>
              </a:rPr>
              <a:t>categorias: A, B, C, D, E</a:t>
            </a:r>
          </a:p>
          <a:p>
            <a:pPr marL="342900" indent="-341313">
              <a:spcBef>
                <a:spcPts val="600"/>
              </a:spcBef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BR" dirty="0">
                <a:solidFill>
                  <a:srgbClr val="003399"/>
                </a:solidFill>
              </a:rPr>
              <a:t>	variável </a:t>
            </a:r>
            <a:r>
              <a:rPr lang="pt-BR" u="sng" dirty="0">
                <a:solidFill>
                  <a:srgbClr val="003399"/>
                </a:solidFill>
              </a:rPr>
              <a:t>avaliação do governo</a:t>
            </a:r>
            <a:r>
              <a:rPr lang="pt-BR" dirty="0">
                <a:solidFill>
                  <a:srgbClr val="003399"/>
                </a:solidFill>
                <a:sym typeface="Wingdings" panose="05000000000000000000" pitchFamily="2" charset="2"/>
              </a:rPr>
              <a:t>       </a:t>
            </a:r>
            <a:r>
              <a:rPr lang="pt-BR" dirty="0">
                <a:solidFill>
                  <a:srgbClr val="003399"/>
                </a:solidFill>
              </a:rPr>
              <a:t> categorias: ótimo, bom, regular, péssimo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4200" b="1">
                <a:solidFill>
                  <a:srgbClr val="00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Tipos de variáveis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23528" y="1340768"/>
            <a:ext cx="8496944" cy="48245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>
              <a:spcBef>
                <a:spcPts val="6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BR" sz="2000" b="1" dirty="0">
                <a:solidFill>
                  <a:srgbClr val="006633"/>
                </a:solidFill>
              </a:rPr>
              <a:t>QUANTITATIVAS – expressas por números</a:t>
            </a:r>
          </a:p>
          <a:p>
            <a:pPr marL="342900" indent="-341313">
              <a:spcBef>
                <a:spcPts val="200"/>
              </a:spcBef>
              <a:buClr>
                <a:srgbClr val="CC9900"/>
              </a:buClr>
              <a:buSzPct val="65000"/>
              <a:buFont typeface="Wingdings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t-BR" sz="2000" b="1" dirty="0">
              <a:solidFill>
                <a:srgbClr val="006633"/>
              </a:solidFill>
            </a:endParaRPr>
          </a:p>
          <a:p>
            <a:pPr marL="342900" indent="-341313">
              <a:spcBef>
                <a:spcPts val="600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BR" sz="2000" b="1" dirty="0">
                <a:solidFill>
                  <a:srgbClr val="FF0000"/>
                </a:solidFill>
              </a:rPr>
              <a:t>Discretas</a:t>
            </a:r>
            <a:r>
              <a:rPr lang="pt-BR" sz="2000" b="1" dirty="0">
                <a:solidFill>
                  <a:srgbClr val="006633"/>
                </a:solidFill>
              </a:rPr>
              <a:t>: resultam de uma contagem (sem unidade)</a:t>
            </a:r>
          </a:p>
          <a:p>
            <a:pPr marL="669925" lvl="1" indent="-323850">
              <a:lnSpc>
                <a:spcPct val="75000"/>
              </a:lnSpc>
              <a:spcBef>
                <a:spcPts val="6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t-BR" sz="2000" b="1" dirty="0">
              <a:solidFill>
                <a:srgbClr val="003399"/>
              </a:solidFill>
            </a:endParaRPr>
          </a:p>
          <a:p>
            <a:pPr marL="669925" lvl="1" indent="-323850">
              <a:lnSpc>
                <a:spcPct val="75000"/>
              </a:lnSpc>
              <a:spcBef>
                <a:spcPts val="6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BR" sz="2000" dirty="0">
                <a:solidFill>
                  <a:srgbClr val="003399"/>
                </a:solidFill>
              </a:rPr>
              <a:t>variável </a:t>
            </a:r>
            <a:r>
              <a:rPr lang="pt-BR" sz="2000" u="sng" dirty="0">
                <a:solidFill>
                  <a:srgbClr val="003399"/>
                </a:solidFill>
              </a:rPr>
              <a:t>quantidade de alunos por curso da EACH</a:t>
            </a:r>
            <a:r>
              <a:rPr lang="pt-BR" sz="2000" dirty="0">
                <a:solidFill>
                  <a:srgbClr val="003399"/>
                </a:solidFill>
              </a:rPr>
              <a:t> </a:t>
            </a:r>
          </a:p>
          <a:p>
            <a:pPr marL="669925" lvl="1" indent="-323850">
              <a:lnSpc>
                <a:spcPct val="75000"/>
              </a:lnSpc>
              <a:spcBef>
                <a:spcPts val="6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BR" sz="2000" dirty="0">
                <a:solidFill>
                  <a:srgbClr val="003399"/>
                </a:solidFill>
              </a:rPr>
              <a:t>variável  quantidade de mortes por COVID-19 por UF</a:t>
            </a:r>
            <a:r>
              <a:rPr lang="pt-BR" sz="2000" b="1" dirty="0">
                <a:solidFill>
                  <a:srgbClr val="003399"/>
                </a:solidFill>
              </a:rPr>
              <a:t> </a:t>
            </a:r>
          </a:p>
          <a:p>
            <a:pPr marL="342900" indent="-341313">
              <a:spcBef>
                <a:spcPts val="200"/>
              </a:spcBef>
              <a:buClr>
                <a:srgbClr val="CC9900"/>
              </a:buClr>
              <a:buSzPct val="65000"/>
              <a:buFont typeface="Wingdings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t-BR" sz="2000" b="1" dirty="0">
              <a:solidFill>
                <a:srgbClr val="006633"/>
              </a:solidFill>
            </a:endParaRPr>
          </a:p>
          <a:p>
            <a:pPr marL="342900" indent="-341313">
              <a:spcBef>
                <a:spcPts val="600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BR" sz="2000" b="1" dirty="0">
                <a:solidFill>
                  <a:srgbClr val="FF0000"/>
                </a:solidFill>
              </a:rPr>
              <a:t>Contínuas</a:t>
            </a:r>
            <a:r>
              <a:rPr lang="pt-BR" sz="2000" b="1" dirty="0">
                <a:solidFill>
                  <a:srgbClr val="006633"/>
                </a:solidFill>
              </a:rPr>
              <a:t>: resultam de uma medida (com unidade: Kg, cm, litros)</a:t>
            </a:r>
          </a:p>
          <a:p>
            <a:pPr marL="669925" lvl="1" indent="-323850">
              <a:lnSpc>
                <a:spcPct val="75000"/>
              </a:lnSpc>
              <a:spcBef>
                <a:spcPts val="6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t-BR" sz="2000" b="1" dirty="0">
              <a:solidFill>
                <a:srgbClr val="003399"/>
              </a:solidFill>
            </a:endParaRPr>
          </a:p>
          <a:p>
            <a:pPr marL="669925" lvl="1" indent="-323850">
              <a:lnSpc>
                <a:spcPct val="75000"/>
              </a:lnSpc>
              <a:spcBef>
                <a:spcPts val="6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BR" sz="2000" dirty="0">
                <a:solidFill>
                  <a:srgbClr val="003399"/>
                </a:solidFill>
              </a:rPr>
              <a:t>variável  “peso” (Kg)</a:t>
            </a:r>
          </a:p>
          <a:p>
            <a:pPr marL="669925" lvl="1" indent="-323850">
              <a:lnSpc>
                <a:spcPct val="75000"/>
              </a:lnSpc>
              <a:spcBef>
                <a:spcPts val="6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BR" sz="2000" dirty="0">
                <a:solidFill>
                  <a:srgbClr val="003399"/>
                </a:solidFill>
              </a:rPr>
              <a:t>variável  “altura” (cm)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57200" y="369888"/>
            <a:ext cx="8231188" cy="955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lnSpc>
                <a:spcPct val="95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b="1">
                <a:solidFill>
                  <a:srgbClr val="00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Exercícios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57200" y="1340768"/>
            <a:ext cx="8231188" cy="4497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>
              <a:spcBef>
                <a:spcPts val="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dirty="0" err="1">
                <a:solidFill>
                  <a:srgbClr val="006633"/>
                </a:solidFill>
              </a:rPr>
              <a:t>Classifique</a:t>
            </a:r>
            <a:r>
              <a:rPr lang="en-GB" sz="2800" b="1" dirty="0">
                <a:solidFill>
                  <a:srgbClr val="006633"/>
                </a:solidFill>
              </a:rPr>
              <a:t> as </a:t>
            </a:r>
            <a:r>
              <a:rPr lang="en-GB" sz="2800" b="1" dirty="0" err="1">
                <a:solidFill>
                  <a:srgbClr val="006633"/>
                </a:solidFill>
              </a:rPr>
              <a:t>seguintes</a:t>
            </a:r>
            <a:r>
              <a:rPr lang="en-GB" sz="2800" b="1" dirty="0">
                <a:solidFill>
                  <a:srgbClr val="006633"/>
                </a:solidFill>
              </a:rPr>
              <a:t> </a:t>
            </a:r>
            <a:r>
              <a:rPr lang="en-GB" sz="2800" b="1" dirty="0" err="1">
                <a:solidFill>
                  <a:srgbClr val="006633"/>
                </a:solidFill>
              </a:rPr>
              <a:t>variáveis</a:t>
            </a:r>
            <a:r>
              <a:rPr lang="en-GB" sz="2800" b="1" dirty="0">
                <a:solidFill>
                  <a:srgbClr val="006633"/>
                </a:solidFill>
              </a:rPr>
              <a:t>: </a:t>
            </a:r>
          </a:p>
          <a:p>
            <a:pPr marL="341313">
              <a:spcBef>
                <a:spcPts val="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solidFill>
                <a:srgbClr val="006633"/>
              </a:solidFill>
            </a:endParaRPr>
          </a:p>
          <a:p>
            <a:pPr marL="684213" indent="-342900">
              <a:spcBef>
                <a:spcPts val="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006633"/>
                </a:solidFill>
              </a:rPr>
              <a:t>tempo </a:t>
            </a:r>
            <a:r>
              <a:rPr lang="en-GB" sz="2400" dirty="0" err="1">
                <a:solidFill>
                  <a:srgbClr val="006633"/>
                </a:solidFill>
              </a:rPr>
              <a:t>numa</a:t>
            </a:r>
            <a:r>
              <a:rPr lang="en-GB" sz="2400" dirty="0">
                <a:solidFill>
                  <a:srgbClr val="006633"/>
                </a:solidFill>
              </a:rPr>
              <a:t> </a:t>
            </a:r>
            <a:r>
              <a:rPr lang="en-GB" sz="2400" dirty="0" err="1">
                <a:solidFill>
                  <a:srgbClr val="006633"/>
                </a:solidFill>
              </a:rPr>
              <a:t>prova</a:t>
            </a:r>
            <a:r>
              <a:rPr lang="en-GB" sz="2400" dirty="0">
                <a:solidFill>
                  <a:srgbClr val="006633"/>
                </a:solidFill>
              </a:rPr>
              <a:t> de </a:t>
            </a:r>
            <a:r>
              <a:rPr lang="en-GB" sz="2400" dirty="0" err="1">
                <a:solidFill>
                  <a:srgbClr val="006633"/>
                </a:solidFill>
              </a:rPr>
              <a:t>maratona</a:t>
            </a:r>
            <a:endParaRPr lang="en-GB" sz="2400" dirty="0">
              <a:solidFill>
                <a:srgbClr val="006633"/>
              </a:solidFill>
            </a:endParaRPr>
          </a:p>
          <a:p>
            <a:pPr marL="684213" indent="-342900">
              <a:spcBef>
                <a:spcPts val="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006633"/>
                </a:solidFill>
              </a:rPr>
              <a:t>time </a:t>
            </a:r>
            <a:r>
              <a:rPr lang="en-GB" sz="2400" dirty="0" err="1">
                <a:solidFill>
                  <a:srgbClr val="006633"/>
                </a:solidFill>
              </a:rPr>
              <a:t>favorito</a:t>
            </a:r>
            <a:r>
              <a:rPr lang="en-GB" sz="2400" dirty="0">
                <a:solidFill>
                  <a:srgbClr val="006633"/>
                </a:solidFill>
              </a:rPr>
              <a:t> de </a:t>
            </a:r>
            <a:r>
              <a:rPr lang="en-GB" sz="2400" dirty="0" err="1">
                <a:solidFill>
                  <a:srgbClr val="006633"/>
                </a:solidFill>
              </a:rPr>
              <a:t>futebol</a:t>
            </a:r>
            <a:r>
              <a:rPr lang="en-GB" sz="2400" dirty="0">
                <a:solidFill>
                  <a:srgbClr val="006633"/>
                </a:solidFill>
              </a:rPr>
              <a:t> </a:t>
            </a:r>
          </a:p>
          <a:p>
            <a:pPr marL="684213" indent="-342900">
              <a:spcBef>
                <a:spcPts val="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>
                <a:solidFill>
                  <a:srgbClr val="006633"/>
                </a:solidFill>
              </a:rPr>
              <a:t>religião</a:t>
            </a:r>
            <a:endParaRPr lang="en-GB" sz="2400" dirty="0">
              <a:solidFill>
                <a:srgbClr val="006633"/>
              </a:solidFill>
            </a:endParaRPr>
          </a:p>
          <a:p>
            <a:pPr marL="684213" indent="-342900">
              <a:spcBef>
                <a:spcPts val="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>
                <a:solidFill>
                  <a:srgbClr val="006633"/>
                </a:solidFill>
              </a:rPr>
              <a:t>pressão</a:t>
            </a:r>
            <a:r>
              <a:rPr lang="en-GB" sz="2400" dirty="0">
                <a:solidFill>
                  <a:srgbClr val="006633"/>
                </a:solidFill>
              </a:rPr>
              <a:t> arterial </a:t>
            </a:r>
            <a:r>
              <a:rPr lang="en-GB" sz="2400" dirty="0" err="1">
                <a:solidFill>
                  <a:srgbClr val="006633"/>
                </a:solidFill>
              </a:rPr>
              <a:t>medida</a:t>
            </a:r>
            <a:r>
              <a:rPr lang="en-GB" sz="2400" dirty="0">
                <a:solidFill>
                  <a:srgbClr val="006633"/>
                </a:solidFill>
              </a:rPr>
              <a:t> </a:t>
            </a:r>
            <a:r>
              <a:rPr lang="en-GB" sz="2400" dirty="0" err="1">
                <a:solidFill>
                  <a:srgbClr val="006633"/>
                </a:solidFill>
              </a:rPr>
              <a:t>por</a:t>
            </a:r>
            <a:r>
              <a:rPr lang="en-GB" sz="2400" dirty="0">
                <a:solidFill>
                  <a:srgbClr val="006633"/>
                </a:solidFill>
              </a:rPr>
              <a:t> </a:t>
            </a:r>
            <a:r>
              <a:rPr lang="en-GB" sz="2400" dirty="0" err="1">
                <a:solidFill>
                  <a:srgbClr val="006633"/>
                </a:solidFill>
              </a:rPr>
              <a:t>aparelho</a:t>
            </a:r>
            <a:endParaRPr lang="en-GB" sz="2400" dirty="0">
              <a:solidFill>
                <a:srgbClr val="006633"/>
              </a:solidFill>
            </a:endParaRPr>
          </a:p>
          <a:p>
            <a:pPr marL="684213" indent="-342900">
              <a:spcBef>
                <a:spcPts val="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>
                <a:solidFill>
                  <a:srgbClr val="006633"/>
                </a:solidFill>
              </a:rPr>
              <a:t>número</a:t>
            </a:r>
            <a:r>
              <a:rPr lang="en-GB" sz="2400" dirty="0">
                <a:solidFill>
                  <a:srgbClr val="006633"/>
                </a:solidFill>
              </a:rPr>
              <a:t> de </a:t>
            </a:r>
            <a:r>
              <a:rPr lang="en-GB" sz="2400" dirty="0" err="1">
                <a:solidFill>
                  <a:srgbClr val="006633"/>
                </a:solidFill>
              </a:rPr>
              <a:t>habitantes</a:t>
            </a:r>
            <a:r>
              <a:rPr lang="en-GB" sz="2400" dirty="0">
                <a:solidFill>
                  <a:srgbClr val="006633"/>
                </a:solidFill>
              </a:rPr>
              <a:t> </a:t>
            </a:r>
            <a:r>
              <a:rPr lang="en-GB" sz="2400" dirty="0" err="1">
                <a:solidFill>
                  <a:srgbClr val="006633"/>
                </a:solidFill>
              </a:rPr>
              <a:t>nos</a:t>
            </a:r>
            <a:r>
              <a:rPr lang="en-GB" sz="2400" dirty="0">
                <a:solidFill>
                  <a:srgbClr val="006633"/>
                </a:solidFill>
              </a:rPr>
              <a:t> </a:t>
            </a:r>
            <a:r>
              <a:rPr lang="en-GB" sz="2400" dirty="0" err="1">
                <a:solidFill>
                  <a:srgbClr val="006633"/>
                </a:solidFill>
              </a:rPr>
              <a:t>países</a:t>
            </a:r>
            <a:r>
              <a:rPr lang="en-GB" sz="2400" dirty="0">
                <a:solidFill>
                  <a:srgbClr val="006633"/>
                </a:solidFill>
              </a:rPr>
              <a:t> </a:t>
            </a:r>
            <a:r>
              <a:rPr lang="en-GB" sz="2400" dirty="0" err="1">
                <a:solidFill>
                  <a:srgbClr val="006633"/>
                </a:solidFill>
              </a:rPr>
              <a:t>da</a:t>
            </a:r>
            <a:r>
              <a:rPr lang="en-GB" sz="2400" dirty="0">
                <a:solidFill>
                  <a:srgbClr val="006633"/>
                </a:solidFill>
              </a:rPr>
              <a:t> </a:t>
            </a:r>
            <a:r>
              <a:rPr lang="en-GB" sz="2400" dirty="0" err="1">
                <a:solidFill>
                  <a:srgbClr val="006633"/>
                </a:solidFill>
              </a:rPr>
              <a:t>América</a:t>
            </a:r>
            <a:r>
              <a:rPr lang="en-GB" sz="2400" dirty="0">
                <a:solidFill>
                  <a:srgbClr val="006633"/>
                </a:solidFill>
              </a:rPr>
              <a:t> do </a:t>
            </a:r>
            <a:r>
              <a:rPr lang="en-GB" sz="2400" dirty="0" err="1">
                <a:solidFill>
                  <a:srgbClr val="006633"/>
                </a:solidFill>
              </a:rPr>
              <a:t>Sul</a:t>
            </a:r>
            <a:endParaRPr lang="en-GB" sz="2400" dirty="0">
              <a:solidFill>
                <a:srgbClr val="006633"/>
              </a:solidFill>
            </a:endParaRPr>
          </a:p>
          <a:p>
            <a:pPr marL="684213" indent="-342900">
              <a:spcBef>
                <a:spcPts val="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>
                <a:solidFill>
                  <a:srgbClr val="006633"/>
                </a:solidFill>
              </a:rPr>
              <a:t>escala</a:t>
            </a:r>
            <a:r>
              <a:rPr lang="en-GB" sz="2400" dirty="0">
                <a:solidFill>
                  <a:srgbClr val="006633"/>
                </a:solidFill>
              </a:rPr>
              <a:t> de </a:t>
            </a:r>
            <a:r>
              <a:rPr lang="en-GB" sz="2400" dirty="0" err="1">
                <a:solidFill>
                  <a:srgbClr val="006633"/>
                </a:solidFill>
              </a:rPr>
              <a:t>satisfação</a:t>
            </a:r>
            <a:r>
              <a:rPr lang="en-GB" sz="2400" dirty="0">
                <a:solidFill>
                  <a:srgbClr val="006633"/>
                </a:solidFill>
              </a:rPr>
              <a:t> com o </a:t>
            </a:r>
            <a:r>
              <a:rPr lang="en-GB" sz="2400" dirty="0" err="1">
                <a:solidFill>
                  <a:srgbClr val="006633"/>
                </a:solidFill>
              </a:rPr>
              <a:t>presidente</a:t>
            </a:r>
            <a:r>
              <a:rPr lang="en-GB" sz="2400" dirty="0">
                <a:solidFill>
                  <a:srgbClr val="006633"/>
                </a:solidFill>
              </a:rPr>
              <a:t> </a:t>
            </a:r>
            <a:r>
              <a:rPr lang="en-GB" sz="2400" dirty="0" err="1">
                <a:solidFill>
                  <a:srgbClr val="006633"/>
                </a:solidFill>
              </a:rPr>
              <a:t>da</a:t>
            </a:r>
            <a:r>
              <a:rPr lang="en-GB" sz="2400" dirty="0">
                <a:solidFill>
                  <a:srgbClr val="006633"/>
                </a:solidFill>
              </a:rPr>
              <a:t> </a:t>
            </a:r>
            <a:r>
              <a:rPr lang="en-GB" sz="2400" dirty="0" err="1">
                <a:solidFill>
                  <a:srgbClr val="006633"/>
                </a:solidFill>
              </a:rPr>
              <a:t>República</a:t>
            </a:r>
            <a:r>
              <a:rPr lang="en-GB" sz="2400" dirty="0">
                <a:solidFill>
                  <a:srgbClr val="006633"/>
                </a:solidFill>
              </a:rPr>
              <a:t>: </a:t>
            </a:r>
            <a:r>
              <a:rPr lang="en-GB" sz="2400" dirty="0" err="1">
                <a:solidFill>
                  <a:srgbClr val="006633"/>
                </a:solidFill>
              </a:rPr>
              <a:t>ótimo</a:t>
            </a:r>
            <a:r>
              <a:rPr lang="en-GB" sz="2400" dirty="0">
                <a:solidFill>
                  <a:srgbClr val="006633"/>
                </a:solidFill>
              </a:rPr>
              <a:t>, </a:t>
            </a:r>
            <a:r>
              <a:rPr lang="en-GB" sz="2400" dirty="0" err="1">
                <a:solidFill>
                  <a:srgbClr val="006633"/>
                </a:solidFill>
              </a:rPr>
              <a:t>bom</a:t>
            </a:r>
            <a:r>
              <a:rPr lang="en-GB" sz="2400" dirty="0">
                <a:solidFill>
                  <a:srgbClr val="006633"/>
                </a:solidFill>
              </a:rPr>
              <a:t>, regular, </a:t>
            </a:r>
            <a:r>
              <a:rPr lang="en-GB" sz="2400" dirty="0" err="1">
                <a:solidFill>
                  <a:srgbClr val="006633"/>
                </a:solidFill>
              </a:rPr>
              <a:t>péssimo</a:t>
            </a:r>
            <a:r>
              <a:rPr lang="en-GB" sz="2400" dirty="0">
                <a:solidFill>
                  <a:srgbClr val="006633"/>
                </a:solidFill>
              </a:rPr>
              <a:t> </a:t>
            </a:r>
          </a:p>
          <a:p>
            <a:pPr marL="684213" indent="-342900">
              <a:spcBef>
                <a:spcPts val="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>
                <a:solidFill>
                  <a:srgbClr val="006633"/>
                </a:solidFill>
              </a:rPr>
              <a:t>classificação</a:t>
            </a:r>
            <a:r>
              <a:rPr lang="en-GB" sz="2400" dirty="0">
                <a:solidFill>
                  <a:srgbClr val="006633"/>
                </a:solidFill>
              </a:rPr>
              <a:t> de </a:t>
            </a:r>
            <a:r>
              <a:rPr lang="en-GB" sz="2400" dirty="0" err="1">
                <a:solidFill>
                  <a:srgbClr val="006633"/>
                </a:solidFill>
              </a:rPr>
              <a:t>filmes</a:t>
            </a:r>
            <a:r>
              <a:rPr lang="en-GB" sz="2400" dirty="0">
                <a:solidFill>
                  <a:srgbClr val="006633"/>
                </a:solidFill>
              </a:rPr>
              <a:t>, </a:t>
            </a:r>
            <a:r>
              <a:rPr lang="en-GB" sz="2400" dirty="0" err="1">
                <a:solidFill>
                  <a:srgbClr val="006633"/>
                </a:solidFill>
              </a:rPr>
              <a:t>segundo</a:t>
            </a:r>
            <a:r>
              <a:rPr lang="en-GB" sz="2400" dirty="0">
                <a:solidFill>
                  <a:srgbClr val="006633"/>
                </a:solidFill>
              </a:rPr>
              <a:t> a </a:t>
            </a:r>
            <a:r>
              <a:rPr lang="en-GB" sz="2400" dirty="0" err="1">
                <a:solidFill>
                  <a:srgbClr val="006633"/>
                </a:solidFill>
              </a:rPr>
              <a:t>crítica</a:t>
            </a:r>
            <a:endParaRPr lang="en-GB" sz="2400" dirty="0">
              <a:solidFill>
                <a:srgbClr val="0066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457200" y="369888"/>
            <a:ext cx="8231188" cy="955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lnSpc>
                <a:spcPct val="95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200" b="1">
                <a:solidFill>
                  <a:srgbClr val="00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Exercícios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31188" cy="4497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algn="just">
              <a:spcBef>
                <a:spcPts val="7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dirty="0" err="1">
                <a:solidFill>
                  <a:srgbClr val="006633"/>
                </a:solidFill>
              </a:rPr>
              <a:t>Forneça</a:t>
            </a:r>
            <a:r>
              <a:rPr lang="en-GB" sz="2800" b="1" dirty="0">
                <a:solidFill>
                  <a:srgbClr val="006633"/>
                </a:solidFill>
              </a:rPr>
              <a:t> um </a:t>
            </a:r>
            <a:r>
              <a:rPr lang="en-GB" sz="2800" b="1" dirty="0" err="1">
                <a:solidFill>
                  <a:srgbClr val="006633"/>
                </a:solidFill>
              </a:rPr>
              <a:t>exemplo</a:t>
            </a:r>
            <a:r>
              <a:rPr lang="en-GB" sz="2800" b="1" dirty="0">
                <a:solidFill>
                  <a:srgbClr val="006633"/>
                </a:solidFill>
              </a:rPr>
              <a:t> a </a:t>
            </a:r>
            <a:r>
              <a:rPr lang="en-GB" sz="2800" b="1" dirty="0" err="1">
                <a:solidFill>
                  <a:srgbClr val="006633"/>
                </a:solidFill>
              </a:rPr>
              <a:t>partir</a:t>
            </a:r>
            <a:r>
              <a:rPr lang="en-GB" sz="2800" b="1" dirty="0">
                <a:solidFill>
                  <a:srgbClr val="006633"/>
                </a:solidFill>
              </a:rPr>
              <a:t> da </a:t>
            </a:r>
            <a:r>
              <a:rPr lang="en-GB" sz="2800" b="1" dirty="0" err="1">
                <a:solidFill>
                  <a:srgbClr val="006633"/>
                </a:solidFill>
              </a:rPr>
              <a:t>sua</a:t>
            </a:r>
            <a:r>
              <a:rPr lang="en-GB" sz="2800" b="1" dirty="0">
                <a:solidFill>
                  <a:srgbClr val="006633"/>
                </a:solidFill>
              </a:rPr>
              <a:t> </a:t>
            </a:r>
            <a:r>
              <a:rPr lang="en-GB" sz="2800" b="1" dirty="0" err="1">
                <a:solidFill>
                  <a:srgbClr val="006633"/>
                </a:solidFill>
              </a:rPr>
              <a:t>pesquisa</a:t>
            </a:r>
            <a:r>
              <a:rPr lang="en-GB" sz="2800" b="1" dirty="0">
                <a:solidFill>
                  <a:srgbClr val="006633"/>
                </a:solidFill>
              </a:rPr>
              <a:t> </a:t>
            </a:r>
            <a:r>
              <a:rPr lang="en-GB" sz="2800" b="1" dirty="0" err="1">
                <a:solidFill>
                  <a:srgbClr val="006633"/>
                </a:solidFill>
              </a:rPr>
              <a:t>ou</a:t>
            </a:r>
            <a:r>
              <a:rPr lang="en-GB" sz="2800" b="1" dirty="0">
                <a:solidFill>
                  <a:srgbClr val="006633"/>
                </a:solidFill>
              </a:rPr>
              <a:t> </a:t>
            </a:r>
            <a:r>
              <a:rPr lang="en-GB" sz="2800" b="1" dirty="0" err="1">
                <a:solidFill>
                  <a:srgbClr val="006633"/>
                </a:solidFill>
              </a:rPr>
              <a:t>atividade</a:t>
            </a:r>
            <a:r>
              <a:rPr lang="en-GB" sz="2800" b="1" dirty="0">
                <a:solidFill>
                  <a:srgbClr val="006633"/>
                </a:solidFill>
              </a:rPr>
              <a:t> professional para </a:t>
            </a:r>
            <a:r>
              <a:rPr lang="en-GB" sz="2800" b="1" dirty="0" err="1">
                <a:solidFill>
                  <a:srgbClr val="006633"/>
                </a:solidFill>
              </a:rPr>
              <a:t>cada</a:t>
            </a:r>
            <a:r>
              <a:rPr lang="en-GB" sz="2800" b="1" dirty="0">
                <a:solidFill>
                  <a:srgbClr val="006633"/>
                </a:solidFill>
              </a:rPr>
              <a:t> </a:t>
            </a:r>
            <a:r>
              <a:rPr lang="en-GB" sz="2800" b="1" dirty="0" err="1">
                <a:solidFill>
                  <a:srgbClr val="006633"/>
                </a:solidFill>
              </a:rPr>
              <a:t>tipo</a:t>
            </a:r>
            <a:r>
              <a:rPr lang="en-GB" sz="2800" b="1" dirty="0">
                <a:solidFill>
                  <a:srgbClr val="006633"/>
                </a:solidFill>
              </a:rPr>
              <a:t> de </a:t>
            </a:r>
            <a:r>
              <a:rPr lang="en-GB" sz="2800" b="1" dirty="0" err="1">
                <a:solidFill>
                  <a:srgbClr val="006633"/>
                </a:solidFill>
              </a:rPr>
              <a:t>variável</a:t>
            </a:r>
            <a:r>
              <a:rPr lang="en-GB" sz="2800" b="1" dirty="0">
                <a:solidFill>
                  <a:srgbClr val="006633"/>
                </a:solidFill>
              </a:rPr>
              <a:t>:</a:t>
            </a:r>
          </a:p>
          <a:p>
            <a:pPr marL="1087438" lvl="1" indent="-342900">
              <a:lnSpc>
                <a:spcPct val="95000"/>
              </a:lnSpc>
              <a:spcBef>
                <a:spcPts val="7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>
                <a:solidFill>
                  <a:srgbClr val="006633"/>
                </a:solidFill>
              </a:rPr>
              <a:t>variável</a:t>
            </a:r>
            <a:r>
              <a:rPr lang="en-GB" sz="2400" dirty="0">
                <a:solidFill>
                  <a:srgbClr val="006633"/>
                </a:solidFill>
              </a:rPr>
              <a:t> </a:t>
            </a:r>
            <a:r>
              <a:rPr lang="en-GB" sz="2400" dirty="0" err="1">
                <a:solidFill>
                  <a:srgbClr val="006633"/>
                </a:solidFill>
              </a:rPr>
              <a:t>qualitativa</a:t>
            </a:r>
            <a:r>
              <a:rPr lang="en-GB" sz="2400" dirty="0">
                <a:solidFill>
                  <a:srgbClr val="006633"/>
                </a:solidFill>
              </a:rPr>
              <a:t> nominal</a:t>
            </a:r>
          </a:p>
          <a:p>
            <a:pPr marL="1087438" lvl="1" indent="-342900">
              <a:lnSpc>
                <a:spcPct val="95000"/>
              </a:lnSpc>
              <a:spcBef>
                <a:spcPts val="7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>
                <a:solidFill>
                  <a:srgbClr val="006633"/>
                </a:solidFill>
              </a:rPr>
              <a:t>variável</a:t>
            </a:r>
            <a:r>
              <a:rPr lang="en-GB" sz="2400" dirty="0">
                <a:solidFill>
                  <a:srgbClr val="006633"/>
                </a:solidFill>
              </a:rPr>
              <a:t> </a:t>
            </a:r>
            <a:r>
              <a:rPr lang="en-GB" sz="2400" dirty="0" err="1">
                <a:solidFill>
                  <a:srgbClr val="006633"/>
                </a:solidFill>
              </a:rPr>
              <a:t>qualitativa</a:t>
            </a:r>
            <a:r>
              <a:rPr lang="en-GB" sz="2400" dirty="0">
                <a:solidFill>
                  <a:srgbClr val="006633"/>
                </a:solidFill>
              </a:rPr>
              <a:t> ordinal</a:t>
            </a:r>
          </a:p>
          <a:p>
            <a:pPr marL="1087438" lvl="1" indent="-342900">
              <a:lnSpc>
                <a:spcPct val="95000"/>
              </a:lnSpc>
              <a:spcBef>
                <a:spcPts val="7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>
                <a:solidFill>
                  <a:srgbClr val="006633"/>
                </a:solidFill>
              </a:rPr>
              <a:t>variável</a:t>
            </a:r>
            <a:r>
              <a:rPr lang="en-GB" sz="2400" dirty="0">
                <a:solidFill>
                  <a:srgbClr val="006633"/>
                </a:solidFill>
              </a:rPr>
              <a:t> </a:t>
            </a:r>
            <a:r>
              <a:rPr lang="en-GB" sz="2400" dirty="0" err="1">
                <a:solidFill>
                  <a:srgbClr val="006633"/>
                </a:solidFill>
              </a:rPr>
              <a:t>quantitativa</a:t>
            </a:r>
            <a:r>
              <a:rPr lang="en-GB" sz="2400" dirty="0">
                <a:solidFill>
                  <a:srgbClr val="006633"/>
                </a:solidFill>
              </a:rPr>
              <a:t> </a:t>
            </a:r>
            <a:r>
              <a:rPr lang="en-GB" sz="2400" dirty="0" err="1">
                <a:solidFill>
                  <a:srgbClr val="006633"/>
                </a:solidFill>
              </a:rPr>
              <a:t>discreta</a:t>
            </a:r>
            <a:endParaRPr lang="en-GB" sz="2400" dirty="0">
              <a:solidFill>
                <a:srgbClr val="006633"/>
              </a:solidFill>
            </a:endParaRPr>
          </a:p>
          <a:p>
            <a:pPr marL="1087438" lvl="1" indent="-342900">
              <a:lnSpc>
                <a:spcPct val="95000"/>
              </a:lnSpc>
              <a:spcBef>
                <a:spcPts val="7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>
                <a:solidFill>
                  <a:srgbClr val="006633"/>
                </a:solidFill>
              </a:rPr>
              <a:t>variável</a:t>
            </a:r>
            <a:r>
              <a:rPr lang="en-GB" sz="2400" dirty="0">
                <a:solidFill>
                  <a:srgbClr val="006633"/>
                </a:solidFill>
              </a:rPr>
              <a:t> </a:t>
            </a:r>
            <a:r>
              <a:rPr lang="en-GB" sz="2400" dirty="0" err="1">
                <a:solidFill>
                  <a:srgbClr val="006633"/>
                </a:solidFill>
              </a:rPr>
              <a:t>quantitativa</a:t>
            </a:r>
            <a:r>
              <a:rPr lang="en-GB" sz="2400" dirty="0">
                <a:solidFill>
                  <a:srgbClr val="006633"/>
                </a:solidFill>
              </a:rPr>
              <a:t> </a:t>
            </a:r>
            <a:r>
              <a:rPr lang="en-GB" sz="2400" dirty="0" err="1">
                <a:solidFill>
                  <a:srgbClr val="006633"/>
                </a:solidFill>
              </a:rPr>
              <a:t>contínua</a:t>
            </a:r>
            <a:endParaRPr lang="en-GB" sz="2400" dirty="0">
              <a:solidFill>
                <a:srgbClr val="0066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Estatística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69" y="1214422"/>
            <a:ext cx="8772525" cy="538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GB" dirty="0" err="1"/>
              <a:t>Estatística</a:t>
            </a:r>
            <a:br>
              <a:rPr lang="en-GB" dirty="0"/>
            </a:br>
            <a:endParaRPr lang="en-GB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42950" lvl="1" indent="-285750" eaLnBrk="1" hangingPunct="1"/>
            <a:r>
              <a:rPr lang="en-GB" b="1" dirty="0" err="1"/>
              <a:t>coletar</a:t>
            </a:r>
            <a:r>
              <a:rPr lang="en-GB" b="1" dirty="0"/>
              <a:t> dados</a:t>
            </a:r>
          </a:p>
          <a:p>
            <a:pPr marL="742950" lvl="1" indent="-285750" eaLnBrk="1" hangingPunct="1"/>
            <a:r>
              <a:rPr lang="en-GB" b="1" dirty="0" err="1"/>
              <a:t>organizar</a:t>
            </a:r>
            <a:r>
              <a:rPr lang="en-GB" b="1" dirty="0"/>
              <a:t> dados</a:t>
            </a:r>
          </a:p>
          <a:p>
            <a:pPr marL="742950" lvl="1" indent="-285750" eaLnBrk="1" hangingPunct="1"/>
            <a:r>
              <a:rPr lang="en-GB" b="1" dirty="0" err="1"/>
              <a:t>resumir</a:t>
            </a:r>
            <a:r>
              <a:rPr lang="en-GB" b="1" dirty="0"/>
              <a:t> dados</a:t>
            </a:r>
          </a:p>
          <a:p>
            <a:pPr marL="742950" lvl="1" indent="-285750" eaLnBrk="1" hangingPunct="1"/>
            <a:r>
              <a:rPr lang="en-GB" b="1" dirty="0" err="1"/>
              <a:t>apresentar</a:t>
            </a:r>
            <a:r>
              <a:rPr lang="en-GB" b="1" dirty="0"/>
              <a:t> dados</a:t>
            </a:r>
          </a:p>
          <a:p>
            <a:pPr marL="742950" lvl="1" indent="-285750" eaLnBrk="1" hangingPunct="1"/>
            <a:endParaRPr lang="en-GB" b="1" dirty="0"/>
          </a:p>
          <a:p>
            <a:pPr marL="742950" lvl="1" indent="-285750" eaLnBrk="1" hangingPunct="1"/>
            <a:r>
              <a:rPr lang="en-GB" b="1" dirty="0" err="1"/>
              <a:t>tirar</a:t>
            </a:r>
            <a:r>
              <a:rPr lang="en-GB" b="1" dirty="0"/>
              <a:t> </a:t>
            </a:r>
            <a:r>
              <a:rPr lang="en-GB" b="1" dirty="0" err="1"/>
              <a:t>conclusões</a:t>
            </a:r>
            <a:endParaRPr lang="en-GB" b="1" dirty="0"/>
          </a:p>
          <a:p>
            <a:pPr marL="742950" lvl="1" indent="-285750" eaLnBrk="1" hangingPunct="1"/>
            <a:r>
              <a:rPr lang="en-GB" b="1" dirty="0" err="1"/>
              <a:t>tomar</a:t>
            </a:r>
            <a:r>
              <a:rPr lang="en-GB" b="1" dirty="0"/>
              <a:t> </a:t>
            </a:r>
            <a:r>
              <a:rPr lang="en-GB" b="1" dirty="0" err="1"/>
              <a:t>decisões</a:t>
            </a:r>
            <a:endParaRPr lang="en-GB" b="1" dirty="0"/>
          </a:p>
        </p:txBody>
      </p:sp>
      <p:sp>
        <p:nvSpPr>
          <p:cNvPr id="3" name="Chave direita 2"/>
          <p:cNvSpPr/>
          <p:nvPr/>
        </p:nvSpPr>
        <p:spPr>
          <a:xfrm>
            <a:off x="4499992" y="1700808"/>
            <a:ext cx="432048" cy="1872208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have direita 5"/>
          <p:cNvSpPr/>
          <p:nvPr/>
        </p:nvSpPr>
        <p:spPr>
          <a:xfrm>
            <a:off x="4499992" y="4077072"/>
            <a:ext cx="432048" cy="1224136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148064" y="2132856"/>
            <a:ext cx="36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003399"/>
                </a:solidFill>
              </a:rPr>
              <a:t>Estatística descritiva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277972" y="4149080"/>
            <a:ext cx="34704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003399"/>
                </a:solidFill>
              </a:rPr>
              <a:t>Estatística inferencial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0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0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04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04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 build="p"/>
      <p:bldP spid="3" grpId="0" animBg="1"/>
      <p:bldP spid="6" grpId="0" animBg="1"/>
      <p:bldP spid="5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844732"/>
              </p:ext>
            </p:extLst>
          </p:nvPr>
        </p:nvGraphicFramePr>
        <p:xfrm>
          <a:off x="1524000" y="2267744"/>
          <a:ext cx="6096000" cy="255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9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Estado</a:t>
                      </a:r>
                      <a:r>
                        <a:rPr lang="pt-BR" sz="2000" baseline="0" dirty="0"/>
                        <a:t> nutricional</a:t>
                      </a:r>
                      <a:endParaRPr lang="pt-BR" sz="20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/>
                        <a:t>Nutrido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2061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51,5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/>
                        <a:t>Desnutrido moderado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1407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35,2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/>
                        <a:t>Desnutrido grave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498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12,5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/>
                        <a:t>Sem diagnóstico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0,8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/>
                        <a:t>Total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4000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100,0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367644" y="1141448"/>
            <a:ext cx="6408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tx1"/>
                </a:solidFill>
              </a:rPr>
              <a:t>Tabela 1 – </a:t>
            </a:r>
            <a:r>
              <a:rPr lang="pt-BR" sz="2000" dirty="0">
                <a:solidFill>
                  <a:schemeClr val="tx1"/>
                </a:solidFill>
              </a:rPr>
              <a:t>Distribuição de pacientes segundo estado nutricional. IBRANUTRI, maio a novembro, 1996. </a:t>
            </a:r>
            <a:endParaRPr lang="pt-BR" sz="2000" b="1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566287" y="5241394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tx1"/>
                </a:solidFill>
              </a:rPr>
              <a:t>Fonte: adaptado de Soares JF, Siqueira AL, 2002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3224" y="105983"/>
            <a:ext cx="8229600" cy="866810"/>
          </a:xfrm>
        </p:spPr>
        <p:txBody>
          <a:bodyPr/>
          <a:lstStyle/>
          <a:p>
            <a:pPr algn="ctr"/>
            <a:r>
              <a:rPr lang="pt-BR" dirty="0"/>
              <a:t>Estatística descritiva</a:t>
            </a:r>
          </a:p>
        </p:txBody>
      </p:sp>
    </p:spTree>
    <p:extLst>
      <p:ext uri="{BB962C8B-B14F-4D97-AF65-F5344CB8AC3E}">
        <p14:creationId xmlns:p14="http://schemas.microsoft.com/office/powerpoint/2010/main" val="277443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2898560174"/>
              </p:ext>
            </p:extLst>
          </p:nvPr>
        </p:nvGraphicFramePr>
        <p:xfrm>
          <a:off x="611560" y="2060848"/>
          <a:ext cx="7920880" cy="4480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ângulo 2"/>
          <p:cNvSpPr/>
          <p:nvPr/>
        </p:nvSpPr>
        <p:spPr>
          <a:xfrm>
            <a:off x="1043608" y="1229851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chemeClr val="tx2"/>
                </a:solidFill>
              </a:rPr>
              <a:t>Distribuição percentual de 4000 pacientes segundo estado nutricional. IBRANUTRI, maio a novembro, 1996. </a:t>
            </a:r>
            <a:endParaRPr lang="pt-BR" sz="2400" b="1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algn="ctr"/>
            <a:r>
              <a:rPr lang="pt-BR" dirty="0"/>
              <a:t>Estatística descritiva</a:t>
            </a:r>
          </a:p>
        </p:txBody>
      </p:sp>
    </p:spTree>
    <p:extLst>
      <p:ext uri="{BB962C8B-B14F-4D97-AF65-F5344CB8AC3E}">
        <p14:creationId xmlns:p14="http://schemas.microsoft.com/office/powerpoint/2010/main" val="2717953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1B18D8-F185-B604-09CE-26414242C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Estatística descritiva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4CB9AA4-906E-A06C-FB8B-F52CF9245DDA}"/>
              </a:ext>
            </a:extLst>
          </p:cNvPr>
          <p:cNvSpPr txBox="1"/>
          <p:nvPr/>
        </p:nvSpPr>
        <p:spPr>
          <a:xfrm>
            <a:off x="2286000" y="2144033"/>
            <a:ext cx="4572000" cy="25699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1" i="0" u="none" strike="noStrike" baseline="0" dirty="0">
                <a:latin typeface="Arial" panose="020B0604020202020204" pitchFamily="34" charset="0"/>
              </a:rPr>
              <a:t>1.7 Estatística descritiva</a:t>
            </a:r>
          </a:p>
          <a:p>
            <a:endParaRPr lang="pt-BR" sz="1100" b="1" i="0" u="none" strike="noStrike" baseline="0" dirty="0">
              <a:latin typeface="Arial" panose="020B0604020202020204" pitchFamily="34" charset="0"/>
            </a:endParaRPr>
          </a:p>
          <a:p>
            <a:pPr marR="1180" algn="just"/>
            <a:r>
              <a:rPr lang="pt-BR" sz="1200" b="0" i="0" u="none" strike="noStrike" baseline="0" dirty="0">
                <a:latin typeface="Arial" panose="020B0604020202020204" pitchFamily="34" charset="0"/>
              </a:rPr>
              <a:t>Para o início do protocolo experimental os animais foram divididos em grupos de acordo com a dieta e tipo de tratamento. Conforme pode ser observado na Tabela 1, 19 animais receberam a dieta </a:t>
            </a:r>
            <a:r>
              <a:rPr lang="pt-BR" sz="1200" b="0" i="0" u="none" strike="noStrike" baseline="0" dirty="0" err="1">
                <a:latin typeface="Arial" panose="020B0604020202020204" pitchFamily="34" charset="0"/>
              </a:rPr>
              <a:t>normocalórica</a:t>
            </a:r>
            <a:r>
              <a:rPr lang="pt-BR" sz="1200" b="0" i="0" u="none" strike="noStrike" baseline="0" dirty="0">
                <a:latin typeface="Arial" panose="020B0604020202020204" pitchFamily="34" charset="0"/>
              </a:rPr>
              <a:t> (54%) e 16 animais receberam a dieta hipercalórica (46%).</a:t>
            </a:r>
          </a:p>
          <a:p>
            <a:pPr algn="just"/>
            <a:r>
              <a:rPr lang="pt-BR" sz="1200" b="0" i="0" u="none" strike="noStrike" baseline="0" dirty="0">
                <a:latin typeface="Arial" panose="020B0604020202020204" pitchFamily="34" charset="0"/>
              </a:rPr>
              <a:t>Tabela 1. Distribuição de frequências – Dieta</a:t>
            </a:r>
          </a:p>
          <a:p>
            <a:endParaRPr lang="pt-BR" sz="600" b="0" i="0" u="none" strike="noStrike" baseline="0" dirty="0">
              <a:latin typeface="Arial" panose="020B0604020202020204" pitchFamily="34" charset="0"/>
            </a:endParaRPr>
          </a:p>
          <a:p>
            <a:pPr marR="3410" lvl="1" algn="ctr"/>
            <a:r>
              <a:rPr lang="pt-BR" sz="1200" b="1" i="0" u="none" strike="noStrike" baseline="0" dirty="0">
                <a:latin typeface="Arial" panose="020B0604020202020204" pitchFamily="34" charset="0"/>
              </a:rPr>
              <a:t>Dieta	Frequência absoluta	Frequência relativa	</a:t>
            </a:r>
            <a:endParaRPr lang="pt-BR" sz="600" b="0" i="0" u="none" strike="noStrike" baseline="0" dirty="0">
              <a:latin typeface="Arial" panose="020B0604020202020204" pitchFamily="34" charset="0"/>
            </a:endParaRPr>
          </a:p>
          <a:p>
            <a:pPr marR="3380" lvl="1" algn="ctr"/>
            <a:r>
              <a:rPr lang="pt-BR" sz="1200" b="0" i="0" u="none" strike="noStrike" baseline="0" dirty="0" err="1">
                <a:latin typeface="Arial" panose="020B0604020202020204" pitchFamily="34" charset="0"/>
              </a:rPr>
              <a:t>Normocalórica</a:t>
            </a:r>
            <a:r>
              <a:rPr lang="pt-BR" sz="1200" b="0" i="0" u="none" strike="noStrike" baseline="0" dirty="0">
                <a:latin typeface="Arial" panose="020B0604020202020204" pitchFamily="34" charset="0"/>
              </a:rPr>
              <a:t>	19	0,54	</a:t>
            </a:r>
            <a:endParaRPr lang="pt-BR" sz="600" b="0" i="0" u="none" strike="noStrike" baseline="0" dirty="0">
              <a:latin typeface="Arial" panose="020B0604020202020204" pitchFamily="34" charset="0"/>
            </a:endParaRPr>
          </a:p>
          <a:p>
            <a:pPr marR="3380" lvl="1" algn="ctr"/>
            <a:r>
              <a:rPr lang="pt-BR" sz="1200" b="0" i="0" u="none" strike="noStrike" baseline="0" dirty="0">
                <a:latin typeface="Arial" panose="020B0604020202020204" pitchFamily="34" charset="0"/>
              </a:rPr>
              <a:t>Hipercalórica	16	0,46	</a:t>
            </a:r>
            <a:endParaRPr lang="pt-BR" sz="600" b="0" i="0" u="none" strike="noStrike" baseline="0" dirty="0">
              <a:latin typeface="Arial" panose="020B0604020202020204" pitchFamily="34" charset="0"/>
            </a:endParaRPr>
          </a:p>
          <a:p>
            <a:pPr algn="ctr"/>
            <a:r>
              <a:rPr lang="pt-BR" sz="1200" b="1" i="0" u="none" strike="noStrike" baseline="0" dirty="0">
                <a:latin typeface="Arial" panose="020B0604020202020204" pitchFamily="34" charset="0"/>
              </a:rPr>
              <a:t>Total	</a:t>
            </a:r>
            <a:r>
              <a:rPr lang="pt-BR" sz="1200" b="0" i="0" u="none" strike="noStrike" baseline="0" dirty="0">
                <a:latin typeface="Arial" panose="020B0604020202020204" pitchFamily="34" charset="0"/>
              </a:rPr>
              <a:t>35	1	</a:t>
            </a:r>
            <a:endParaRPr lang="pt-BR" sz="600" b="0" i="0" u="none" strike="noStrike" baseline="0" dirty="0">
              <a:latin typeface="Arial" panose="020B0604020202020204" pitchFamily="34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B59D3407-D932-1905-3122-D52B33F5CD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268760"/>
            <a:ext cx="7663100" cy="4752528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1AE52857-9671-88C1-4E9E-EB7C3D849A9A}"/>
              </a:ext>
            </a:extLst>
          </p:cNvPr>
          <p:cNvSpPr txBox="1"/>
          <p:nvPr/>
        </p:nvSpPr>
        <p:spPr>
          <a:xfrm>
            <a:off x="899592" y="1090594"/>
            <a:ext cx="79928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 influência da dieta e do treinamento físico na capacidade funcional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4681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F6E39F-E05A-18C6-E9E3-A91CBC41C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Estatística descritiva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E896394E-58E1-B1B7-0E84-86018D3C16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762" y="1633537"/>
            <a:ext cx="6848475" cy="3590925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D02833AE-798F-1B0E-3CF8-4089A0573BF8}"/>
              </a:ext>
            </a:extLst>
          </p:cNvPr>
          <p:cNvSpPr txBox="1"/>
          <p:nvPr/>
        </p:nvSpPr>
        <p:spPr>
          <a:xfrm>
            <a:off x="899592" y="1090594"/>
            <a:ext cx="79928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 influência da dieta e do treinamento físico na capacidade funcional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022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FE3375-F725-8375-D660-C5F76999A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Estatística descritiva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E6CCAC8-CCB1-F046-2AC9-3B5F41507C50}"/>
              </a:ext>
            </a:extLst>
          </p:cNvPr>
          <p:cNvSpPr txBox="1"/>
          <p:nvPr/>
        </p:nvSpPr>
        <p:spPr>
          <a:xfrm>
            <a:off x="286730" y="1235501"/>
            <a:ext cx="856895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nfluência da dieta e do treinamento físico na capacidade funcional </a:t>
            </a:r>
            <a:endParaRPr lang="pt-BR" sz="2400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43E81FC3-CF12-8C63-3DEB-120ED7C4E2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0162" y="2282155"/>
            <a:ext cx="6543675" cy="366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9866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orda 7">
    <a:dk1>
      <a:srgbClr val="000000"/>
    </a:dk1>
    <a:lt1>
      <a:srgbClr val="FFFFFF"/>
    </a:lt1>
    <a:dk2>
      <a:srgbClr val="006633"/>
    </a:dk2>
    <a:lt2>
      <a:srgbClr val="5F5F5F"/>
    </a:lt2>
    <a:accent1>
      <a:srgbClr val="CC9900"/>
    </a:accent1>
    <a:accent2>
      <a:srgbClr val="3B812F"/>
    </a:accent2>
    <a:accent3>
      <a:srgbClr val="FFFFFF"/>
    </a:accent3>
    <a:accent4>
      <a:srgbClr val="000000"/>
    </a:accent4>
    <a:accent5>
      <a:srgbClr val="E2CAAA"/>
    </a:accent5>
    <a:accent6>
      <a:srgbClr val="35742A"/>
    </a:accent6>
    <a:hlink>
      <a:srgbClr val="996600"/>
    </a:hlink>
    <a:folHlink>
      <a:srgbClr val="AFBF39"/>
    </a:folHlink>
  </a:clrScheme>
  <a:fontScheme name="Borda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2411</TotalTime>
  <Words>1008</Words>
  <Application>Microsoft Office PowerPoint</Application>
  <PresentationFormat>Apresentação na tela (4:3)</PresentationFormat>
  <Paragraphs>243</Paragraphs>
  <Slides>25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0" baseType="lpstr">
      <vt:lpstr>Arial</vt:lpstr>
      <vt:lpstr>Bookman Old Style</vt:lpstr>
      <vt:lpstr>Times New Roman</vt:lpstr>
      <vt:lpstr>Wingdings</vt:lpstr>
      <vt:lpstr>Tema do Office</vt:lpstr>
      <vt:lpstr>  Método estatístico, tipos de pesquisa, tipos de variáveis  </vt:lpstr>
      <vt:lpstr>Pesquisa, dados e estatística</vt:lpstr>
      <vt:lpstr>Estatística</vt:lpstr>
      <vt:lpstr>Estatística </vt:lpstr>
      <vt:lpstr>Estatística descritiva</vt:lpstr>
      <vt:lpstr>Estatística descritiva</vt:lpstr>
      <vt:lpstr>Estatística descritiva</vt:lpstr>
      <vt:lpstr>Estatística descritiva</vt:lpstr>
      <vt:lpstr>Estatística descritiva</vt:lpstr>
      <vt:lpstr>Apresentação do PowerPoint</vt:lpstr>
      <vt:lpstr>Tipos de Pesquisas quantitativas</vt:lpstr>
      <vt:lpstr>Exemplo de Pesquisa de levantamento</vt:lpstr>
      <vt:lpstr>Exemplo de Pesquisa de Levantamento</vt:lpstr>
      <vt:lpstr>Exemplo de Pesquisa experimental</vt:lpstr>
      <vt:lpstr>Exemplo de Pesquisa experimental</vt:lpstr>
      <vt:lpstr>Pesquisa</vt:lpstr>
      <vt:lpstr>POPULAÇÃO Quem?</vt:lpstr>
      <vt:lpstr>Instrumentos de coleta Como?</vt:lpstr>
      <vt:lpstr>VARIÁVEIS (O quê?)</vt:lpstr>
      <vt:lpstr>Variáveis e dados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Bases gerais da experimentação</dc:title>
  <dc:creator>Ana Amelia</dc:creator>
  <cp:lastModifiedBy>Ana Amelia Benedito-Silva</cp:lastModifiedBy>
  <cp:revision>118</cp:revision>
  <cp:lastPrinted>1601-01-01T00:00:00Z</cp:lastPrinted>
  <dcterms:created xsi:type="dcterms:W3CDTF">2003-10-11T01:32:20Z</dcterms:created>
  <dcterms:modified xsi:type="dcterms:W3CDTF">2023-03-14T20:47:08Z</dcterms:modified>
</cp:coreProperties>
</file>