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7" r:id="rId1"/>
  </p:sldMasterIdLst>
  <p:notesMasterIdLst>
    <p:notesMasterId r:id="rId39"/>
  </p:notesMasterIdLst>
  <p:handoutMasterIdLst>
    <p:handoutMasterId r:id="rId40"/>
  </p:handoutMasterIdLst>
  <p:sldIdLst>
    <p:sldId id="321" r:id="rId2"/>
    <p:sldId id="256" r:id="rId3"/>
    <p:sldId id="257" r:id="rId4"/>
    <p:sldId id="258" r:id="rId5"/>
    <p:sldId id="259" r:id="rId6"/>
    <p:sldId id="291" r:id="rId7"/>
    <p:sldId id="261" r:id="rId8"/>
    <p:sldId id="285" r:id="rId9"/>
    <p:sldId id="319" r:id="rId10"/>
    <p:sldId id="284" r:id="rId11"/>
    <p:sldId id="294" r:id="rId12"/>
    <p:sldId id="262" r:id="rId13"/>
    <p:sldId id="282" r:id="rId14"/>
    <p:sldId id="295" r:id="rId15"/>
    <p:sldId id="320" r:id="rId16"/>
    <p:sldId id="322" r:id="rId17"/>
    <p:sldId id="264" r:id="rId18"/>
    <p:sldId id="317" r:id="rId19"/>
    <p:sldId id="297" r:id="rId20"/>
    <p:sldId id="323" r:id="rId21"/>
    <p:sldId id="281" r:id="rId22"/>
    <p:sldId id="316" r:id="rId23"/>
    <p:sldId id="298" r:id="rId24"/>
    <p:sldId id="310" r:id="rId25"/>
    <p:sldId id="324" r:id="rId26"/>
    <p:sldId id="312" r:id="rId27"/>
    <p:sldId id="313" r:id="rId28"/>
    <p:sldId id="287" r:id="rId29"/>
    <p:sldId id="305" r:id="rId30"/>
    <p:sldId id="306" r:id="rId31"/>
    <p:sldId id="325" r:id="rId32"/>
    <p:sldId id="288" r:id="rId33"/>
    <p:sldId id="302" r:id="rId34"/>
    <p:sldId id="326" r:id="rId35"/>
    <p:sldId id="289" r:id="rId36"/>
    <p:sldId id="307" r:id="rId37"/>
    <p:sldId id="327" r:id="rId3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33"/>
    <a:srgbClr val="009800"/>
    <a:srgbClr val="F0F60E"/>
    <a:srgbClr val="F9F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86491" autoAdjust="0"/>
  </p:normalViewPr>
  <p:slideViewPr>
    <p:cSldViewPr>
      <p:cViewPr varScale="1">
        <p:scale>
          <a:sx n="56" d="100"/>
          <a:sy n="56" d="100"/>
        </p:scale>
        <p:origin x="17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11580"/>
    </p:cViewPr>
  </p:sorterViewPr>
  <p:notesViewPr>
    <p:cSldViewPr>
      <p:cViewPr varScale="1">
        <p:scale>
          <a:sx n="54" d="100"/>
          <a:sy n="54" d="100"/>
        </p:scale>
        <p:origin x="-18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1452E661-C9EE-D29A-4312-F1878A8E43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u="none">
                <a:latin typeface="Times New Roman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0DD0655-99D5-21C1-1407-D3BAE0115D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u="none">
                <a:latin typeface="Times New Roman"/>
              </a:defRPr>
            </a:lvl1pPr>
          </a:lstStyle>
          <a:p>
            <a:pPr>
              <a:defRPr/>
            </a:pPr>
            <a:fld id="{CFDEF875-D319-42D2-B8CB-2CF5D3BD483E}" type="datetimeFigureOut">
              <a:rPr lang="pt-BR"/>
              <a:pPr>
                <a:defRPr/>
              </a:pPr>
              <a:t>14/03/2023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3DE25AD-7D11-DD4B-C7A4-2CFF652834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u="none">
                <a:latin typeface="Times New Roman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3ACABB7-E721-DA7C-FCFC-B11FECDF5C4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10F4AB82-A023-4066-BF61-F0A727440F4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>
            <a:extLst>
              <a:ext uri="{FF2B5EF4-FFF2-40B4-BE49-F238E27FC236}">
                <a16:creationId xmlns:a16="http://schemas.microsoft.com/office/drawing/2014/main" id="{024E40F9-1DD3-FE21-95CB-D6611D2399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083" name="Rectangle 1027">
            <a:extLst>
              <a:ext uri="{FF2B5EF4-FFF2-40B4-BE49-F238E27FC236}">
                <a16:creationId xmlns:a16="http://schemas.microsoft.com/office/drawing/2014/main" id="{35FE151A-7934-F9CC-9874-1F18A23DEF1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940" name="Rectangle 1028">
            <a:extLst>
              <a:ext uri="{FF2B5EF4-FFF2-40B4-BE49-F238E27FC236}">
                <a16:creationId xmlns:a16="http://schemas.microsoft.com/office/drawing/2014/main" id="{C071DBAA-5EBC-0906-F506-1BA0BB09E28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1029">
            <a:extLst>
              <a:ext uri="{FF2B5EF4-FFF2-40B4-BE49-F238E27FC236}">
                <a16:creationId xmlns:a16="http://schemas.microsoft.com/office/drawing/2014/main" id="{EE9A23F5-9CDE-BB62-04BD-794841B300C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46086" name="Rectangle 1030">
            <a:extLst>
              <a:ext uri="{FF2B5EF4-FFF2-40B4-BE49-F238E27FC236}">
                <a16:creationId xmlns:a16="http://schemas.microsoft.com/office/drawing/2014/main" id="{0E51197D-C625-5203-C67B-71D198080F4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087" name="Rectangle 1031">
            <a:extLst>
              <a:ext uri="{FF2B5EF4-FFF2-40B4-BE49-F238E27FC236}">
                <a16:creationId xmlns:a16="http://schemas.microsoft.com/office/drawing/2014/main" id="{C126EFCD-E5EC-57A5-0B0E-13F74278E0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6F529037-B204-494B-B8B3-362225018078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>
            <a:extLst>
              <a:ext uri="{FF2B5EF4-FFF2-40B4-BE49-F238E27FC236}">
                <a16:creationId xmlns:a16="http://schemas.microsoft.com/office/drawing/2014/main" id="{88333D5B-9CAA-8CB9-EA59-31D268F053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52604BC-CD65-4956-8C5E-4B94B1F49B98}" type="slidenum">
              <a:rPr lang="pt-BR" altLang="pt-BR" smtClean="0"/>
              <a:pPr>
                <a:spcBef>
                  <a:spcPct val="0"/>
                </a:spcBef>
              </a:pPr>
              <a:t>1</a:t>
            </a:fld>
            <a:endParaRPr lang="pt-BR" altLang="pt-BR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ACFD903-DF28-32F6-58AD-7710C49B52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8CB5239A-2B0E-79C9-A333-0FC4F6633B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 altLang="pt-B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731D1845-B447-242F-5758-22FB7CF0D1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EAAF9057-876C-28CD-66DF-7E936F04F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FD35EE00-5B91-BA55-D549-F1A351AE42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5E28A1D-2341-43BE-BE92-D9BDC2771BF8}" type="slidenum">
              <a:rPr lang="pt-BR" altLang="pt-BR" sz="1200"/>
              <a:pPr eaLnBrk="1" hangingPunct="1"/>
              <a:t>9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2171808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24624D-71BE-42BF-8F82-7F8EACFFA3CD}" type="slidenum">
              <a:rPr lang="en-GB"/>
              <a:pPr/>
              <a:t>13</a:t>
            </a:fld>
            <a:endParaRPr lang="en-GB"/>
          </a:p>
        </p:txBody>
      </p:sp>
      <p:sp>
        <p:nvSpPr>
          <p:cNvPr id="8806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80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4438" cy="41195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4396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731D1845-B447-242F-5758-22FB7CF0D1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EAAF9057-876C-28CD-66DF-7E936F04F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FD35EE00-5B91-BA55-D549-F1A351AE42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5E28A1D-2341-43BE-BE92-D9BDC2771BF8}" type="slidenum">
              <a:rPr lang="pt-BR" altLang="pt-BR" sz="1200"/>
              <a:pPr eaLnBrk="1" hangingPunct="1"/>
              <a:t>15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2285832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29037-B204-494B-B8B3-362225018078}" type="slidenum">
              <a:rPr lang="pt-BR" altLang="pt-BR" smtClean="0"/>
              <a:pPr/>
              <a:t>21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52169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C8B409-6111-496A-B374-BC2FA00D73DD}" type="slidenum">
              <a:rPr lang="en-GB"/>
              <a:pPr/>
              <a:t>22</a:t>
            </a:fld>
            <a:endParaRPr lang="en-GB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11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4438" cy="41195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>
            <a:extLst>
              <a:ext uri="{FF2B5EF4-FFF2-40B4-BE49-F238E27FC236}">
                <a16:creationId xmlns:a16="http://schemas.microsoft.com/office/drawing/2014/main" id="{8F3C9672-793D-77FA-DABF-349F9B5AA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BR" u="none"/>
          </a:p>
        </p:txBody>
      </p:sp>
      <p:sp>
        <p:nvSpPr>
          <p:cNvPr id="3" name="Line 8">
            <a:extLst>
              <a:ext uri="{FF2B5EF4-FFF2-40B4-BE49-F238E27FC236}">
                <a16:creationId xmlns:a16="http://schemas.microsoft.com/office/drawing/2014/main" id="{1EE942CB-67D0-D5C1-5069-4D12418538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 u="none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pt-BR" altLang="en-US"/>
              <a:t>Clique para editar o estilo do título mestre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t-BR" altLang="en-US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BC220E-31D4-BBD6-767E-61AF6A3875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2BC948-A6CA-4CD4-A4A8-7AE937EEBAF6}" type="datetimeFigureOut">
              <a:rPr lang="pt-BR"/>
              <a:pPr>
                <a:defRPr/>
              </a:pPr>
              <a:t>14/03/2023</a:t>
            </a:fld>
            <a:endParaRPr lang="pt-B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68653E-4AEB-44F6-B396-78D59EF2B0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C402DC-A24D-A152-A0B5-B672454A61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1EE2F-EA14-460D-94A5-BB02324929C3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66782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C0F5FF-67BD-CAEA-0881-675964A4B0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4DE03-E838-4650-89CF-EB491E06BD1B}" type="datetimeFigureOut">
              <a:rPr lang="pt-BR"/>
              <a:pPr>
                <a:defRPr/>
              </a:pPr>
              <a:t>14/03/2023</a:t>
            </a:fld>
            <a:endParaRPr lang="pt-B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01DC92-4381-3979-9F71-FB9E7955EC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7C31F5-81E5-CC81-A20C-B053E72903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3667E-7E4D-44E0-8610-E32881890DC7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28012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A8AE64-5938-59A3-2D0B-27AE96D854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87A5B-B1A9-4516-9EF6-D5DC8FC25182}" type="datetimeFigureOut">
              <a:rPr lang="pt-BR"/>
              <a:pPr>
                <a:defRPr/>
              </a:pPr>
              <a:t>14/03/2023</a:t>
            </a:fld>
            <a:endParaRPr lang="pt-B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032450-C1CE-309B-FD23-107F33C32E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351E56-9BE7-2F26-9DDC-16DF89FB8B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109E9-F6FB-4405-A177-164E9A628C15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56978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BR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29BD69-6009-103B-0685-467DE137D2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3DF56-737F-437F-A4A4-109E43C1167E}" type="datetimeFigureOut">
              <a:rPr lang="pt-BR"/>
              <a:pPr>
                <a:defRPr/>
              </a:pPr>
              <a:t>14/03/2023</a:t>
            </a:fld>
            <a:endParaRPr lang="pt-B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A0FF1B-7ADC-8C76-7C87-13DB48C460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9A5161-C2A9-E41C-5BF5-4ECFEAE0D7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B1C96-D191-4A8E-83EC-782B4FF6282D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4588968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FF0153-C25B-692C-A3D3-B2CD1F677C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98BAC-F5D0-42A0-92C8-48D9CC3BCB8A}" type="datetimeFigureOut">
              <a:rPr lang="pt-BR"/>
              <a:pPr>
                <a:defRPr/>
              </a:pPr>
              <a:t>14/03/2023</a:t>
            </a:fld>
            <a:endParaRPr lang="pt-B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5D24D9-70D0-64BD-C378-C7C4EFDB77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8DA4FB-9049-487D-491E-D571C4705F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347A7-1629-4443-887D-CE88E205AABC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92142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88D127-E68E-C3EE-9690-14FA1AE8C3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C7A7C-38F3-4E9B-AA6E-9FC68F75C9D5}" type="datetimeFigureOut">
              <a:rPr lang="pt-BR"/>
              <a:pPr>
                <a:defRPr/>
              </a:pPr>
              <a:t>14/03/2023</a:t>
            </a:fld>
            <a:endParaRPr lang="pt-B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56925C-5C91-9C3E-7429-EE6583891E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E69A03-91BB-3A82-7A08-B3CFE0E0DA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F1F86B-AADC-4087-A141-79AFEB3C03DD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90719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E1283A-9F4A-A6FD-C873-798DA6785E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CBC9F-3F2E-45F7-AA25-521DC77D776E}" type="datetimeFigureOut">
              <a:rPr lang="pt-BR"/>
              <a:pPr>
                <a:defRPr/>
              </a:pPr>
              <a:t>14/03/2023</a:t>
            </a:fld>
            <a:endParaRPr lang="pt-BR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8C49BFF-42DF-F36D-6ADD-B4F9430AE9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30436EB-847B-8779-4B4C-2A91046AF3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2E998-88CB-40DA-8063-54E3E8FA33E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32612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C966E8F-6A32-E0BA-1041-3651CCAC8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47EDD-3655-47BB-A5C0-3F51AC432259}" type="datetimeFigureOut">
              <a:rPr lang="pt-BR"/>
              <a:pPr>
                <a:defRPr/>
              </a:pPr>
              <a:t>14/03/2023</a:t>
            </a:fld>
            <a:endParaRPr lang="pt-BR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1557957-A288-80B8-A1D1-53DDE783C0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DE11AE-0E86-1086-4E20-C7348A6D9F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E779-3F00-41FB-9636-C72A2349FA12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87421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C74E5EE-C9E6-FB94-E55E-6EFC25627E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DD55E-2093-4430-BCAA-7E47588CA2AD}" type="datetimeFigureOut">
              <a:rPr lang="pt-BR"/>
              <a:pPr>
                <a:defRPr/>
              </a:pPr>
              <a:t>14/03/2023</a:t>
            </a:fld>
            <a:endParaRPr lang="pt-BR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FF24EB8-773D-1B37-2D7E-7AE9FF2A75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E7381A9-D2C5-A9D8-C4AF-687564A7E2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FD89AE-879D-4E0C-A645-DAB6AEE9B1DC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06643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CC1BE4-C6C6-BEC0-9C04-345716EBB2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72132-9FCE-417A-AEAA-718D6491277E}" type="datetimeFigureOut">
              <a:rPr lang="pt-BR"/>
              <a:pPr>
                <a:defRPr/>
              </a:pPr>
              <a:t>14/03/2023</a:t>
            </a:fld>
            <a:endParaRPr lang="pt-B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A7C51E-8431-F054-77C1-BBDE56BC8A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371420-66C0-267F-6BA9-A926D17FA5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C70182-6A84-4E62-B863-7C1FC02B19E5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07801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206FDC-A840-DE6E-9C13-B6BFC99A1E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CE37E-9F56-4BED-BF63-CC722DF0F400}" type="datetimeFigureOut">
              <a:rPr lang="pt-BR"/>
              <a:pPr>
                <a:defRPr/>
              </a:pPr>
              <a:t>14/03/2023</a:t>
            </a:fld>
            <a:endParaRPr lang="pt-B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6D34AC-8EA1-53AC-2CC9-927E099AA0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B9B1C5-0B0A-FCB0-E0E5-7B062DAD0F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67F31-6F8E-4813-BB0F-46DA356DCB8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18434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0DD8C31-A0C4-D7B3-92E7-DDC82F9561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CF1B6C78-9021-FE16-FEF3-68F7FB44EB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96260" name="Rectangle 4">
            <a:extLst>
              <a:ext uri="{FF2B5EF4-FFF2-40B4-BE49-F238E27FC236}">
                <a16:creationId xmlns:a16="http://schemas.microsoft.com/office/drawing/2014/main" id="{4F0E3E31-051E-777B-CC26-5DC2720615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>
                <a:latin typeface="Garamond" pitchFamily="18" charset="0"/>
              </a:defRPr>
            </a:lvl1pPr>
          </a:lstStyle>
          <a:p>
            <a:pPr>
              <a:defRPr/>
            </a:pPr>
            <a:fld id="{D34BD6EC-BCE9-4E90-A368-A2478BEC55F9}" type="datetimeFigureOut">
              <a:rPr lang="pt-BR"/>
              <a:pPr>
                <a:defRPr/>
              </a:pPr>
              <a:t>14/03/2023</a:t>
            </a:fld>
            <a:endParaRPr lang="pt-BR" altLang="en-US"/>
          </a:p>
        </p:txBody>
      </p:sp>
      <p:sp>
        <p:nvSpPr>
          <p:cNvPr id="96261" name="Rectangle 5">
            <a:extLst>
              <a:ext uri="{FF2B5EF4-FFF2-40B4-BE49-F238E27FC236}">
                <a16:creationId xmlns:a16="http://schemas.microsoft.com/office/drawing/2014/main" id="{A224C146-D383-D362-4BFD-2E38542707A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u="none" smtClean="0">
                <a:latin typeface="Garamond" pitchFamily="18" charset="0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6262" name="Rectangle 6">
            <a:extLst>
              <a:ext uri="{FF2B5EF4-FFF2-40B4-BE49-F238E27FC236}">
                <a16:creationId xmlns:a16="http://schemas.microsoft.com/office/drawing/2014/main" id="{F872616E-49B9-B12D-0C8E-7D5806971D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Garamond" panose="02020404030301010803" pitchFamily="18" charset="0"/>
              </a:defRPr>
            </a:lvl1pPr>
          </a:lstStyle>
          <a:p>
            <a:fld id="{449BE1DC-DB8F-4026-968E-39213EFD70E6}" type="slidenum">
              <a:rPr lang="pt-BR" altLang="en-US"/>
              <a:pPr/>
              <a:t>‹nº›</a:t>
            </a:fld>
            <a:endParaRPr lang="pt-BR" altLang="en-US"/>
          </a:p>
        </p:txBody>
      </p:sp>
      <p:sp>
        <p:nvSpPr>
          <p:cNvPr id="96263" name="Freeform 7">
            <a:extLst>
              <a:ext uri="{FF2B5EF4-FFF2-40B4-BE49-F238E27FC236}">
                <a16:creationId xmlns:a16="http://schemas.microsoft.com/office/drawing/2014/main" id="{E7A1FECF-3537-3162-D18D-82D5EA58C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BR" u="none"/>
          </a:p>
        </p:txBody>
      </p:sp>
      <p:sp>
        <p:nvSpPr>
          <p:cNvPr id="96264" name="Line 8">
            <a:extLst>
              <a:ext uri="{FF2B5EF4-FFF2-40B4-BE49-F238E27FC236}">
                <a16:creationId xmlns:a16="http://schemas.microsoft.com/office/drawing/2014/main" id="{3EF1C4F8-B0C7-E9CE-6AA3-3506FF3F99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 u="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2" r:id="rId2"/>
    <p:sldLayoutId id="2147483941" r:id="rId3"/>
    <p:sldLayoutId id="2147483940" r:id="rId4"/>
    <p:sldLayoutId id="2147483939" r:id="rId5"/>
    <p:sldLayoutId id="2147483938" r:id="rId6"/>
    <p:sldLayoutId id="2147483937" r:id="rId7"/>
    <p:sldLayoutId id="2147483936" r:id="rId8"/>
    <p:sldLayoutId id="2147483935" r:id="rId9"/>
    <p:sldLayoutId id="2147483934" r:id="rId10"/>
    <p:sldLayoutId id="214748393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62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62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62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62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62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D902D149-2132-6D06-8464-BA177C0CD69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3588" y="990600"/>
            <a:ext cx="7696200" cy="3505200"/>
          </a:xfrm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 fontScale="90000"/>
          </a:bodyPr>
          <a:lstStyle/>
          <a:p>
            <a:pPr marR="0" algn="ctr" defTabSz="449263"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br>
              <a:rPr lang="pt-BR" sz="4400" i="1" cap="none" dirty="0">
                <a:solidFill>
                  <a:srgbClr val="00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4400" b="0" cap="none" dirty="0">
                <a:solidFill>
                  <a:srgbClr val="00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PLANEJAMENTO EXPERIMENTAL</a:t>
            </a:r>
            <a:br>
              <a:rPr lang="pt-BR" sz="4400" b="0" cap="none" dirty="0">
                <a:solidFill>
                  <a:srgbClr val="00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pt-BR" sz="4400" b="0" cap="none" dirty="0">
                <a:solidFill>
                  <a:srgbClr val="00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4400" b="0" cap="none" dirty="0">
                <a:solidFill>
                  <a:srgbClr val="00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Introdução</a:t>
            </a:r>
            <a:br>
              <a:rPr lang="pt-BR" altLang="pt-BR" sz="4400" b="1" i="1" dirty="0"/>
            </a:br>
            <a:br>
              <a:rPr lang="pt-BR" sz="4400" cap="none" dirty="0">
                <a:solidFill>
                  <a:srgbClr val="00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3100" b="0" cap="none" dirty="0">
                <a:solidFill>
                  <a:srgbClr val="00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 Amelia Benedito Silva</a:t>
            </a:r>
            <a:br>
              <a:rPr lang="pt-BR" sz="3100" b="0" cap="none" dirty="0">
                <a:solidFill>
                  <a:srgbClr val="00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200" b="0" cap="none" dirty="0">
                <a:solidFill>
                  <a:srgbClr val="00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aamelia@usp.br</a:t>
            </a:r>
            <a:br>
              <a:rPr lang="pt-BR" sz="4400" cap="none" dirty="0">
                <a:solidFill>
                  <a:srgbClr val="00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pt-BR" sz="4400" cap="none" dirty="0">
              <a:solidFill>
                <a:srgbClr val="00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989BDDC-8329-C28B-5566-A67E90B9DD15}"/>
              </a:ext>
            </a:extLst>
          </p:cNvPr>
          <p:cNvSpPr txBox="1"/>
          <p:nvPr/>
        </p:nvSpPr>
        <p:spPr>
          <a:xfrm>
            <a:off x="6156325" y="5875338"/>
            <a:ext cx="32400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solidFill>
                  <a:srgbClr val="00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disciplina: EAH5002</a:t>
            </a:r>
            <a:endParaRPr lang="pt-BR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13C66C2-84C5-C8BA-3E9F-1BC01DDCD67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grupo-controle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4E122AF-AC26-3E31-B7F3-EE57FBEFEFD0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457200" y="1644650"/>
            <a:ext cx="8229600" cy="39925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BR" altLang="pt-BR" sz="2800" b="1" i="1" dirty="0">
                <a:solidFill>
                  <a:schemeClr val="tx2"/>
                </a:solidFill>
                <a:cs typeface="Times New Roman" panose="02020603050405020304" pitchFamily="18" charset="0"/>
              </a:rPr>
              <a:t>Controle histórico</a:t>
            </a:r>
          </a:p>
          <a:p>
            <a:pPr eaLnBrk="1" hangingPunct="1"/>
            <a:r>
              <a:rPr lang="pt-BR" altLang="pt-BR" sz="2800" dirty="0">
                <a:cs typeface="Times New Roman" panose="02020603050405020304" pitchFamily="18" charset="0"/>
              </a:rPr>
              <a:t>por motivos éticos, o grupo experimental é comparado com um controle histórico, isto é, com pacientes ou voluntários atendidos antes de o tratamento ter sido proposto.</a:t>
            </a:r>
            <a:endParaRPr lang="pt-BR" altLang="pt-BR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>
            <a:extLst>
              <a:ext uri="{FF2B5EF4-FFF2-40B4-BE49-F238E27FC236}">
                <a16:creationId xmlns:a16="http://schemas.microsoft.com/office/drawing/2014/main" id="{2F94AF4D-07DD-5767-6090-65D209D969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748712" cy="914400"/>
          </a:xfrm>
        </p:spPr>
        <p:txBody>
          <a:bodyPr/>
          <a:lstStyle/>
          <a:p>
            <a:pPr eaLnBrk="1" hangingPunct="1"/>
            <a:r>
              <a:rPr lang="pt-BR" altLang="pt-BR" sz="3200" dirty="0">
                <a:solidFill>
                  <a:srgbClr val="FF0000"/>
                </a:solidFill>
              </a:rPr>
              <a:t>Exemplo</a:t>
            </a:r>
            <a:r>
              <a:rPr lang="pt-BR" altLang="pt-BR" sz="3200" dirty="0"/>
              <a:t> </a:t>
            </a:r>
            <a:br>
              <a:rPr lang="pt-BR" altLang="pt-BR" sz="3200" dirty="0"/>
            </a:br>
            <a:r>
              <a:rPr lang="pt-BR" altLang="pt-BR" sz="3200" dirty="0"/>
              <a:t>Proposta de novo tipo de cirurgia para o joelho</a:t>
            </a:r>
          </a:p>
        </p:txBody>
      </p:sp>
      <p:sp>
        <p:nvSpPr>
          <p:cNvPr id="20483" name="Rectangle 6">
            <a:extLst>
              <a:ext uri="{FF2B5EF4-FFF2-40B4-BE49-F238E27FC236}">
                <a16:creationId xmlns:a16="http://schemas.microsoft.com/office/drawing/2014/main" id="{7FCF5308-7C4F-94F5-8FA5-202AC336D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8000"/>
            <a:ext cx="8229600" cy="4530725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pt-BR" altLang="pt-BR" dirty="0"/>
              <a:t>	</a:t>
            </a:r>
            <a:r>
              <a:rPr lang="pt-BR" altLang="pt-BR" dirty="0">
                <a:cs typeface="Times New Roman" panose="02020603050405020304" pitchFamily="18" charset="0"/>
              </a:rPr>
              <a:t>Um pesquisador pretende verificar se o tempo de convalescença, após um novo tipo de cirurgia de joelho, é menor do que aquele obtido na cirurgia tradicionalmente utilizada. 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pt-BR" altLang="pt-BR" dirty="0">
                <a:cs typeface="Times New Roman" panose="02020603050405020304" pitchFamily="18" charset="0"/>
              </a:rPr>
              <a:t>	Para tanto, ele utiliza como controle histórico tempos obtidos em cirurgias praticadas pelo método tradicional.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217012E-F08B-C92D-0040-EC8441D2A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412875"/>
            <a:ext cx="7993062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 sz="3200" u="none">
              <a:solidFill>
                <a:srgbClr val="C1EEFF"/>
              </a:solidFill>
            </a:endParaRPr>
          </a:p>
          <a:p>
            <a:pPr eaLnBrk="1" hangingPunct="1">
              <a:lnSpc>
                <a:spcPct val="125000"/>
              </a:lnSpc>
            </a:pPr>
            <a:r>
              <a:rPr lang="pt-BR" altLang="pt-BR" u="none"/>
              <a:t>	</a:t>
            </a:r>
            <a:endParaRPr lang="pt-BR" altLang="pt-BR" sz="2800" u="none"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D59FAC0-A106-AB6C-F82E-65A71C4D89F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estudos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7DEE5B2-DFF3-5E1F-542A-FECDD20056EC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pt-BR" altLang="pt-BR" sz="2800" dirty="0">
                <a:cs typeface="Times New Roman" panose="02020603050405020304" pitchFamily="18" charset="0"/>
              </a:rPr>
              <a:t>estudo comparativo</a:t>
            </a:r>
          </a:p>
          <a:p>
            <a:pPr algn="just" eaLnBrk="1" hangingPunct="1"/>
            <a:r>
              <a:rPr lang="pt-BR" altLang="pt-BR" sz="2800" dirty="0"/>
              <a:t>estudo dose-resposta</a:t>
            </a:r>
          </a:p>
          <a:p>
            <a:pPr algn="just" eaLnBrk="1" hangingPunct="1"/>
            <a:r>
              <a:rPr lang="pt-BR" altLang="pt-BR" sz="2800" dirty="0" err="1">
                <a:cs typeface="Times New Roman" panose="02020603050405020304" pitchFamily="18" charset="0"/>
              </a:rPr>
              <a:t>wash</a:t>
            </a:r>
            <a:r>
              <a:rPr lang="pt-BR" altLang="pt-BR" sz="2800" dirty="0">
                <a:cs typeface="Times New Roman" panose="02020603050405020304" pitchFamily="18" charset="0"/>
              </a:rPr>
              <a:t>-out (</a:t>
            </a:r>
            <a:r>
              <a:rPr lang="pt-BR" altLang="pt-BR" sz="2800" dirty="0" err="1">
                <a:cs typeface="Times New Roman" panose="02020603050405020304" pitchFamily="18" charset="0"/>
              </a:rPr>
              <a:t>destreinamento</a:t>
            </a:r>
            <a:r>
              <a:rPr lang="pt-BR" altLang="pt-BR" sz="2800" dirty="0">
                <a:cs typeface="Times New Roman" panose="02020603050405020304" pitchFamily="18" charset="0"/>
              </a:rPr>
              <a:t> no esporte)</a:t>
            </a:r>
          </a:p>
          <a:p>
            <a:pPr algn="just" eaLnBrk="1" hangingPunct="1"/>
            <a:r>
              <a:rPr lang="pt-BR" altLang="pt-BR" sz="2800" dirty="0">
                <a:cs typeface="Times New Roman" panose="02020603050405020304" pitchFamily="18" charset="0"/>
              </a:rPr>
              <a:t>simples-cego e duplo-cego</a:t>
            </a:r>
          </a:p>
          <a:p>
            <a:pPr algn="just" eaLnBrk="1" hangingPunct="1"/>
            <a:r>
              <a:rPr lang="pt-BR" altLang="pt-BR" sz="2800" dirty="0">
                <a:cs typeface="Times New Roman" panose="02020603050405020304" pitchFamily="18" charset="0"/>
              </a:rPr>
              <a:t>transversal</a:t>
            </a:r>
          </a:p>
          <a:p>
            <a:pPr algn="just" eaLnBrk="1" hangingPunct="1"/>
            <a:r>
              <a:rPr lang="pt-BR" altLang="pt-BR" sz="2800" dirty="0">
                <a:cs typeface="Times New Roman" panose="02020603050405020304" pitchFamily="18" charset="0"/>
              </a:rPr>
              <a:t>longitudinal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pt-BR" sz="4400" dirty="0">
                <a:solidFill>
                  <a:schemeClr val="tx2"/>
                </a:solidFill>
                <a:cs typeface="Times New Roman" panose="02020603050405020304" pitchFamily="18" charset="0"/>
              </a:rPr>
              <a:t>Estudo comparativo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28261"/>
            <a:ext cx="8229600" cy="4530725"/>
          </a:xfrm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400" dirty="0"/>
              <a:t>comparam-se mais do que dois tratamentos</a:t>
            </a:r>
          </a:p>
          <a:p>
            <a:pPr>
              <a:spcBef>
                <a:spcPts val="0"/>
              </a:spcBef>
              <a:spcAft>
                <a:spcPts val="12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/>
              <a:t>Utilizado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pesquisa</a:t>
            </a:r>
            <a:r>
              <a:rPr lang="en-GB" sz="2400" dirty="0"/>
              <a:t> </a:t>
            </a:r>
            <a:r>
              <a:rPr lang="en-GB" sz="2400" dirty="0" err="1"/>
              <a:t>clínica</a:t>
            </a:r>
            <a:r>
              <a:rPr lang="en-GB" sz="2400" dirty="0"/>
              <a:t> com </a:t>
            </a:r>
            <a:r>
              <a:rPr lang="en-GB" sz="2400" dirty="0" err="1"/>
              <a:t>pacientes</a:t>
            </a:r>
            <a:r>
              <a:rPr lang="en-GB" sz="2400" dirty="0"/>
              <a:t> </a:t>
            </a:r>
            <a:r>
              <a:rPr lang="en-GB" sz="2400" dirty="0" err="1"/>
              <a:t>em</a:t>
            </a:r>
            <a:r>
              <a:rPr lang="en-GB" sz="2400" dirty="0"/>
              <a:t> que </a:t>
            </a:r>
            <a:r>
              <a:rPr lang="en-GB" sz="2400" dirty="0" err="1"/>
              <a:t>diversas</a:t>
            </a:r>
            <a:r>
              <a:rPr lang="en-GB" sz="2400" dirty="0"/>
              <a:t> </a:t>
            </a:r>
            <a:r>
              <a:rPr lang="en-GB" sz="2400" dirty="0" err="1"/>
              <a:t>drogas</a:t>
            </a:r>
            <a:r>
              <a:rPr lang="en-GB" sz="2400" dirty="0"/>
              <a:t> </a:t>
            </a:r>
            <a:r>
              <a:rPr lang="en-GB" sz="2400" dirty="0" err="1"/>
              <a:t>ou</a:t>
            </a:r>
            <a:r>
              <a:rPr lang="en-GB" sz="2400" dirty="0"/>
              <a:t> </a:t>
            </a:r>
            <a:r>
              <a:rPr lang="en-GB" sz="2400" dirty="0" err="1"/>
              <a:t>tratamentos</a:t>
            </a:r>
            <a:r>
              <a:rPr lang="en-GB" sz="2400" dirty="0"/>
              <a:t> </a:t>
            </a:r>
            <a:r>
              <a:rPr lang="en-GB" sz="2400" dirty="0" err="1"/>
              <a:t>são</a:t>
            </a:r>
            <a:r>
              <a:rPr lang="en-GB" sz="2400" dirty="0"/>
              <a:t> </a:t>
            </a:r>
            <a:r>
              <a:rPr lang="en-GB" sz="2400" dirty="0" err="1"/>
              <a:t>comparados</a:t>
            </a:r>
            <a:endParaRPr lang="en-GB" sz="2400" dirty="0"/>
          </a:p>
          <a:p>
            <a:pPr>
              <a:spcBef>
                <a:spcPts val="0"/>
              </a:spcBef>
              <a:spcAft>
                <a:spcPts val="12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/>
              <a:t>Os</a:t>
            </a:r>
            <a:r>
              <a:rPr lang="en-GB" sz="2400" dirty="0"/>
              <a:t> </a:t>
            </a:r>
            <a:r>
              <a:rPr lang="en-GB" sz="2400" dirty="0" err="1"/>
              <a:t>experimentos</a:t>
            </a:r>
            <a:r>
              <a:rPr lang="en-GB" sz="2400" dirty="0"/>
              <a:t> </a:t>
            </a:r>
            <a:r>
              <a:rPr lang="en-GB" sz="2400" dirty="0" err="1"/>
              <a:t>em</a:t>
            </a:r>
            <a:r>
              <a:rPr lang="en-GB" sz="2400" dirty="0"/>
              <a:t> que </a:t>
            </a:r>
            <a:r>
              <a:rPr lang="en-GB" sz="2400" dirty="0" err="1"/>
              <a:t>diferentes</a:t>
            </a:r>
            <a:r>
              <a:rPr lang="en-GB" sz="2400" dirty="0"/>
              <a:t> </a:t>
            </a:r>
            <a:r>
              <a:rPr lang="en-GB" sz="2400" dirty="0" err="1"/>
              <a:t>drogas</a:t>
            </a:r>
            <a:r>
              <a:rPr lang="en-GB" sz="2400" dirty="0"/>
              <a:t> </a:t>
            </a:r>
            <a:r>
              <a:rPr lang="en-GB" sz="2400" dirty="0" err="1"/>
              <a:t>aparecem</a:t>
            </a:r>
            <a:r>
              <a:rPr lang="en-GB" sz="2400" dirty="0"/>
              <a:t> </a:t>
            </a:r>
            <a:r>
              <a:rPr lang="en-GB" sz="2400" dirty="0" err="1"/>
              <a:t>em</a:t>
            </a:r>
            <a:r>
              <a:rPr lang="en-GB" sz="2400" dirty="0"/>
              <a:t> </a:t>
            </a:r>
            <a:r>
              <a:rPr lang="en-GB" sz="2400" dirty="0" err="1"/>
              <a:t>diferentes</a:t>
            </a:r>
            <a:r>
              <a:rPr lang="en-GB" sz="2400" dirty="0"/>
              <a:t> </a:t>
            </a:r>
            <a:r>
              <a:rPr lang="en-GB" sz="2400" dirty="0" err="1"/>
              <a:t>níveis</a:t>
            </a:r>
            <a:r>
              <a:rPr lang="en-GB" sz="2400" dirty="0"/>
              <a:t> </a:t>
            </a:r>
            <a:r>
              <a:rPr lang="en-GB" sz="2400" dirty="0" err="1"/>
              <a:t>são</a:t>
            </a:r>
            <a:r>
              <a:rPr lang="en-GB" sz="2400" dirty="0"/>
              <a:t> </a:t>
            </a:r>
            <a:r>
              <a:rPr lang="en-GB" sz="2400" dirty="0" err="1"/>
              <a:t>conhecidos</a:t>
            </a:r>
            <a:r>
              <a:rPr lang="en-GB" sz="2400" dirty="0"/>
              <a:t> </a:t>
            </a:r>
            <a:r>
              <a:rPr lang="en-GB" sz="2400" dirty="0" err="1"/>
              <a:t>em</a:t>
            </a:r>
            <a:r>
              <a:rPr lang="en-GB" sz="2400" dirty="0"/>
              <a:t> </a:t>
            </a:r>
            <a:r>
              <a:rPr lang="en-GB" sz="2400" dirty="0" err="1"/>
              <a:t>estatística</a:t>
            </a:r>
            <a:r>
              <a:rPr lang="en-GB" sz="2400" dirty="0"/>
              <a:t> </a:t>
            </a:r>
            <a:r>
              <a:rPr lang="en-GB" sz="2400" dirty="0" err="1"/>
              <a:t>como</a:t>
            </a:r>
            <a:r>
              <a:rPr lang="en-GB" sz="2400" dirty="0"/>
              <a:t> </a:t>
            </a:r>
            <a:r>
              <a:rPr lang="en-GB" sz="2400" dirty="0" err="1"/>
              <a:t>experimentos</a:t>
            </a:r>
            <a:r>
              <a:rPr lang="en-GB" sz="2400" dirty="0"/>
              <a:t> </a:t>
            </a:r>
            <a:r>
              <a:rPr lang="en-GB" sz="2400" dirty="0" err="1"/>
              <a:t>em</a:t>
            </a:r>
            <a:r>
              <a:rPr lang="en-GB" sz="2400" dirty="0"/>
              <a:t> </a:t>
            </a:r>
            <a:r>
              <a:rPr lang="en-GB" sz="2400" dirty="0" err="1"/>
              <a:t>esquema</a:t>
            </a:r>
            <a:r>
              <a:rPr lang="en-GB" sz="2400" dirty="0"/>
              <a:t> </a:t>
            </a:r>
            <a:r>
              <a:rPr lang="en-GB" sz="2400" dirty="0" err="1"/>
              <a:t>fatorial</a:t>
            </a:r>
            <a:endParaRPr lang="en-GB" sz="2400" dirty="0"/>
          </a:p>
          <a:p>
            <a:pPr>
              <a:spcBef>
                <a:spcPts val="0"/>
              </a:spcBef>
              <a:spcAft>
                <a:spcPts val="12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/>
              <a:t>Em</a:t>
            </a:r>
            <a:r>
              <a:rPr lang="en-GB" sz="2400" dirty="0"/>
              <a:t> </a:t>
            </a:r>
            <a:r>
              <a:rPr lang="en-GB" sz="2400" dirty="0" err="1"/>
              <a:t>geral</a:t>
            </a:r>
            <a:r>
              <a:rPr lang="en-GB" sz="2400" dirty="0"/>
              <a:t>, </a:t>
            </a:r>
            <a:r>
              <a:rPr lang="en-GB" sz="2400" dirty="0" err="1"/>
              <a:t>não</a:t>
            </a:r>
            <a:r>
              <a:rPr lang="en-GB" sz="2400" dirty="0"/>
              <a:t> se </a:t>
            </a:r>
            <a:r>
              <a:rPr lang="en-GB" sz="2400" dirty="0" err="1"/>
              <a:t>usa</a:t>
            </a:r>
            <a:r>
              <a:rPr lang="en-GB" sz="2400" dirty="0"/>
              <a:t> </a:t>
            </a:r>
            <a:r>
              <a:rPr lang="en-GB" sz="2400" dirty="0" err="1"/>
              <a:t>grupo</a:t>
            </a:r>
            <a:r>
              <a:rPr lang="en-GB" sz="2400" dirty="0"/>
              <a:t> </a:t>
            </a:r>
            <a:r>
              <a:rPr lang="en-GB" sz="2400" dirty="0" err="1"/>
              <a:t>controle</a:t>
            </a:r>
            <a:r>
              <a:rPr lang="en-GB" sz="2400" dirty="0"/>
              <a:t> </a:t>
            </a:r>
            <a:r>
              <a:rPr lang="en-GB" sz="2400" dirty="0" err="1"/>
              <a:t>submetido</a:t>
            </a:r>
            <a:r>
              <a:rPr lang="en-GB" sz="2400" dirty="0"/>
              <a:t> </a:t>
            </a:r>
            <a:r>
              <a:rPr lang="en-GB" sz="2400" dirty="0" err="1"/>
              <a:t>ao</a:t>
            </a:r>
            <a:r>
              <a:rPr lang="en-GB" sz="2400" dirty="0"/>
              <a:t> placebo</a:t>
            </a:r>
          </a:p>
        </p:txBody>
      </p:sp>
    </p:spTree>
    <p:extLst>
      <p:ext uri="{BB962C8B-B14F-4D97-AF65-F5344CB8AC3E}">
        <p14:creationId xmlns:p14="http://schemas.microsoft.com/office/powerpoint/2010/main" val="35661151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>
            <a:extLst>
              <a:ext uri="{FF2B5EF4-FFF2-40B4-BE49-F238E27FC236}">
                <a16:creationId xmlns:a16="http://schemas.microsoft.com/office/drawing/2014/main" id="{0AA1FFC9-5E4E-050D-17FA-4F05AC26DC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7162"/>
            <a:ext cx="8229600" cy="1139825"/>
          </a:xfrm>
        </p:spPr>
        <p:txBody>
          <a:bodyPr/>
          <a:lstStyle/>
          <a:p>
            <a:pPr eaLnBrk="1" hangingPunct="1"/>
            <a:r>
              <a:rPr lang="pt-BR" altLang="pt-BR" sz="3200" dirty="0">
                <a:solidFill>
                  <a:srgbClr val="FF0000"/>
                </a:solidFill>
              </a:rPr>
              <a:t>Exemplo:</a:t>
            </a:r>
            <a:br>
              <a:rPr lang="pt-BR" altLang="pt-BR" sz="3200" dirty="0">
                <a:solidFill>
                  <a:srgbClr val="FF0000"/>
                </a:solidFill>
              </a:rPr>
            </a:br>
            <a:r>
              <a:rPr lang="pt-BR" altLang="pt-BR" sz="3200" dirty="0"/>
              <a:t>  3 tipos de treinamento </a:t>
            </a:r>
          </a:p>
        </p:txBody>
      </p:sp>
      <p:sp>
        <p:nvSpPr>
          <p:cNvPr id="23555" name="Rectangle 6">
            <a:extLst>
              <a:ext uri="{FF2B5EF4-FFF2-40B4-BE49-F238E27FC236}">
                <a16:creationId xmlns:a16="http://schemas.microsoft.com/office/drawing/2014/main" id="{3DA406E0-E404-F8A8-4140-C75094C95F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pt-BR" altLang="pt-BR" sz="2800" dirty="0"/>
              <a:t>	Um pesquisador da área de Educação Física pretende verificar o ganho de força num grupo de idosos através de um </a:t>
            </a:r>
            <a:r>
              <a:rPr lang="pt-BR" altLang="pt-BR" sz="2800" b="1" dirty="0">
                <a:solidFill>
                  <a:srgbClr val="FF0000"/>
                </a:solidFill>
              </a:rPr>
              <a:t>estudo comparativo</a:t>
            </a:r>
            <a:r>
              <a:rPr lang="pt-BR" altLang="pt-BR" sz="2800" dirty="0"/>
              <a:t> entre 3 tipos de treinamento. São formados 3 grupos:</a:t>
            </a:r>
          </a:p>
          <a:p>
            <a:pPr marL="742950" lvl="1" indent="-285750" eaLnBrk="1" hangingPunct="1">
              <a:spcBef>
                <a:spcPts val="0"/>
              </a:spcBef>
              <a:spcAft>
                <a:spcPts val="1200"/>
              </a:spcAft>
            </a:pPr>
            <a:r>
              <a:rPr lang="pt-BR" altLang="pt-BR" sz="2500" dirty="0"/>
              <a:t>	</a:t>
            </a:r>
            <a:r>
              <a:rPr lang="pt-BR" altLang="pt-BR" sz="2800" dirty="0"/>
              <a:t>grupo treinamento aeróbio</a:t>
            </a:r>
          </a:p>
          <a:p>
            <a:pPr marL="742950" lvl="1" indent="-285750" eaLnBrk="1" hangingPunct="1">
              <a:spcBef>
                <a:spcPts val="0"/>
              </a:spcBef>
              <a:spcAft>
                <a:spcPts val="1200"/>
              </a:spcAft>
            </a:pPr>
            <a:r>
              <a:rPr lang="pt-BR" altLang="pt-BR" sz="2800" dirty="0"/>
              <a:t>	grupo treinamento de força</a:t>
            </a:r>
          </a:p>
          <a:p>
            <a:pPr marL="742950" lvl="1" indent="-285750" eaLnBrk="1" hangingPunct="1">
              <a:spcBef>
                <a:spcPts val="0"/>
              </a:spcBef>
              <a:spcAft>
                <a:spcPts val="1200"/>
              </a:spcAft>
            </a:pPr>
            <a:r>
              <a:rPr lang="pt-BR" altLang="pt-BR" sz="2800" dirty="0"/>
              <a:t>	grupo treinamento </a:t>
            </a:r>
            <a:r>
              <a:rPr lang="pt-BR" altLang="pt-BR" sz="2800" dirty="0" err="1"/>
              <a:t>aeróbio+força</a:t>
            </a:r>
            <a:r>
              <a:rPr lang="pt-BR" altLang="pt-BR" sz="2800" dirty="0"/>
              <a:t> 	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BBCF7F7-CB3F-12EE-A42B-485E79F00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dirty="0">
                <a:solidFill>
                  <a:srgbClr val="FF0000"/>
                </a:solidFill>
              </a:rPr>
              <a:t>Exemplo</a:t>
            </a:r>
            <a:r>
              <a:rPr lang="pt-BR" altLang="pt-BR" sz="3200" dirty="0">
                <a:solidFill>
                  <a:schemeClr val="tx1"/>
                </a:solidFill>
              </a:rPr>
              <a:t>:</a:t>
            </a:r>
            <a:br>
              <a:rPr lang="pt-BR" altLang="pt-BR" sz="3200" dirty="0">
                <a:solidFill>
                  <a:schemeClr val="tx1"/>
                </a:solidFill>
              </a:rPr>
            </a:br>
            <a:r>
              <a:rPr lang="pt-BR" altLang="pt-BR" sz="3200" dirty="0">
                <a:solidFill>
                  <a:schemeClr val="tx1"/>
                </a:solidFill>
              </a:rPr>
              <a:t>Benefícios da acupuntura na fibromialgia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6E7FA86-B666-36BB-EA51-5AA3D2D60D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1340768"/>
            <a:ext cx="8640960" cy="4530725"/>
          </a:xfrm>
        </p:spPr>
        <p:txBody>
          <a:bodyPr/>
          <a:lstStyle/>
          <a:p>
            <a:pPr indent="0" eaLnBrk="1" hangingPunct="1">
              <a:spcBef>
                <a:spcPts val="0"/>
              </a:spcBef>
              <a:spcAft>
                <a:spcPts val="1200"/>
              </a:spcAft>
              <a:buClrTx/>
              <a:buSzTx/>
              <a:buNone/>
            </a:pPr>
            <a:r>
              <a:rPr lang="pt-BR" altLang="pt-BR" sz="2800" dirty="0"/>
              <a:t>Ensaio controlado com 60 mulheres portadoras de fibromialgia. Todas receberam medicamento convencional.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</a:pPr>
            <a:r>
              <a:rPr lang="pt-BR" altLang="pt-BR" dirty="0"/>
              <a:t>	</a:t>
            </a:r>
            <a:r>
              <a:rPr lang="pt-BR" altLang="pt-BR" sz="2800" u="sng" dirty="0"/>
              <a:t>Grupos</a:t>
            </a:r>
            <a:r>
              <a:rPr lang="pt-BR" altLang="pt-BR" sz="2800" dirty="0"/>
              <a:t>: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pt-BR" altLang="pt-BR" dirty="0">
                <a:solidFill>
                  <a:srgbClr val="FF0000"/>
                </a:solidFill>
              </a:rPr>
              <a:t>Tratamento 1 - </a:t>
            </a:r>
            <a:r>
              <a:rPr lang="pt-BR" altLang="pt-BR" dirty="0"/>
              <a:t>20 pacientes receberam tratamento com medicamento convencional.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pt-BR" altLang="pt-BR" dirty="0">
                <a:solidFill>
                  <a:srgbClr val="FF0000"/>
                </a:solidFill>
              </a:rPr>
              <a:t>Tratamento 2 - </a:t>
            </a:r>
            <a:r>
              <a:rPr lang="pt-BR" altLang="pt-BR" dirty="0"/>
              <a:t>20 pacientes - tratamento com acupuntura uma vez por semana por 3 meses + medicamento convencional 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pt-BR" altLang="pt-BR" dirty="0">
                <a:solidFill>
                  <a:srgbClr val="FF0000"/>
                </a:solidFill>
              </a:rPr>
              <a:t>Tratamento 3 -  </a:t>
            </a:r>
            <a:r>
              <a:rPr lang="pt-BR" altLang="pt-BR" dirty="0"/>
              <a:t>20 pacientes - tratamento com agulhas em pontos neutros + medicamento convencional </a:t>
            </a:r>
            <a:r>
              <a:rPr lang="pt-BR" altLang="pt-BR" sz="3300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6066646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D59FAC0-A106-AB6C-F82E-65A71C4D89F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estudos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7DEE5B2-DFF3-5E1F-542A-FECDD20056EC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pt-BR" altLang="pt-BR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estudo comparativo</a:t>
            </a:r>
          </a:p>
          <a:p>
            <a:pPr algn="just" eaLnBrk="1" hangingPunct="1"/>
            <a:r>
              <a:rPr lang="pt-BR" altLang="pt-BR" sz="2800" dirty="0"/>
              <a:t>estudo dose-resposta</a:t>
            </a:r>
          </a:p>
          <a:p>
            <a:pPr algn="just" eaLnBrk="1" hangingPunct="1"/>
            <a:r>
              <a:rPr lang="pt-BR" altLang="pt-BR" sz="2800" dirty="0" err="1">
                <a:solidFill>
                  <a:schemeClr val="bg1">
                    <a:lumMod val="85000"/>
                  </a:schemeClr>
                </a:solidFill>
                <a:cs typeface="Times New Roman" panose="02020603050405020304" pitchFamily="18" charset="0"/>
              </a:rPr>
              <a:t>wash</a:t>
            </a:r>
            <a:r>
              <a:rPr lang="pt-BR" altLang="pt-BR" sz="2800" dirty="0">
                <a:solidFill>
                  <a:schemeClr val="bg1">
                    <a:lumMod val="85000"/>
                  </a:schemeClr>
                </a:solidFill>
                <a:cs typeface="Times New Roman" panose="02020603050405020304" pitchFamily="18" charset="0"/>
              </a:rPr>
              <a:t>-out (</a:t>
            </a:r>
            <a:r>
              <a:rPr lang="pt-BR" altLang="pt-BR" sz="2800" dirty="0" err="1">
                <a:solidFill>
                  <a:schemeClr val="bg1">
                    <a:lumMod val="85000"/>
                  </a:schemeClr>
                </a:solidFill>
                <a:cs typeface="Times New Roman" panose="02020603050405020304" pitchFamily="18" charset="0"/>
              </a:rPr>
              <a:t>destreinamento</a:t>
            </a:r>
            <a:r>
              <a:rPr lang="pt-BR" altLang="pt-BR" sz="2800" dirty="0">
                <a:solidFill>
                  <a:schemeClr val="bg1">
                    <a:lumMod val="85000"/>
                  </a:schemeClr>
                </a:solidFill>
                <a:cs typeface="Times New Roman" panose="02020603050405020304" pitchFamily="18" charset="0"/>
              </a:rPr>
              <a:t> no esporte)</a:t>
            </a:r>
          </a:p>
          <a:p>
            <a:pPr algn="just" eaLnBrk="1" hangingPunct="1"/>
            <a:r>
              <a:rPr lang="pt-BR" altLang="pt-BR" sz="2800" dirty="0">
                <a:solidFill>
                  <a:schemeClr val="bg1">
                    <a:lumMod val="85000"/>
                  </a:schemeClr>
                </a:solidFill>
                <a:cs typeface="Times New Roman" panose="02020603050405020304" pitchFamily="18" charset="0"/>
              </a:rPr>
              <a:t>simples-cego e duplo-cego</a:t>
            </a:r>
          </a:p>
          <a:p>
            <a:pPr algn="just" eaLnBrk="1" hangingPunct="1"/>
            <a:r>
              <a:rPr lang="pt-BR" altLang="pt-BR" sz="2800" dirty="0">
                <a:solidFill>
                  <a:schemeClr val="bg1">
                    <a:lumMod val="85000"/>
                  </a:schemeClr>
                </a:solidFill>
                <a:cs typeface="Times New Roman" panose="02020603050405020304" pitchFamily="18" charset="0"/>
              </a:rPr>
              <a:t>transversal</a:t>
            </a:r>
          </a:p>
          <a:p>
            <a:pPr algn="just" eaLnBrk="1" hangingPunct="1"/>
            <a:r>
              <a:rPr lang="pt-BR" altLang="pt-BR" sz="2800" dirty="0">
                <a:solidFill>
                  <a:schemeClr val="bg1">
                    <a:lumMod val="85000"/>
                  </a:schemeClr>
                </a:solidFill>
                <a:cs typeface="Times New Roman" panose="02020603050405020304" pitchFamily="18" charset="0"/>
              </a:rPr>
              <a:t>longitudinal</a:t>
            </a:r>
          </a:p>
        </p:txBody>
      </p:sp>
    </p:spTree>
    <p:extLst>
      <p:ext uri="{BB962C8B-B14F-4D97-AF65-F5344CB8AC3E}">
        <p14:creationId xmlns:p14="http://schemas.microsoft.com/office/powerpoint/2010/main" val="27433411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>
            <a:extLst>
              <a:ext uri="{FF2B5EF4-FFF2-40B4-BE49-F238E27FC236}">
                <a16:creationId xmlns:a16="http://schemas.microsoft.com/office/drawing/2014/main" id="{213C457B-CC8A-55A7-25F1-73F86B0E78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BR" altLang="pt-BR" sz="4800" dirty="0">
                <a:solidFill>
                  <a:schemeClr val="tx2"/>
                </a:solidFill>
              </a:rPr>
              <a:t>Estudo dose-resposta</a:t>
            </a:r>
          </a:p>
        </p:txBody>
      </p:sp>
      <p:sp>
        <p:nvSpPr>
          <p:cNvPr id="24579" name="Rectangle 5">
            <a:extLst>
              <a:ext uri="{FF2B5EF4-FFF2-40B4-BE49-F238E27FC236}">
                <a16:creationId xmlns:a16="http://schemas.microsoft.com/office/drawing/2014/main" id="{32369D3B-086F-A118-7B9C-0EA908F52B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18555"/>
            <a:ext cx="8229600" cy="4530725"/>
          </a:xfrm>
        </p:spPr>
        <p:txBody>
          <a:bodyPr/>
          <a:lstStyle/>
          <a:p>
            <a:pPr lvl="1" eaLnBrk="1" hangingPunct="1">
              <a:spcBef>
                <a:spcPts val="0"/>
              </a:spcBef>
              <a:spcAft>
                <a:spcPts val="600"/>
              </a:spcAft>
            </a:pPr>
            <a:r>
              <a:rPr lang="pt-BR" altLang="pt-BR" sz="2800" dirty="0"/>
              <a:t>Comparam-se diversas “doses” de um mesmo tratamento</a:t>
            </a:r>
            <a:r>
              <a:rPr lang="pt-BR" altLang="pt-BR" sz="2800" b="1" i="1" dirty="0"/>
              <a:t>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/>
              <a:t>Os</a:t>
            </a:r>
            <a:r>
              <a:rPr lang="en-GB" sz="2800" dirty="0"/>
              <a:t> </a:t>
            </a:r>
            <a:r>
              <a:rPr lang="en-GB" sz="2800" dirty="0" err="1"/>
              <a:t>tratamentos</a:t>
            </a:r>
            <a:r>
              <a:rPr lang="en-GB" sz="2800" dirty="0"/>
              <a:t> </a:t>
            </a:r>
            <a:r>
              <a:rPr lang="en-GB" sz="2800" dirty="0" err="1"/>
              <a:t>não</a:t>
            </a:r>
            <a:r>
              <a:rPr lang="en-GB" sz="2800" dirty="0"/>
              <a:t> </a:t>
            </a:r>
            <a:r>
              <a:rPr lang="en-GB" sz="2800" dirty="0" err="1"/>
              <a:t>são</a:t>
            </a:r>
            <a:r>
              <a:rPr lang="en-GB" sz="2800" dirty="0"/>
              <a:t> </a:t>
            </a:r>
            <a:r>
              <a:rPr lang="en-GB" sz="2800" dirty="0" err="1"/>
              <a:t>qualitativamente</a:t>
            </a:r>
            <a:r>
              <a:rPr lang="en-GB" sz="2800" dirty="0"/>
              <a:t> </a:t>
            </a:r>
            <a:r>
              <a:rPr lang="en-GB" sz="2800" dirty="0" err="1"/>
              <a:t>diferentes</a:t>
            </a:r>
            <a:r>
              <a:rPr lang="en-GB" sz="2800" dirty="0"/>
              <a:t>, </a:t>
            </a:r>
            <a:r>
              <a:rPr lang="en-GB" sz="2800" dirty="0" err="1"/>
              <a:t>elas</a:t>
            </a:r>
            <a:r>
              <a:rPr lang="en-GB" sz="2800" dirty="0"/>
              <a:t> se </a:t>
            </a:r>
            <a:r>
              <a:rPr lang="en-GB" sz="2800" dirty="0" err="1"/>
              <a:t>distinguem</a:t>
            </a:r>
            <a:r>
              <a:rPr lang="en-GB" sz="2800" dirty="0"/>
              <a:t> </a:t>
            </a:r>
            <a:r>
              <a:rPr lang="en-GB" sz="2800" dirty="0" err="1"/>
              <a:t>apenas</a:t>
            </a:r>
            <a:r>
              <a:rPr lang="en-GB" sz="2800" dirty="0"/>
              <a:t> pela </a:t>
            </a:r>
            <a:r>
              <a:rPr lang="en-GB" sz="2800" dirty="0" err="1"/>
              <a:t>quantidade</a:t>
            </a:r>
            <a:endParaRPr lang="en-GB" sz="2800" dirty="0"/>
          </a:p>
          <a:p>
            <a:pPr lvl="1">
              <a:spcBef>
                <a:spcPts val="0"/>
              </a:spcBef>
              <a:spcAft>
                <a:spcPts val="6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/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endParaRPr lang="pt-BR" altLang="pt-BR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>
            <a:extLst>
              <a:ext uri="{FF2B5EF4-FFF2-40B4-BE49-F238E27FC236}">
                <a16:creationId xmlns:a16="http://schemas.microsoft.com/office/drawing/2014/main" id="{213C457B-CC8A-55A7-25F1-73F86B0E78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BR" altLang="pt-BR" dirty="0">
                <a:solidFill>
                  <a:schemeClr val="tx2"/>
                </a:solidFill>
              </a:rPr>
              <a:t>Estudo dose-resposta</a:t>
            </a:r>
          </a:p>
        </p:txBody>
      </p:sp>
      <p:sp>
        <p:nvSpPr>
          <p:cNvPr id="24579" name="Rectangle 5">
            <a:extLst>
              <a:ext uri="{FF2B5EF4-FFF2-40B4-BE49-F238E27FC236}">
                <a16:creationId xmlns:a16="http://schemas.microsoft.com/office/drawing/2014/main" id="{32369D3B-086F-A118-7B9C-0EA908F52B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0"/>
              </a:spcBef>
              <a:spcAft>
                <a:spcPts val="12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/>
              <a:t>Tratamentos</a:t>
            </a:r>
            <a:r>
              <a:rPr lang="en-GB" sz="2800" dirty="0"/>
              <a:t> </a:t>
            </a:r>
            <a:r>
              <a:rPr lang="en-GB" sz="2800" dirty="0" err="1"/>
              <a:t>são</a:t>
            </a:r>
            <a:r>
              <a:rPr lang="en-GB" sz="2800" dirty="0"/>
              <a:t> </a:t>
            </a:r>
            <a:r>
              <a:rPr lang="en-GB" sz="2800" dirty="0" err="1"/>
              <a:t>quantitativos</a:t>
            </a:r>
            <a:r>
              <a:rPr lang="en-GB" sz="2800" dirty="0"/>
              <a:t>, </a:t>
            </a:r>
            <a:r>
              <a:rPr lang="en-GB" sz="2800" dirty="0" err="1"/>
              <a:t>seus</a:t>
            </a:r>
            <a:r>
              <a:rPr lang="en-GB" sz="2800" dirty="0"/>
              <a:t> </a:t>
            </a:r>
            <a:r>
              <a:rPr lang="en-GB" sz="2800" dirty="0" err="1"/>
              <a:t>valores</a:t>
            </a:r>
            <a:r>
              <a:rPr lang="en-GB" sz="2800" dirty="0"/>
              <a:t> </a:t>
            </a:r>
            <a:r>
              <a:rPr lang="en-GB" sz="2800" dirty="0" err="1"/>
              <a:t>podem</a:t>
            </a:r>
            <a:r>
              <a:rPr lang="en-GB" sz="2800" dirty="0"/>
              <a:t> ser </a:t>
            </a:r>
            <a:r>
              <a:rPr lang="en-GB" sz="2800" dirty="0" err="1"/>
              <a:t>associados</a:t>
            </a:r>
            <a:r>
              <a:rPr lang="en-GB" sz="2800" dirty="0"/>
              <a:t> com </a:t>
            </a:r>
            <a:r>
              <a:rPr lang="en-GB" sz="2800" dirty="0" err="1"/>
              <a:t>pontos</a:t>
            </a:r>
            <a:r>
              <a:rPr lang="en-GB" sz="2800" dirty="0"/>
              <a:t> </a:t>
            </a:r>
            <a:r>
              <a:rPr lang="en-GB" sz="2800" dirty="0" err="1"/>
              <a:t>numa</a:t>
            </a:r>
            <a:r>
              <a:rPr lang="en-GB" sz="2800" dirty="0"/>
              <a:t> </a:t>
            </a:r>
            <a:r>
              <a:rPr lang="en-GB" sz="2800" dirty="0" err="1"/>
              <a:t>escala</a:t>
            </a:r>
            <a:r>
              <a:rPr lang="en-GB" sz="2800" dirty="0"/>
              <a:t> </a:t>
            </a:r>
            <a:r>
              <a:rPr lang="en-GB" sz="2800" dirty="0" err="1"/>
              <a:t>numérica</a:t>
            </a:r>
            <a:r>
              <a:rPr lang="en-GB" sz="2800" dirty="0"/>
              <a:t>.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/>
              <a:t>Exemplos</a:t>
            </a:r>
            <a:r>
              <a:rPr lang="en-GB" sz="2800" dirty="0"/>
              <a:t>: doses de </a:t>
            </a:r>
            <a:r>
              <a:rPr lang="en-GB" sz="2800" dirty="0" err="1"/>
              <a:t>medicamentos</a:t>
            </a:r>
            <a:r>
              <a:rPr lang="en-GB" sz="2800" dirty="0"/>
              <a:t>, </a:t>
            </a:r>
            <a:r>
              <a:rPr lang="en-GB" sz="2800" dirty="0" err="1"/>
              <a:t>temperaturas</a:t>
            </a:r>
            <a:r>
              <a:rPr lang="en-GB" sz="2800" dirty="0"/>
              <a:t> ambientes e </a:t>
            </a:r>
            <a:r>
              <a:rPr lang="en-GB" sz="2800" dirty="0" err="1"/>
              <a:t>intervalos</a:t>
            </a:r>
            <a:r>
              <a:rPr lang="en-GB" sz="2800" dirty="0"/>
              <a:t> de tempo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/>
              <a:t>O </a:t>
            </a:r>
            <a:r>
              <a:rPr lang="en-GB" sz="2800" dirty="0" err="1"/>
              <a:t>pesquisador</a:t>
            </a:r>
            <a:r>
              <a:rPr lang="en-GB" sz="2800" dirty="0"/>
              <a:t> </a:t>
            </a:r>
            <a:r>
              <a:rPr lang="en-GB" sz="2800" dirty="0" err="1"/>
              <a:t>precisa</a:t>
            </a:r>
            <a:r>
              <a:rPr lang="en-GB" sz="2800" dirty="0"/>
              <a:t> </a:t>
            </a:r>
            <a:r>
              <a:rPr lang="en-GB" sz="2800" dirty="0" err="1"/>
              <a:t>ter</a:t>
            </a:r>
            <a:r>
              <a:rPr lang="en-GB" sz="2800" dirty="0"/>
              <a:t> </a:t>
            </a:r>
            <a:r>
              <a:rPr lang="en-GB" sz="2800" dirty="0" err="1"/>
              <a:t>cuidado</a:t>
            </a:r>
            <a:r>
              <a:rPr lang="en-GB" sz="2800" dirty="0"/>
              <a:t> de </a:t>
            </a:r>
            <a:r>
              <a:rPr lang="en-GB" sz="2800" dirty="0" err="1"/>
              <a:t>não</a:t>
            </a:r>
            <a:r>
              <a:rPr lang="en-GB" sz="2800" dirty="0"/>
              <a:t> submeter um </a:t>
            </a:r>
            <a:r>
              <a:rPr lang="en-GB" sz="2800" dirty="0" err="1"/>
              <a:t>paciente</a:t>
            </a:r>
            <a:r>
              <a:rPr lang="en-GB" sz="2800" dirty="0"/>
              <a:t> a </a:t>
            </a:r>
            <a:r>
              <a:rPr lang="en-GB" sz="2800" dirty="0" err="1"/>
              <a:t>uma</a:t>
            </a:r>
            <a:r>
              <a:rPr lang="en-GB" sz="2800" dirty="0"/>
              <a:t> dose </a:t>
            </a:r>
            <a:r>
              <a:rPr lang="en-GB" sz="2800" dirty="0" err="1"/>
              <a:t>muito</a:t>
            </a:r>
            <a:r>
              <a:rPr lang="en-GB" sz="2800" dirty="0"/>
              <a:t> </a:t>
            </a:r>
            <a:r>
              <a:rPr lang="en-GB" sz="2800" dirty="0" err="1"/>
              <a:t>baixa</a:t>
            </a:r>
            <a:r>
              <a:rPr lang="en-GB" sz="2800" dirty="0"/>
              <a:t> da </a:t>
            </a:r>
            <a:r>
              <a:rPr lang="en-GB" sz="2800" dirty="0" err="1"/>
              <a:t>droga</a:t>
            </a:r>
            <a:r>
              <a:rPr lang="en-GB" sz="2800" dirty="0"/>
              <a:t>, pois </a:t>
            </a:r>
            <a:r>
              <a:rPr lang="en-GB" sz="2800" dirty="0" err="1"/>
              <a:t>teria</a:t>
            </a:r>
            <a:r>
              <a:rPr lang="en-GB" sz="2800" dirty="0"/>
              <a:t> o </a:t>
            </a:r>
            <a:r>
              <a:rPr lang="en-GB" sz="2800" dirty="0" err="1"/>
              <a:t>efeito</a:t>
            </a:r>
            <a:r>
              <a:rPr lang="en-GB" sz="2800" dirty="0"/>
              <a:t> placebo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endParaRPr lang="pt-BR" altLang="pt-BR" sz="2800" dirty="0"/>
          </a:p>
        </p:txBody>
      </p:sp>
    </p:spTree>
    <p:extLst>
      <p:ext uri="{BB962C8B-B14F-4D97-AF65-F5344CB8AC3E}">
        <p14:creationId xmlns:p14="http://schemas.microsoft.com/office/powerpoint/2010/main" val="30968758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9698107-586D-ED35-FC59-AE676CD9F5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>
                <a:solidFill>
                  <a:srgbClr val="FF0000"/>
                </a:solidFill>
              </a:rPr>
              <a:t>Exemplo</a:t>
            </a:r>
            <a:r>
              <a:rPr lang="pt-BR" altLang="pt-BR" sz="3800"/>
              <a:t>  3 ou 5 vezes por semana? </a:t>
            </a:r>
            <a:br>
              <a:rPr lang="pt-BR" altLang="pt-BR" sz="3800"/>
            </a:br>
            <a:endParaRPr lang="pt-BR" altLang="pt-BR" sz="3800"/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id="{1BBA2DBF-3C1B-2100-0F25-47B143168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BR" altLang="pt-BR" dirty="0"/>
              <a:t>	</a:t>
            </a:r>
            <a:r>
              <a:rPr lang="pt-BR" altLang="pt-BR" sz="3200" dirty="0"/>
              <a:t>Um pesquisador da área de Educação Física pretende realizar um estudo dose-resposta para comparar os benefícios do treinamento aeróbio 5 vezes por semana </a:t>
            </a:r>
            <a:r>
              <a:rPr lang="pt-BR" altLang="pt-BR" sz="3200" i="1" dirty="0" err="1"/>
              <a:t>vs</a:t>
            </a:r>
            <a:r>
              <a:rPr lang="pt-BR" altLang="pt-BR" sz="3200" dirty="0"/>
              <a:t> 3 vezes por semana, na perda de massa gorda.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>
            <a:extLst>
              <a:ext uri="{FF2B5EF4-FFF2-40B4-BE49-F238E27FC236}">
                <a16:creationId xmlns:a16="http://schemas.microsoft.com/office/drawing/2014/main" id="{78AE0550-6723-F987-2F5F-69B2569E576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é um Experimento?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1EF68FB-0720-0ECB-4AF0-425105DE8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pt-BR" altLang="pt-BR" sz="2800" dirty="0"/>
              <a:t>É um trabalho científico que se destina a verificar um certo fenômeno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BR" altLang="pt-BR" sz="2800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D59FAC0-A106-AB6C-F82E-65A71C4D89F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estudos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7DEE5B2-DFF3-5E1F-542A-FECDD20056EC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pt-BR" altLang="pt-BR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estudo comparativo</a:t>
            </a:r>
          </a:p>
          <a:p>
            <a:pPr algn="just" eaLnBrk="1" hangingPunct="1"/>
            <a:r>
              <a:rPr lang="pt-BR" altLang="pt-BR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estudo dose-resposta</a:t>
            </a:r>
          </a:p>
          <a:p>
            <a:pPr algn="just" eaLnBrk="1" hangingPunct="1"/>
            <a:r>
              <a:rPr lang="pt-BR" altLang="pt-BR" sz="2800" dirty="0" err="1">
                <a:cs typeface="Times New Roman" panose="02020603050405020304" pitchFamily="18" charset="0"/>
              </a:rPr>
              <a:t>wash</a:t>
            </a:r>
            <a:r>
              <a:rPr lang="pt-BR" altLang="pt-BR" sz="2800" dirty="0">
                <a:cs typeface="Times New Roman" panose="02020603050405020304" pitchFamily="18" charset="0"/>
              </a:rPr>
              <a:t>-out (</a:t>
            </a:r>
            <a:r>
              <a:rPr lang="pt-BR" altLang="pt-BR" sz="2800" dirty="0" err="1">
                <a:cs typeface="Times New Roman" panose="02020603050405020304" pitchFamily="18" charset="0"/>
              </a:rPr>
              <a:t>destreinamento</a:t>
            </a:r>
            <a:r>
              <a:rPr lang="pt-BR" altLang="pt-BR" sz="2800" dirty="0">
                <a:cs typeface="Times New Roman" panose="02020603050405020304" pitchFamily="18" charset="0"/>
              </a:rPr>
              <a:t> no esporte)</a:t>
            </a:r>
          </a:p>
          <a:p>
            <a:pPr algn="just" eaLnBrk="1" hangingPunct="1"/>
            <a:r>
              <a:rPr lang="pt-BR" altLang="pt-BR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simples-cego e duplo-cego</a:t>
            </a:r>
          </a:p>
          <a:p>
            <a:pPr algn="just" eaLnBrk="1" hangingPunct="1"/>
            <a:r>
              <a:rPr lang="pt-BR" altLang="pt-BR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transversal</a:t>
            </a:r>
          </a:p>
          <a:p>
            <a:pPr algn="just" eaLnBrk="1" hangingPunct="1"/>
            <a:r>
              <a:rPr lang="pt-BR" altLang="pt-BR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longitudinal</a:t>
            </a:r>
          </a:p>
        </p:txBody>
      </p:sp>
    </p:spTree>
    <p:extLst>
      <p:ext uri="{BB962C8B-B14F-4D97-AF65-F5344CB8AC3E}">
        <p14:creationId xmlns:p14="http://schemas.microsoft.com/office/powerpoint/2010/main" val="5285420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:a16="http://schemas.microsoft.com/office/drawing/2014/main" id="{1A7C34F1-9E6D-8DFA-B079-DCD879A975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wrap="square" anchor="t"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dirty="0" err="1"/>
              <a:t>Wash</a:t>
            </a:r>
            <a:r>
              <a:rPr lang="pt-BR" altLang="pt-BR" dirty="0"/>
              <a:t>-out ou </a:t>
            </a:r>
            <a:r>
              <a:rPr lang="pt-BR" altLang="pt-BR" dirty="0" err="1"/>
              <a:t>destreinamento</a:t>
            </a:r>
            <a:endParaRPr lang="pt-BR" altLang="pt-BR" dirty="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1226FB36-BD89-49C5-1C65-1782362213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wrap="square" anchor="t">
            <a:noAutofit/>
          </a:bodyPr>
          <a:lstStyle/>
          <a:p>
            <a:pPr>
              <a:lnSpc>
                <a:spcPct val="90000"/>
              </a:lnSpc>
            </a:pPr>
            <a:r>
              <a:rPr lang="pt-BR" sz="3200" i="0" dirty="0">
                <a:effectLst/>
              </a:rPr>
              <a:t>Num ensaio clínico, refere-se a uma pausa num tratamento que esteja em curso. </a:t>
            </a:r>
          </a:p>
          <a:p>
            <a:pPr>
              <a:lnSpc>
                <a:spcPct val="90000"/>
              </a:lnSpc>
            </a:pPr>
            <a:r>
              <a:rPr lang="pt-BR" altLang="pt-BR" sz="3200" dirty="0"/>
              <a:t>Suspensão temporária de um protocolo de treinamento</a:t>
            </a:r>
          </a:p>
          <a:p>
            <a:pPr>
              <a:lnSpc>
                <a:spcPct val="90000"/>
              </a:lnSpc>
            </a:pPr>
            <a:r>
              <a:rPr lang="pt-BR" sz="3200" dirty="0"/>
              <a:t>É frequentemente utilizado em ensaios cruzados nos quais é definido um determinado período antes de mudar para um novo medicamento (medicamentos genéricos)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7609F6-4B61-D0C1-15F6-75C2A410C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/>
              <a:t>Wash</a:t>
            </a:r>
            <a:r>
              <a:rPr lang="pt-BR" altLang="pt-BR" dirty="0"/>
              <a:t>-out ou </a:t>
            </a:r>
            <a:r>
              <a:rPr lang="pt-BR" altLang="pt-BR" dirty="0" err="1"/>
              <a:t>destreinamento</a:t>
            </a:r>
            <a:endParaRPr lang="pt-BR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/>
              <a:t>Alguns</a:t>
            </a:r>
            <a:r>
              <a:rPr lang="en-GB" sz="2400" dirty="0"/>
              <a:t> </a:t>
            </a:r>
            <a:r>
              <a:rPr lang="en-GB" sz="2400" dirty="0" err="1"/>
              <a:t>pesquisadores</a:t>
            </a:r>
            <a:r>
              <a:rPr lang="en-GB" sz="2400" dirty="0"/>
              <a:t> </a:t>
            </a:r>
            <a:r>
              <a:rPr lang="en-GB" sz="2400" dirty="0" err="1"/>
              <a:t>recomendam</a:t>
            </a:r>
            <a:r>
              <a:rPr lang="en-GB" sz="2400" dirty="0"/>
              <a:t> um </a:t>
            </a:r>
            <a:r>
              <a:rPr lang="en-GB" sz="2400" dirty="0" err="1"/>
              <a:t>período</a:t>
            </a:r>
            <a:r>
              <a:rPr lang="en-GB" sz="2400" dirty="0"/>
              <a:t> </a:t>
            </a:r>
            <a:r>
              <a:rPr lang="en-GB" sz="2400" dirty="0" err="1"/>
              <a:t>pré</a:t>
            </a:r>
            <a:r>
              <a:rPr lang="en-GB" sz="2400" dirty="0"/>
              <a:t>-experimental para </a:t>
            </a:r>
            <a:r>
              <a:rPr lang="en-GB" sz="2400" dirty="0" err="1"/>
              <a:t>tornar</a:t>
            </a:r>
            <a:r>
              <a:rPr lang="en-GB" sz="2400" dirty="0"/>
              <a:t> as </a:t>
            </a:r>
            <a:r>
              <a:rPr lang="en-GB" sz="2400" dirty="0" err="1"/>
              <a:t>unidades</a:t>
            </a:r>
            <a:r>
              <a:rPr lang="en-GB" sz="2400" dirty="0"/>
              <a:t> </a:t>
            </a:r>
            <a:r>
              <a:rPr lang="en-GB" sz="2400" dirty="0" err="1"/>
              <a:t>experimentais</a:t>
            </a:r>
            <a:r>
              <a:rPr lang="en-GB" sz="2400" dirty="0"/>
              <a:t> </a:t>
            </a:r>
            <a:r>
              <a:rPr lang="en-GB" sz="2400" dirty="0" err="1"/>
              <a:t>mais</a:t>
            </a:r>
            <a:r>
              <a:rPr lang="en-GB" sz="2400" dirty="0"/>
              <a:t> </a:t>
            </a:r>
            <a:r>
              <a:rPr lang="en-GB" sz="2400" dirty="0" err="1"/>
              <a:t>homogêneas</a:t>
            </a:r>
            <a:r>
              <a:rPr lang="en-GB" sz="2400" dirty="0"/>
              <a:t> e </a:t>
            </a:r>
            <a:r>
              <a:rPr lang="en-GB" sz="2400" dirty="0" err="1"/>
              <a:t>descartar</a:t>
            </a:r>
            <a:r>
              <a:rPr lang="en-GB" sz="2400" dirty="0"/>
              <a:t> </a:t>
            </a:r>
            <a:r>
              <a:rPr lang="en-GB" sz="2400" dirty="0" err="1"/>
              <a:t>aquelas</a:t>
            </a:r>
            <a:r>
              <a:rPr lang="en-GB" sz="2400" dirty="0"/>
              <a:t> que </a:t>
            </a:r>
            <a:r>
              <a:rPr lang="en-GB" sz="2400" dirty="0" err="1"/>
              <a:t>não</a:t>
            </a:r>
            <a:r>
              <a:rPr lang="en-GB" sz="2400" dirty="0"/>
              <a:t> </a:t>
            </a:r>
            <a:r>
              <a:rPr lang="en-GB" sz="2400" dirty="0" err="1"/>
              <a:t>conseguem</a:t>
            </a:r>
            <a:r>
              <a:rPr lang="en-GB" sz="2400" dirty="0"/>
              <a:t> se </a:t>
            </a:r>
            <a:r>
              <a:rPr lang="en-GB" sz="2400" dirty="0" err="1"/>
              <a:t>aderir</a:t>
            </a:r>
            <a:r>
              <a:rPr lang="en-GB" sz="2400" dirty="0"/>
              <a:t> </a:t>
            </a:r>
            <a:r>
              <a:rPr lang="en-GB" sz="2400" dirty="0" err="1"/>
              <a:t>ao</a:t>
            </a:r>
            <a:r>
              <a:rPr lang="en-GB" sz="2400" dirty="0"/>
              <a:t> </a:t>
            </a:r>
            <a:r>
              <a:rPr lang="en-GB" sz="2400" dirty="0" err="1"/>
              <a:t>protocolo</a:t>
            </a:r>
            <a:endParaRPr lang="en-GB" sz="2400" dirty="0"/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No teste de </a:t>
            </a:r>
            <a:r>
              <a:rPr lang="en-GB" sz="2400" dirty="0" err="1"/>
              <a:t>drogas</a:t>
            </a:r>
            <a:r>
              <a:rPr lang="en-GB" sz="2400" dirty="0"/>
              <a:t> </a:t>
            </a:r>
            <a:r>
              <a:rPr lang="en-GB" sz="2400" dirty="0" err="1"/>
              <a:t>terapêuticas</a:t>
            </a:r>
            <a:r>
              <a:rPr lang="en-GB" sz="2400" dirty="0"/>
              <a:t>, é </a:t>
            </a:r>
            <a:r>
              <a:rPr lang="en-GB" sz="2400" dirty="0" err="1"/>
              <a:t>comum</a:t>
            </a:r>
            <a:r>
              <a:rPr lang="en-GB" sz="2400" dirty="0"/>
              <a:t> que o </a:t>
            </a:r>
            <a:r>
              <a:rPr lang="en-GB" sz="2400" dirty="0" err="1"/>
              <a:t>pesquisador</a:t>
            </a:r>
            <a:r>
              <a:rPr lang="en-GB" sz="2400" dirty="0"/>
              <a:t> </a:t>
            </a:r>
            <a:r>
              <a:rPr lang="en-GB" sz="2400" dirty="0" err="1"/>
              <a:t>suspenda</a:t>
            </a:r>
            <a:r>
              <a:rPr lang="en-GB" sz="2400" dirty="0"/>
              <a:t> </a:t>
            </a:r>
            <a:r>
              <a:rPr lang="en-GB" sz="2400" dirty="0" err="1"/>
              <a:t>por</a:t>
            </a:r>
            <a:r>
              <a:rPr lang="en-GB" sz="2400" dirty="0"/>
              <a:t> um </a:t>
            </a:r>
            <a:r>
              <a:rPr lang="en-GB" sz="2400" dirty="0" err="1"/>
              <a:t>período</a:t>
            </a:r>
            <a:r>
              <a:rPr lang="en-GB" sz="2400" dirty="0"/>
              <a:t> </a:t>
            </a:r>
            <a:r>
              <a:rPr lang="en-GB" sz="2400" dirty="0" err="1"/>
              <a:t>relativamente</a:t>
            </a:r>
            <a:r>
              <a:rPr lang="en-GB" sz="2400" dirty="0"/>
              <a:t> </a:t>
            </a:r>
            <a:r>
              <a:rPr lang="en-GB" sz="2400" dirty="0" err="1"/>
              <a:t>curto</a:t>
            </a:r>
            <a:r>
              <a:rPr lang="en-GB" sz="2400" dirty="0"/>
              <a:t> a </a:t>
            </a:r>
            <a:r>
              <a:rPr lang="en-GB" sz="2400" dirty="0" err="1"/>
              <a:t>medicação</a:t>
            </a:r>
            <a:r>
              <a:rPr lang="en-GB" sz="2400" dirty="0"/>
              <a:t> que o </a:t>
            </a:r>
            <a:r>
              <a:rPr lang="en-GB" sz="2400" dirty="0" err="1"/>
              <a:t>paciente</a:t>
            </a:r>
            <a:r>
              <a:rPr lang="en-GB" sz="2400" dirty="0"/>
              <a:t> </a:t>
            </a:r>
            <a:r>
              <a:rPr lang="en-GB" sz="2400" dirty="0" err="1"/>
              <a:t>usa</a:t>
            </a:r>
            <a:r>
              <a:rPr lang="en-GB" sz="2400" dirty="0"/>
              <a:t> com a </a:t>
            </a:r>
            <a:r>
              <a:rPr lang="en-GB" sz="2400" dirty="0" err="1"/>
              <a:t>finalidade</a:t>
            </a:r>
            <a:r>
              <a:rPr lang="en-GB" sz="2400" dirty="0"/>
              <a:t> de remover </a:t>
            </a:r>
            <a:r>
              <a:rPr lang="en-GB" sz="2400" dirty="0" err="1"/>
              <a:t>os</a:t>
            </a:r>
            <a:r>
              <a:rPr lang="en-GB" sz="2400" dirty="0"/>
              <a:t> </a:t>
            </a:r>
            <a:r>
              <a:rPr lang="en-GB" sz="2400" dirty="0" err="1"/>
              <a:t>efeitos</a:t>
            </a:r>
            <a:r>
              <a:rPr lang="en-GB" sz="2400" dirty="0"/>
              <a:t> </a:t>
            </a:r>
            <a:r>
              <a:rPr lang="en-GB" sz="2400" dirty="0" err="1"/>
              <a:t>residuais</a:t>
            </a:r>
            <a:r>
              <a:rPr lang="en-GB" sz="2400" dirty="0"/>
              <a:t> (wash-out)</a:t>
            </a:r>
            <a:r>
              <a:rPr lang="ar-SA" sz="2400" dirty="0"/>
              <a:t>‏</a:t>
            </a:r>
            <a:endParaRPr lang="en-GB" sz="2400" dirty="0"/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O ideal </a:t>
            </a:r>
            <a:r>
              <a:rPr lang="en-GB" sz="2400" dirty="0" err="1"/>
              <a:t>seria</a:t>
            </a:r>
            <a:r>
              <a:rPr lang="en-GB" sz="2400" dirty="0"/>
              <a:t> </a:t>
            </a:r>
            <a:r>
              <a:rPr lang="en-GB" sz="2400" dirty="0" err="1"/>
              <a:t>incluir</a:t>
            </a:r>
            <a:r>
              <a:rPr lang="en-GB" sz="2400" dirty="0"/>
              <a:t> </a:t>
            </a:r>
            <a:r>
              <a:rPr lang="en-GB" sz="2400" dirty="0" err="1"/>
              <a:t>nas</a:t>
            </a:r>
            <a:r>
              <a:rPr lang="en-GB" sz="2400" dirty="0"/>
              <a:t> </a:t>
            </a:r>
            <a:r>
              <a:rPr lang="en-GB" sz="2400" dirty="0" err="1"/>
              <a:t>pesquisas</a:t>
            </a:r>
            <a:r>
              <a:rPr lang="en-GB" sz="2400" dirty="0"/>
              <a:t> </a:t>
            </a:r>
            <a:r>
              <a:rPr lang="en-GB" sz="2400" dirty="0" err="1"/>
              <a:t>pacientes</a:t>
            </a:r>
            <a:r>
              <a:rPr lang="en-GB" sz="2400" dirty="0"/>
              <a:t> </a:t>
            </a:r>
            <a:r>
              <a:rPr lang="en-GB" sz="2400" dirty="0" err="1"/>
              <a:t>virgens</a:t>
            </a:r>
            <a:r>
              <a:rPr lang="en-GB" sz="2400" dirty="0"/>
              <a:t> de </a:t>
            </a:r>
            <a:r>
              <a:rPr lang="en-GB" sz="2400" dirty="0" err="1"/>
              <a:t>tratamento</a:t>
            </a:r>
            <a:endParaRPr lang="en-GB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62B4A39-1F5E-CFBC-86D0-8E3093F169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54013"/>
            <a:ext cx="8496300" cy="914400"/>
          </a:xfrm>
        </p:spPr>
        <p:txBody>
          <a:bodyPr/>
          <a:lstStyle/>
          <a:p>
            <a:pPr eaLnBrk="1" hangingPunct="1"/>
            <a:r>
              <a:rPr lang="pt-BR" altLang="pt-BR" sz="3200">
                <a:solidFill>
                  <a:srgbClr val="FF0000"/>
                </a:solidFill>
              </a:rPr>
              <a:t>Exemplo1</a:t>
            </a:r>
            <a:r>
              <a:rPr lang="pt-BR" altLang="pt-BR" sz="3200"/>
              <a:t>  Comparação entre faixas etárias e sexo quanto à perda de condicionamento físico devido a destreinamento</a:t>
            </a:r>
            <a:br>
              <a:rPr lang="pt-BR" altLang="pt-BR" sz="3200"/>
            </a:br>
            <a:br>
              <a:rPr lang="pt-BR" altLang="pt-BR" sz="2500"/>
            </a:br>
            <a:endParaRPr lang="pt-BR" altLang="pt-BR" sz="2500"/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id="{2EDC5F34-4FA4-4E6F-D088-C7617B1C02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05088"/>
            <a:ext cx="8229600" cy="3200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BR" altLang="pt-BR"/>
              <a:t>	Um pesquisador pretende verificar quem se </a:t>
            </a:r>
            <a:r>
              <a:rPr lang="pt-BR" altLang="pt-BR">
                <a:solidFill>
                  <a:srgbClr val="FF0000"/>
                </a:solidFill>
              </a:rPr>
              <a:t>destreina </a:t>
            </a:r>
            <a:r>
              <a:rPr lang="pt-BR" altLang="pt-BR"/>
              <a:t>mais rapidamente, jovens ou idosos.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BR" altLang="pt-BR"/>
              <a:t>	Além do mais, pretende verificar quem se </a:t>
            </a:r>
            <a:r>
              <a:rPr lang="pt-BR" altLang="pt-BR">
                <a:solidFill>
                  <a:srgbClr val="FF0000"/>
                </a:solidFill>
              </a:rPr>
              <a:t>destreina</a:t>
            </a:r>
            <a:r>
              <a:rPr lang="pt-BR" altLang="pt-BR"/>
              <a:t> antes, mulheres ou homens.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5">
            <a:extLst>
              <a:ext uri="{FF2B5EF4-FFF2-40B4-BE49-F238E27FC236}">
                <a16:creationId xmlns:a16="http://schemas.microsoft.com/office/drawing/2014/main" id="{AD5C3F08-5967-397D-7709-5254A8A605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900" dirty="0">
                <a:solidFill>
                  <a:srgbClr val="FF0000"/>
                </a:solidFill>
              </a:rPr>
              <a:t>Exemplo2</a:t>
            </a:r>
            <a:r>
              <a:rPr lang="pt-BR" altLang="pt-BR" sz="2900" dirty="0"/>
              <a:t>   Força muscular de mulheres idosas decresce após 8 semanas de interrupção de programa de exercícios com pesos livres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C874BEBA-CED7-5C01-CC18-04CE663B3D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endParaRPr lang="pt-BR" altLang="pt-BR" sz="2400" dirty="0"/>
          </a:p>
          <a:p>
            <a:pPr eaLnBrk="1" hangingPunct="1">
              <a:spcBef>
                <a:spcPct val="50000"/>
              </a:spcBef>
            </a:pPr>
            <a:r>
              <a:rPr lang="pt-BR" altLang="pt-BR" sz="2400" dirty="0"/>
              <a:t>Antes da interrupção, exercícios com pesos livres por 12 semanas, 3 x por semana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dirty="0"/>
              <a:t>Após 12 semanas interrompe-se o treinamento e avalia-se as voluntárias imediatamente após a interrupção do programa e a cada 4 semanas (4</a:t>
            </a:r>
            <a:r>
              <a:rPr lang="pt-BR" altLang="pt-BR" baseline="30000" dirty="0"/>
              <a:t>a</a:t>
            </a:r>
            <a:r>
              <a:rPr lang="pt-BR" altLang="pt-BR" dirty="0"/>
              <a:t>, 8</a:t>
            </a:r>
            <a:r>
              <a:rPr lang="pt-BR" altLang="pt-BR" baseline="30000" dirty="0"/>
              <a:t>a</a:t>
            </a:r>
            <a:r>
              <a:rPr lang="pt-BR" altLang="pt-BR" dirty="0"/>
              <a:t> e 12</a:t>
            </a:r>
            <a:r>
              <a:rPr lang="pt-BR" altLang="pt-BR" baseline="30000" dirty="0"/>
              <a:t>a</a:t>
            </a:r>
            <a:r>
              <a:rPr lang="pt-BR" altLang="pt-BR" dirty="0"/>
              <a:t> semanas).</a:t>
            </a:r>
          </a:p>
          <a:p>
            <a:pPr eaLnBrk="1" hangingPunct="1">
              <a:spcBef>
                <a:spcPct val="50000"/>
              </a:spcBef>
            </a:pPr>
            <a:endParaRPr lang="pt-BR" altLang="pt-B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D59FAC0-A106-AB6C-F82E-65A71C4D89F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estudos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7DEE5B2-DFF3-5E1F-542A-FECDD20056EC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pt-BR" altLang="pt-BR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estudo comparativo</a:t>
            </a:r>
          </a:p>
          <a:p>
            <a:pPr algn="just" eaLnBrk="1" hangingPunct="1"/>
            <a:r>
              <a:rPr lang="pt-BR" altLang="pt-BR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estudo dose-resposta</a:t>
            </a:r>
          </a:p>
          <a:p>
            <a:pPr algn="just" eaLnBrk="1" hangingPunct="1"/>
            <a:r>
              <a:rPr lang="pt-BR" altLang="pt-BR" sz="2800" dirty="0" err="1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wash</a:t>
            </a:r>
            <a:r>
              <a:rPr lang="pt-BR" altLang="pt-BR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-out (</a:t>
            </a:r>
            <a:r>
              <a:rPr lang="pt-BR" altLang="pt-BR" sz="2800" dirty="0" err="1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destreinamento</a:t>
            </a:r>
            <a:r>
              <a:rPr lang="pt-BR" altLang="pt-BR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 no esporte)</a:t>
            </a:r>
          </a:p>
          <a:p>
            <a:pPr algn="just" eaLnBrk="1" hangingPunct="1"/>
            <a:r>
              <a:rPr lang="pt-BR" altLang="pt-BR" sz="2800" dirty="0">
                <a:cs typeface="Times New Roman" panose="02020603050405020304" pitchFamily="18" charset="0"/>
              </a:rPr>
              <a:t>simples-cego e duplo-cego</a:t>
            </a:r>
          </a:p>
          <a:p>
            <a:pPr algn="just" eaLnBrk="1" hangingPunct="1"/>
            <a:r>
              <a:rPr lang="pt-BR" altLang="pt-BR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transversal</a:t>
            </a:r>
          </a:p>
          <a:p>
            <a:pPr algn="just" eaLnBrk="1" hangingPunct="1"/>
            <a:r>
              <a:rPr lang="pt-BR" altLang="pt-BR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longitudinal</a:t>
            </a:r>
          </a:p>
        </p:txBody>
      </p:sp>
    </p:spTree>
    <p:extLst>
      <p:ext uri="{BB962C8B-B14F-4D97-AF65-F5344CB8AC3E}">
        <p14:creationId xmlns:p14="http://schemas.microsoft.com/office/powerpoint/2010/main" val="7894320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>
            <a:extLst>
              <a:ext uri="{FF2B5EF4-FFF2-40B4-BE49-F238E27FC236}">
                <a16:creationId xmlns:a16="http://schemas.microsoft.com/office/drawing/2014/main" id="{3A30F69C-D129-9DB1-5FF5-937C7C6B955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14313"/>
            <a:ext cx="7772400" cy="914400"/>
          </a:xfrm>
        </p:spPr>
        <p:txBody>
          <a:bodyPr/>
          <a:lstStyle/>
          <a:p>
            <a:pPr eaLnBrk="1" hangingPunct="1"/>
            <a:r>
              <a:rPr lang="pt-BR" alt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estudos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AFDE6D31-E5E7-99B2-14E3-A70E8A83545A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09600" y="1285875"/>
            <a:ext cx="7772400" cy="4449763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Experimento simples-cego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sz="3200" dirty="0">
                <a:cs typeface="Times New Roman" panose="02020603050405020304" pitchFamily="18" charset="0"/>
              </a:rPr>
              <a:t>evita que a expectativa do pesquisador influencie sobre os resultados das avaliações que ele próprio faz nos participantes.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sz="3200" dirty="0">
                <a:cs typeface="Times New Roman" panose="02020603050405020304" pitchFamily="18" charset="0"/>
              </a:rPr>
              <a:t>pesquisador não sabe a que grupo pertence um participante, quando o avalia.</a:t>
            </a:r>
            <a:endParaRPr lang="pt-BR" altLang="pt-BR" sz="3200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F441FF5A-470D-33E7-7077-95B4C1A74E2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675687" cy="914400"/>
          </a:xfrm>
        </p:spPr>
        <p:txBody>
          <a:bodyPr/>
          <a:lstStyle/>
          <a:p>
            <a:pPr eaLnBrk="1" hangingPunct="1"/>
            <a:r>
              <a:rPr lang="pt-BR" altLang="pt-BR" sz="3400">
                <a:solidFill>
                  <a:srgbClr val="FF0000"/>
                </a:solidFill>
              </a:rPr>
              <a:t>Exemplo</a:t>
            </a:r>
            <a:r>
              <a:rPr lang="pt-BR" altLang="pt-BR" sz="3400"/>
              <a:t> Aptidão física relacionada à saúde de idosos: influência da hidroginástica</a:t>
            </a:r>
            <a:r>
              <a:rPr lang="pt-BR" altLang="pt-BR" sz="3800"/>
              <a:t> </a:t>
            </a:r>
            <a:br>
              <a:rPr lang="pt-BR" altLang="pt-BR" sz="2500"/>
            </a:br>
            <a:endParaRPr lang="pt-BR" altLang="pt-BR" sz="2500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DDAF7BD5-6C3E-F88B-1942-C07A89E69A0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784350"/>
            <a:ext cx="8353425" cy="45720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pt-BR" altLang="pt-BR"/>
              <a:t>Ensaio controlado em 74 mulheres idosas, sem atividade física regular.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/>
              <a:t>37 mulheres receberam duas aulas semanais de hidroginástica durante 3 meses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/>
              <a:t>37 mulheres serviram de controle. 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/>
              <a:t>As avaliações foram feitas pelo pesquisador que desconhecia a que grupo pertencia cada uma das 74 mulheres.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BF7B3085-91A6-A155-907F-0E66B720929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85750"/>
            <a:ext cx="7772400" cy="914400"/>
          </a:xfrm>
        </p:spPr>
        <p:txBody>
          <a:bodyPr/>
          <a:lstStyle/>
          <a:p>
            <a:pPr eaLnBrk="1" hangingPunct="1"/>
            <a:r>
              <a:rPr lang="pt-BR" altLang="pt-BR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estudos</a:t>
            </a: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E9C7970-B8C0-1161-19E6-46A6743E8C82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381000" y="1528763"/>
            <a:ext cx="8382000" cy="41148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Experimento duplo-cego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sz="3200" dirty="0">
                <a:cs typeface="Times New Roman" panose="02020603050405020304" pitchFamily="18" charset="0"/>
              </a:rPr>
              <a:t>evita que expectativas de participantes e pesquisador interfiram sobre o resultado.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sz="3200" dirty="0">
                <a:cs typeface="Times New Roman" panose="02020603050405020304" pitchFamily="18" charset="0"/>
              </a:rPr>
              <a:t>participantes e pesquisador não sabem quais participantes receberam o tratamento-teste e quais receberam o tratamento-padrão ou o placebo.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29FA5006-2A9F-5E4D-00AC-8BE0DAE44B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88913"/>
            <a:ext cx="7772400" cy="914400"/>
          </a:xfrm>
        </p:spPr>
        <p:txBody>
          <a:bodyPr/>
          <a:lstStyle/>
          <a:p>
            <a:pPr eaLnBrk="1" hangingPunct="1"/>
            <a:r>
              <a:rPr lang="pt-BR" altLang="pt-BR">
                <a:solidFill>
                  <a:srgbClr val="FF0000"/>
                </a:solidFill>
              </a:rPr>
              <a:t>Exemplo</a:t>
            </a:r>
            <a:r>
              <a:rPr lang="pt-BR" altLang="pt-BR"/>
              <a:t> Creatina vs placebo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9158EE7-1C4D-D844-F0C5-F417ADD381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532812" cy="5445125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sz="2800"/>
              <a:t>Um estudo foi feito para verificar se a suplementação de creatina exerce efeito ergogênico durante a execução de exercício concorrente.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sz="2800"/>
              <a:t>16 universitárias foram divididas aleatoriamente em 2 grupos: placebo e creatina.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sz="2800"/>
              <a:t>A suplementação foi realizada seguindo o modelo duplo-cego: 20g de placebo ou creatina, durante 5 dias seguidos de 7 dias com 3 g.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57FF9F3-A169-45B3-61FA-0D2BF7ED67A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Unidade experimental (U.E.)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BEB0AC6-5A77-589B-E455-675B7EEE5C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pt-BR" altLang="pt-BR" sz="2800" dirty="0">
                <a:cs typeface="Times New Roman" panose="02020603050405020304" pitchFamily="18" charset="0"/>
              </a:rPr>
              <a:t>Menor unidade em que um tratamento é aplicado e cuja resposta não é afetada pelas demais unidades</a:t>
            </a:r>
          </a:p>
          <a:p>
            <a:pPr lvl="1" algn="just" eaLnBrk="1" hangingPunct="1"/>
            <a:r>
              <a:rPr lang="pt-BR" altLang="pt-BR" sz="2800" i="1" dirty="0">
                <a:solidFill>
                  <a:srgbClr val="FF0000"/>
                </a:solidFill>
                <a:cs typeface="Times New Roman" panose="02020603050405020304" pitchFamily="18" charset="0"/>
              </a:rPr>
              <a:t>Tratamento</a:t>
            </a:r>
            <a:r>
              <a:rPr lang="pt-BR" altLang="pt-BR" sz="2800" dirty="0">
                <a:cs typeface="Times New Roman" panose="02020603050405020304" pitchFamily="18" charset="0"/>
              </a:rPr>
              <a:t> é o que está em teste</a:t>
            </a:r>
            <a:endParaRPr lang="pt-BR" altLang="pt-BR" sz="2800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id="{CF31DA98-35E6-2C4B-75C4-6AE9BB32E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675687" cy="5300662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BR" altLang="pt-BR" sz="2400"/>
              <a:t>	</a:t>
            </a:r>
            <a:r>
              <a:rPr lang="pt-BR" altLang="pt-BR" sz="2800"/>
              <a:t>Antes da suplementação, os sujeitos realizaram teste de 1-RM e teste de repetições máximas no leg press 45º.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BR" altLang="pt-BR" sz="2800"/>
              <a:t>	Após suplementação, </a:t>
            </a:r>
            <a:r>
              <a:rPr lang="pt-BR" altLang="pt-BR" sz="2800" b="1"/>
              <a:t>treino concorrente</a:t>
            </a:r>
            <a:r>
              <a:rPr lang="pt-BR" altLang="pt-BR" sz="2800"/>
              <a:t>: 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pt-BR" altLang="pt-BR" sz="2800"/>
              <a:t>	</a:t>
            </a:r>
            <a:r>
              <a:rPr lang="pt-BR" altLang="pt-BR" sz="2800" b="1"/>
              <a:t>teste de corrida</a:t>
            </a:r>
            <a:r>
              <a:rPr lang="pt-BR" altLang="pt-BR" sz="2800"/>
              <a:t> – maior distância possível 	em 20 minutos.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pt-BR" altLang="pt-BR" sz="2800"/>
              <a:t>	</a:t>
            </a:r>
            <a:r>
              <a:rPr lang="pt-BR" altLang="pt-BR" sz="2800" b="1"/>
              <a:t>teste de força</a:t>
            </a:r>
            <a:r>
              <a:rPr lang="pt-BR" altLang="pt-BR" sz="2800"/>
              <a:t> – repetições máximas no leg press 45º.</a:t>
            </a:r>
          </a:p>
        </p:txBody>
      </p:sp>
      <p:sp>
        <p:nvSpPr>
          <p:cNvPr id="32771" name="Rectangle 4">
            <a:extLst>
              <a:ext uri="{FF2B5EF4-FFF2-40B4-BE49-F238E27FC236}">
                <a16:creationId xmlns:a16="http://schemas.microsoft.com/office/drawing/2014/main" id="{0DE3E946-C376-174E-7B0F-FC4E78BD7B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>
                <a:solidFill>
                  <a:srgbClr val="FF0000"/>
                </a:solidFill>
              </a:rPr>
              <a:t>Exemplo</a:t>
            </a:r>
            <a:r>
              <a:rPr lang="pt-BR" altLang="pt-BR"/>
              <a:t> Creatina vs placebo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D59FAC0-A106-AB6C-F82E-65A71C4D89F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estudos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7DEE5B2-DFF3-5E1F-542A-FECDD20056EC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pt-BR" altLang="pt-BR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estudo comparativo</a:t>
            </a:r>
          </a:p>
          <a:p>
            <a:pPr algn="just" eaLnBrk="1" hangingPunct="1"/>
            <a:r>
              <a:rPr lang="pt-BR" altLang="pt-BR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estudo dose-resposta</a:t>
            </a:r>
          </a:p>
          <a:p>
            <a:pPr algn="just" eaLnBrk="1" hangingPunct="1"/>
            <a:r>
              <a:rPr lang="pt-BR" altLang="pt-BR" sz="2800" dirty="0" err="1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wash</a:t>
            </a:r>
            <a:r>
              <a:rPr lang="pt-BR" altLang="pt-BR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-out (</a:t>
            </a:r>
            <a:r>
              <a:rPr lang="pt-BR" altLang="pt-BR" sz="2800" dirty="0" err="1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destreinamento</a:t>
            </a:r>
            <a:r>
              <a:rPr lang="pt-BR" altLang="pt-BR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 no esporte)</a:t>
            </a:r>
          </a:p>
          <a:p>
            <a:pPr algn="just" eaLnBrk="1" hangingPunct="1"/>
            <a:r>
              <a:rPr lang="pt-BR" altLang="pt-BR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simples-cego e duplo-cego</a:t>
            </a:r>
          </a:p>
          <a:p>
            <a:pPr algn="just" eaLnBrk="1" hangingPunct="1"/>
            <a:r>
              <a:rPr lang="pt-BR" altLang="pt-BR" sz="2800" dirty="0">
                <a:cs typeface="Times New Roman" panose="02020603050405020304" pitchFamily="18" charset="0"/>
              </a:rPr>
              <a:t>transversal</a:t>
            </a:r>
          </a:p>
          <a:p>
            <a:pPr algn="just" eaLnBrk="1" hangingPunct="1"/>
            <a:r>
              <a:rPr lang="pt-BR" altLang="pt-BR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longitudinal</a:t>
            </a:r>
          </a:p>
        </p:txBody>
      </p:sp>
    </p:spTree>
    <p:extLst>
      <p:ext uri="{BB962C8B-B14F-4D97-AF65-F5344CB8AC3E}">
        <p14:creationId xmlns:p14="http://schemas.microsoft.com/office/powerpoint/2010/main" val="3037419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>
            <a:extLst>
              <a:ext uri="{FF2B5EF4-FFF2-40B4-BE49-F238E27FC236}">
                <a16:creationId xmlns:a16="http://schemas.microsoft.com/office/drawing/2014/main" id="{883E1405-E99D-74CB-DE8A-80C6C9E0A2B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estudos</a:t>
            </a: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69006571-677B-AB5F-201B-49D3B413B00C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09600" y="183515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BR" altLang="pt-BR" sz="3600" b="1" i="1">
                <a:solidFill>
                  <a:schemeClr val="tx2"/>
                </a:solidFill>
                <a:cs typeface="Times New Roman" panose="02020603050405020304" pitchFamily="18" charset="0"/>
              </a:rPr>
              <a:t>Transversal</a:t>
            </a:r>
          </a:p>
          <a:p>
            <a:pPr eaLnBrk="1" hangingPunct="1"/>
            <a:r>
              <a:rPr lang="pt-BR" altLang="pt-BR" sz="3600">
                <a:cs typeface="Times New Roman" panose="02020603050405020304" pitchFamily="18" charset="0"/>
              </a:rPr>
              <a:t>pesquisador avalia as U.E. uma única vez</a:t>
            </a:r>
          </a:p>
          <a:p>
            <a:pPr eaLnBrk="1" hangingPunct="1">
              <a:buFontTx/>
              <a:buNone/>
            </a:pPr>
            <a:r>
              <a:rPr lang="pt-BR" altLang="pt-BR" sz="3600" b="1"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1CF5093-6F78-3AC0-5CF7-243E6992C5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60350"/>
            <a:ext cx="7772400" cy="914400"/>
          </a:xfrm>
        </p:spPr>
        <p:txBody>
          <a:bodyPr/>
          <a:lstStyle/>
          <a:p>
            <a:pPr eaLnBrk="1" hangingPunct="1"/>
            <a:r>
              <a:rPr lang="pt-BR" altLang="pt-BR" sz="3200" dirty="0">
                <a:solidFill>
                  <a:srgbClr val="FF0000"/>
                </a:solidFill>
              </a:rPr>
              <a:t>Exemplo</a:t>
            </a:r>
            <a:r>
              <a:rPr lang="pt-BR" altLang="pt-BR" sz="3200" dirty="0"/>
              <a:t> </a:t>
            </a:r>
            <a:br>
              <a:rPr lang="pt-BR" altLang="pt-BR" sz="3200" dirty="0"/>
            </a:br>
            <a:r>
              <a:rPr lang="pt-BR" altLang="pt-BR" sz="3400" dirty="0"/>
              <a:t>Consumo máximo de oxigênio de jogadores de futebol: comparação entre as diferentes posições</a:t>
            </a:r>
            <a:br>
              <a:rPr lang="pt-BR" altLang="pt-BR" sz="2500" dirty="0"/>
            </a:br>
            <a:endParaRPr lang="pt-BR" altLang="pt-BR" sz="2500" dirty="0"/>
          </a:p>
        </p:txBody>
      </p:sp>
      <p:sp>
        <p:nvSpPr>
          <p:cNvPr id="36867" name="Rectangle 4">
            <a:extLst>
              <a:ext uri="{FF2B5EF4-FFF2-40B4-BE49-F238E27FC236}">
                <a16:creationId xmlns:a16="http://schemas.microsoft.com/office/drawing/2014/main" id="{D1A689A1-CC13-FD4D-60A0-23E0A48936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170113"/>
            <a:ext cx="8532812" cy="45720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BR" altLang="pt-BR"/>
              <a:t>	</a:t>
            </a:r>
            <a:r>
              <a:rPr lang="pt-BR" altLang="pt-BR" sz="2800"/>
              <a:t>Comparação de valores de consumo máximo de oxigênio entre jogadores de futebol </a:t>
            </a:r>
            <a:r>
              <a:rPr lang="pt-BR" altLang="pt-BR" sz="2800" b="1"/>
              <a:t>numa única ocasião</a:t>
            </a:r>
            <a:r>
              <a:rPr lang="pt-BR" altLang="pt-BR" sz="2800"/>
              <a:t> - 5 goleiros, 5 zagueiros, 5 laterais, 5 meio-campistas e 5 atacantes.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D59FAC0-A106-AB6C-F82E-65A71C4D89F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estudos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7DEE5B2-DFF3-5E1F-542A-FECDD20056EC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pt-BR" altLang="pt-BR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estudo comparativo</a:t>
            </a:r>
          </a:p>
          <a:p>
            <a:pPr algn="just" eaLnBrk="1" hangingPunct="1"/>
            <a:r>
              <a:rPr lang="pt-BR" altLang="pt-BR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estudo dose-resposta</a:t>
            </a:r>
          </a:p>
          <a:p>
            <a:pPr algn="just" eaLnBrk="1" hangingPunct="1"/>
            <a:r>
              <a:rPr lang="pt-BR" altLang="pt-BR" sz="2800" dirty="0" err="1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wash</a:t>
            </a:r>
            <a:r>
              <a:rPr lang="pt-BR" altLang="pt-BR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-out (</a:t>
            </a:r>
            <a:r>
              <a:rPr lang="pt-BR" altLang="pt-BR" sz="2800" dirty="0" err="1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destreinamento</a:t>
            </a:r>
            <a:r>
              <a:rPr lang="pt-BR" altLang="pt-BR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 no esporte)</a:t>
            </a:r>
          </a:p>
          <a:p>
            <a:pPr algn="just" eaLnBrk="1" hangingPunct="1"/>
            <a:r>
              <a:rPr lang="pt-BR" altLang="pt-BR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simples-cego e duplo-cego</a:t>
            </a:r>
          </a:p>
          <a:p>
            <a:pPr algn="just" eaLnBrk="1" hangingPunct="1"/>
            <a:r>
              <a:rPr lang="pt-BR" altLang="pt-BR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transversal</a:t>
            </a:r>
          </a:p>
          <a:p>
            <a:pPr algn="just" eaLnBrk="1" hangingPunct="1"/>
            <a:r>
              <a:rPr lang="pt-BR" altLang="pt-BR" sz="2800" dirty="0">
                <a:cs typeface="Times New Roman" panose="02020603050405020304" pitchFamily="18" charset="0"/>
              </a:rPr>
              <a:t>longitudinal</a:t>
            </a:r>
          </a:p>
        </p:txBody>
      </p:sp>
    </p:spTree>
    <p:extLst>
      <p:ext uri="{BB962C8B-B14F-4D97-AF65-F5344CB8AC3E}">
        <p14:creationId xmlns:p14="http://schemas.microsoft.com/office/powerpoint/2010/main" val="21876148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>
            <a:extLst>
              <a:ext uri="{FF2B5EF4-FFF2-40B4-BE49-F238E27FC236}">
                <a16:creationId xmlns:a16="http://schemas.microsoft.com/office/drawing/2014/main" id="{180F1070-6B28-10E9-F6B0-E39126F56F7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estudos</a:t>
            </a: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2E0F2F6B-007F-1392-179A-8CBB7F17CD04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09600" y="183515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BR" altLang="pt-BR" sz="3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Longitudinal</a:t>
            </a:r>
          </a:p>
          <a:p>
            <a:pPr eaLnBrk="1" hangingPunct="1"/>
            <a:r>
              <a:rPr lang="pt-BR" altLang="pt-BR" sz="3600" dirty="0">
                <a:cs typeface="Times New Roman" panose="02020603050405020304" pitchFamily="18" charset="0"/>
              </a:rPr>
              <a:t>pesquisador segue um conjunto de U.E. ao longo do tempo</a:t>
            </a:r>
          </a:p>
          <a:p>
            <a:pPr eaLnBrk="1" hangingPunct="1"/>
            <a:r>
              <a:rPr lang="pt-BR" altLang="pt-BR" sz="3600" dirty="0">
                <a:cs typeface="Times New Roman" panose="02020603050405020304" pitchFamily="18" charset="0"/>
              </a:rPr>
              <a:t>as mesmas U.E. são avaliadas em vários momentos  (todo dia, toda semana, a cada 15 dias, todo mês)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>
            <a:extLst>
              <a:ext uri="{FF2B5EF4-FFF2-40B4-BE49-F238E27FC236}">
                <a16:creationId xmlns:a16="http://schemas.microsoft.com/office/drawing/2014/main" id="{16E8F685-8471-9B40-D0D1-D48AB72745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11138"/>
            <a:ext cx="8291512" cy="914400"/>
          </a:xfrm>
        </p:spPr>
        <p:txBody>
          <a:bodyPr/>
          <a:lstStyle/>
          <a:p>
            <a:pPr eaLnBrk="1" hangingPunct="1"/>
            <a:r>
              <a:rPr lang="pt-BR" altLang="pt-BR" sz="3200" dirty="0">
                <a:solidFill>
                  <a:srgbClr val="FF0000"/>
                </a:solidFill>
              </a:rPr>
              <a:t>Exemplo</a:t>
            </a:r>
            <a:r>
              <a:rPr lang="pt-BR" altLang="pt-BR" sz="3200" dirty="0"/>
              <a:t> Variação da força muscular em testes </a:t>
            </a:r>
            <a:r>
              <a:rPr lang="pt-BR" altLang="pt-BR" sz="3200"/>
              <a:t>repetitivos em </a:t>
            </a:r>
            <a:r>
              <a:rPr lang="pt-BR" altLang="pt-BR" sz="3200" dirty="0"/>
              <a:t>crianças </a:t>
            </a:r>
            <a:r>
              <a:rPr lang="pt-BR" altLang="pt-BR" sz="3200" dirty="0" err="1"/>
              <a:t>pré</a:t>
            </a:r>
            <a:r>
              <a:rPr lang="pt-BR" altLang="pt-BR" sz="3200" dirty="0"/>
              <a:t>-púberes</a:t>
            </a:r>
          </a:p>
        </p:txBody>
      </p:sp>
      <p:sp>
        <p:nvSpPr>
          <p:cNvPr id="38915" name="Rectangle 6">
            <a:extLst>
              <a:ext uri="{FF2B5EF4-FFF2-40B4-BE49-F238E27FC236}">
                <a16:creationId xmlns:a16="http://schemas.microsoft.com/office/drawing/2014/main" id="{C5DC8863-5EE7-49FA-5CCC-64B6EBDC1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3388" y="1916113"/>
            <a:ext cx="7883525" cy="45720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pt-BR" altLang="pt-BR" sz="2800" dirty="0"/>
              <a:t>23 meninos e 15 meninas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sz="2800" dirty="0"/>
              <a:t>treinamento com pesos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sz="2800" dirty="0"/>
              <a:t>8 semanas consecutivas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sz="2800" dirty="0"/>
              <a:t>10 exercícios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BR" altLang="pt-BR" sz="2800" dirty="0"/>
              <a:t>	A força foi determinada </a:t>
            </a:r>
            <a:r>
              <a:rPr lang="pt-BR" altLang="pt-BR" sz="2800" u="sng" dirty="0"/>
              <a:t>no início, e após 2, 4, 6 e 8 semanas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BR" altLang="pt-BR" sz="1700" dirty="0"/>
              <a:t>	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D015DC5-068F-4170-7D01-3EAE61708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289175"/>
            <a:ext cx="8229600" cy="1139825"/>
          </a:xfrm>
        </p:spPr>
        <p:txBody>
          <a:bodyPr/>
          <a:lstStyle/>
          <a:p>
            <a:pPr algn="ctr"/>
            <a:r>
              <a:rPr lang="pt-BR" dirty="0"/>
              <a:t>FIM</a:t>
            </a:r>
          </a:p>
        </p:txBody>
      </p:sp>
    </p:spTree>
    <p:extLst>
      <p:ext uri="{BB962C8B-B14F-4D97-AF65-F5344CB8AC3E}">
        <p14:creationId xmlns:p14="http://schemas.microsoft.com/office/powerpoint/2010/main" val="1599646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>
            <a:extLst>
              <a:ext uri="{FF2B5EF4-FFF2-40B4-BE49-F238E27FC236}">
                <a16:creationId xmlns:a16="http://schemas.microsoft.com/office/drawing/2014/main" id="{E79150B8-4058-E4F0-D34E-45169E58BD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i="1">
                <a:cs typeface="Times New Roman" panose="02020603050405020304" pitchFamily="18" charset="0"/>
              </a:rPr>
              <a:t>Como se deve estudar o efeito de um tratamento?</a:t>
            </a:r>
          </a:p>
        </p:txBody>
      </p:sp>
      <p:sp>
        <p:nvSpPr>
          <p:cNvPr id="13315" name="Rectangle 6">
            <a:extLst>
              <a:ext uri="{FF2B5EF4-FFF2-40B4-BE49-F238E27FC236}">
                <a16:creationId xmlns:a16="http://schemas.microsoft.com/office/drawing/2014/main" id="{8222FB0B-BF3F-8B7E-EF82-A6D8489721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409825"/>
            <a:ext cx="8229600" cy="288925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pt-BR" altLang="pt-BR" sz="3600"/>
              <a:t>É necessário observar o que acontece quando o tratamento é aplicado, e o que teria acontecido se o tratamento não tivesse sido aplicado - </a:t>
            </a:r>
            <a:r>
              <a:rPr lang="pt-BR" altLang="pt-BR" sz="3600" b="1">
                <a:solidFill>
                  <a:srgbClr val="FF0000"/>
                </a:solidFill>
              </a:rPr>
              <a:t>impossível</a:t>
            </a:r>
            <a:r>
              <a:rPr lang="pt-BR" altLang="pt-BR" sz="3600"/>
              <a:t>.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>
            <a:extLst>
              <a:ext uri="{FF2B5EF4-FFF2-40B4-BE49-F238E27FC236}">
                <a16:creationId xmlns:a16="http://schemas.microsoft.com/office/drawing/2014/main" id="{2AEF7FD2-1170-6360-5408-BB1F851353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dirty="0"/>
              <a:t>Etapas para se estudar o efeito de um tratamento</a:t>
            </a:r>
          </a:p>
        </p:txBody>
      </p:sp>
      <p:sp>
        <p:nvSpPr>
          <p:cNvPr id="14339" name="Rectangle 6">
            <a:extLst>
              <a:ext uri="{FF2B5EF4-FFF2-40B4-BE49-F238E27FC236}">
                <a16:creationId xmlns:a16="http://schemas.microsoft.com/office/drawing/2014/main" id="{7DDCC5F5-E317-2A20-4CCD-BF17D51A93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75000"/>
              </a:lnSpc>
              <a:spcBef>
                <a:spcPct val="50000"/>
              </a:spcBef>
              <a:buClr>
                <a:srgbClr val="006633"/>
              </a:buClr>
              <a:buSzPct val="90000"/>
              <a:buFontTx/>
              <a:buAutoNum type="arabicPeriod"/>
            </a:pPr>
            <a:r>
              <a:rPr lang="pt-BR" altLang="pt-BR" dirty="0"/>
              <a:t>Seleciona-se um conjunto de U.E. semelhantes</a:t>
            </a:r>
          </a:p>
          <a:p>
            <a:pPr marL="609600" indent="-609600" eaLnBrk="1" hangingPunct="1">
              <a:lnSpc>
                <a:spcPct val="75000"/>
              </a:lnSpc>
              <a:spcBef>
                <a:spcPct val="50000"/>
              </a:spcBef>
              <a:buClr>
                <a:srgbClr val="006633"/>
              </a:buClr>
              <a:buSzPct val="90000"/>
              <a:buFontTx/>
              <a:buAutoNum type="arabicPeriod"/>
            </a:pPr>
            <a:r>
              <a:rPr lang="pt-BR" altLang="pt-BR" dirty="0"/>
              <a:t>Divide-se o conjunto de U.E. em 2 grupos</a:t>
            </a:r>
          </a:p>
          <a:p>
            <a:pPr marL="609600" indent="-609600" eaLnBrk="1" hangingPunct="1">
              <a:lnSpc>
                <a:spcPct val="75000"/>
              </a:lnSpc>
              <a:spcBef>
                <a:spcPct val="50000"/>
              </a:spcBef>
              <a:buClr>
                <a:srgbClr val="006633"/>
              </a:buClr>
              <a:buSzPct val="90000"/>
              <a:buFontTx/>
              <a:buAutoNum type="arabicPeriod"/>
            </a:pPr>
            <a:r>
              <a:rPr lang="pt-BR" altLang="pt-BR" dirty="0"/>
              <a:t>Administra-se o tratamento em teste a um dos grupos –</a:t>
            </a:r>
            <a:r>
              <a:rPr lang="pt-BR" altLang="pt-BR" dirty="0">
                <a:solidFill>
                  <a:srgbClr val="FFFF00"/>
                </a:solidFill>
              </a:rPr>
              <a:t> </a:t>
            </a:r>
            <a:r>
              <a:rPr lang="pt-BR" altLang="pt-BR" dirty="0">
                <a:solidFill>
                  <a:srgbClr val="FF0000"/>
                </a:solidFill>
              </a:rPr>
              <a:t>grupo experimental</a:t>
            </a:r>
          </a:p>
          <a:p>
            <a:pPr marL="609600" indent="-609600" eaLnBrk="1" hangingPunct="1">
              <a:lnSpc>
                <a:spcPct val="75000"/>
              </a:lnSpc>
              <a:spcBef>
                <a:spcPct val="50000"/>
              </a:spcBef>
              <a:buClr>
                <a:srgbClr val="006633"/>
              </a:buClr>
              <a:buSzPct val="90000"/>
              <a:buFontTx/>
              <a:buAutoNum type="arabicPeriod"/>
            </a:pPr>
            <a:r>
              <a:rPr lang="pt-BR" altLang="pt-BR" dirty="0"/>
              <a:t>Deixa-se o outro grupo sem o tratamento em teste – </a:t>
            </a:r>
            <a:r>
              <a:rPr lang="pt-BR" altLang="pt-BR" dirty="0">
                <a:solidFill>
                  <a:srgbClr val="FF0000"/>
                </a:solidFill>
              </a:rPr>
              <a:t>grupo controle</a:t>
            </a:r>
            <a:r>
              <a:rPr lang="pt-BR" altLang="pt-BR" dirty="0">
                <a:solidFill>
                  <a:srgbClr val="FFFF00"/>
                </a:solidFill>
              </a:rPr>
              <a:t> </a:t>
            </a:r>
            <a:r>
              <a:rPr lang="pt-BR" altLang="pt-BR" dirty="0"/>
              <a:t>(aspectos éticos)</a:t>
            </a:r>
          </a:p>
          <a:p>
            <a:pPr marL="609600" indent="-609600" eaLnBrk="1" hangingPunct="1">
              <a:lnSpc>
                <a:spcPct val="75000"/>
              </a:lnSpc>
              <a:spcBef>
                <a:spcPct val="50000"/>
              </a:spcBef>
              <a:buClr>
                <a:srgbClr val="006633"/>
              </a:buClr>
              <a:buSzPct val="90000"/>
              <a:buFontTx/>
              <a:buAutoNum type="arabicPeriod"/>
            </a:pPr>
            <a:r>
              <a:rPr lang="pt-BR" altLang="pt-BR" dirty="0">
                <a:cs typeface="Times New Roman" panose="02020603050405020304" pitchFamily="18" charset="0"/>
              </a:rPr>
              <a:t>Comparam-se os resultados obtidos no </a:t>
            </a:r>
            <a:r>
              <a:rPr lang="pt-BR" altLang="pt-BR" i="1" dirty="0">
                <a:solidFill>
                  <a:srgbClr val="FF0000"/>
                </a:solidFill>
                <a:cs typeface="Times New Roman" panose="02020603050405020304" pitchFamily="18" charset="0"/>
              </a:rPr>
              <a:t>grupo experimental</a:t>
            </a:r>
            <a:r>
              <a:rPr lang="pt-BR" altLang="pt-BR" dirty="0">
                <a:cs typeface="Times New Roman" panose="02020603050405020304" pitchFamily="18" charset="0"/>
              </a:rPr>
              <a:t> com os resultados observados no </a:t>
            </a:r>
            <a:r>
              <a:rPr lang="pt-BR" altLang="pt-BR" i="1" dirty="0">
                <a:solidFill>
                  <a:srgbClr val="FF0000"/>
                </a:solidFill>
                <a:cs typeface="Times New Roman" panose="02020603050405020304" pitchFamily="18" charset="0"/>
              </a:rPr>
              <a:t>grupo controle</a:t>
            </a:r>
            <a:r>
              <a:rPr lang="pt-BR" altLang="pt-BR" dirty="0">
                <a:cs typeface="Times New Roman" panose="02020603050405020304" pitchFamily="18" charset="0"/>
              </a:rPr>
              <a:t>.</a:t>
            </a:r>
            <a:endParaRPr lang="pt-BR" altLang="pt-BR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">
            <a:extLst>
              <a:ext uri="{FF2B5EF4-FFF2-40B4-BE49-F238E27FC236}">
                <a16:creationId xmlns:a16="http://schemas.microsoft.com/office/drawing/2014/main" id="{748E1B28-87C6-6C7B-1584-401E3B62E3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496300" cy="1163638"/>
          </a:xfrm>
        </p:spPr>
        <p:txBody>
          <a:bodyPr/>
          <a:lstStyle/>
          <a:p>
            <a:pPr eaLnBrk="1" hangingPunct="1"/>
            <a:r>
              <a:rPr lang="pt-BR" altLang="pt-BR" sz="3200" dirty="0">
                <a:solidFill>
                  <a:srgbClr val="FF0000"/>
                </a:solidFill>
              </a:rPr>
              <a:t>Exemplo</a:t>
            </a:r>
            <a:r>
              <a:rPr lang="pt-BR" altLang="pt-BR" sz="3200" dirty="0"/>
              <a:t> </a:t>
            </a:r>
            <a:br>
              <a:rPr lang="pt-BR" altLang="pt-BR" sz="3200" dirty="0"/>
            </a:br>
            <a:r>
              <a:rPr lang="pt-BR" alt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Aptidão física relacionada à saúde de idosos: influência da hidroginástica</a:t>
            </a:r>
            <a:br>
              <a:rPr lang="pt-BR" altLang="pt-BR" sz="3200" dirty="0"/>
            </a:br>
            <a:br>
              <a:rPr lang="pt-BR" altLang="pt-BR" sz="3200" dirty="0"/>
            </a:br>
            <a:endParaRPr lang="pt-BR" altLang="pt-BR" sz="3200" dirty="0"/>
          </a:p>
        </p:txBody>
      </p:sp>
      <p:sp>
        <p:nvSpPr>
          <p:cNvPr id="15363" name="Rectangle 10">
            <a:extLst>
              <a:ext uri="{FF2B5EF4-FFF2-40B4-BE49-F238E27FC236}">
                <a16:creationId xmlns:a16="http://schemas.microsoft.com/office/drawing/2014/main" id="{6B42F081-7EE4-F6FC-9D01-81C4E1B0B8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24075"/>
            <a:ext cx="8229600" cy="3744913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pt-BR" altLang="pt-BR" dirty="0"/>
              <a:t>	Foi realizado um ensaio controlado em 74 mulheres idosas, sem atividade física regular.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pt-BR" altLang="pt-BR" dirty="0"/>
              <a:t>	O </a:t>
            </a:r>
            <a:r>
              <a:rPr lang="pt-BR" altLang="pt-BR" b="1" dirty="0">
                <a:solidFill>
                  <a:srgbClr val="FF0000"/>
                </a:solidFill>
              </a:rPr>
              <a:t>grupo experimental</a:t>
            </a:r>
            <a:r>
              <a:rPr lang="pt-BR" altLang="pt-BR" dirty="0"/>
              <a:t> (37 mulheres) recebeu duas aulas semanais de hidroginástica durante três meses e outras 37 mulheres serviram como </a:t>
            </a:r>
            <a:r>
              <a:rPr lang="pt-BR" altLang="pt-BR" b="1" dirty="0">
                <a:solidFill>
                  <a:srgbClr val="FF0000"/>
                </a:solidFill>
              </a:rPr>
              <a:t>grupo controle</a:t>
            </a:r>
            <a:r>
              <a:rPr lang="pt-BR" altLang="pt-BR" dirty="0"/>
              <a:t>.</a:t>
            </a:r>
          </a:p>
        </p:txBody>
      </p:sp>
      <p:sp>
        <p:nvSpPr>
          <p:cNvPr id="15364" name="Rectangle 5">
            <a:extLst>
              <a:ext uri="{FF2B5EF4-FFF2-40B4-BE49-F238E27FC236}">
                <a16:creationId xmlns:a16="http://schemas.microsoft.com/office/drawing/2014/main" id="{66393B12-F923-1FD9-20F3-4A4EBD2D5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412875"/>
            <a:ext cx="7993063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pt-BR" altLang="pt-BR" sz="3200" u="none">
              <a:solidFill>
                <a:srgbClr val="C1EEFF"/>
              </a:solidFill>
            </a:endParaRPr>
          </a:p>
          <a:p>
            <a:pPr eaLnBrk="1" hangingPunct="1"/>
            <a:endParaRPr lang="pt-BR" altLang="pt-BR" sz="3200" b="1" u="none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8C32303-08B0-8FB2-BAEC-099DA906504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grupo-controle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1F96BEA-4200-312B-9A1A-BA16C15EA7B1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85800" y="1981200"/>
            <a:ext cx="7772400" cy="16637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altLang="pt-BR" sz="2800" dirty="0">
                <a:cs typeface="Times New Roman" panose="02020603050405020304" pitchFamily="18" charset="0"/>
              </a:rPr>
              <a:t>Controle propriamente dito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altLang="pt-BR" sz="2800" dirty="0">
                <a:cs typeface="Times New Roman" panose="02020603050405020304" pitchFamily="18" charset="0"/>
              </a:rPr>
              <a:t>Controle positivo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altLang="pt-BR" sz="2800" dirty="0">
                <a:cs typeface="Times New Roman" panose="02020603050405020304" pitchFamily="18" charset="0"/>
              </a:rPr>
              <a:t>Controle histórico</a:t>
            </a:r>
            <a:endParaRPr lang="pt-BR" altLang="pt-BR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58EF2CE-FC00-A8F9-0B27-D4379248D6D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grupo-controle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39171B5-8E03-029F-9288-C9CFF162E174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8142288" cy="4530725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BR" altLang="pt-BR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Controle positivo</a:t>
            </a:r>
          </a:p>
          <a:p>
            <a:pPr eaLnBrk="1" hangingPunct="1"/>
            <a:r>
              <a:rPr lang="pt-BR" altLang="pt-BR" sz="2400" dirty="0">
                <a:cs typeface="Times New Roman" panose="02020603050405020304" pitchFamily="18" charset="0"/>
              </a:rPr>
              <a:t>grupo que recebe terapia convencional serve como base de comparação para o grupo que recebe o tratamento teste, quando não se pode submeter os sujeitos da pesquisa a placebo</a:t>
            </a:r>
            <a:endParaRPr lang="pt-BR" altLang="pt-B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BBCF7F7-CB3F-12EE-A42B-485E79F00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dirty="0">
                <a:solidFill>
                  <a:srgbClr val="FF0000"/>
                </a:solidFill>
              </a:rPr>
              <a:t>Exemplo</a:t>
            </a:r>
            <a:r>
              <a:rPr lang="pt-BR" altLang="pt-BR" sz="3200" dirty="0">
                <a:solidFill>
                  <a:schemeClr val="tx1"/>
                </a:solidFill>
              </a:rPr>
              <a:t>:</a:t>
            </a:r>
            <a:br>
              <a:rPr lang="pt-BR" altLang="pt-BR" sz="3200" dirty="0">
                <a:solidFill>
                  <a:schemeClr val="tx1"/>
                </a:solidFill>
              </a:rPr>
            </a:br>
            <a:r>
              <a:rPr lang="pt-BR" altLang="pt-BR" sz="3200" dirty="0">
                <a:solidFill>
                  <a:schemeClr val="tx1"/>
                </a:solidFill>
              </a:rPr>
              <a:t>Benefícios da acupuntura na fibromialgia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6E7FA86-B666-36BB-EA51-5AA3D2D60D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530725"/>
          </a:xfrm>
        </p:spPr>
        <p:txBody>
          <a:bodyPr/>
          <a:lstStyle/>
          <a:p>
            <a:pPr indent="0" eaLnBrk="1" hangingPunct="1">
              <a:spcBef>
                <a:spcPts val="0"/>
              </a:spcBef>
              <a:spcAft>
                <a:spcPts val="1200"/>
              </a:spcAft>
              <a:buClrTx/>
              <a:buSzTx/>
              <a:buNone/>
            </a:pPr>
            <a:r>
              <a:rPr lang="pt-BR" altLang="pt-BR" dirty="0"/>
              <a:t>Ensaio controlado com 60 mulheres portadoras de fibromialgia. Todas receberam medicamento convencional.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</a:pPr>
            <a:r>
              <a:rPr lang="pt-BR" altLang="pt-BR" dirty="0"/>
              <a:t>	</a:t>
            </a:r>
            <a:r>
              <a:rPr lang="pt-BR" altLang="pt-BR" sz="2000" u="sng" dirty="0"/>
              <a:t>Grupos</a:t>
            </a:r>
            <a:r>
              <a:rPr lang="pt-BR" altLang="pt-BR" sz="2000" dirty="0"/>
              <a:t>: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pt-BR" altLang="pt-BR" sz="2000" dirty="0">
                <a:solidFill>
                  <a:srgbClr val="FF0000"/>
                </a:solidFill>
              </a:rPr>
              <a:t>Controle positivo - </a:t>
            </a:r>
            <a:r>
              <a:rPr lang="pt-BR" altLang="pt-BR" sz="2000" dirty="0"/>
              <a:t>20 pacientes receberam tratamento com medicamento convencional.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pt-BR" altLang="pt-BR" sz="2000" dirty="0">
                <a:solidFill>
                  <a:srgbClr val="FF0000"/>
                </a:solidFill>
              </a:rPr>
              <a:t>Acupuntura </a:t>
            </a:r>
            <a:r>
              <a:rPr lang="pt-BR" altLang="pt-BR" sz="2000" dirty="0"/>
              <a:t>-</a:t>
            </a:r>
            <a:r>
              <a:rPr lang="pt-BR" altLang="pt-BR" sz="2000" dirty="0">
                <a:solidFill>
                  <a:srgbClr val="FF0000"/>
                </a:solidFill>
              </a:rPr>
              <a:t> </a:t>
            </a:r>
            <a:r>
              <a:rPr lang="pt-BR" altLang="pt-BR" sz="2000" dirty="0"/>
              <a:t>20 pacientes - tratamento com acupuntura uma vez por semana por 3 meses + medicamento convencional 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pt-BR" altLang="pt-BR" sz="2000" dirty="0">
                <a:solidFill>
                  <a:srgbClr val="FF0000"/>
                </a:solidFill>
              </a:rPr>
              <a:t>Acupuntura </a:t>
            </a:r>
            <a:r>
              <a:rPr lang="pt-BR" altLang="pt-BR" sz="2000" dirty="0" err="1">
                <a:solidFill>
                  <a:srgbClr val="FF0000"/>
                </a:solidFill>
              </a:rPr>
              <a:t>sham</a:t>
            </a:r>
            <a:r>
              <a:rPr lang="pt-BR" altLang="pt-BR" sz="2000" dirty="0">
                <a:solidFill>
                  <a:srgbClr val="FF0000"/>
                </a:solidFill>
              </a:rPr>
              <a:t> </a:t>
            </a:r>
            <a:r>
              <a:rPr lang="pt-BR" altLang="pt-BR" sz="2000" dirty="0"/>
              <a:t>- 20 pacientes - tratamento com agulhas em pontos neutros + medicamento convencional </a:t>
            </a:r>
            <a:r>
              <a:rPr lang="pt-BR" altLang="pt-BR" sz="3300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7582383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orda">
  <a:themeElements>
    <a:clrScheme name="Borda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a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2148</TotalTime>
  <Words>1504</Words>
  <Application>Microsoft Office PowerPoint</Application>
  <PresentationFormat>Apresentação na tela (4:3)</PresentationFormat>
  <Paragraphs>167</Paragraphs>
  <Slides>37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3" baseType="lpstr">
      <vt:lpstr>Arial</vt:lpstr>
      <vt:lpstr>Book Antiqua</vt:lpstr>
      <vt:lpstr>Garamond</vt:lpstr>
      <vt:lpstr>Times New Roman</vt:lpstr>
      <vt:lpstr>Wingdings</vt:lpstr>
      <vt:lpstr>Borda</vt:lpstr>
      <vt:lpstr> PLANEJAMENTO EXPERIMENTAL  Introdução  Ana Amelia Benedito Silva aamelia@usp.br </vt:lpstr>
      <vt:lpstr>O que é um Experimento?</vt:lpstr>
      <vt:lpstr>Unidade experimental (U.E.)</vt:lpstr>
      <vt:lpstr>Como se deve estudar o efeito de um tratamento?</vt:lpstr>
      <vt:lpstr>Etapas para se estudar o efeito de um tratamento</vt:lpstr>
      <vt:lpstr>Exemplo  Aptidão física relacionada à saúde de idosos: influência da hidroginástica  </vt:lpstr>
      <vt:lpstr>Tipos de grupo-controle</vt:lpstr>
      <vt:lpstr>Tipos de grupo-controle</vt:lpstr>
      <vt:lpstr>Exemplo: Benefícios da acupuntura na fibromialgia</vt:lpstr>
      <vt:lpstr>Tipos de grupo-controle</vt:lpstr>
      <vt:lpstr>Exemplo  Proposta de novo tipo de cirurgia para o joelho</vt:lpstr>
      <vt:lpstr>Tipos de estudos</vt:lpstr>
      <vt:lpstr>Estudo comparativo</vt:lpstr>
      <vt:lpstr>Exemplo:   3 tipos de treinamento </vt:lpstr>
      <vt:lpstr>Exemplo: Benefícios da acupuntura na fibromialgia</vt:lpstr>
      <vt:lpstr>Tipos de estudos</vt:lpstr>
      <vt:lpstr>Estudo dose-resposta</vt:lpstr>
      <vt:lpstr>Estudo dose-resposta</vt:lpstr>
      <vt:lpstr>Exemplo  3 ou 5 vezes por semana?  </vt:lpstr>
      <vt:lpstr>Tipos de estudos</vt:lpstr>
      <vt:lpstr>Wash-out ou destreinamento</vt:lpstr>
      <vt:lpstr>Wash-out ou destreinamento</vt:lpstr>
      <vt:lpstr>Exemplo1  Comparação entre faixas etárias e sexo quanto à perda de condicionamento físico devido a destreinamento  </vt:lpstr>
      <vt:lpstr>Exemplo2   Força muscular de mulheres idosas decresce após 8 semanas de interrupção de programa de exercícios com pesos livres</vt:lpstr>
      <vt:lpstr>Tipos de estudos</vt:lpstr>
      <vt:lpstr>Tipos de estudos</vt:lpstr>
      <vt:lpstr>Exemplo Aptidão física relacionada à saúde de idosos: influência da hidroginástica  </vt:lpstr>
      <vt:lpstr>Tipos de estudos</vt:lpstr>
      <vt:lpstr>Exemplo Creatina vs placebo</vt:lpstr>
      <vt:lpstr>Exemplo Creatina vs placebo</vt:lpstr>
      <vt:lpstr>Tipos de estudos</vt:lpstr>
      <vt:lpstr>Tipos de estudos</vt:lpstr>
      <vt:lpstr>Exemplo  Consumo máximo de oxigênio de jogadores de futebol: comparação entre as diferentes posições </vt:lpstr>
      <vt:lpstr>Tipos de estudos</vt:lpstr>
      <vt:lpstr>Tipos de estudos</vt:lpstr>
      <vt:lpstr>Exemplo Variação da força muscular em testes repetitivos em crianças pré-púberes</vt:lpstr>
      <vt:lpstr>FIM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Bases gerais da experimentação</dc:title>
  <dc:creator>Ana Amelia</dc:creator>
  <cp:lastModifiedBy>Ana Amelia Benedito-Silva</cp:lastModifiedBy>
  <cp:revision>64</cp:revision>
  <dcterms:created xsi:type="dcterms:W3CDTF">2003-10-11T01:32:20Z</dcterms:created>
  <dcterms:modified xsi:type="dcterms:W3CDTF">2023-03-14T19:56:06Z</dcterms:modified>
</cp:coreProperties>
</file>