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2" r:id="rId11"/>
    <p:sldId id="263" r:id="rId12"/>
    <p:sldId id="27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2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48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2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535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7117E-5779-49E4-9248-0A2FBEEC71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14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55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56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0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78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99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92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34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23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DE948-81A8-4A31-BC4A-788CC687E0E1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A6EDA-4EDF-41DC-8F7E-4877BC07A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4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PSICOLOGIA DA APRENDIZAGEM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68696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Anos 1990 para cá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u="sng" dirty="0"/>
              <a:t>Interdependência genética/ambiente</a:t>
            </a:r>
            <a:endParaRPr lang="pt-BR" dirty="0"/>
          </a:p>
          <a:p>
            <a:r>
              <a:rPr lang="pt-BR" dirty="0"/>
              <a:t> O que ocorre na relação dos sistemas vivos com o seu meio (Varela &amp; </a:t>
            </a:r>
            <a:r>
              <a:rPr lang="pt-BR" dirty="0" err="1"/>
              <a:t>Marturana</a:t>
            </a:r>
            <a:r>
              <a:rPr lang="pt-BR" dirty="0"/>
              <a:t>)</a:t>
            </a:r>
          </a:p>
          <a:p>
            <a:r>
              <a:rPr lang="pt-BR" i="1" dirty="0" err="1"/>
              <a:t>Epigênese</a:t>
            </a:r>
            <a:r>
              <a:rPr lang="pt-BR" dirty="0"/>
              <a:t> : determinismo dinâmico do desenvolvimento desde a concepção</a:t>
            </a:r>
          </a:p>
          <a:p>
            <a:r>
              <a:rPr lang="pt-BR" i="1" dirty="0"/>
              <a:t>Auto </a:t>
            </a:r>
            <a:r>
              <a:rPr lang="pt-BR" i="1" dirty="0" err="1"/>
              <a:t>poiesis</a:t>
            </a:r>
            <a:r>
              <a:rPr lang="pt-BR" dirty="0"/>
              <a:t>: propriedades </a:t>
            </a:r>
            <a:r>
              <a:rPr lang="pt-BR" dirty="0" err="1"/>
              <a:t>auto-organizadores</a:t>
            </a:r>
            <a:r>
              <a:rPr lang="pt-BR" dirty="0"/>
              <a:t> dos seres vivos</a:t>
            </a:r>
          </a:p>
          <a:p>
            <a:r>
              <a:rPr lang="pt-BR" i="1" dirty="0"/>
              <a:t>Self</a:t>
            </a:r>
            <a:r>
              <a:rPr lang="pt-BR" dirty="0"/>
              <a:t> : meio modula, mas não determina o curso das mudanças estruturais no indivíduo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369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01537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3200" u="sng" dirty="0"/>
              <a:t>Ex. : Teoria </a:t>
            </a:r>
            <a:r>
              <a:rPr lang="pt-BR" sz="3200" u="sng" dirty="0" err="1"/>
              <a:t>bioecológica</a:t>
            </a:r>
            <a:r>
              <a:rPr lang="pt-BR" sz="3200" u="sng" dirty="0"/>
              <a:t> de U. </a:t>
            </a:r>
            <a:r>
              <a:rPr lang="pt-BR" sz="3200" u="sng" dirty="0" err="1"/>
              <a:t>Bronfenbrenner</a:t>
            </a:r>
            <a:endParaRPr lang="pt-BR" sz="3200" u="sng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41044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entender como as pessoas </a:t>
            </a:r>
            <a:r>
              <a:rPr lang="pt-BR" altLang="pt-BR" b="1" i="1" dirty="0"/>
              <a:t>influenciam e são influenciadas</a:t>
            </a:r>
            <a:r>
              <a:rPr lang="pt-BR" altLang="pt-BR" dirty="0"/>
              <a:t> pelo ambiente: 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observar as </a:t>
            </a:r>
            <a:r>
              <a:rPr lang="pt-BR" altLang="pt-BR" b="1" i="1" dirty="0"/>
              <a:t>relações</a:t>
            </a:r>
            <a:r>
              <a:rPr lang="pt-BR" altLang="pt-BR" b="1" dirty="0"/>
              <a:t> </a:t>
            </a:r>
            <a:r>
              <a:rPr lang="pt-BR" altLang="pt-BR" dirty="0"/>
              <a:t>entre as pessoas em desenvolvimento e seus ambientes mutantes.</a:t>
            </a:r>
          </a:p>
          <a:p>
            <a:r>
              <a:rPr lang="pt-BR" altLang="pt-BR" dirty="0"/>
              <a:t>A pessoa no centro de vários sistemas ambientais.</a:t>
            </a:r>
          </a:p>
          <a:p>
            <a:r>
              <a:rPr lang="pt-BR" altLang="pt-BR" dirty="0"/>
              <a:t>Os sistemas interagem entre si  e com a pessoa em desenvolvimento.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/>
              <a:t>Anos 1990 para cá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53490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439707"/>
            <a:ext cx="8712646" cy="4525963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pt-BR" altLang="pt-BR" sz="2800" dirty="0"/>
              <a:t>Os contextos (sistemas)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pt-BR" altLang="pt-BR" sz="2800" dirty="0"/>
              <a:t>Microssistema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pt-BR" altLang="pt-BR" sz="2800" dirty="0" err="1"/>
              <a:t>Mesossistema</a:t>
            </a:r>
            <a:endParaRPr lang="pt-BR" altLang="pt-BR" sz="2800" dirty="0"/>
          </a:p>
          <a:p>
            <a:pPr marL="533400" indent="-533400" eaLnBrk="1" hangingPunct="1">
              <a:buFontTx/>
              <a:buAutoNum type="arabicPeriod"/>
            </a:pPr>
            <a:r>
              <a:rPr lang="pt-BR" altLang="pt-BR" sz="2800" dirty="0" err="1"/>
              <a:t>Exossistema</a:t>
            </a:r>
            <a:endParaRPr lang="pt-BR" altLang="pt-BR" sz="2800" dirty="0"/>
          </a:p>
          <a:p>
            <a:pPr marL="533400" indent="-533400" eaLnBrk="1" hangingPunct="1">
              <a:buFontTx/>
              <a:buAutoNum type="arabicPeriod"/>
            </a:pPr>
            <a:r>
              <a:rPr lang="pt-BR" altLang="pt-BR" sz="2800" dirty="0" err="1"/>
              <a:t>Macrossistema</a:t>
            </a:r>
            <a:endParaRPr lang="pt-BR" altLang="pt-BR" sz="2800" dirty="0"/>
          </a:p>
          <a:p>
            <a:pPr marL="533400" indent="-533400" eaLnBrk="1" hangingPunct="1">
              <a:buFontTx/>
              <a:buAutoNum type="arabicPeriod"/>
            </a:pPr>
            <a:r>
              <a:rPr lang="pt-BR" altLang="pt-BR" sz="2800" dirty="0" err="1"/>
              <a:t>Cronossistema</a:t>
            </a:r>
            <a:endParaRPr lang="pt-BR" altLang="pt-BR" sz="2800" dirty="0"/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3887" y="908720"/>
            <a:ext cx="5292219" cy="5400600"/>
          </a:xfrm>
          <a:noFill/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pt-BR" sz="3600" b="1" dirty="0"/>
              <a:t>Teoria </a:t>
            </a:r>
            <a:r>
              <a:rPr lang="pt-BR" sz="3600" b="1" dirty="0" err="1"/>
              <a:t>bioecológica</a:t>
            </a:r>
            <a:r>
              <a:rPr lang="pt-BR" sz="3600" b="1" dirty="0"/>
              <a:t> de U. </a:t>
            </a:r>
            <a:r>
              <a:rPr lang="pt-BR" sz="3600" b="1" dirty="0" err="1"/>
              <a:t>Bronfenbrenner</a:t>
            </a:r>
            <a:endParaRPr lang="pt-BR" sz="3600" b="1" dirty="0"/>
          </a:p>
        </p:txBody>
      </p:sp>
      <p:sp>
        <p:nvSpPr>
          <p:cNvPr id="3" name="Retângulo 2"/>
          <p:cNvSpPr/>
          <p:nvPr/>
        </p:nvSpPr>
        <p:spPr>
          <a:xfrm>
            <a:off x="107504" y="5781004"/>
            <a:ext cx="355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/>
              <a:t>(</a:t>
            </a:r>
            <a:r>
              <a:rPr lang="pt-BR" altLang="pt-BR" dirty="0" err="1"/>
              <a:t>Bronfenbrenner</a:t>
            </a:r>
            <a:r>
              <a:rPr lang="pt-BR" altLang="pt-BR" dirty="0"/>
              <a:t>, 1979; 1989; 1993)</a:t>
            </a:r>
          </a:p>
        </p:txBody>
      </p:sp>
    </p:spTree>
    <p:extLst>
      <p:ext uri="{BB962C8B-B14F-4D97-AF65-F5344CB8AC3E}">
        <p14:creationId xmlns:p14="http://schemas.microsoft.com/office/powerpoint/2010/main" val="165443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/>
              <a:t>Relação herança genética e meio ambiente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Texto: Leite, S.A.S (1999).Retomando uma velha questão: a relação herança – meio ambiente em A.M. Carvalho (org.) O mundo social da criança. S.P. Casa do Psicólogo.</a:t>
            </a:r>
          </a:p>
        </p:txBody>
      </p:sp>
    </p:spTree>
    <p:extLst>
      <p:ext uri="{BB962C8B-B14F-4D97-AF65-F5344CB8AC3E}">
        <p14:creationId xmlns:p14="http://schemas.microsoft.com/office/powerpoint/2010/main" val="73542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Aprendizagem, herança genética e ambiente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/>
              <a:t>Visões, em contexto histórico recente (Sérgio Leite)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- Dicotômicas / deterministas:</a:t>
            </a:r>
          </a:p>
          <a:p>
            <a:r>
              <a:rPr lang="pt-BR" sz="2800" dirty="0"/>
              <a:t>Inatista-</a:t>
            </a:r>
            <a:r>
              <a:rPr lang="pt-BR" sz="2800" dirty="0" err="1"/>
              <a:t>maturacionista</a:t>
            </a:r>
            <a:endParaRPr lang="pt-BR" sz="2800" dirty="0"/>
          </a:p>
          <a:p>
            <a:r>
              <a:rPr lang="pt-BR" sz="2800" dirty="0"/>
              <a:t>Ambientalista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- Mais integradas:</a:t>
            </a:r>
          </a:p>
          <a:p>
            <a:r>
              <a:rPr lang="pt-BR" sz="2800" dirty="0"/>
              <a:t>Etológica (relacional)</a:t>
            </a:r>
          </a:p>
          <a:p>
            <a:r>
              <a:rPr lang="pt-BR" sz="2800" dirty="0"/>
              <a:t>Sistêmica / ecológica (interdependência)</a:t>
            </a:r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6266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Anos 1960 -1970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3200" dirty="0"/>
              <a:t>Concepção de fracasso escolar - </a:t>
            </a:r>
            <a:r>
              <a:rPr lang="pt-BR" dirty="0"/>
              <a:t>Consequências</a:t>
            </a:r>
          </a:p>
          <a:p>
            <a:endParaRPr lang="pt-BR" sz="3200" dirty="0"/>
          </a:p>
          <a:p>
            <a:pPr marL="0" indent="0">
              <a:buNone/>
            </a:pPr>
            <a:r>
              <a:rPr lang="pt-BR" dirty="0"/>
              <a:t>C</a:t>
            </a:r>
            <a:r>
              <a:rPr lang="pt-BR" sz="3200" dirty="0"/>
              <a:t>ausas (individuais em 90% das respostas):</a:t>
            </a:r>
          </a:p>
          <a:p>
            <a:r>
              <a:rPr lang="pt-BR" sz="3200" dirty="0"/>
              <a:t>Inteligência</a:t>
            </a:r>
          </a:p>
          <a:p>
            <a:r>
              <a:rPr lang="pt-BR" sz="3200" dirty="0"/>
              <a:t>Imaturidade</a:t>
            </a:r>
          </a:p>
          <a:p>
            <a:r>
              <a:rPr lang="pt-BR" sz="3200" dirty="0"/>
              <a:t>Problemas emocionais</a:t>
            </a:r>
          </a:p>
          <a:p>
            <a:r>
              <a:rPr lang="pt-BR" sz="3200" dirty="0"/>
              <a:t>Subnutrição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Crenças subjacentes:</a:t>
            </a:r>
          </a:p>
          <a:p>
            <a:r>
              <a:rPr lang="pt-BR" dirty="0"/>
              <a:t>Concepção de inteligência - fixo</a:t>
            </a:r>
          </a:p>
          <a:p>
            <a:r>
              <a:rPr lang="pt-BR" dirty="0"/>
              <a:t>Concepção de desenvolvimento – pré-determinado</a:t>
            </a:r>
          </a:p>
          <a:p>
            <a:r>
              <a:rPr lang="pt-BR" dirty="0"/>
              <a:t>Concepção de funcionamento cerebral – sem plasticidade /dinamismo</a:t>
            </a:r>
          </a:p>
          <a:p>
            <a:r>
              <a:rPr lang="pt-BR" dirty="0"/>
              <a:t>Papel atribuído a experiência anterior - irrelevância</a:t>
            </a:r>
          </a:p>
          <a:p>
            <a:r>
              <a:rPr lang="pt-BR" dirty="0"/>
              <a:t>Papel atribuído  aos aspectos emocionais e aos cognitivos</a:t>
            </a:r>
          </a:p>
          <a:p>
            <a:r>
              <a:rPr lang="pt-BR" dirty="0"/>
              <a:t>Motivação da aprendizagem - homeostase / recompensa / evitar punição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87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Anos 1970 / 80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Maria Helena Souza </a:t>
            </a:r>
            <a:r>
              <a:rPr lang="pt-BR" dirty="0" err="1"/>
              <a:t>Patto</a:t>
            </a:r>
            <a:r>
              <a:rPr lang="pt-BR" dirty="0"/>
              <a:t> : </a:t>
            </a:r>
          </a:p>
          <a:p>
            <a:endParaRPr lang="pt-BR" dirty="0"/>
          </a:p>
          <a:p>
            <a:r>
              <a:rPr lang="pt-BR" dirty="0"/>
              <a:t>Crítica à individualização do fracasso</a:t>
            </a:r>
          </a:p>
          <a:p>
            <a:r>
              <a:rPr lang="pt-BR" dirty="0"/>
              <a:t>Crítica ao </a:t>
            </a:r>
            <a:r>
              <a:rPr lang="pt-BR" dirty="0" err="1"/>
              <a:t>pré</a:t>
            </a:r>
            <a:r>
              <a:rPr lang="pt-BR" dirty="0"/>
              <a:t>-determinismo</a:t>
            </a:r>
          </a:p>
          <a:p>
            <a:r>
              <a:rPr lang="pt-BR" dirty="0"/>
              <a:t>Maior ênfase no meio ambiente (cultural, social, econômico)</a:t>
            </a:r>
          </a:p>
          <a:p>
            <a:r>
              <a:rPr lang="pt-BR" dirty="0"/>
              <a:t>Educação compensatória</a:t>
            </a:r>
          </a:p>
        </p:txBody>
      </p:sp>
    </p:spTree>
    <p:extLst>
      <p:ext uri="{BB962C8B-B14F-4D97-AF65-F5344CB8AC3E}">
        <p14:creationId xmlns:p14="http://schemas.microsoft.com/office/powerpoint/2010/main" val="211057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Anos 1980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Mudanças   (Cesar Ades – visão etológica)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Relação herança /ambiente: maior integração </a:t>
            </a:r>
          </a:p>
          <a:p>
            <a:r>
              <a:rPr lang="pt-BR" dirty="0"/>
              <a:t>Prontidão e experiência - comportamento </a:t>
            </a:r>
          </a:p>
          <a:p>
            <a:r>
              <a:rPr lang="pt-BR" dirty="0"/>
              <a:t>Concepção de ser humano – biológico/cultural</a:t>
            </a:r>
          </a:p>
          <a:p>
            <a:r>
              <a:rPr lang="pt-BR" dirty="0"/>
              <a:t>Efeitos sobre o papel da aprendizagem</a:t>
            </a:r>
          </a:p>
          <a:p>
            <a:r>
              <a:rPr lang="pt-BR" dirty="0"/>
              <a:t>Instituições educacionais</a:t>
            </a:r>
          </a:p>
        </p:txBody>
      </p:sp>
    </p:spTree>
    <p:extLst>
      <p:ext uri="{BB962C8B-B14F-4D97-AF65-F5344CB8AC3E}">
        <p14:creationId xmlns:p14="http://schemas.microsoft.com/office/powerpoint/2010/main" val="389534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Anos 1990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333100"/>
              </p:ext>
            </p:extLst>
          </p:nvPr>
        </p:nvGraphicFramePr>
        <p:xfrm>
          <a:off x="1043608" y="1772816"/>
          <a:ext cx="6984776" cy="3740841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161060825"/>
                    </a:ext>
                  </a:extLst>
                </a:gridCol>
                <a:gridCol w="2315442">
                  <a:extLst>
                    <a:ext uri="{9D8B030D-6E8A-4147-A177-3AD203B41FA5}">
                      <a16:colId xmlns:a16="http://schemas.microsoft.com/office/drawing/2014/main" val="1370385006"/>
                    </a:ext>
                  </a:extLst>
                </a:gridCol>
                <a:gridCol w="2509094">
                  <a:extLst>
                    <a:ext uri="{9D8B030D-6E8A-4147-A177-3AD203B41FA5}">
                      <a16:colId xmlns:a16="http://schemas.microsoft.com/office/drawing/2014/main" val="103745133"/>
                    </a:ext>
                  </a:extLst>
                </a:gridCol>
              </a:tblGrid>
              <a:tr h="40557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Clássico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Contemporâneo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182695"/>
                  </a:ext>
                </a:extLst>
              </a:tr>
              <a:tr h="4055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ciência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empirista, analítica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sistêmica,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holista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61691"/>
                  </a:ext>
                </a:extLst>
              </a:tr>
              <a:tr h="6290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observador/observado </a:t>
                      </a:r>
                    </a:p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sujeito/objeto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independência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interdependência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33766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uma realidade observável, preensível, previsível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perspectivas simultâneas, complexa, probabilística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212959"/>
                  </a:ext>
                </a:extLst>
              </a:tr>
              <a:tr h="7340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conhecimento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projeção da realidade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reflete a estrutura de quem está conhecendo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69902"/>
                  </a:ext>
                </a:extLst>
              </a:tr>
              <a:tr h="7340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biológico/ambiental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dicotomias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dinamismo,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co-construção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554886"/>
                  </a:ext>
                </a:extLst>
              </a:tr>
            </a:tbl>
          </a:graphicData>
        </a:graphic>
      </p:graphicFrame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70609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t-BR" dirty="0"/>
              <a:t>Mudança epistemológica: </a:t>
            </a:r>
          </a:p>
          <a:p>
            <a:pPr marL="0" indent="0" algn="ctr">
              <a:buNone/>
            </a:pPr>
            <a:r>
              <a:rPr lang="pt-BR" dirty="0"/>
              <a:t>modelo clássico x modelo contemporâneo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499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Anos 1990 para cá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983680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pt-BR" u="sng" dirty="0"/>
              <a:t>Visão sistêmica, complexa, ecológica</a:t>
            </a:r>
            <a:r>
              <a:rPr lang="pt-BR" dirty="0"/>
              <a:t>:</a:t>
            </a:r>
          </a:p>
          <a:p>
            <a:r>
              <a:rPr lang="pt-BR" dirty="0"/>
              <a:t> Interdependência entre os fenômenos (biológicos, ambientais, psicológicos, sociais)</a:t>
            </a:r>
          </a:p>
          <a:p>
            <a:r>
              <a:rPr lang="pt-BR" dirty="0"/>
              <a:t>Níveis relacionais e correlacionais simultâneos</a:t>
            </a:r>
          </a:p>
          <a:p>
            <a:r>
              <a:rPr lang="pt-BR" dirty="0"/>
              <a:t>Observador </a:t>
            </a:r>
            <a:r>
              <a:rPr lang="pt-BR" i="1" dirty="0"/>
              <a:t>faz parte </a:t>
            </a:r>
            <a:r>
              <a:rPr lang="pt-BR" dirty="0"/>
              <a:t>da realidade que observa</a:t>
            </a:r>
          </a:p>
          <a:p>
            <a:r>
              <a:rPr lang="pt-BR" dirty="0"/>
              <a:t>Impossibilidade de conhecer a totalidade dessa complexidade dinâmica dos eventos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032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Anos 1990 para cá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pt-BR" u="sng" dirty="0"/>
              <a:t>E a Psicologia?</a:t>
            </a:r>
            <a:endParaRPr lang="pt-BR" dirty="0"/>
          </a:p>
          <a:p>
            <a:r>
              <a:rPr lang="pt-BR" dirty="0"/>
              <a:t> Pluralidade do(s) objeto(s) de estudo</a:t>
            </a:r>
          </a:p>
          <a:p>
            <a:r>
              <a:rPr lang="pt-BR" dirty="0"/>
              <a:t>Consciência teórica que instaura o objeto de estudo</a:t>
            </a:r>
          </a:p>
          <a:p>
            <a:r>
              <a:rPr lang="pt-BR" dirty="0"/>
              <a:t>Realidade psicológica: existência concreta e abstrata; apreensão parcial.</a:t>
            </a:r>
          </a:p>
        </p:txBody>
      </p:sp>
    </p:spTree>
    <p:extLst>
      <p:ext uri="{BB962C8B-B14F-4D97-AF65-F5344CB8AC3E}">
        <p14:creationId xmlns:p14="http://schemas.microsoft.com/office/powerpoint/2010/main" val="1187152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11688</TotalTime>
  <Words>524</Words>
  <Application>Microsoft Office PowerPoint</Application>
  <PresentationFormat>Apresentação na tela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Tema do Office</vt:lpstr>
      <vt:lpstr>PSICOLOGIA DA APRENDIZAGEM</vt:lpstr>
      <vt:lpstr>Relação herança genética e meio ambiente</vt:lpstr>
      <vt:lpstr>Aprendizagem, herança genética e ambiente</vt:lpstr>
      <vt:lpstr>Anos 1960 -1970</vt:lpstr>
      <vt:lpstr>Anos 1970 / 80</vt:lpstr>
      <vt:lpstr>Anos 1980</vt:lpstr>
      <vt:lpstr>Anos 1990</vt:lpstr>
      <vt:lpstr>Anos 1990 para cá</vt:lpstr>
      <vt:lpstr>Anos 1990 para cá</vt:lpstr>
      <vt:lpstr>Anos 1990 para cá</vt:lpstr>
      <vt:lpstr>Ex. : Teoria bioecológica de U. Bronfenbrenner</vt:lpstr>
      <vt:lpstr>Teoria bioecológica de U. Bronfenbrenner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DA APRENDIZAGEM</dc:title>
  <dc:creator>HP</dc:creator>
  <cp:lastModifiedBy>Fraulein Vidigal de Paula</cp:lastModifiedBy>
  <cp:revision>55</cp:revision>
  <dcterms:created xsi:type="dcterms:W3CDTF">2020-07-02T18:59:42Z</dcterms:created>
  <dcterms:modified xsi:type="dcterms:W3CDTF">2023-05-09T16:26:09Z</dcterms:modified>
</cp:coreProperties>
</file>