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3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8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71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0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60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8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81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80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32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1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44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06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4568E-34DE-405C-94BE-5EFC9089E034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9FBE-913C-4464-B5BF-446E7AB28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21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PSA 1200 - PSICOLOGIA DA APRENDIZAGEM</a:t>
            </a: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 Prof</a:t>
            </a:r>
            <a:r>
              <a:rPr lang="pt-BR" baseline="30000" dirty="0" smtClean="0"/>
              <a:t>a.</a:t>
            </a:r>
            <a:r>
              <a:rPr lang="pt-BR" dirty="0" smtClean="0"/>
              <a:t> </a:t>
            </a:r>
            <a:r>
              <a:rPr lang="pt-BR" dirty="0" err="1" smtClean="0"/>
              <a:t>Fraulein</a:t>
            </a:r>
            <a:r>
              <a:rPr lang="pt-BR" dirty="0" smtClean="0"/>
              <a:t> Vidigal de Paula</a:t>
            </a:r>
          </a:p>
          <a:p>
            <a:r>
              <a:rPr lang="pt-BR" dirty="0" smtClean="0"/>
              <a:t> Prof</a:t>
            </a:r>
            <a:r>
              <a:rPr lang="pt-BR" baseline="30000" dirty="0" smtClean="0"/>
              <a:t>a</a:t>
            </a:r>
            <a:r>
              <a:rPr lang="pt-BR" baseline="30000" dirty="0"/>
              <a:t>.</a:t>
            </a:r>
            <a:r>
              <a:rPr lang="pt-BR" dirty="0"/>
              <a:t> Maria Isabel da Silva Leme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IPUSP / PSA - Instituto de Psicologia da Universidade de São Paulo </a:t>
            </a:r>
          </a:p>
          <a:p>
            <a:r>
              <a:rPr lang="pt-BR" dirty="0" smtClean="0"/>
              <a:t>Departamento de Psicologia da Aprendizagem, do Desenvolvimento e da Personalidade </a:t>
            </a:r>
          </a:p>
          <a:p>
            <a:r>
              <a:rPr lang="pt-BR" cap="small" dirty="0" smtClean="0"/>
              <a:t> </a:t>
            </a:r>
            <a:endParaRPr lang="pt-BR" dirty="0" smtClean="0"/>
          </a:p>
          <a:p>
            <a:r>
              <a:rPr lang="pt-BR" cap="small" dirty="0" smtClean="0"/>
              <a:t>Turma </a:t>
            </a:r>
            <a:r>
              <a:rPr lang="pt-BR" cap="small" dirty="0" smtClean="0"/>
              <a:t>2023  </a:t>
            </a:r>
            <a:r>
              <a:rPr lang="pt-BR" cap="small" dirty="0" smtClean="0"/>
              <a:t>- 3ª feira   - 14:30hs - 17:30hs – sala </a:t>
            </a:r>
            <a:r>
              <a:rPr lang="pt-BR" cap="small" dirty="0" smtClean="0"/>
              <a:t>12</a:t>
            </a:r>
            <a:r>
              <a:rPr lang="pt-BR" cap="small" dirty="0" smtClean="0"/>
              <a:t> </a:t>
            </a:r>
            <a:r>
              <a:rPr lang="pt-BR" cap="small" dirty="0" smtClean="0"/>
              <a:t>do Bloco B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5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Aula 10</a:t>
            </a:r>
            <a:r>
              <a:rPr lang="pt-BR" dirty="0" smtClean="0"/>
              <a:t>  </a:t>
            </a:r>
            <a:r>
              <a:rPr lang="pt-BR" dirty="0" smtClean="0"/>
              <a:t>(30/05)Apresentação </a:t>
            </a:r>
            <a:r>
              <a:rPr lang="pt-BR" dirty="0" smtClean="0"/>
              <a:t>Seminários sobre Temas Contemporâneos em Psicologia</a:t>
            </a:r>
          </a:p>
          <a:p>
            <a:pPr marL="0" indent="0">
              <a:buNone/>
            </a:pPr>
            <a:r>
              <a:rPr lang="pt-BR" b="1" dirty="0" smtClean="0"/>
              <a:t>Aula 11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06</a:t>
            </a:r>
            <a:r>
              <a:rPr lang="pt-BR" dirty="0" smtClean="0"/>
              <a:t>/06</a:t>
            </a:r>
            <a:r>
              <a:rPr lang="pt-BR" dirty="0" smtClean="0"/>
              <a:t>) </a:t>
            </a:r>
            <a:r>
              <a:rPr lang="pt-BR" dirty="0"/>
              <a:t>Apresentação Seminários sobre Temas Contemporâneos em </a:t>
            </a:r>
            <a:r>
              <a:rPr lang="pt-BR" dirty="0" smtClean="0"/>
              <a:t>Psicologia</a:t>
            </a:r>
          </a:p>
          <a:p>
            <a:pPr marL="0" indent="0">
              <a:buNone/>
            </a:pPr>
            <a:r>
              <a:rPr lang="pt-BR" b="1" dirty="0" smtClean="0"/>
              <a:t>Aula </a:t>
            </a:r>
            <a:r>
              <a:rPr lang="pt-BR" b="1" dirty="0" smtClean="0"/>
              <a:t>12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13</a:t>
            </a:r>
            <a:r>
              <a:rPr lang="pt-BR" dirty="0" smtClean="0"/>
              <a:t>/06</a:t>
            </a:r>
            <a:r>
              <a:rPr lang="pt-BR" dirty="0" smtClean="0"/>
              <a:t>) </a:t>
            </a:r>
            <a:r>
              <a:rPr lang="pt-BR" dirty="0"/>
              <a:t>Apresentação Seminários sobre Temas Contemporâneos em Psicologia</a:t>
            </a:r>
          </a:p>
          <a:p>
            <a:pPr marL="0" indent="0">
              <a:buNone/>
            </a:pPr>
            <a:r>
              <a:rPr lang="pt-BR" b="1" dirty="0" smtClean="0"/>
              <a:t>20/06 Semana de Psicologia</a:t>
            </a:r>
          </a:p>
          <a:p>
            <a:pPr marL="0" indent="0">
              <a:buNone/>
            </a:pPr>
            <a:r>
              <a:rPr lang="pt-BR" b="1" dirty="0" smtClean="0"/>
              <a:t>Aula </a:t>
            </a:r>
            <a:r>
              <a:rPr lang="pt-BR" b="1" dirty="0" smtClean="0"/>
              <a:t>13</a:t>
            </a:r>
            <a:r>
              <a:rPr lang="pt-BR" dirty="0" smtClean="0"/>
              <a:t> (</a:t>
            </a:r>
            <a:r>
              <a:rPr lang="pt-BR" dirty="0" smtClean="0"/>
              <a:t>27/06</a:t>
            </a:r>
            <a:r>
              <a:rPr lang="pt-BR" dirty="0" smtClean="0"/>
              <a:t>) Fechamento da disciplina. Auto avaliação e resolução de dúvidas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0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Aula 14</a:t>
            </a:r>
            <a:r>
              <a:rPr lang="pt-BR" dirty="0" smtClean="0"/>
              <a:t>  </a:t>
            </a:r>
            <a:r>
              <a:rPr lang="pt-BR" dirty="0" smtClean="0"/>
              <a:t>(04/07</a:t>
            </a:r>
            <a:r>
              <a:rPr lang="pt-BR" dirty="0" smtClean="0"/>
              <a:t>) Prova </a:t>
            </a:r>
          </a:p>
          <a:p>
            <a:pPr marL="0" indent="0">
              <a:buNone/>
            </a:pPr>
            <a:r>
              <a:rPr lang="pt-BR" dirty="0" smtClean="0"/>
              <a:t>Conteúdo: aulas e seminários</a:t>
            </a:r>
          </a:p>
          <a:p>
            <a:pPr marL="0" indent="0">
              <a:buNone/>
            </a:pPr>
            <a:r>
              <a:rPr lang="pt-BR" b="1" dirty="0" smtClean="0"/>
              <a:t>Aula 15</a:t>
            </a:r>
            <a:r>
              <a:rPr lang="pt-BR" dirty="0" smtClean="0"/>
              <a:t> (</a:t>
            </a:r>
            <a:r>
              <a:rPr lang="pt-BR" dirty="0" smtClean="0"/>
              <a:t>11/07</a:t>
            </a:r>
            <a:r>
              <a:rPr lang="pt-BR" dirty="0" smtClean="0"/>
              <a:t>) </a:t>
            </a:r>
            <a:r>
              <a:rPr lang="pt-BR" dirty="0" smtClean="0"/>
              <a:t>Recuperação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87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Psicologia da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objetivo da disciplina Psicologia da Aprendizagem é familiarizá-los com o conceito de aprendizagem e apresentar visões contrastantes deste processo psicológico, com ênfase nas teorias cognitivas da aprendizagem. A disciplina se propõe analisar as bases epistemológicas das duas principais concepções de aprendizagem, discutir algumas questões controversas e relacionar o estudo teórico da aprendizagem com sua aplicação ao processo de ensino-aprendizagem formal e informal. </a:t>
            </a:r>
          </a:p>
          <a:p>
            <a:pPr marL="0" indent="0">
              <a:buNone/>
            </a:pPr>
            <a:r>
              <a:rPr lang="pt-BR" dirty="0" smtClean="0"/>
              <a:t> </a:t>
            </a:r>
          </a:p>
          <a:p>
            <a:r>
              <a:rPr lang="pt-BR" dirty="0" smtClean="0"/>
              <a:t>Ao final do programa esperamos que vocês: </a:t>
            </a:r>
          </a:p>
          <a:p>
            <a:r>
              <a:rPr lang="pt-BR" dirty="0" smtClean="0"/>
              <a:t>1) conheçam  as diferentes abordagens teóricas sobre o processo de aprendizagem e sejam capazes de diferenciá-las; </a:t>
            </a:r>
          </a:p>
          <a:p>
            <a:r>
              <a:rPr lang="pt-BR" dirty="0" smtClean="0"/>
              <a:t>2) compreendam as relações da Psicologia da Aprendizagem com áreas de conhecimento afins;</a:t>
            </a:r>
          </a:p>
          <a:p>
            <a:r>
              <a:rPr lang="pt-BR" dirty="0" smtClean="0"/>
              <a:t>3) reconheçam as aplicações da Psicologia da Aprendizagem à vida cotidiana e ao processo de ensino escolar. </a:t>
            </a:r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30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cap="small" dirty="0" smtClean="0"/>
              <a:t>Regime de Aproveitamento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Requer frequência e participação nas aulas, mediante leitura prévia dos textos indicados conforme o tema das aulas programadas.</a:t>
            </a:r>
          </a:p>
          <a:p>
            <a:r>
              <a:rPr lang="pt-BR" dirty="0" smtClean="0"/>
              <a:t>A composição da nota final da disciplina será realizada a partir da avaliação, por meio de uma prova de aproveitamento individual e de um trabalho em grupo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95736" y="2087353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cap="small" dirty="0"/>
              <a:t> </a:t>
            </a:r>
            <a:endParaRPr lang="pt-BR" dirty="0"/>
          </a:p>
          <a:p>
            <a:r>
              <a:rPr lang="pt-BR" sz="2800" dirty="0" smtClean="0"/>
              <a:t>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06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</a:t>
            </a:r>
            <a:r>
              <a:rPr lang="pt-BR" b="1" cap="small" dirty="0" smtClean="0"/>
              <a:t>rograma</a:t>
            </a:r>
            <a:r>
              <a:rPr lang="pt-BR" dirty="0" smtClean="0"/>
              <a:t>	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Conceituação </a:t>
            </a:r>
            <a:r>
              <a:rPr lang="pt-BR" dirty="0"/>
              <a:t>e caracterização da </a:t>
            </a:r>
            <a:r>
              <a:rPr lang="pt-BR" dirty="0" smtClean="0"/>
              <a:t>aprendizagem</a:t>
            </a:r>
          </a:p>
          <a:p>
            <a:endParaRPr lang="pt-BR" dirty="0"/>
          </a:p>
          <a:p>
            <a:r>
              <a:rPr lang="pt-BR" dirty="0" smtClean="0"/>
              <a:t>Aprendizagem </a:t>
            </a:r>
            <a:r>
              <a:rPr lang="pt-BR" dirty="0"/>
              <a:t>por </a:t>
            </a:r>
            <a:r>
              <a:rPr lang="pt-BR" dirty="0" smtClean="0"/>
              <a:t>associação</a:t>
            </a:r>
          </a:p>
          <a:p>
            <a:endParaRPr lang="pt-BR" b="1" dirty="0"/>
          </a:p>
          <a:p>
            <a:r>
              <a:rPr lang="pt-BR" dirty="0" smtClean="0"/>
              <a:t>Aprendizagem </a:t>
            </a:r>
            <a:r>
              <a:rPr lang="pt-BR" dirty="0"/>
              <a:t>por </a:t>
            </a:r>
            <a:r>
              <a:rPr lang="pt-BR" dirty="0" smtClean="0"/>
              <a:t>reestruturação</a:t>
            </a:r>
          </a:p>
          <a:p>
            <a:endParaRPr lang="pt-BR" dirty="0"/>
          </a:p>
          <a:p>
            <a:r>
              <a:rPr lang="pt-BR" dirty="0" smtClean="0"/>
              <a:t>Proposta de </a:t>
            </a:r>
            <a:r>
              <a:rPr lang="pt-BR" dirty="0"/>
              <a:t>síntese: aprendizagem implícita e </a:t>
            </a:r>
            <a:r>
              <a:rPr lang="pt-BR" dirty="0" smtClean="0"/>
              <a:t>explícita</a:t>
            </a:r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natureza do conhecimento cotidiano, escolar e </a:t>
            </a:r>
            <a:r>
              <a:rPr lang="pt-BR" dirty="0" smtClean="0"/>
              <a:t>científico</a:t>
            </a:r>
          </a:p>
          <a:p>
            <a:endParaRPr lang="pt-BR" dirty="0" smtClean="0"/>
          </a:p>
          <a:p>
            <a:r>
              <a:rPr lang="pt-BR" dirty="0" smtClean="0"/>
              <a:t>Aprendizagem</a:t>
            </a:r>
            <a:r>
              <a:rPr lang="pt-BR" dirty="0"/>
              <a:t>: o papel da hereditariedade e </a:t>
            </a:r>
            <a:r>
              <a:rPr lang="pt-BR" dirty="0" smtClean="0"/>
              <a:t>ambiente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papel da afetividade e da cognição na </a:t>
            </a:r>
            <a:r>
              <a:rPr lang="pt-BR" dirty="0" smtClean="0"/>
              <a:t>aprendizagem</a:t>
            </a:r>
          </a:p>
          <a:p>
            <a:endParaRPr lang="pt-BR" dirty="0"/>
          </a:p>
          <a:p>
            <a:r>
              <a:rPr lang="pt-BR" dirty="0" smtClean="0"/>
              <a:t>Temas </a:t>
            </a:r>
            <a:r>
              <a:rPr lang="pt-BR" dirty="0"/>
              <a:t>contemporâneos em Psicologia da Aprendizagem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44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        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b="1" dirty="0"/>
              <a:t> </a:t>
            </a:r>
            <a:r>
              <a:rPr lang="pt-BR" b="1" dirty="0" smtClean="0"/>
              <a:t>  Aula </a:t>
            </a:r>
            <a:r>
              <a:rPr lang="pt-BR" b="1" dirty="0" smtClean="0"/>
              <a:t>1</a:t>
            </a:r>
            <a:r>
              <a:rPr lang="pt-BR" dirty="0" smtClean="0"/>
              <a:t> (</a:t>
            </a:r>
            <a:r>
              <a:rPr lang="pt-BR" dirty="0" smtClean="0"/>
              <a:t>20/03</a:t>
            </a:r>
            <a:r>
              <a:rPr lang="pt-BR" dirty="0" smtClean="0"/>
              <a:t>) Apresentação da disciplina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b="1" dirty="0" smtClean="0"/>
              <a:t>Aula </a:t>
            </a:r>
            <a:r>
              <a:rPr lang="pt-BR" b="1" dirty="0" smtClean="0"/>
              <a:t>2</a:t>
            </a:r>
            <a:r>
              <a:rPr lang="pt-BR" dirty="0" smtClean="0"/>
              <a:t>(27/03</a:t>
            </a:r>
            <a:r>
              <a:rPr lang="pt-BR" dirty="0" smtClean="0"/>
              <a:t>) O conceito de aprendizagem</a:t>
            </a:r>
          </a:p>
          <a:p>
            <a:pPr marL="0" indent="0">
              <a:buNone/>
            </a:pPr>
            <a:r>
              <a:rPr lang="pt-BR" dirty="0" smtClean="0"/>
              <a:t>    Leitura </a:t>
            </a:r>
            <a:r>
              <a:rPr lang="pt-BR" dirty="0" smtClean="0"/>
              <a:t>:</a:t>
            </a:r>
            <a:r>
              <a:rPr lang="pt-BR" dirty="0" err="1" smtClean="0"/>
              <a:t>Pozo</a:t>
            </a:r>
            <a:r>
              <a:rPr lang="pt-BR" dirty="0" smtClean="0"/>
              <a:t>, J.I.(2002). Aprendizes e Mestres: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smtClean="0"/>
              <a:t>a </a:t>
            </a:r>
            <a:r>
              <a:rPr lang="pt-BR" dirty="0" smtClean="0"/>
              <a:t>nova </a:t>
            </a:r>
            <a:r>
              <a:rPr lang="pt-BR" dirty="0" smtClean="0"/>
              <a:t>cultura </a:t>
            </a:r>
            <a:r>
              <a:rPr lang="pt-BR" dirty="0" smtClean="0"/>
              <a:t>da aprendizagem. Porto Alegre, </a:t>
            </a:r>
            <a:r>
              <a:rPr lang="pt-BR" dirty="0" smtClean="0"/>
              <a:t>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A</a:t>
            </a:r>
            <a:r>
              <a:rPr lang="pt-BR" dirty="0" smtClean="0"/>
              <a:t>RTMED</a:t>
            </a:r>
            <a:r>
              <a:rPr lang="pt-BR" dirty="0" smtClean="0"/>
              <a:t>, capítulos 1 e </a:t>
            </a:r>
            <a:r>
              <a:rPr lang="pt-BR" dirty="0" smtClean="0"/>
              <a:t>3</a:t>
            </a:r>
          </a:p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b="1" dirty="0" smtClean="0"/>
              <a:t>04/04 </a:t>
            </a:r>
            <a:r>
              <a:rPr lang="pt-BR" b="1" dirty="0"/>
              <a:t>Semana </a:t>
            </a:r>
            <a:r>
              <a:rPr lang="pt-BR" b="1" dirty="0" smtClean="0"/>
              <a:t>Sant</a:t>
            </a:r>
            <a:r>
              <a:rPr lang="pt-BR" dirty="0" smtClean="0"/>
              <a:t>a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b="1" dirty="0" smtClean="0"/>
              <a:t>Aula 3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11</a:t>
            </a:r>
            <a:r>
              <a:rPr lang="pt-BR" dirty="0" smtClean="0"/>
              <a:t>/04</a:t>
            </a:r>
            <a:r>
              <a:rPr lang="pt-BR" dirty="0" smtClean="0"/>
              <a:t>) Aprendizagem por associação.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dirty="0" smtClean="0"/>
              <a:t>Leitura</a:t>
            </a:r>
            <a:r>
              <a:rPr lang="pt-BR" dirty="0" smtClean="0"/>
              <a:t>: </a:t>
            </a:r>
            <a:r>
              <a:rPr lang="pt-BR" dirty="0" err="1" smtClean="0"/>
              <a:t>Laurenti</a:t>
            </a:r>
            <a:r>
              <a:rPr lang="pt-BR" dirty="0" smtClean="0"/>
              <a:t>, C. O lugar da análise do 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c</a:t>
            </a:r>
            <a:r>
              <a:rPr lang="pt-BR" dirty="0" smtClean="0"/>
              <a:t>omportamento </a:t>
            </a:r>
            <a:r>
              <a:rPr lang="pt-BR" dirty="0" smtClean="0"/>
              <a:t>no Debate Científico Contemporâneo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 smtClean="0"/>
              <a:t> </a:t>
            </a:r>
            <a:r>
              <a:rPr lang="pt-BR" dirty="0" smtClean="0"/>
              <a:t>Psicologia: Teoria e Pesquisa. 28,(3), 367-376</a:t>
            </a:r>
            <a:r>
              <a:rPr lang="pt-BR" dirty="0" smtClean="0"/>
              <a:t>.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  Aula </a:t>
            </a:r>
            <a:r>
              <a:rPr lang="pt-BR" b="1" dirty="0" smtClean="0"/>
              <a:t>4</a:t>
            </a:r>
            <a:r>
              <a:rPr lang="pt-BR" dirty="0" smtClean="0"/>
              <a:t>(18/04</a:t>
            </a:r>
            <a:r>
              <a:rPr lang="pt-BR" dirty="0" smtClean="0"/>
              <a:t>) Aprendizagem por reestruturação Leitura: </a:t>
            </a:r>
            <a:r>
              <a:rPr lang="pt-BR" dirty="0" err="1" smtClean="0"/>
              <a:t>Bzuneck</a:t>
            </a:r>
            <a:r>
              <a:rPr lang="pt-BR" dirty="0" smtClean="0"/>
              <a:t>, J.A.(2004). Aprendizagem por Processamento de Informação in E. </a:t>
            </a:r>
            <a:r>
              <a:rPr lang="pt-BR" dirty="0" err="1" smtClean="0"/>
              <a:t>Boruchovitch</a:t>
            </a:r>
            <a:r>
              <a:rPr lang="pt-BR" dirty="0" smtClean="0"/>
              <a:t>; J.A. </a:t>
            </a:r>
            <a:r>
              <a:rPr lang="pt-BR" dirty="0" err="1" smtClean="0"/>
              <a:t>Bzuneck</a:t>
            </a:r>
            <a:r>
              <a:rPr lang="pt-BR" dirty="0" smtClean="0"/>
              <a:t> Aprendizagem: processos psicológicos e o contexto social na escola. Rio de Janeiro. Vozes. </a:t>
            </a:r>
          </a:p>
          <a:p>
            <a:pPr marL="0" indent="0">
              <a:buNone/>
            </a:pPr>
            <a:r>
              <a:rPr lang="pt-BR" dirty="0" smtClean="0"/>
              <a:t>Vasconcellos, S.J. L. &amp; Vasconcellos, C.T.de D.V (2007).Uma Análise de duas Revoluções </a:t>
            </a:r>
            <a:r>
              <a:rPr lang="pt-BR" dirty="0" err="1" smtClean="0"/>
              <a:t>Cognitivas.Psicologia</a:t>
            </a:r>
            <a:r>
              <a:rPr lang="pt-BR" dirty="0" smtClean="0"/>
              <a:t> em Estudo. 13, (20), 385-391 </a:t>
            </a:r>
          </a:p>
          <a:p>
            <a:pPr marL="0" indent="0">
              <a:buNone/>
            </a:pPr>
            <a:r>
              <a:rPr lang="pt-BR" dirty="0" smtClean="0"/>
              <a:t>Moreira, M.A. (2003). Mapas Conceituais e aprendizagem significativa. Texto base de curso no V SNEF, Curitiba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4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Aula </a:t>
            </a:r>
            <a:r>
              <a:rPr lang="pt-BR" b="1" dirty="0" smtClean="0"/>
              <a:t>5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25</a:t>
            </a:r>
            <a:r>
              <a:rPr lang="pt-BR" dirty="0" smtClean="0"/>
              <a:t>/04):</a:t>
            </a:r>
            <a:r>
              <a:rPr lang="pt-BR" dirty="0" smtClean="0"/>
              <a:t>Proposta de síntese: aprendizagem implícita e explícita Leitura: </a:t>
            </a:r>
            <a:r>
              <a:rPr lang="pt-BR" dirty="0" err="1" smtClean="0"/>
              <a:t>Pozo</a:t>
            </a:r>
            <a:r>
              <a:rPr lang="pt-BR" dirty="0" smtClean="0"/>
              <a:t>, J.I. Aquisição de Conhecimento. Porto Alegre,, ARTMED, capítulo1.</a:t>
            </a:r>
          </a:p>
          <a:p>
            <a:pPr marL="0" indent="0">
              <a:buNone/>
            </a:pPr>
            <a:r>
              <a:rPr lang="pt-BR" b="1" dirty="0" smtClean="0"/>
              <a:t>Aula 6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02</a:t>
            </a:r>
            <a:r>
              <a:rPr lang="pt-BR" dirty="0" smtClean="0"/>
              <a:t>/05</a:t>
            </a:r>
            <a:r>
              <a:rPr lang="pt-BR" dirty="0" smtClean="0"/>
              <a:t>) Sexta </a:t>
            </a:r>
            <a:r>
              <a:rPr lang="pt-BR" dirty="0" err="1" smtClean="0"/>
              <a:t>aula:Orientação</a:t>
            </a:r>
            <a:r>
              <a:rPr lang="pt-BR" dirty="0" smtClean="0"/>
              <a:t> para o trabalho em grupo , escolha dos temas  (aulas 10 a 12)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0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Aula 7</a:t>
            </a:r>
            <a:r>
              <a:rPr lang="pt-BR" dirty="0" smtClean="0"/>
              <a:t>: </a:t>
            </a:r>
            <a:r>
              <a:rPr lang="pt-BR" dirty="0" smtClean="0"/>
              <a:t>(</a:t>
            </a:r>
            <a:r>
              <a:rPr lang="pt-BR" dirty="0" smtClean="0"/>
              <a:t>09</a:t>
            </a:r>
            <a:r>
              <a:rPr lang="pt-BR" dirty="0" smtClean="0"/>
              <a:t>/05</a:t>
            </a:r>
            <a:r>
              <a:rPr lang="pt-BR" dirty="0" smtClean="0"/>
              <a:t>) Aprendizagem o papel da hereditariedade e do meio ambiente. Leitura: Leite, S. (1999). Retomando uma velha questão: a relação herança e meio </a:t>
            </a:r>
            <a:r>
              <a:rPr lang="pt-BR" dirty="0" err="1" smtClean="0"/>
              <a:t>ambiente.em</a:t>
            </a:r>
            <a:r>
              <a:rPr lang="pt-BR" dirty="0" smtClean="0"/>
              <a:t> Alysson </a:t>
            </a:r>
            <a:r>
              <a:rPr lang="pt-BR" dirty="0" err="1" smtClean="0"/>
              <a:t>Massote</a:t>
            </a:r>
            <a:r>
              <a:rPr lang="pt-BR" dirty="0" smtClean="0"/>
              <a:t> Carvalho (org.) O mundo social da criança. Natureza e cultura em </a:t>
            </a:r>
            <a:r>
              <a:rPr lang="pt-BR" dirty="0" err="1" smtClean="0"/>
              <a:t>ação.São</a:t>
            </a:r>
            <a:r>
              <a:rPr lang="pt-BR" dirty="0" smtClean="0"/>
              <a:t> Paulo. Casa do Psicólogo.</a:t>
            </a:r>
          </a:p>
          <a:p>
            <a:r>
              <a:rPr lang="pt-BR" b="1" dirty="0" smtClean="0"/>
              <a:t>Aula 8 </a:t>
            </a:r>
            <a:r>
              <a:rPr lang="pt-BR" dirty="0" smtClean="0"/>
              <a:t>(</a:t>
            </a:r>
            <a:r>
              <a:rPr lang="pt-BR" dirty="0" smtClean="0"/>
              <a:t>16</a:t>
            </a:r>
            <a:r>
              <a:rPr lang="pt-BR" dirty="0" smtClean="0"/>
              <a:t>/05):O papel da afetividade e cognição na aprendizagem</a:t>
            </a:r>
          </a:p>
          <a:p>
            <a:r>
              <a:rPr lang="pt-BR" dirty="0" smtClean="0"/>
              <a:t>Bechara</a:t>
            </a:r>
            <a:r>
              <a:rPr lang="pt-BR" dirty="0" smtClean="0"/>
              <a:t>, A. (2003).O papel positivo da emoção na cognição em V. Arantes(org.) Afetividade na escola: alternativas teóricas e </a:t>
            </a:r>
            <a:r>
              <a:rPr lang="pt-BR" dirty="0" err="1" smtClean="0"/>
              <a:t>práticas.São</a:t>
            </a:r>
            <a:r>
              <a:rPr lang="pt-BR" dirty="0" smtClean="0"/>
              <a:t> Paulo, </a:t>
            </a:r>
            <a:r>
              <a:rPr lang="pt-BR" dirty="0" err="1" smtClean="0"/>
              <a:t>Summus</a:t>
            </a:r>
            <a:r>
              <a:rPr lang="pt-BR" dirty="0" smtClean="0"/>
              <a:t>, cap.10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2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Aula 9</a:t>
            </a:r>
            <a:r>
              <a:rPr lang="pt-BR" dirty="0" smtClean="0"/>
              <a:t>  </a:t>
            </a:r>
            <a:r>
              <a:rPr lang="pt-BR" dirty="0" smtClean="0"/>
              <a:t>(</a:t>
            </a:r>
            <a:r>
              <a:rPr lang="pt-BR" dirty="0" smtClean="0"/>
              <a:t>23</a:t>
            </a:r>
            <a:r>
              <a:rPr lang="pt-BR" dirty="0" smtClean="0"/>
              <a:t>/05</a:t>
            </a:r>
            <a:r>
              <a:rPr lang="pt-BR" dirty="0" smtClean="0"/>
              <a:t>) A natureza do conhecimento cotidiano, escolar e científico. Leitura: Garcia, E.(1999) A natureza do conhecimento  escolar: transição do cotidiano para o científico ou do simples para o complexo. Em Maria José Rodrigo e José </a:t>
            </a:r>
            <a:r>
              <a:rPr lang="pt-BR" dirty="0" err="1" smtClean="0"/>
              <a:t>Arnay</a:t>
            </a:r>
            <a:r>
              <a:rPr lang="pt-BR" dirty="0" smtClean="0"/>
              <a:t> (</a:t>
            </a:r>
            <a:r>
              <a:rPr lang="pt-BR" dirty="0" err="1" smtClean="0"/>
              <a:t>orgs</a:t>
            </a:r>
            <a:r>
              <a:rPr lang="pt-BR" dirty="0" smtClean="0"/>
              <a:t>.) Conhecimento cotidiano, escolar e científico: representação e mudança. São Paulo, Ática.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0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708</Words>
  <Application>Microsoft Office PowerPoint</Application>
  <PresentationFormat>Apresentação na tela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PSA 1200 - PSICOLOGIA DA APRENDIZAGEM</vt:lpstr>
      <vt:lpstr>Psicologia da Aprendizagem</vt:lpstr>
      <vt:lpstr>Regime de Aproveitamento </vt:lpstr>
      <vt:lpstr>Programa  </vt:lpstr>
      <vt:lpstr>Programa</vt:lpstr>
      <vt:lpstr>PROGRAMA</vt:lpstr>
      <vt:lpstr>PROGRAMA</vt:lpstr>
      <vt:lpstr>PROGRAMA</vt:lpstr>
      <vt:lpstr>PROGRAMA</vt:lpstr>
      <vt:lpstr>PROGRAMA</vt:lpstr>
      <vt:lpstr>PROGRAMA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HP</cp:lastModifiedBy>
  <cp:revision>39</cp:revision>
  <dcterms:created xsi:type="dcterms:W3CDTF">2022-03-09T15:09:09Z</dcterms:created>
  <dcterms:modified xsi:type="dcterms:W3CDTF">2023-03-17T14:38:43Z</dcterms:modified>
</cp:coreProperties>
</file>